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9" r:id="rId4"/>
    <p:sldId id="302" r:id="rId5"/>
    <p:sldId id="280" r:id="rId6"/>
    <p:sldId id="303" r:id="rId7"/>
    <p:sldId id="305" r:id="rId8"/>
    <p:sldId id="307" r:id="rId9"/>
    <p:sldId id="304" r:id="rId10"/>
    <p:sldId id="283" r:id="rId11"/>
    <p:sldId id="284" r:id="rId12"/>
    <p:sldId id="285" r:id="rId13"/>
    <p:sldId id="286" r:id="rId14"/>
    <p:sldId id="287" r:id="rId15"/>
    <p:sldId id="297" r:id="rId16"/>
    <p:sldId id="298" r:id="rId17"/>
    <p:sldId id="288" r:id="rId18"/>
    <p:sldId id="289" r:id="rId19"/>
    <p:sldId id="290" r:id="rId20"/>
    <p:sldId id="291" r:id="rId21"/>
    <p:sldId id="292" r:id="rId22"/>
    <p:sldId id="293" r:id="rId23"/>
    <p:sldId id="294" r:id="rId24"/>
    <p:sldId id="295"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82"/>
    <p:restoredTop sz="85928"/>
  </p:normalViewPr>
  <p:slideViewPr>
    <p:cSldViewPr snapToGrid="0" snapToObjects="1">
      <p:cViewPr>
        <p:scale>
          <a:sx n="96" d="100"/>
          <a:sy n="96" d="100"/>
        </p:scale>
        <p:origin x="304" y="-840"/>
      </p:cViewPr>
      <p:guideLst/>
    </p:cSldViewPr>
  </p:slideViewPr>
  <p:notesTextViewPr>
    <p:cViewPr>
      <p:scale>
        <a:sx n="1" d="1"/>
        <a:sy n="1" d="1"/>
      </p:scale>
      <p:origin x="0" y="0"/>
    </p:cViewPr>
  </p:notesTextViewPr>
  <p:sorterViewPr>
    <p:cViewPr>
      <p:scale>
        <a:sx n="152" d="100"/>
        <a:sy n="15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44071B-A26F-AB4E-9DE1-1AC8BF5FD9FD}" type="doc">
      <dgm:prSet loTypeId="urn:microsoft.com/office/officeart/2005/8/layout/process2" loCatId="" qsTypeId="urn:microsoft.com/office/officeart/2005/8/quickstyle/simple4" qsCatId="simple" csTypeId="urn:microsoft.com/office/officeart/2005/8/colors/accent1_2" csCatId="accent1" phldr="1"/>
      <dgm:spPr/>
    </dgm:pt>
    <dgm:pt modelId="{849A1126-67BA-124A-A4F4-9029C8CB10DF}">
      <dgm:prSet phldrT="[Text]"/>
      <dgm:spPr/>
      <dgm:t>
        <a:bodyPr/>
        <a:lstStyle/>
        <a:p>
          <a:r>
            <a:rPr lang="en-US" dirty="0" smtClean="0"/>
            <a:t>Understand</a:t>
          </a:r>
          <a:endParaRPr lang="en-US" dirty="0"/>
        </a:p>
      </dgm:t>
    </dgm:pt>
    <dgm:pt modelId="{E2F5738A-37D4-CB42-AC7D-6ECC8C3F4B36}" type="parTrans" cxnId="{718DC00C-8DF6-5541-96DF-A37C797BB420}">
      <dgm:prSet/>
      <dgm:spPr/>
      <dgm:t>
        <a:bodyPr/>
        <a:lstStyle/>
        <a:p>
          <a:endParaRPr lang="en-US"/>
        </a:p>
      </dgm:t>
    </dgm:pt>
    <dgm:pt modelId="{09D3D6B2-5043-DB44-A6ED-7869CE03AB32}" type="sibTrans" cxnId="{718DC00C-8DF6-5541-96DF-A37C797BB420}">
      <dgm:prSet/>
      <dgm:spPr/>
      <dgm:t>
        <a:bodyPr/>
        <a:lstStyle/>
        <a:p>
          <a:endParaRPr lang="en-US"/>
        </a:p>
      </dgm:t>
    </dgm:pt>
    <dgm:pt modelId="{73BA16EB-A563-5848-91E7-5A64EDAB35EF}">
      <dgm:prSet phldrT="[Text]"/>
      <dgm:spPr/>
      <dgm:t>
        <a:bodyPr/>
        <a:lstStyle/>
        <a:p>
          <a:r>
            <a:rPr lang="en-US" dirty="0" smtClean="0"/>
            <a:t>Cope</a:t>
          </a:r>
          <a:endParaRPr lang="en-US" dirty="0"/>
        </a:p>
      </dgm:t>
    </dgm:pt>
    <dgm:pt modelId="{562C864D-5587-EA46-A6B4-1A2766AC659A}" type="parTrans" cxnId="{0FFF6AB1-F1E1-F341-96FB-AEF55657EC3F}">
      <dgm:prSet/>
      <dgm:spPr/>
      <dgm:t>
        <a:bodyPr/>
        <a:lstStyle/>
        <a:p>
          <a:endParaRPr lang="en-US"/>
        </a:p>
      </dgm:t>
    </dgm:pt>
    <dgm:pt modelId="{B2A1BBA7-D613-6B41-919D-CE17D346C2EF}" type="sibTrans" cxnId="{0FFF6AB1-F1E1-F341-96FB-AEF55657EC3F}">
      <dgm:prSet/>
      <dgm:spPr/>
      <dgm:t>
        <a:bodyPr/>
        <a:lstStyle/>
        <a:p>
          <a:endParaRPr lang="en-US"/>
        </a:p>
      </dgm:t>
    </dgm:pt>
    <dgm:pt modelId="{81047CB2-DF2E-2A47-A417-EBF0A800A1C4}">
      <dgm:prSet phldrT="[Text]"/>
      <dgm:spPr/>
      <dgm:t>
        <a:bodyPr/>
        <a:lstStyle/>
        <a:p>
          <a:r>
            <a:rPr lang="en-US" dirty="0" smtClean="0"/>
            <a:t>Use</a:t>
          </a:r>
          <a:endParaRPr lang="en-US" dirty="0"/>
        </a:p>
      </dgm:t>
    </dgm:pt>
    <dgm:pt modelId="{4696F631-1455-E44D-84E6-4C56CAA10E77}" type="parTrans" cxnId="{AB8F65C7-7F17-054E-95D7-3C355C1BBBFE}">
      <dgm:prSet/>
      <dgm:spPr/>
      <dgm:t>
        <a:bodyPr/>
        <a:lstStyle/>
        <a:p>
          <a:endParaRPr lang="en-US"/>
        </a:p>
      </dgm:t>
    </dgm:pt>
    <dgm:pt modelId="{BAC49E28-ECDE-494A-8FC8-576E669A053A}" type="sibTrans" cxnId="{AB8F65C7-7F17-054E-95D7-3C355C1BBBFE}">
      <dgm:prSet/>
      <dgm:spPr/>
      <dgm:t>
        <a:bodyPr/>
        <a:lstStyle/>
        <a:p>
          <a:endParaRPr lang="en-US"/>
        </a:p>
      </dgm:t>
    </dgm:pt>
    <dgm:pt modelId="{F2F5547C-C8E3-7E49-A6FD-346BB463D7DC}" type="pres">
      <dgm:prSet presAssocID="{8F44071B-A26F-AB4E-9DE1-1AC8BF5FD9FD}" presName="linearFlow" presStyleCnt="0">
        <dgm:presLayoutVars>
          <dgm:resizeHandles val="exact"/>
        </dgm:presLayoutVars>
      </dgm:prSet>
      <dgm:spPr/>
    </dgm:pt>
    <dgm:pt modelId="{8BC1A343-176F-8C4A-BB70-8D3F1DD07D1D}" type="pres">
      <dgm:prSet presAssocID="{849A1126-67BA-124A-A4F4-9029C8CB10DF}" presName="node" presStyleLbl="node1" presStyleIdx="0" presStyleCnt="3" custScaleY="78416">
        <dgm:presLayoutVars>
          <dgm:bulletEnabled val="1"/>
        </dgm:presLayoutVars>
      </dgm:prSet>
      <dgm:spPr/>
      <dgm:t>
        <a:bodyPr/>
        <a:lstStyle/>
        <a:p>
          <a:endParaRPr lang="en-US"/>
        </a:p>
      </dgm:t>
    </dgm:pt>
    <dgm:pt modelId="{DBDE5712-BEFB-664F-AF72-F2632A50EBBC}" type="pres">
      <dgm:prSet presAssocID="{09D3D6B2-5043-DB44-A6ED-7869CE03AB32}" presName="sibTrans" presStyleLbl="sibTrans2D1" presStyleIdx="0" presStyleCnt="2" custScaleX="62758" custLinFactNeighborY="5344"/>
      <dgm:spPr/>
      <dgm:t>
        <a:bodyPr/>
        <a:lstStyle/>
        <a:p>
          <a:endParaRPr lang="en-US"/>
        </a:p>
      </dgm:t>
    </dgm:pt>
    <dgm:pt modelId="{9949E870-8DBA-0747-B0C4-DE925F926FFA}" type="pres">
      <dgm:prSet presAssocID="{09D3D6B2-5043-DB44-A6ED-7869CE03AB32}" presName="connectorText" presStyleLbl="sibTrans2D1" presStyleIdx="0" presStyleCnt="2"/>
      <dgm:spPr/>
      <dgm:t>
        <a:bodyPr/>
        <a:lstStyle/>
        <a:p>
          <a:endParaRPr lang="en-US"/>
        </a:p>
      </dgm:t>
    </dgm:pt>
    <dgm:pt modelId="{ECA42804-61CC-A84E-AC48-D733E3CA3A05}" type="pres">
      <dgm:prSet presAssocID="{73BA16EB-A563-5848-91E7-5A64EDAB35EF}" presName="node" presStyleLbl="node1" presStyleIdx="1" presStyleCnt="3" custScaleY="63243" custLinFactNeighborX="-339" custLinFactNeighborY="-16835">
        <dgm:presLayoutVars>
          <dgm:bulletEnabled val="1"/>
        </dgm:presLayoutVars>
      </dgm:prSet>
      <dgm:spPr/>
      <dgm:t>
        <a:bodyPr/>
        <a:lstStyle/>
        <a:p>
          <a:endParaRPr lang="en-US"/>
        </a:p>
      </dgm:t>
    </dgm:pt>
    <dgm:pt modelId="{1171B3F0-F14F-2649-B0D1-A6C3178960B2}" type="pres">
      <dgm:prSet presAssocID="{B2A1BBA7-D613-6B41-919D-CE17D346C2EF}" presName="sibTrans" presStyleLbl="sibTrans2D1" presStyleIdx="1" presStyleCnt="2" custScaleX="69470"/>
      <dgm:spPr/>
      <dgm:t>
        <a:bodyPr/>
        <a:lstStyle/>
        <a:p>
          <a:endParaRPr lang="en-US"/>
        </a:p>
      </dgm:t>
    </dgm:pt>
    <dgm:pt modelId="{3025D70C-178C-EF47-9DC3-A9361C12C858}" type="pres">
      <dgm:prSet presAssocID="{B2A1BBA7-D613-6B41-919D-CE17D346C2EF}" presName="connectorText" presStyleLbl="sibTrans2D1" presStyleIdx="1" presStyleCnt="2"/>
      <dgm:spPr/>
      <dgm:t>
        <a:bodyPr/>
        <a:lstStyle/>
        <a:p>
          <a:endParaRPr lang="en-US"/>
        </a:p>
      </dgm:t>
    </dgm:pt>
    <dgm:pt modelId="{92BAAC66-60D2-BE4C-9782-96B3E4324C2A}" type="pres">
      <dgm:prSet presAssocID="{81047CB2-DF2E-2A47-A417-EBF0A800A1C4}" presName="node" presStyleLbl="node1" presStyleIdx="2" presStyleCnt="3" custScaleY="118621" custLinFactNeighborY="-26455">
        <dgm:presLayoutVars>
          <dgm:bulletEnabled val="1"/>
        </dgm:presLayoutVars>
      </dgm:prSet>
      <dgm:spPr/>
      <dgm:t>
        <a:bodyPr/>
        <a:lstStyle/>
        <a:p>
          <a:endParaRPr lang="en-US"/>
        </a:p>
      </dgm:t>
    </dgm:pt>
  </dgm:ptLst>
  <dgm:cxnLst>
    <dgm:cxn modelId="{802B6190-BBDA-F242-8BBF-979D13D1439C}" type="presOf" srcId="{81047CB2-DF2E-2A47-A417-EBF0A800A1C4}" destId="{92BAAC66-60D2-BE4C-9782-96B3E4324C2A}" srcOrd="0" destOrd="0" presId="urn:microsoft.com/office/officeart/2005/8/layout/process2"/>
    <dgm:cxn modelId="{0FFF6AB1-F1E1-F341-96FB-AEF55657EC3F}" srcId="{8F44071B-A26F-AB4E-9DE1-1AC8BF5FD9FD}" destId="{73BA16EB-A563-5848-91E7-5A64EDAB35EF}" srcOrd="1" destOrd="0" parTransId="{562C864D-5587-EA46-A6B4-1A2766AC659A}" sibTransId="{B2A1BBA7-D613-6B41-919D-CE17D346C2EF}"/>
    <dgm:cxn modelId="{77ECC496-1B36-714D-856F-95C99130867D}" type="presOf" srcId="{09D3D6B2-5043-DB44-A6ED-7869CE03AB32}" destId="{9949E870-8DBA-0747-B0C4-DE925F926FFA}" srcOrd="1" destOrd="0" presId="urn:microsoft.com/office/officeart/2005/8/layout/process2"/>
    <dgm:cxn modelId="{E0117577-0737-CB4C-B3D2-FD191936121E}" type="presOf" srcId="{09D3D6B2-5043-DB44-A6ED-7869CE03AB32}" destId="{DBDE5712-BEFB-664F-AF72-F2632A50EBBC}" srcOrd="0" destOrd="0" presId="urn:microsoft.com/office/officeart/2005/8/layout/process2"/>
    <dgm:cxn modelId="{A43961D6-697C-FF45-AC0D-5D67F83E4D1C}" type="presOf" srcId="{849A1126-67BA-124A-A4F4-9029C8CB10DF}" destId="{8BC1A343-176F-8C4A-BB70-8D3F1DD07D1D}" srcOrd="0" destOrd="0" presId="urn:microsoft.com/office/officeart/2005/8/layout/process2"/>
    <dgm:cxn modelId="{AB8F65C7-7F17-054E-95D7-3C355C1BBBFE}" srcId="{8F44071B-A26F-AB4E-9DE1-1AC8BF5FD9FD}" destId="{81047CB2-DF2E-2A47-A417-EBF0A800A1C4}" srcOrd="2" destOrd="0" parTransId="{4696F631-1455-E44D-84E6-4C56CAA10E77}" sibTransId="{BAC49E28-ECDE-494A-8FC8-576E669A053A}"/>
    <dgm:cxn modelId="{718DC00C-8DF6-5541-96DF-A37C797BB420}" srcId="{8F44071B-A26F-AB4E-9DE1-1AC8BF5FD9FD}" destId="{849A1126-67BA-124A-A4F4-9029C8CB10DF}" srcOrd="0" destOrd="0" parTransId="{E2F5738A-37D4-CB42-AC7D-6ECC8C3F4B36}" sibTransId="{09D3D6B2-5043-DB44-A6ED-7869CE03AB32}"/>
    <dgm:cxn modelId="{99E93244-D34A-6B48-8703-FD24FFF30EEA}" type="presOf" srcId="{B2A1BBA7-D613-6B41-919D-CE17D346C2EF}" destId="{3025D70C-178C-EF47-9DC3-A9361C12C858}" srcOrd="1" destOrd="0" presId="urn:microsoft.com/office/officeart/2005/8/layout/process2"/>
    <dgm:cxn modelId="{7E1EBC02-150B-1B4D-B0C6-F86F252DCB00}" type="presOf" srcId="{8F44071B-A26F-AB4E-9DE1-1AC8BF5FD9FD}" destId="{F2F5547C-C8E3-7E49-A6FD-346BB463D7DC}" srcOrd="0" destOrd="0" presId="urn:microsoft.com/office/officeart/2005/8/layout/process2"/>
    <dgm:cxn modelId="{B3FB5D08-1C1A-774E-BE9A-603BE539F495}" type="presOf" srcId="{73BA16EB-A563-5848-91E7-5A64EDAB35EF}" destId="{ECA42804-61CC-A84E-AC48-D733E3CA3A05}" srcOrd="0" destOrd="0" presId="urn:microsoft.com/office/officeart/2005/8/layout/process2"/>
    <dgm:cxn modelId="{E1D0C0E9-C1AF-054D-8626-EF41B6CA21C3}" type="presOf" srcId="{B2A1BBA7-D613-6B41-919D-CE17D346C2EF}" destId="{1171B3F0-F14F-2649-B0D1-A6C3178960B2}" srcOrd="0" destOrd="0" presId="urn:microsoft.com/office/officeart/2005/8/layout/process2"/>
    <dgm:cxn modelId="{E4F16812-53F4-B041-88BE-50A09DFA91FA}" type="presParOf" srcId="{F2F5547C-C8E3-7E49-A6FD-346BB463D7DC}" destId="{8BC1A343-176F-8C4A-BB70-8D3F1DD07D1D}" srcOrd="0" destOrd="0" presId="urn:microsoft.com/office/officeart/2005/8/layout/process2"/>
    <dgm:cxn modelId="{143F1D03-1DD3-B940-9C92-E2FB2A4466B5}" type="presParOf" srcId="{F2F5547C-C8E3-7E49-A6FD-346BB463D7DC}" destId="{DBDE5712-BEFB-664F-AF72-F2632A50EBBC}" srcOrd="1" destOrd="0" presId="urn:microsoft.com/office/officeart/2005/8/layout/process2"/>
    <dgm:cxn modelId="{4C3033E7-C585-EA45-BA9C-D15D7278F701}" type="presParOf" srcId="{DBDE5712-BEFB-664F-AF72-F2632A50EBBC}" destId="{9949E870-8DBA-0747-B0C4-DE925F926FFA}" srcOrd="0" destOrd="0" presId="urn:microsoft.com/office/officeart/2005/8/layout/process2"/>
    <dgm:cxn modelId="{5D129FD9-716A-F940-B33A-362CC1FFACE0}" type="presParOf" srcId="{F2F5547C-C8E3-7E49-A6FD-346BB463D7DC}" destId="{ECA42804-61CC-A84E-AC48-D733E3CA3A05}" srcOrd="2" destOrd="0" presId="urn:microsoft.com/office/officeart/2005/8/layout/process2"/>
    <dgm:cxn modelId="{D1B238FE-C581-DE48-B37C-D730B14C5C85}" type="presParOf" srcId="{F2F5547C-C8E3-7E49-A6FD-346BB463D7DC}" destId="{1171B3F0-F14F-2649-B0D1-A6C3178960B2}" srcOrd="3" destOrd="0" presId="urn:microsoft.com/office/officeart/2005/8/layout/process2"/>
    <dgm:cxn modelId="{46666271-897B-CE47-9CBD-25CCC23FC884}" type="presParOf" srcId="{1171B3F0-F14F-2649-B0D1-A6C3178960B2}" destId="{3025D70C-178C-EF47-9DC3-A9361C12C858}" srcOrd="0" destOrd="0" presId="urn:microsoft.com/office/officeart/2005/8/layout/process2"/>
    <dgm:cxn modelId="{D3E1EDFF-0DE8-F94F-9DDC-B052CB976A86}" type="presParOf" srcId="{F2F5547C-C8E3-7E49-A6FD-346BB463D7DC}" destId="{92BAAC66-60D2-BE4C-9782-96B3E4324C2A}"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4071B-A26F-AB4E-9DE1-1AC8BF5FD9FD}" type="doc">
      <dgm:prSet loTypeId="urn:microsoft.com/office/officeart/2005/8/layout/process2" loCatId="" qsTypeId="urn:microsoft.com/office/officeart/2005/8/quickstyle/simple4" qsCatId="simple" csTypeId="urn:microsoft.com/office/officeart/2005/8/colors/accent1_2" csCatId="accent1" phldr="1"/>
      <dgm:spPr/>
    </dgm:pt>
    <dgm:pt modelId="{849A1126-67BA-124A-A4F4-9029C8CB10DF}">
      <dgm:prSet phldrT="[Text]"/>
      <dgm:spPr/>
      <dgm:t>
        <a:bodyPr/>
        <a:lstStyle/>
        <a:p>
          <a:r>
            <a:rPr lang="en-US" dirty="0" smtClean="0"/>
            <a:t>Understand</a:t>
          </a:r>
          <a:endParaRPr lang="en-US" dirty="0"/>
        </a:p>
      </dgm:t>
    </dgm:pt>
    <dgm:pt modelId="{E2F5738A-37D4-CB42-AC7D-6ECC8C3F4B36}" type="parTrans" cxnId="{718DC00C-8DF6-5541-96DF-A37C797BB420}">
      <dgm:prSet/>
      <dgm:spPr/>
      <dgm:t>
        <a:bodyPr/>
        <a:lstStyle/>
        <a:p>
          <a:endParaRPr lang="en-US"/>
        </a:p>
      </dgm:t>
    </dgm:pt>
    <dgm:pt modelId="{09D3D6B2-5043-DB44-A6ED-7869CE03AB32}" type="sibTrans" cxnId="{718DC00C-8DF6-5541-96DF-A37C797BB420}">
      <dgm:prSet/>
      <dgm:spPr/>
      <dgm:t>
        <a:bodyPr/>
        <a:lstStyle/>
        <a:p>
          <a:endParaRPr lang="en-US"/>
        </a:p>
      </dgm:t>
    </dgm:pt>
    <dgm:pt modelId="{81047CB2-DF2E-2A47-A417-EBF0A800A1C4}">
      <dgm:prSet phldrT="[Text]"/>
      <dgm:spPr/>
      <dgm:t>
        <a:bodyPr/>
        <a:lstStyle/>
        <a:p>
          <a:r>
            <a:rPr lang="en-US" dirty="0" smtClean="0"/>
            <a:t>Design</a:t>
          </a:r>
          <a:endParaRPr lang="en-US" dirty="0"/>
        </a:p>
      </dgm:t>
    </dgm:pt>
    <dgm:pt modelId="{4696F631-1455-E44D-84E6-4C56CAA10E77}" type="parTrans" cxnId="{AB8F65C7-7F17-054E-95D7-3C355C1BBBFE}">
      <dgm:prSet/>
      <dgm:spPr/>
      <dgm:t>
        <a:bodyPr/>
        <a:lstStyle/>
        <a:p>
          <a:endParaRPr lang="en-US"/>
        </a:p>
      </dgm:t>
    </dgm:pt>
    <dgm:pt modelId="{BAC49E28-ECDE-494A-8FC8-576E669A053A}" type="sibTrans" cxnId="{AB8F65C7-7F17-054E-95D7-3C355C1BBBFE}">
      <dgm:prSet/>
      <dgm:spPr/>
      <dgm:t>
        <a:bodyPr/>
        <a:lstStyle/>
        <a:p>
          <a:endParaRPr lang="en-US"/>
        </a:p>
      </dgm:t>
    </dgm:pt>
    <dgm:pt modelId="{F2F5547C-C8E3-7E49-A6FD-346BB463D7DC}" type="pres">
      <dgm:prSet presAssocID="{8F44071B-A26F-AB4E-9DE1-1AC8BF5FD9FD}" presName="linearFlow" presStyleCnt="0">
        <dgm:presLayoutVars>
          <dgm:resizeHandles val="exact"/>
        </dgm:presLayoutVars>
      </dgm:prSet>
      <dgm:spPr/>
    </dgm:pt>
    <dgm:pt modelId="{8BC1A343-176F-8C4A-BB70-8D3F1DD07D1D}" type="pres">
      <dgm:prSet presAssocID="{849A1126-67BA-124A-A4F4-9029C8CB10DF}" presName="node" presStyleLbl="node1" presStyleIdx="0" presStyleCnt="2" custScaleY="78416">
        <dgm:presLayoutVars>
          <dgm:bulletEnabled val="1"/>
        </dgm:presLayoutVars>
      </dgm:prSet>
      <dgm:spPr/>
      <dgm:t>
        <a:bodyPr/>
        <a:lstStyle/>
        <a:p>
          <a:endParaRPr lang="en-US"/>
        </a:p>
      </dgm:t>
    </dgm:pt>
    <dgm:pt modelId="{DBDE5712-BEFB-664F-AF72-F2632A50EBBC}" type="pres">
      <dgm:prSet presAssocID="{09D3D6B2-5043-DB44-A6ED-7869CE03AB32}" presName="sibTrans" presStyleLbl="sibTrans2D1" presStyleIdx="0" presStyleCnt="1" custScaleX="62758" custLinFactNeighborY="5344"/>
      <dgm:spPr/>
      <dgm:t>
        <a:bodyPr/>
        <a:lstStyle/>
        <a:p>
          <a:endParaRPr lang="en-US"/>
        </a:p>
      </dgm:t>
    </dgm:pt>
    <dgm:pt modelId="{9949E870-8DBA-0747-B0C4-DE925F926FFA}" type="pres">
      <dgm:prSet presAssocID="{09D3D6B2-5043-DB44-A6ED-7869CE03AB32}" presName="connectorText" presStyleLbl="sibTrans2D1" presStyleIdx="0" presStyleCnt="1"/>
      <dgm:spPr/>
      <dgm:t>
        <a:bodyPr/>
        <a:lstStyle/>
        <a:p>
          <a:endParaRPr lang="en-US"/>
        </a:p>
      </dgm:t>
    </dgm:pt>
    <dgm:pt modelId="{92BAAC66-60D2-BE4C-9782-96B3E4324C2A}" type="pres">
      <dgm:prSet presAssocID="{81047CB2-DF2E-2A47-A417-EBF0A800A1C4}" presName="node" presStyleLbl="node1" presStyleIdx="1" presStyleCnt="2" custScaleY="118621" custLinFactNeighborY="-26455">
        <dgm:presLayoutVars>
          <dgm:bulletEnabled val="1"/>
        </dgm:presLayoutVars>
      </dgm:prSet>
      <dgm:spPr/>
      <dgm:t>
        <a:bodyPr/>
        <a:lstStyle/>
        <a:p>
          <a:endParaRPr lang="en-US"/>
        </a:p>
      </dgm:t>
    </dgm:pt>
  </dgm:ptLst>
  <dgm:cxnLst>
    <dgm:cxn modelId="{9B90DDF8-BC4F-4D4D-926E-9BB3BE836AA2}" type="presOf" srcId="{09D3D6B2-5043-DB44-A6ED-7869CE03AB32}" destId="{9949E870-8DBA-0747-B0C4-DE925F926FFA}" srcOrd="1" destOrd="0" presId="urn:microsoft.com/office/officeart/2005/8/layout/process2"/>
    <dgm:cxn modelId="{171F9F5B-2181-5B4D-95BD-C49D15ECF6AD}" type="presOf" srcId="{849A1126-67BA-124A-A4F4-9029C8CB10DF}" destId="{8BC1A343-176F-8C4A-BB70-8D3F1DD07D1D}" srcOrd="0" destOrd="0" presId="urn:microsoft.com/office/officeart/2005/8/layout/process2"/>
    <dgm:cxn modelId="{890FD025-F396-2441-A6B4-7C4A830337FE}" type="presOf" srcId="{09D3D6B2-5043-DB44-A6ED-7869CE03AB32}" destId="{DBDE5712-BEFB-664F-AF72-F2632A50EBBC}" srcOrd="0" destOrd="0" presId="urn:microsoft.com/office/officeart/2005/8/layout/process2"/>
    <dgm:cxn modelId="{A204F3E1-BC3C-4B46-9B2A-18F7B8D26962}" type="presOf" srcId="{8F44071B-A26F-AB4E-9DE1-1AC8BF5FD9FD}" destId="{F2F5547C-C8E3-7E49-A6FD-346BB463D7DC}" srcOrd="0" destOrd="0" presId="urn:microsoft.com/office/officeart/2005/8/layout/process2"/>
    <dgm:cxn modelId="{1E1DB14B-F990-7641-BAFB-12FD8450D9D9}" type="presOf" srcId="{81047CB2-DF2E-2A47-A417-EBF0A800A1C4}" destId="{92BAAC66-60D2-BE4C-9782-96B3E4324C2A}" srcOrd="0" destOrd="0" presId="urn:microsoft.com/office/officeart/2005/8/layout/process2"/>
    <dgm:cxn modelId="{AB8F65C7-7F17-054E-95D7-3C355C1BBBFE}" srcId="{8F44071B-A26F-AB4E-9DE1-1AC8BF5FD9FD}" destId="{81047CB2-DF2E-2A47-A417-EBF0A800A1C4}" srcOrd="1" destOrd="0" parTransId="{4696F631-1455-E44D-84E6-4C56CAA10E77}" sibTransId="{BAC49E28-ECDE-494A-8FC8-576E669A053A}"/>
    <dgm:cxn modelId="{718DC00C-8DF6-5541-96DF-A37C797BB420}" srcId="{8F44071B-A26F-AB4E-9DE1-1AC8BF5FD9FD}" destId="{849A1126-67BA-124A-A4F4-9029C8CB10DF}" srcOrd="0" destOrd="0" parTransId="{E2F5738A-37D4-CB42-AC7D-6ECC8C3F4B36}" sibTransId="{09D3D6B2-5043-DB44-A6ED-7869CE03AB32}"/>
    <dgm:cxn modelId="{F4BB9355-E331-424B-ADE5-C7A7DCFED224}" type="presParOf" srcId="{F2F5547C-C8E3-7E49-A6FD-346BB463D7DC}" destId="{8BC1A343-176F-8C4A-BB70-8D3F1DD07D1D}" srcOrd="0" destOrd="0" presId="urn:microsoft.com/office/officeart/2005/8/layout/process2"/>
    <dgm:cxn modelId="{EB516EE8-C97C-9040-A14C-F18C898678C3}" type="presParOf" srcId="{F2F5547C-C8E3-7E49-A6FD-346BB463D7DC}" destId="{DBDE5712-BEFB-664F-AF72-F2632A50EBBC}" srcOrd="1" destOrd="0" presId="urn:microsoft.com/office/officeart/2005/8/layout/process2"/>
    <dgm:cxn modelId="{76E53A23-8E5C-9848-9614-9B2B68327F89}" type="presParOf" srcId="{DBDE5712-BEFB-664F-AF72-F2632A50EBBC}" destId="{9949E870-8DBA-0747-B0C4-DE925F926FFA}" srcOrd="0" destOrd="0" presId="urn:microsoft.com/office/officeart/2005/8/layout/process2"/>
    <dgm:cxn modelId="{E2D5F787-8488-BF4F-8D2A-A6C3D669C271}" type="presParOf" srcId="{F2F5547C-C8E3-7E49-A6FD-346BB463D7DC}" destId="{92BAAC66-60D2-BE4C-9782-96B3E4324C2A}"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5F29B7-9FCB-214A-9BFA-730513CA4755}"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E9DB44DF-94E8-9941-965D-9BFD64B454AF}">
      <dgm:prSet phldrT="[Text]" custT="1"/>
      <dgm:spPr>
        <a:gradFill rotWithShape="0">
          <a:gsLst>
            <a:gs pos="0">
              <a:schemeClr val="accent5">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dgm:spPr>
      <dgm:t>
        <a:bodyPr/>
        <a:lstStyle/>
        <a:p>
          <a:r>
            <a:rPr lang="en-US" sz="2400" dirty="0" smtClean="0"/>
            <a:t>Control</a:t>
          </a:r>
        </a:p>
        <a:p>
          <a:r>
            <a:rPr lang="en-US" sz="2400" dirty="0" smtClean="0"/>
            <a:t>Programming</a:t>
          </a:r>
          <a:endParaRPr lang="en-US" sz="2000" dirty="0"/>
        </a:p>
      </dgm:t>
    </dgm:pt>
    <dgm:pt modelId="{20E6B4E0-7EF1-924D-A280-F6059659D550}" type="parTrans" cxnId="{261BF0B6-D5D2-D840-878D-CBAC2012A279}">
      <dgm:prSet/>
      <dgm:spPr/>
      <dgm:t>
        <a:bodyPr/>
        <a:lstStyle/>
        <a:p>
          <a:endParaRPr lang="en-US" sz="2000"/>
        </a:p>
      </dgm:t>
    </dgm:pt>
    <dgm:pt modelId="{A98EA92A-DC03-6841-90FD-5BA70EE6AF75}" type="sibTrans" cxnId="{261BF0B6-D5D2-D840-878D-CBAC2012A279}">
      <dgm:prSet custT="1"/>
      <dgm:spPr/>
      <dgm:t>
        <a:bodyPr/>
        <a:lstStyle/>
        <a:p>
          <a:endParaRPr lang="en-US" sz="3600"/>
        </a:p>
      </dgm:t>
    </dgm:pt>
    <dgm:pt modelId="{1EA552CD-80F3-AA4A-9E92-1358A9019D15}">
      <dgm:prSet phldrT="[Text]" custT="1"/>
      <dgm:spPr/>
      <dgm:t>
        <a:bodyPr/>
        <a:lstStyle/>
        <a:p>
          <a:r>
            <a:rPr lang="en-US" sz="2400" dirty="0" smtClean="0"/>
            <a:t>Pre-deployment Verification</a:t>
          </a:r>
          <a:endParaRPr lang="en-US" sz="2400" dirty="0"/>
        </a:p>
      </dgm:t>
    </dgm:pt>
    <dgm:pt modelId="{D6BAB4CA-7000-9E42-8987-EBC9B8B17860}" type="parTrans" cxnId="{99B684A1-2639-9343-BAF3-5FF686159708}">
      <dgm:prSet/>
      <dgm:spPr/>
      <dgm:t>
        <a:bodyPr/>
        <a:lstStyle/>
        <a:p>
          <a:endParaRPr lang="en-US" sz="2000"/>
        </a:p>
      </dgm:t>
    </dgm:pt>
    <dgm:pt modelId="{5F571943-FCCA-9F4F-8DDB-68400C8E73B4}" type="sibTrans" cxnId="{99B684A1-2639-9343-BAF3-5FF686159708}">
      <dgm:prSet custT="1"/>
      <dgm:spPr/>
      <dgm:t>
        <a:bodyPr/>
        <a:lstStyle/>
        <a:p>
          <a:endParaRPr lang="en-US" sz="3600"/>
        </a:p>
      </dgm:t>
    </dgm:pt>
    <dgm:pt modelId="{F26DBEF5-867A-D54F-B44E-0AB5BBDADB09}">
      <dgm:prSet phldrT="[Text]" custT="1"/>
      <dgm:spPr/>
      <dgm:t>
        <a:bodyPr/>
        <a:lstStyle/>
        <a:p>
          <a:r>
            <a:rPr lang="en-US" sz="2400" dirty="0" smtClean="0"/>
            <a:t>Monitoring</a:t>
          </a:r>
          <a:endParaRPr lang="en-US" sz="2400" dirty="0"/>
        </a:p>
      </dgm:t>
    </dgm:pt>
    <dgm:pt modelId="{02937EB6-A682-A34B-A648-F5F71740C71E}" type="parTrans" cxnId="{9CF9603E-D0D5-BB41-AAC8-1ADD0671CBCC}">
      <dgm:prSet/>
      <dgm:spPr/>
      <dgm:t>
        <a:bodyPr/>
        <a:lstStyle/>
        <a:p>
          <a:endParaRPr lang="en-US" sz="2000"/>
        </a:p>
      </dgm:t>
    </dgm:pt>
    <dgm:pt modelId="{630FFCB9-E63B-6E49-BC13-B269548E4662}" type="sibTrans" cxnId="{9CF9603E-D0D5-BB41-AAC8-1ADD0671CBCC}">
      <dgm:prSet custT="1"/>
      <dgm:spPr/>
      <dgm:t>
        <a:bodyPr/>
        <a:lstStyle/>
        <a:p>
          <a:endParaRPr lang="en-US" sz="3600"/>
        </a:p>
      </dgm:t>
    </dgm:pt>
    <dgm:pt modelId="{8019E66A-80E2-7B48-BD8A-9FCA72508BC7}" type="pres">
      <dgm:prSet presAssocID="{A55F29B7-9FCB-214A-9BFA-730513CA4755}" presName="cycle" presStyleCnt="0">
        <dgm:presLayoutVars>
          <dgm:dir/>
          <dgm:resizeHandles val="exact"/>
        </dgm:presLayoutVars>
      </dgm:prSet>
      <dgm:spPr/>
      <dgm:t>
        <a:bodyPr/>
        <a:lstStyle/>
        <a:p>
          <a:endParaRPr lang="en-US"/>
        </a:p>
      </dgm:t>
    </dgm:pt>
    <dgm:pt modelId="{8BDC7908-2DB0-4247-ADBE-684CE4B69EC7}" type="pres">
      <dgm:prSet presAssocID="{E9DB44DF-94E8-9941-965D-9BFD64B454AF}" presName="node" presStyleLbl="node1" presStyleIdx="0" presStyleCnt="3" custScaleX="122542" custScaleY="90336">
        <dgm:presLayoutVars>
          <dgm:bulletEnabled val="1"/>
        </dgm:presLayoutVars>
      </dgm:prSet>
      <dgm:spPr/>
      <dgm:t>
        <a:bodyPr/>
        <a:lstStyle/>
        <a:p>
          <a:endParaRPr lang="en-US"/>
        </a:p>
      </dgm:t>
    </dgm:pt>
    <dgm:pt modelId="{906DA312-B5AA-6440-B63A-53E1D439D541}" type="pres">
      <dgm:prSet presAssocID="{A98EA92A-DC03-6841-90FD-5BA70EE6AF75}" presName="sibTrans" presStyleLbl="sibTrans2D1" presStyleIdx="0" presStyleCnt="3" custLinFactNeighborX="3772" custLinFactNeighborY="8936"/>
      <dgm:spPr/>
      <dgm:t>
        <a:bodyPr/>
        <a:lstStyle/>
        <a:p>
          <a:endParaRPr lang="en-US"/>
        </a:p>
      </dgm:t>
    </dgm:pt>
    <dgm:pt modelId="{042828C3-0909-3C4F-A07E-275B9DA973CE}" type="pres">
      <dgm:prSet presAssocID="{A98EA92A-DC03-6841-90FD-5BA70EE6AF75}" presName="connectorText" presStyleLbl="sibTrans2D1" presStyleIdx="0" presStyleCnt="3"/>
      <dgm:spPr/>
      <dgm:t>
        <a:bodyPr/>
        <a:lstStyle/>
        <a:p>
          <a:endParaRPr lang="en-US"/>
        </a:p>
      </dgm:t>
    </dgm:pt>
    <dgm:pt modelId="{7893B0AC-C258-874F-8690-6C2EF39106E7}" type="pres">
      <dgm:prSet presAssocID="{1EA552CD-80F3-AA4A-9E92-1358A9019D15}" presName="node" presStyleLbl="node1" presStyleIdx="1" presStyleCnt="3" custScaleX="122383" custScaleY="83852" custRadScaleRad="137546" custRadScaleInc="-15838">
        <dgm:presLayoutVars>
          <dgm:bulletEnabled val="1"/>
        </dgm:presLayoutVars>
      </dgm:prSet>
      <dgm:spPr/>
      <dgm:t>
        <a:bodyPr/>
        <a:lstStyle/>
        <a:p>
          <a:endParaRPr lang="en-US"/>
        </a:p>
      </dgm:t>
    </dgm:pt>
    <dgm:pt modelId="{D822C313-60F2-9343-8490-187DCF275D60}" type="pres">
      <dgm:prSet presAssocID="{5F571943-FCCA-9F4F-8DDB-68400C8E73B4}" presName="sibTrans" presStyleLbl="sibTrans2D1" presStyleIdx="1" presStyleCnt="3"/>
      <dgm:spPr/>
      <dgm:t>
        <a:bodyPr/>
        <a:lstStyle/>
        <a:p>
          <a:endParaRPr lang="en-US"/>
        </a:p>
      </dgm:t>
    </dgm:pt>
    <dgm:pt modelId="{EB2F7871-4219-CF45-BE40-5FCC8B85DEE1}" type="pres">
      <dgm:prSet presAssocID="{5F571943-FCCA-9F4F-8DDB-68400C8E73B4}" presName="connectorText" presStyleLbl="sibTrans2D1" presStyleIdx="1" presStyleCnt="3"/>
      <dgm:spPr/>
      <dgm:t>
        <a:bodyPr/>
        <a:lstStyle/>
        <a:p>
          <a:endParaRPr lang="en-US"/>
        </a:p>
      </dgm:t>
    </dgm:pt>
    <dgm:pt modelId="{DF65157E-931A-4043-B6AA-8BF8F795D75A}" type="pres">
      <dgm:prSet presAssocID="{F26DBEF5-867A-D54F-B44E-0AB5BBDADB09}" presName="node" presStyleLbl="node1" presStyleIdx="2" presStyleCnt="3" custScaleX="111336" custScaleY="83760" custRadScaleRad="165641" custRadScaleInc="25129">
        <dgm:presLayoutVars>
          <dgm:bulletEnabled val="1"/>
        </dgm:presLayoutVars>
      </dgm:prSet>
      <dgm:spPr/>
      <dgm:t>
        <a:bodyPr/>
        <a:lstStyle/>
        <a:p>
          <a:endParaRPr lang="en-US"/>
        </a:p>
      </dgm:t>
    </dgm:pt>
    <dgm:pt modelId="{F50097E0-8079-6D44-B536-48FC967B6E37}" type="pres">
      <dgm:prSet presAssocID="{630FFCB9-E63B-6E49-BC13-B269548E4662}" presName="sibTrans" presStyleLbl="sibTrans2D1" presStyleIdx="2" presStyleCnt="3" custLinFactNeighborX="-15656" custLinFactNeighborY="-2234"/>
      <dgm:spPr/>
      <dgm:t>
        <a:bodyPr/>
        <a:lstStyle/>
        <a:p>
          <a:endParaRPr lang="en-US"/>
        </a:p>
      </dgm:t>
    </dgm:pt>
    <dgm:pt modelId="{A252908B-3402-C541-8588-CD065DE42557}" type="pres">
      <dgm:prSet presAssocID="{630FFCB9-E63B-6E49-BC13-B269548E4662}" presName="connectorText" presStyleLbl="sibTrans2D1" presStyleIdx="2" presStyleCnt="3"/>
      <dgm:spPr/>
      <dgm:t>
        <a:bodyPr/>
        <a:lstStyle/>
        <a:p>
          <a:endParaRPr lang="en-US"/>
        </a:p>
      </dgm:t>
    </dgm:pt>
  </dgm:ptLst>
  <dgm:cxnLst>
    <dgm:cxn modelId="{A04EF67F-5565-0D44-AC0C-93B84F331006}" type="presOf" srcId="{A98EA92A-DC03-6841-90FD-5BA70EE6AF75}" destId="{042828C3-0909-3C4F-A07E-275B9DA973CE}" srcOrd="1" destOrd="0" presId="urn:microsoft.com/office/officeart/2005/8/layout/cycle2"/>
    <dgm:cxn modelId="{4C18C52F-428F-7743-A65C-289BA26E3814}" type="presOf" srcId="{A98EA92A-DC03-6841-90FD-5BA70EE6AF75}" destId="{906DA312-B5AA-6440-B63A-53E1D439D541}" srcOrd="0" destOrd="0" presId="urn:microsoft.com/office/officeart/2005/8/layout/cycle2"/>
    <dgm:cxn modelId="{5B649AFA-5135-8948-A092-F873BB6FE5E7}" type="presOf" srcId="{630FFCB9-E63B-6E49-BC13-B269548E4662}" destId="{A252908B-3402-C541-8588-CD065DE42557}" srcOrd="1" destOrd="0" presId="urn:microsoft.com/office/officeart/2005/8/layout/cycle2"/>
    <dgm:cxn modelId="{99B684A1-2639-9343-BAF3-5FF686159708}" srcId="{A55F29B7-9FCB-214A-9BFA-730513CA4755}" destId="{1EA552CD-80F3-AA4A-9E92-1358A9019D15}" srcOrd="1" destOrd="0" parTransId="{D6BAB4CA-7000-9E42-8987-EBC9B8B17860}" sibTransId="{5F571943-FCCA-9F4F-8DDB-68400C8E73B4}"/>
    <dgm:cxn modelId="{9CF9603E-D0D5-BB41-AAC8-1ADD0671CBCC}" srcId="{A55F29B7-9FCB-214A-9BFA-730513CA4755}" destId="{F26DBEF5-867A-D54F-B44E-0AB5BBDADB09}" srcOrd="2" destOrd="0" parTransId="{02937EB6-A682-A34B-A648-F5F71740C71E}" sibTransId="{630FFCB9-E63B-6E49-BC13-B269548E4662}"/>
    <dgm:cxn modelId="{15ADF40E-D660-8E46-B7A9-F6BD03B6486A}" type="presOf" srcId="{5F571943-FCCA-9F4F-8DDB-68400C8E73B4}" destId="{EB2F7871-4219-CF45-BE40-5FCC8B85DEE1}" srcOrd="1" destOrd="0" presId="urn:microsoft.com/office/officeart/2005/8/layout/cycle2"/>
    <dgm:cxn modelId="{1D4C051F-37D6-B747-B414-D8B1E6C719B0}" type="presOf" srcId="{1EA552CD-80F3-AA4A-9E92-1358A9019D15}" destId="{7893B0AC-C258-874F-8690-6C2EF39106E7}" srcOrd="0" destOrd="0" presId="urn:microsoft.com/office/officeart/2005/8/layout/cycle2"/>
    <dgm:cxn modelId="{6A96D2CA-C83F-DE44-A24D-801B0F0AE2D5}" type="presOf" srcId="{630FFCB9-E63B-6E49-BC13-B269548E4662}" destId="{F50097E0-8079-6D44-B536-48FC967B6E37}" srcOrd="0" destOrd="0" presId="urn:microsoft.com/office/officeart/2005/8/layout/cycle2"/>
    <dgm:cxn modelId="{EB9304EC-823E-D24C-8357-A5E61FAC86C1}" type="presOf" srcId="{A55F29B7-9FCB-214A-9BFA-730513CA4755}" destId="{8019E66A-80E2-7B48-BD8A-9FCA72508BC7}" srcOrd="0" destOrd="0" presId="urn:microsoft.com/office/officeart/2005/8/layout/cycle2"/>
    <dgm:cxn modelId="{7E1CD582-0D9D-454F-939A-F96D78E13CA3}" type="presOf" srcId="{E9DB44DF-94E8-9941-965D-9BFD64B454AF}" destId="{8BDC7908-2DB0-4247-ADBE-684CE4B69EC7}" srcOrd="0" destOrd="0" presId="urn:microsoft.com/office/officeart/2005/8/layout/cycle2"/>
    <dgm:cxn modelId="{261BF0B6-D5D2-D840-878D-CBAC2012A279}" srcId="{A55F29B7-9FCB-214A-9BFA-730513CA4755}" destId="{E9DB44DF-94E8-9941-965D-9BFD64B454AF}" srcOrd="0" destOrd="0" parTransId="{20E6B4E0-7EF1-924D-A280-F6059659D550}" sibTransId="{A98EA92A-DC03-6841-90FD-5BA70EE6AF75}"/>
    <dgm:cxn modelId="{2A72FA66-E0B9-D04F-9A2C-727CF85AA914}" type="presOf" srcId="{F26DBEF5-867A-D54F-B44E-0AB5BBDADB09}" destId="{DF65157E-931A-4043-B6AA-8BF8F795D75A}" srcOrd="0" destOrd="0" presId="urn:microsoft.com/office/officeart/2005/8/layout/cycle2"/>
    <dgm:cxn modelId="{16590826-7EE7-9346-8FFE-4E66B4EC77EE}" type="presOf" srcId="{5F571943-FCCA-9F4F-8DDB-68400C8E73B4}" destId="{D822C313-60F2-9343-8490-187DCF275D60}" srcOrd="0" destOrd="0" presId="urn:microsoft.com/office/officeart/2005/8/layout/cycle2"/>
    <dgm:cxn modelId="{61D935C1-B330-664B-BF2A-D2A5C3365DC5}" type="presParOf" srcId="{8019E66A-80E2-7B48-BD8A-9FCA72508BC7}" destId="{8BDC7908-2DB0-4247-ADBE-684CE4B69EC7}" srcOrd="0" destOrd="0" presId="urn:microsoft.com/office/officeart/2005/8/layout/cycle2"/>
    <dgm:cxn modelId="{4B06F5FE-399E-2C48-8B57-04D605C55EED}" type="presParOf" srcId="{8019E66A-80E2-7B48-BD8A-9FCA72508BC7}" destId="{906DA312-B5AA-6440-B63A-53E1D439D541}" srcOrd="1" destOrd="0" presId="urn:microsoft.com/office/officeart/2005/8/layout/cycle2"/>
    <dgm:cxn modelId="{4B0347C6-0454-3842-8FC3-D7117A65711A}" type="presParOf" srcId="{906DA312-B5AA-6440-B63A-53E1D439D541}" destId="{042828C3-0909-3C4F-A07E-275B9DA973CE}" srcOrd="0" destOrd="0" presId="urn:microsoft.com/office/officeart/2005/8/layout/cycle2"/>
    <dgm:cxn modelId="{BCF30F22-055F-2C49-A13B-578491108A70}" type="presParOf" srcId="{8019E66A-80E2-7B48-BD8A-9FCA72508BC7}" destId="{7893B0AC-C258-874F-8690-6C2EF39106E7}" srcOrd="2" destOrd="0" presId="urn:microsoft.com/office/officeart/2005/8/layout/cycle2"/>
    <dgm:cxn modelId="{EF811137-818F-1747-9A23-07679C0148A4}" type="presParOf" srcId="{8019E66A-80E2-7B48-BD8A-9FCA72508BC7}" destId="{D822C313-60F2-9343-8490-187DCF275D60}" srcOrd="3" destOrd="0" presId="urn:microsoft.com/office/officeart/2005/8/layout/cycle2"/>
    <dgm:cxn modelId="{FB368543-0C0E-2B44-97AC-0C9060EC7ED4}" type="presParOf" srcId="{D822C313-60F2-9343-8490-187DCF275D60}" destId="{EB2F7871-4219-CF45-BE40-5FCC8B85DEE1}" srcOrd="0" destOrd="0" presId="urn:microsoft.com/office/officeart/2005/8/layout/cycle2"/>
    <dgm:cxn modelId="{6EE0C056-A8D4-4D47-90F3-C38F84D3E33A}" type="presParOf" srcId="{8019E66A-80E2-7B48-BD8A-9FCA72508BC7}" destId="{DF65157E-931A-4043-B6AA-8BF8F795D75A}" srcOrd="4" destOrd="0" presId="urn:microsoft.com/office/officeart/2005/8/layout/cycle2"/>
    <dgm:cxn modelId="{2C8BF211-9577-2744-B373-C561732F5BF8}" type="presParOf" srcId="{8019E66A-80E2-7B48-BD8A-9FCA72508BC7}" destId="{F50097E0-8079-6D44-B536-48FC967B6E37}" srcOrd="5" destOrd="0" presId="urn:microsoft.com/office/officeart/2005/8/layout/cycle2"/>
    <dgm:cxn modelId="{11C1B7DF-1D30-084F-954E-13224FF88CC1}" type="presParOf" srcId="{F50097E0-8079-6D44-B536-48FC967B6E37}" destId="{A252908B-3402-C541-8588-CD065DE4255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34503B-F1AA-3642-8FE6-8952E0A32530}" type="doc">
      <dgm:prSet loTypeId="urn:microsoft.com/office/officeart/2005/8/layout/radial4" loCatId="" qsTypeId="urn:microsoft.com/office/officeart/2005/8/quickstyle/simple4" qsCatId="simple" csTypeId="urn:microsoft.com/office/officeart/2005/8/colors/colorful4" csCatId="colorful" phldr="1"/>
      <dgm:spPr/>
      <dgm:t>
        <a:bodyPr/>
        <a:lstStyle/>
        <a:p>
          <a:endParaRPr lang="en-US"/>
        </a:p>
      </dgm:t>
    </dgm:pt>
    <dgm:pt modelId="{AF6ECC28-FFA0-9942-B927-8F68CD89B180}">
      <dgm:prSet phldrT="[Text]" custT="1"/>
      <dgm:spPr>
        <a:gradFill rotWithShape="0">
          <a:gsLst>
            <a:gs pos="0">
              <a:srgbClr val="C00000"/>
            </a:gs>
            <a:gs pos="50000">
              <a:schemeClr val="accent2">
                <a:lumMod val="75000"/>
              </a:schemeClr>
            </a:gs>
            <a:gs pos="100000">
              <a:srgbClr val="FF0000"/>
            </a:gs>
          </a:gsLst>
        </a:gradFill>
      </dgm:spPr>
      <dgm:t>
        <a:bodyPr/>
        <a:lstStyle/>
        <a:p>
          <a:r>
            <a:rPr lang="en-US" sz="2000" dirty="0" smtClean="0"/>
            <a:t>Programming Abstractions &amp; Tools</a:t>
          </a:r>
          <a:endParaRPr lang="en-US" sz="2000" dirty="0"/>
        </a:p>
      </dgm:t>
    </dgm:pt>
    <dgm:pt modelId="{B13B69DA-B78B-AB4E-96B4-777C9D602492}" type="parTrans" cxnId="{CD0CE9C0-EF5C-4D48-945A-D7825A548035}">
      <dgm:prSet/>
      <dgm:spPr/>
      <dgm:t>
        <a:bodyPr/>
        <a:lstStyle/>
        <a:p>
          <a:endParaRPr lang="en-US"/>
        </a:p>
      </dgm:t>
    </dgm:pt>
    <dgm:pt modelId="{0B0EDD87-6926-AC46-BAE7-A7CE6604F754}" type="sibTrans" cxnId="{CD0CE9C0-EF5C-4D48-945A-D7825A548035}">
      <dgm:prSet/>
      <dgm:spPr/>
      <dgm:t>
        <a:bodyPr/>
        <a:lstStyle/>
        <a:p>
          <a:endParaRPr lang="en-US"/>
        </a:p>
      </dgm:t>
    </dgm:pt>
    <dgm:pt modelId="{E30B8879-C62B-1D45-8D54-48BD229D01C9}">
      <dgm:prSet phldrT="[Text]" custT="1"/>
      <dgm:spPr/>
      <dgm:t>
        <a:bodyPr/>
        <a:lstStyle/>
        <a:p>
          <a:r>
            <a:rPr lang="en-US" sz="2400" dirty="0" smtClean="0"/>
            <a:t>Fundamental Principles</a:t>
          </a:r>
          <a:endParaRPr lang="en-US" sz="2400" dirty="0"/>
        </a:p>
      </dgm:t>
    </dgm:pt>
    <dgm:pt modelId="{675C91AA-4777-D847-916E-32D67015870D}" type="parTrans" cxnId="{A41B6565-C10D-9E48-811F-E24F535D2447}">
      <dgm:prSet/>
      <dgm:spPr/>
      <dgm:t>
        <a:bodyPr/>
        <a:lstStyle/>
        <a:p>
          <a:endParaRPr lang="en-US"/>
        </a:p>
      </dgm:t>
    </dgm:pt>
    <dgm:pt modelId="{A0E55E5A-4E24-6C49-8CA0-52EF2548B99D}" type="sibTrans" cxnId="{A41B6565-C10D-9E48-811F-E24F535D2447}">
      <dgm:prSet/>
      <dgm:spPr/>
      <dgm:t>
        <a:bodyPr/>
        <a:lstStyle/>
        <a:p>
          <a:endParaRPr lang="en-US"/>
        </a:p>
      </dgm:t>
    </dgm:pt>
    <dgm:pt modelId="{7B5C528D-CB84-C646-ADD8-ABF29BF305BD}">
      <dgm:prSet phldrT="[Text]" custT="1"/>
      <dgm:spPr/>
      <dgm:t>
        <a:bodyPr/>
        <a:lstStyle/>
        <a:p>
          <a:r>
            <a:rPr lang="en-US" sz="2400" dirty="0" smtClean="0"/>
            <a:t>Mission Scenario</a:t>
          </a:r>
          <a:endParaRPr lang="en-US" sz="2400" dirty="0"/>
        </a:p>
      </dgm:t>
    </dgm:pt>
    <dgm:pt modelId="{E4732083-9FEC-674F-A76C-2A453BE15A6C}" type="parTrans" cxnId="{B2350676-B16A-B645-88BF-4EAE22191B6A}">
      <dgm:prSet/>
      <dgm:spPr/>
      <dgm:t>
        <a:bodyPr/>
        <a:lstStyle/>
        <a:p>
          <a:endParaRPr lang="en-US"/>
        </a:p>
      </dgm:t>
    </dgm:pt>
    <dgm:pt modelId="{E25C2A5D-41EF-C44A-9D29-F5D0A6EA8306}" type="sibTrans" cxnId="{B2350676-B16A-B645-88BF-4EAE22191B6A}">
      <dgm:prSet/>
      <dgm:spPr/>
      <dgm:t>
        <a:bodyPr/>
        <a:lstStyle/>
        <a:p>
          <a:endParaRPr lang="en-US"/>
        </a:p>
      </dgm:t>
    </dgm:pt>
    <dgm:pt modelId="{2EB427A3-AFB0-AF4E-AA8A-55A2D8C6BE95}" type="pres">
      <dgm:prSet presAssocID="{DF34503B-F1AA-3642-8FE6-8952E0A32530}" presName="cycle" presStyleCnt="0">
        <dgm:presLayoutVars>
          <dgm:chMax val="1"/>
          <dgm:dir/>
          <dgm:animLvl val="ctr"/>
          <dgm:resizeHandles val="exact"/>
        </dgm:presLayoutVars>
      </dgm:prSet>
      <dgm:spPr/>
      <dgm:t>
        <a:bodyPr/>
        <a:lstStyle/>
        <a:p>
          <a:endParaRPr lang="en-US"/>
        </a:p>
      </dgm:t>
    </dgm:pt>
    <dgm:pt modelId="{3A44C640-8D8A-3844-9F56-7525BB440FD3}" type="pres">
      <dgm:prSet presAssocID="{AF6ECC28-FFA0-9942-B927-8F68CD89B180}" presName="centerShape" presStyleLbl="node0" presStyleIdx="0" presStyleCnt="1"/>
      <dgm:spPr/>
      <dgm:t>
        <a:bodyPr/>
        <a:lstStyle/>
        <a:p>
          <a:endParaRPr lang="en-US"/>
        </a:p>
      </dgm:t>
    </dgm:pt>
    <dgm:pt modelId="{5230E84F-11B0-884C-8DE5-C3444E5FE467}" type="pres">
      <dgm:prSet presAssocID="{675C91AA-4777-D847-916E-32D67015870D}" presName="parTrans" presStyleLbl="bgSibTrans2D1" presStyleIdx="0" presStyleCnt="2"/>
      <dgm:spPr/>
      <dgm:t>
        <a:bodyPr/>
        <a:lstStyle/>
        <a:p>
          <a:endParaRPr lang="en-US"/>
        </a:p>
      </dgm:t>
    </dgm:pt>
    <dgm:pt modelId="{4CF969F6-A3C5-8B48-96C7-BDFD1F9959E0}" type="pres">
      <dgm:prSet presAssocID="{E30B8879-C62B-1D45-8D54-48BD229D01C9}" presName="node" presStyleLbl="node1" presStyleIdx="0" presStyleCnt="2" custScaleY="45121">
        <dgm:presLayoutVars>
          <dgm:bulletEnabled val="1"/>
        </dgm:presLayoutVars>
      </dgm:prSet>
      <dgm:spPr/>
      <dgm:t>
        <a:bodyPr/>
        <a:lstStyle/>
        <a:p>
          <a:endParaRPr lang="en-US"/>
        </a:p>
      </dgm:t>
    </dgm:pt>
    <dgm:pt modelId="{FA4E6894-997D-AC49-BD1E-F09B322DC782}" type="pres">
      <dgm:prSet presAssocID="{E4732083-9FEC-674F-A76C-2A453BE15A6C}" presName="parTrans" presStyleLbl="bgSibTrans2D1" presStyleIdx="1" presStyleCnt="2"/>
      <dgm:spPr/>
      <dgm:t>
        <a:bodyPr/>
        <a:lstStyle/>
        <a:p>
          <a:endParaRPr lang="en-US"/>
        </a:p>
      </dgm:t>
    </dgm:pt>
    <dgm:pt modelId="{9849BB2A-D2A8-394E-B6DF-2E0A15B0D598}" type="pres">
      <dgm:prSet presAssocID="{7B5C528D-CB84-C646-ADD8-ABF29BF305BD}" presName="node" presStyleLbl="node1" presStyleIdx="1" presStyleCnt="2" custScaleY="48754">
        <dgm:presLayoutVars>
          <dgm:bulletEnabled val="1"/>
        </dgm:presLayoutVars>
      </dgm:prSet>
      <dgm:spPr/>
      <dgm:t>
        <a:bodyPr/>
        <a:lstStyle/>
        <a:p>
          <a:endParaRPr lang="en-US"/>
        </a:p>
      </dgm:t>
    </dgm:pt>
  </dgm:ptLst>
  <dgm:cxnLst>
    <dgm:cxn modelId="{CD0CE9C0-EF5C-4D48-945A-D7825A548035}" srcId="{DF34503B-F1AA-3642-8FE6-8952E0A32530}" destId="{AF6ECC28-FFA0-9942-B927-8F68CD89B180}" srcOrd="0" destOrd="0" parTransId="{B13B69DA-B78B-AB4E-96B4-777C9D602492}" sibTransId="{0B0EDD87-6926-AC46-BAE7-A7CE6604F754}"/>
    <dgm:cxn modelId="{4063D292-3EBD-2342-B20D-966EE3C3DC4D}" type="presOf" srcId="{DF34503B-F1AA-3642-8FE6-8952E0A32530}" destId="{2EB427A3-AFB0-AF4E-AA8A-55A2D8C6BE95}" srcOrd="0" destOrd="0" presId="urn:microsoft.com/office/officeart/2005/8/layout/radial4"/>
    <dgm:cxn modelId="{A41B6565-C10D-9E48-811F-E24F535D2447}" srcId="{AF6ECC28-FFA0-9942-B927-8F68CD89B180}" destId="{E30B8879-C62B-1D45-8D54-48BD229D01C9}" srcOrd="0" destOrd="0" parTransId="{675C91AA-4777-D847-916E-32D67015870D}" sibTransId="{A0E55E5A-4E24-6C49-8CA0-52EF2548B99D}"/>
    <dgm:cxn modelId="{2C049B9C-103A-294D-A93C-591F9776ED91}" type="presOf" srcId="{675C91AA-4777-D847-916E-32D67015870D}" destId="{5230E84F-11B0-884C-8DE5-C3444E5FE467}" srcOrd="0" destOrd="0" presId="urn:microsoft.com/office/officeart/2005/8/layout/radial4"/>
    <dgm:cxn modelId="{B2350676-B16A-B645-88BF-4EAE22191B6A}" srcId="{AF6ECC28-FFA0-9942-B927-8F68CD89B180}" destId="{7B5C528D-CB84-C646-ADD8-ABF29BF305BD}" srcOrd="1" destOrd="0" parTransId="{E4732083-9FEC-674F-A76C-2A453BE15A6C}" sibTransId="{E25C2A5D-41EF-C44A-9D29-F5D0A6EA8306}"/>
    <dgm:cxn modelId="{80C86D32-5E55-9B42-BCA4-7040F7D93BBA}" type="presOf" srcId="{AF6ECC28-FFA0-9942-B927-8F68CD89B180}" destId="{3A44C640-8D8A-3844-9F56-7525BB440FD3}" srcOrd="0" destOrd="0" presId="urn:microsoft.com/office/officeart/2005/8/layout/radial4"/>
    <dgm:cxn modelId="{B1F4486A-A8E5-E348-96A0-44841E725B51}" type="presOf" srcId="{7B5C528D-CB84-C646-ADD8-ABF29BF305BD}" destId="{9849BB2A-D2A8-394E-B6DF-2E0A15B0D598}" srcOrd="0" destOrd="0" presId="urn:microsoft.com/office/officeart/2005/8/layout/radial4"/>
    <dgm:cxn modelId="{1FB7ACB6-AEC0-3741-AFD6-B8BD62F7F328}" type="presOf" srcId="{E30B8879-C62B-1D45-8D54-48BD229D01C9}" destId="{4CF969F6-A3C5-8B48-96C7-BDFD1F9959E0}" srcOrd="0" destOrd="0" presId="urn:microsoft.com/office/officeart/2005/8/layout/radial4"/>
    <dgm:cxn modelId="{2374AF54-4F4A-2E40-A7F0-B2E7D6CCEC41}" type="presOf" srcId="{E4732083-9FEC-674F-A76C-2A453BE15A6C}" destId="{FA4E6894-997D-AC49-BD1E-F09B322DC782}" srcOrd="0" destOrd="0" presId="urn:microsoft.com/office/officeart/2005/8/layout/radial4"/>
    <dgm:cxn modelId="{6042AC49-47ED-2B44-804B-8CA942BB3BB7}" type="presParOf" srcId="{2EB427A3-AFB0-AF4E-AA8A-55A2D8C6BE95}" destId="{3A44C640-8D8A-3844-9F56-7525BB440FD3}" srcOrd="0" destOrd="0" presId="urn:microsoft.com/office/officeart/2005/8/layout/radial4"/>
    <dgm:cxn modelId="{86127F93-F819-BE4D-A20A-4D57077B2F80}" type="presParOf" srcId="{2EB427A3-AFB0-AF4E-AA8A-55A2D8C6BE95}" destId="{5230E84F-11B0-884C-8DE5-C3444E5FE467}" srcOrd="1" destOrd="0" presId="urn:microsoft.com/office/officeart/2005/8/layout/radial4"/>
    <dgm:cxn modelId="{538C2E40-2FC9-AA42-9B7B-9D1DC727EA0C}" type="presParOf" srcId="{2EB427A3-AFB0-AF4E-AA8A-55A2D8C6BE95}" destId="{4CF969F6-A3C5-8B48-96C7-BDFD1F9959E0}" srcOrd="2" destOrd="0" presId="urn:microsoft.com/office/officeart/2005/8/layout/radial4"/>
    <dgm:cxn modelId="{29341722-7950-6A43-8B5A-8FDB046559D7}" type="presParOf" srcId="{2EB427A3-AFB0-AF4E-AA8A-55A2D8C6BE95}" destId="{FA4E6894-997D-AC49-BD1E-F09B322DC782}" srcOrd="3" destOrd="0" presId="urn:microsoft.com/office/officeart/2005/8/layout/radial4"/>
    <dgm:cxn modelId="{54A931B6-7E34-5E46-8852-CB8D89782213}" type="presParOf" srcId="{2EB427A3-AFB0-AF4E-AA8A-55A2D8C6BE95}" destId="{9849BB2A-D2A8-394E-B6DF-2E0A15B0D598}"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A77472-C48D-8845-8C7E-6FF03DDAA862}"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19081793-1951-6445-AC68-27468ED61366}">
      <dgm:prSet phldrT="[Text]"/>
      <dgm:spPr/>
      <dgm:t>
        <a:bodyPr/>
        <a:lstStyle/>
        <a:p>
          <a:r>
            <a:rPr lang="en-US" smtClean="0"/>
            <a:t>SDC Operation</a:t>
          </a:r>
          <a:endParaRPr lang="en-US"/>
        </a:p>
      </dgm:t>
    </dgm:pt>
    <dgm:pt modelId="{B4FD7584-A664-DA4E-BCB6-B0BDEA4989BB}" type="parTrans" cxnId="{862F083E-34C3-A24D-9277-8A8640AE5D31}">
      <dgm:prSet/>
      <dgm:spPr/>
      <dgm:t>
        <a:bodyPr/>
        <a:lstStyle/>
        <a:p>
          <a:endParaRPr lang="en-US"/>
        </a:p>
      </dgm:t>
    </dgm:pt>
    <dgm:pt modelId="{4F1043AE-C2FB-094C-ACBD-7E34A6F611FA}" type="sibTrans" cxnId="{862F083E-34C3-A24D-9277-8A8640AE5D31}">
      <dgm:prSet/>
      <dgm:spPr/>
      <dgm:t>
        <a:bodyPr/>
        <a:lstStyle/>
        <a:p>
          <a:endParaRPr lang="en-US"/>
        </a:p>
      </dgm:t>
    </dgm:pt>
    <dgm:pt modelId="{E85CBD7F-2811-054B-8608-AA0DF9D680BF}" type="pres">
      <dgm:prSet presAssocID="{2DA77472-C48D-8845-8C7E-6FF03DDAA862}" presName="Name0" presStyleCnt="0">
        <dgm:presLayoutVars>
          <dgm:chMax val="1"/>
          <dgm:chPref val="1"/>
          <dgm:dir/>
          <dgm:animOne val="branch"/>
          <dgm:animLvl val="lvl"/>
        </dgm:presLayoutVars>
      </dgm:prSet>
      <dgm:spPr/>
      <dgm:t>
        <a:bodyPr/>
        <a:lstStyle/>
        <a:p>
          <a:endParaRPr lang="en-US"/>
        </a:p>
      </dgm:t>
    </dgm:pt>
    <dgm:pt modelId="{936C158B-94B5-3241-8C12-A3ABF56401E5}" type="pres">
      <dgm:prSet presAssocID="{19081793-1951-6445-AC68-27468ED61366}" presName="singleCycle" presStyleCnt="0"/>
      <dgm:spPr/>
    </dgm:pt>
    <dgm:pt modelId="{72DAAAA0-B357-F747-8D5F-3261D2F9396E}" type="pres">
      <dgm:prSet presAssocID="{19081793-1951-6445-AC68-27468ED61366}" presName="singleCenter" presStyleLbl="node1" presStyleIdx="0" presStyleCnt="1" custLinFactNeighborX="915" custLinFactNeighborY="-329">
        <dgm:presLayoutVars>
          <dgm:chMax val="7"/>
          <dgm:chPref val="7"/>
        </dgm:presLayoutVars>
      </dgm:prSet>
      <dgm:spPr/>
      <dgm:t>
        <a:bodyPr/>
        <a:lstStyle/>
        <a:p>
          <a:endParaRPr lang="en-US"/>
        </a:p>
      </dgm:t>
    </dgm:pt>
  </dgm:ptLst>
  <dgm:cxnLst>
    <dgm:cxn modelId="{862F083E-34C3-A24D-9277-8A8640AE5D31}" srcId="{2DA77472-C48D-8845-8C7E-6FF03DDAA862}" destId="{19081793-1951-6445-AC68-27468ED61366}" srcOrd="0" destOrd="0" parTransId="{B4FD7584-A664-DA4E-BCB6-B0BDEA4989BB}" sibTransId="{4F1043AE-C2FB-094C-ACBD-7E34A6F611FA}"/>
    <dgm:cxn modelId="{C4A94EFD-83BA-7344-90DC-56648E641229}" type="presOf" srcId="{2DA77472-C48D-8845-8C7E-6FF03DDAA862}" destId="{E85CBD7F-2811-054B-8608-AA0DF9D680BF}" srcOrd="0" destOrd="0" presId="urn:microsoft.com/office/officeart/2008/layout/RadialCluster"/>
    <dgm:cxn modelId="{33981005-CBA7-524D-A394-BC6B117A9E62}" type="presOf" srcId="{19081793-1951-6445-AC68-27468ED61366}" destId="{72DAAAA0-B357-F747-8D5F-3261D2F9396E}" srcOrd="0" destOrd="0" presId="urn:microsoft.com/office/officeart/2008/layout/RadialCluster"/>
    <dgm:cxn modelId="{291561C6-3F60-2F46-8D0C-895950F3C5D7}" type="presParOf" srcId="{E85CBD7F-2811-054B-8608-AA0DF9D680BF}" destId="{936C158B-94B5-3241-8C12-A3ABF56401E5}" srcOrd="0" destOrd="0" presId="urn:microsoft.com/office/officeart/2008/layout/RadialCluster"/>
    <dgm:cxn modelId="{CC914A0D-EF74-6146-906D-BBEA8D6EAE05}" type="presParOf" srcId="{936C158B-94B5-3241-8C12-A3ABF56401E5}" destId="{72DAAAA0-B357-F747-8D5F-3261D2F9396E}" srcOrd="0"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1A343-176F-8C4A-BB70-8D3F1DD07D1D}">
      <dsp:nvSpPr>
        <dsp:cNvPr id="0" name=""/>
        <dsp:cNvSpPr/>
      </dsp:nvSpPr>
      <dsp:spPr>
        <a:xfrm>
          <a:off x="347501" y="2003"/>
          <a:ext cx="2545230" cy="11088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Understand</a:t>
          </a:r>
          <a:endParaRPr lang="en-US" sz="3600" kern="1200" dirty="0"/>
        </a:p>
      </dsp:txBody>
      <dsp:txXfrm>
        <a:off x="379977" y="34479"/>
        <a:ext cx="2480278" cy="1043863"/>
      </dsp:txXfrm>
    </dsp:sp>
    <dsp:sp modelId="{DBDE5712-BEFB-664F-AF72-F2632A50EBBC}">
      <dsp:nvSpPr>
        <dsp:cNvPr id="0" name=""/>
        <dsp:cNvSpPr/>
      </dsp:nvSpPr>
      <dsp:spPr>
        <a:xfrm rot="5418661">
          <a:off x="1477131" y="1120661"/>
          <a:ext cx="276759" cy="63630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1424843" y="1300436"/>
        <a:ext cx="381785" cy="193731"/>
      </dsp:txXfrm>
    </dsp:sp>
    <dsp:sp modelId="{ECA42804-61CC-A84E-AC48-D733E3CA3A05}">
      <dsp:nvSpPr>
        <dsp:cNvPr id="0" name=""/>
        <dsp:cNvSpPr/>
      </dsp:nvSpPr>
      <dsp:spPr>
        <a:xfrm>
          <a:off x="338872" y="1698802"/>
          <a:ext cx="2545230" cy="8942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Cope</a:t>
          </a:r>
          <a:endParaRPr lang="en-US" sz="3600" kern="1200" dirty="0"/>
        </a:p>
      </dsp:txBody>
      <dsp:txXfrm>
        <a:off x="365064" y="1724994"/>
        <a:ext cx="2492846" cy="841882"/>
      </dsp:txXfrm>
    </dsp:sp>
    <dsp:sp modelId="{1171B3F0-F14F-2649-B0D1-A6C3178960B2}">
      <dsp:nvSpPr>
        <dsp:cNvPr id="0" name=""/>
        <dsp:cNvSpPr/>
      </dsp:nvSpPr>
      <dsp:spPr>
        <a:xfrm rot="5384590">
          <a:off x="1448457" y="2594412"/>
          <a:ext cx="332935" cy="63630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423808" y="2746099"/>
        <a:ext cx="381785" cy="233055"/>
      </dsp:txXfrm>
    </dsp:sp>
    <dsp:sp modelId="{92BAAC66-60D2-BE4C-9782-96B3E4324C2A}">
      <dsp:nvSpPr>
        <dsp:cNvPr id="0" name=""/>
        <dsp:cNvSpPr/>
      </dsp:nvSpPr>
      <dsp:spPr>
        <a:xfrm>
          <a:off x="347501" y="3232063"/>
          <a:ext cx="2545230" cy="167732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Use</a:t>
          </a:r>
          <a:endParaRPr lang="en-US" sz="3600" kern="1200" dirty="0"/>
        </a:p>
      </dsp:txBody>
      <dsp:txXfrm>
        <a:off x="396628" y="3281190"/>
        <a:ext cx="2446976" cy="15790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1A343-176F-8C4A-BB70-8D3F1DD07D1D}">
      <dsp:nvSpPr>
        <dsp:cNvPr id="0" name=""/>
        <dsp:cNvSpPr/>
      </dsp:nvSpPr>
      <dsp:spPr>
        <a:xfrm>
          <a:off x="0" y="78"/>
          <a:ext cx="2864843" cy="16183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Understand</a:t>
          </a:r>
          <a:endParaRPr lang="en-US" sz="4000" kern="1200" dirty="0"/>
        </a:p>
      </dsp:txBody>
      <dsp:txXfrm>
        <a:off x="47399" y="47477"/>
        <a:ext cx="2770045" cy="1523525"/>
      </dsp:txXfrm>
    </dsp:sp>
    <dsp:sp modelId="{DBDE5712-BEFB-664F-AF72-F2632A50EBBC}">
      <dsp:nvSpPr>
        <dsp:cNvPr id="0" name=""/>
        <dsp:cNvSpPr/>
      </dsp:nvSpPr>
      <dsp:spPr>
        <a:xfrm rot="5400000">
          <a:off x="1253820" y="1583133"/>
          <a:ext cx="357202" cy="92869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1153813" y="1868880"/>
        <a:ext cx="557217" cy="250041"/>
      </dsp:txXfrm>
    </dsp:sp>
    <dsp:sp modelId="{92BAAC66-60D2-BE4C-9782-96B3E4324C2A}">
      <dsp:nvSpPr>
        <dsp:cNvPr id="0" name=""/>
        <dsp:cNvSpPr/>
      </dsp:nvSpPr>
      <dsp:spPr>
        <a:xfrm>
          <a:off x="0" y="2377301"/>
          <a:ext cx="2864843" cy="24480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Design</a:t>
          </a:r>
          <a:endParaRPr lang="en-US" sz="4000" kern="1200" dirty="0"/>
        </a:p>
      </dsp:txBody>
      <dsp:txXfrm>
        <a:off x="71701" y="2449002"/>
        <a:ext cx="2721441" cy="2304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7908-2DB0-4247-ADBE-684CE4B69EC7}">
      <dsp:nvSpPr>
        <dsp:cNvPr id="0" name=""/>
        <dsp:cNvSpPr/>
      </dsp:nvSpPr>
      <dsp:spPr>
        <a:xfrm>
          <a:off x="1567597" y="177855"/>
          <a:ext cx="2450608" cy="1806549"/>
        </a:xfrm>
        <a:prstGeom prst="ellipse">
          <a:avLst/>
        </a:prstGeom>
        <a:gradFill rotWithShape="0">
          <a:gsLst>
            <a:gs pos="0">
              <a:schemeClr val="accent5">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Control</a:t>
          </a:r>
        </a:p>
        <a:p>
          <a:pPr lvl="0" algn="ctr" defTabSz="1066800">
            <a:lnSpc>
              <a:spcPct val="90000"/>
            </a:lnSpc>
            <a:spcBef>
              <a:spcPct val="0"/>
            </a:spcBef>
            <a:spcAft>
              <a:spcPct val="35000"/>
            </a:spcAft>
          </a:pPr>
          <a:r>
            <a:rPr lang="en-US" sz="2400" kern="1200" dirty="0" smtClean="0"/>
            <a:t>Programming</a:t>
          </a:r>
          <a:endParaRPr lang="en-US" sz="2000" kern="1200" dirty="0"/>
        </a:p>
      </dsp:txBody>
      <dsp:txXfrm>
        <a:off x="1926480" y="442418"/>
        <a:ext cx="1732842" cy="1277423"/>
      </dsp:txXfrm>
    </dsp:sp>
    <dsp:sp modelId="{906DA312-B5AA-6440-B63A-53E1D439D541}">
      <dsp:nvSpPr>
        <dsp:cNvPr id="0" name=""/>
        <dsp:cNvSpPr/>
      </dsp:nvSpPr>
      <dsp:spPr>
        <a:xfrm rot="3409910">
          <a:off x="3348827" y="2098316"/>
          <a:ext cx="627413" cy="67493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a:off x="3391450" y="2154525"/>
        <a:ext cx="439189" cy="404962"/>
      </dsp:txXfrm>
    </dsp:sp>
    <dsp:sp modelId="{7893B0AC-C258-874F-8690-6C2EF39106E7}">
      <dsp:nvSpPr>
        <dsp:cNvPr id="0" name=""/>
        <dsp:cNvSpPr/>
      </dsp:nvSpPr>
      <dsp:spPr>
        <a:xfrm>
          <a:off x="3248833" y="2812573"/>
          <a:ext cx="2447428" cy="167688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Pre-deployment Verification</a:t>
          </a:r>
          <a:endParaRPr lang="en-US" sz="2400" kern="1200" dirty="0"/>
        </a:p>
      </dsp:txBody>
      <dsp:txXfrm>
        <a:off x="3607251" y="3058147"/>
        <a:ext cx="1730592" cy="1185733"/>
      </dsp:txXfrm>
    </dsp:sp>
    <dsp:sp modelId="{D822C313-60F2-9343-8490-187DCF275D60}">
      <dsp:nvSpPr>
        <dsp:cNvPr id="0" name=""/>
        <dsp:cNvSpPr/>
      </dsp:nvSpPr>
      <dsp:spPr>
        <a:xfrm rot="10897749">
          <a:off x="2481647" y="3264643"/>
          <a:ext cx="543030" cy="67493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10800000">
        <a:off x="2644523" y="3401946"/>
        <a:ext cx="380121" cy="404962"/>
      </dsp:txXfrm>
    </dsp:sp>
    <dsp:sp modelId="{DF65157E-931A-4043-B6AA-8BF8F795D75A}">
      <dsp:nvSpPr>
        <dsp:cNvPr id="0" name=""/>
        <dsp:cNvSpPr/>
      </dsp:nvSpPr>
      <dsp:spPr>
        <a:xfrm>
          <a:off x="0" y="2717949"/>
          <a:ext cx="2226509" cy="167504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Monitoring</a:t>
          </a:r>
          <a:endParaRPr lang="en-US" sz="2400" kern="1200" dirty="0"/>
        </a:p>
      </dsp:txBody>
      <dsp:txXfrm>
        <a:off x="326065" y="2963253"/>
        <a:ext cx="1574379" cy="1184433"/>
      </dsp:txXfrm>
    </dsp:sp>
    <dsp:sp modelId="{F50097E0-8079-6D44-B536-48FC967B6E37}">
      <dsp:nvSpPr>
        <dsp:cNvPr id="0" name=""/>
        <dsp:cNvSpPr/>
      </dsp:nvSpPr>
      <dsp:spPr>
        <a:xfrm rot="18250181">
          <a:off x="1535478" y="2010510"/>
          <a:ext cx="589766" cy="67493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a:off x="1574257" y="2218691"/>
        <a:ext cx="412836" cy="4049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4C640-8D8A-3844-9F56-7525BB440FD3}">
      <dsp:nvSpPr>
        <dsp:cNvPr id="0" name=""/>
        <dsp:cNvSpPr/>
      </dsp:nvSpPr>
      <dsp:spPr>
        <a:xfrm>
          <a:off x="2304797" y="2135606"/>
          <a:ext cx="2125886" cy="2125886"/>
        </a:xfrm>
        <a:prstGeom prst="ellipse">
          <a:avLst/>
        </a:prstGeom>
        <a:gradFill rotWithShape="0">
          <a:gsLst>
            <a:gs pos="0">
              <a:srgbClr val="C00000"/>
            </a:gs>
            <a:gs pos="50000">
              <a:schemeClr val="accent2">
                <a:lumMod val="75000"/>
              </a:schemeClr>
            </a:gs>
            <a:gs pos="100000">
              <a:srgbClr val="FF0000"/>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Programming Abstractions &amp; Tools</a:t>
          </a:r>
          <a:endParaRPr lang="en-US" sz="2000" kern="1200" dirty="0"/>
        </a:p>
      </dsp:txBody>
      <dsp:txXfrm>
        <a:off x="2616126" y="2446935"/>
        <a:ext cx="1503228" cy="1503228"/>
      </dsp:txXfrm>
    </dsp:sp>
    <dsp:sp modelId="{5230E84F-11B0-884C-8DE5-C3444E5FE467}">
      <dsp:nvSpPr>
        <dsp:cNvPr id="0" name=""/>
        <dsp:cNvSpPr/>
      </dsp:nvSpPr>
      <dsp:spPr>
        <a:xfrm rot="12900000">
          <a:off x="860219" y="1738469"/>
          <a:ext cx="1709905" cy="605877"/>
        </a:xfrm>
        <a:prstGeom prst="lef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CF969F6-A3C5-8B48-96C7-BDFD1F9959E0}">
      <dsp:nvSpPr>
        <dsp:cNvPr id="0" name=""/>
        <dsp:cNvSpPr/>
      </dsp:nvSpPr>
      <dsp:spPr>
        <a:xfrm>
          <a:off x="5039" y="1186523"/>
          <a:ext cx="2019592" cy="729008"/>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Fundamental Principles</a:t>
          </a:r>
          <a:endParaRPr lang="en-US" sz="2400" kern="1200" dirty="0"/>
        </a:p>
      </dsp:txBody>
      <dsp:txXfrm>
        <a:off x="26391" y="1207875"/>
        <a:ext cx="1976888" cy="686304"/>
      </dsp:txXfrm>
    </dsp:sp>
    <dsp:sp modelId="{FA4E6894-997D-AC49-BD1E-F09B322DC782}">
      <dsp:nvSpPr>
        <dsp:cNvPr id="0" name=""/>
        <dsp:cNvSpPr/>
      </dsp:nvSpPr>
      <dsp:spPr>
        <a:xfrm rot="19500000">
          <a:off x="4165357" y="1738469"/>
          <a:ext cx="1709905" cy="605877"/>
        </a:xfrm>
        <a:prstGeom prst="lef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849BB2A-D2A8-394E-B6DF-2E0A15B0D598}">
      <dsp:nvSpPr>
        <dsp:cNvPr id="0" name=""/>
        <dsp:cNvSpPr/>
      </dsp:nvSpPr>
      <dsp:spPr>
        <a:xfrm>
          <a:off x="4710850" y="1157174"/>
          <a:ext cx="2019592" cy="787705"/>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Mission Scenario</a:t>
          </a:r>
          <a:endParaRPr lang="en-US" sz="2400" kern="1200" dirty="0"/>
        </a:p>
      </dsp:txBody>
      <dsp:txXfrm>
        <a:off x="4733921" y="1180245"/>
        <a:ext cx="1973450" cy="741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AAAA0-B357-F747-8D5F-3261D2F9396E}">
      <dsp:nvSpPr>
        <dsp:cNvPr id="0" name=""/>
        <dsp:cNvSpPr/>
      </dsp:nvSpPr>
      <dsp:spPr>
        <a:xfrm>
          <a:off x="99797" y="0"/>
          <a:ext cx="1364416" cy="136441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smtClean="0"/>
            <a:t>SDC Operation</a:t>
          </a:r>
          <a:endParaRPr lang="en-US" sz="2100" kern="1200"/>
        </a:p>
      </dsp:txBody>
      <dsp:txXfrm>
        <a:off x="166402" y="66605"/>
        <a:ext cx="1231206" cy="12312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6720B-BA7E-E04F-BE52-0060920185B2}" type="datetimeFigureOut">
              <a:rPr lang="en-US" smtClean="0"/>
              <a:t>12/6/16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CF1AE-CE31-E14E-AA77-4246B53B636F}" type="slidenum">
              <a:rPr lang="en-US" smtClean="0"/>
              <a:t>‹#›</a:t>
            </a:fld>
            <a:endParaRPr lang="en-US"/>
          </a:p>
        </p:txBody>
      </p:sp>
    </p:spTree>
    <p:extLst>
      <p:ext uri="{BB962C8B-B14F-4D97-AF65-F5344CB8AC3E}">
        <p14:creationId xmlns:p14="http://schemas.microsoft.com/office/powerpoint/2010/main" val="63630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Remove programming complexity;</a:t>
            </a:r>
            <a:r>
              <a:rPr lang="en-US" baseline="0" dirty="0" smtClean="0"/>
              <a:t> 2. More options for system to hide dynamicity (maintain a view). 3. Better failure recovery.</a:t>
            </a:r>
            <a:endParaRPr lang="en-US" dirty="0"/>
          </a:p>
        </p:txBody>
      </p:sp>
      <p:sp>
        <p:nvSpPr>
          <p:cNvPr id="4" name="Slide Number Placeholder 3"/>
          <p:cNvSpPr>
            <a:spLocks noGrp="1"/>
          </p:cNvSpPr>
          <p:nvPr>
            <p:ph type="sldNum" sz="quarter" idx="10"/>
          </p:nvPr>
        </p:nvSpPr>
        <p:spPr/>
        <p:txBody>
          <a:bodyPr/>
          <a:lstStyle/>
          <a:p>
            <a:fld id="{D3CCF1AE-CE31-E14E-AA77-4246B53B636F}" type="slidenum">
              <a:rPr lang="en-US" smtClean="0"/>
              <a:t>8</a:t>
            </a:fld>
            <a:endParaRPr lang="en-US"/>
          </a:p>
        </p:txBody>
      </p:sp>
    </p:spTree>
    <p:extLst>
      <p:ext uri="{BB962C8B-B14F-4D97-AF65-F5344CB8AC3E}">
        <p14:creationId xmlns:p14="http://schemas.microsoft.com/office/powerpoint/2010/main" val="1517171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861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r>
              <a:rPr lang="en-US" sz="2000">
                <a:latin typeface="Lucida Grande" charset="0"/>
                <a:cs typeface="Lucida Grande" charset="0"/>
                <a:sym typeface="Lucida Grande" charset="0"/>
              </a:rPr>
              <a:t>Maple then uses this trace to begin generating the Trace Tree. In this case, Maple still doesn</a:t>
            </a:r>
            <a:r>
              <a:rPr lang="ja-JP" altLang="en-US" sz="2000">
                <a:latin typeface="Arial"/>
                <a:cs typeface="Lucida Grande" charset="0"/>
                <a:sym typeface="Lucida Grande" charset="0"/>
              </a:rPr>
              <a:t>’</a:t>
            </a:r>
            <a:r>
              <a:rPr lang="en-US" sz="2000">
                <a:latin typeface="Lucida Grande" charset="0"/>
                <a:cs typeface="Lucida Grande" charset="0"/>
                <a:sym typeface="Lucida Grande" charset="0"/>
              </a:rPr>
              <a:t>t know what will happen if the assertion is true, and it therefore adds a placeholder under the true branch.</a:t>
            </a:r>
          </a:p>
          <a:p>
            <a:endParaRPr lang="en-US" sz="2000">
              <a:latin typeface="Lucida Grande" charset="0"/>
              <a:cs typeface="Lucida Grande" charset="0"/>
              <a:sym typeface="Lucida Grande" charset="0"/>
            </a:endParaRPr>
          </a:p>
          <a:p>
            <a:r>
              <a:rPr lang="en-US" sz="2000">
                <a:latin typeface="Lucida Grande" charset="0"/>
                <a:cs typeface="Lucida Grande" charset="0"/>
                <a:sym typeface="Lucida Grande" charset="0"/>
              </a:rPr>
              <a:t>Now, if we execute f on a packet to tcp destination 22, the assertion is true, and the packet is dropped. Maple logs this new trace and uses it to refine its Trace Tree, filling in the true branch of the assertion. </a:t>
            </a:r>
          </a:p>
          <a:p>
            <a:endParaRPr lang="en-US" sz="2000">
              <a:latin typeface="Lucida Grande" charset="0"/>
              <a:cs typeface="Lucida Grande" charset="0"/>
              <a:sym typeface="Lucida Grande" charset="0"/>
            </a:endParaRPr>
          </a:p>
        </p:txBody>
      </p:sp>
    </p:spTree>
    <p:extLst>
      <p:ext uri="{BB962C8B-B14F-4D97-AF65-F5344CB8AC3E}">
        <p14:creationId xmlns:p14="http://schemas.microsoft.com/office/powerpoint/2010/main" val="1736753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861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r>
              <a:rPr lang="en-US" sz="2000">
                <a:latin typeface="Lucida Grande" charset="0"/>
                <a:cs typeface="Lucida Grande" charset="0"/>
                <a:sym typeface="Lucida Grande" charset="0"/>
              </a:rPr>
              <a:t>Maple then uses this trace to begin generating the Trace Tree. In this case, Maple still doesn</a:t>
            </a:r>
            <a:r>
              <a:rPr lang="ja-JP" altLang="en-US" sz="2000">
                <a:latin typeface="Arial"/>
                <a:cs typeface="Lucida Grande" charset="0"/>
                <a:sym typeface="Lucida Grande" charset="0"/>
              </a:rPr>
              <a:t>’</a:t>
            </a:r>
            <a:r>
              <a:rPr lang="en-US" sz="2000">
                <a:latin typeface="Lucida Grande" charset="0"/>
                <a:cs typeface="Lucida Grande" charset="0"/>
                <a:sym typeface="Lucida Grande" charset="0"/>
              </a:rPr>
              <a:t>t know what will happen if the assertion is true, and it therefore adds a placeholder under the true branch.</a:t>
            </a:r>
          </a:p>
          <a:p>
            <a:endParaRPr lang="en-US" sz="2000">
              <a:latin typeface="Lucida Grande" charset="0"/>
              <a:cs typeface="Lucida Grande" charset="0"/>
              <a:sym typeface="Lucida Grande" charset="0"/>
            </a:endParaRPr>
          </a:p>
          <a:p>
            <a:r>
              <a:rPr lang="en-US" sz="2000">
                <a:latin typeface="Lucida Grande" charset="0"/>
                <a:cs typeface="Lucida Grande" charset="0"/>
                <a:sym typeface="Lucida Grande" charset="0"/>
              </a:rPr>
              <a:t>Now, if we execute f on a packet to tcp destination 22, the assertion is true, and the packet is dropped. Maple logs this new trace and uses it to refine its Trace Tree, filling in the true branch of the assertion. </a:t>
            </a:r>
          </a:p>
          <a:p>
            <a:endParaRPr lang="en-US" sz="2000">
              <a:latin typeface="Lucida Grande" charset="0"/>
              <a:cs typeface="Lucida Grande" charset="0"/>
              <a:sym typeface="Lucida Grande" charset="0"/>
            </a:endParaRPr>
          </a:p>
        </p:txBody>
      </p:sp>
    </p:spTree>
    <p:extLst>
      <p:ext uri="{BB962C8B-B14F-4D97-AF65-F5344CB8AC3E}">
        <p14:creationId xmlns:p14="http://schemas.microsoft.com/office/powerpoint/2010/main" val="13252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246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txBody>
          <a:bodyPr/>
          <a:lstStyle/>
          <a:p>
            <a:endParaRPr lang="en-US" sz="2200" dirty="0">
              <a:latin typeface="Lucida Grande" charset="0"/>
              <a:cs typeface="Lucida Grande" charset="0"/>
              <a:sym typeface="Lucida Grande" charset="0"/>
            </a:endParaRPr>
          </a:p>
        </p:txBody>
      </p:sp>
    </p:spTree>
    <p:extLst>
      <p:ext uri="{BB962C8B-B14F-4D97-AF65-F5344CB8AC3E}">
        <p14:creationId xmlns:p14="http://schemas.microsoft.com/office/powerpoint/2010/main" val="1108443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7065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r>
              <a:rPr lang="en-US" sz="1400" dirty="0">
                <a:latin typeface="Lucida Grande" charset="0"/>
                <a:cs typeface="Lucida Grande" charset="0"/>
                <a:sym typeface="Lucida Grande" charset="0"/>
              </a:rPr>
              <a:t>The basic compilation algorithm is actually very simple, and we explain it here in the context of an example trace tree. For simplicity the leaves are </a:t>
            </a:r>
            <a:r>
              <a:rPr lang="en-US" sz="1400" dirty="0" smtClean="0">
                <a:latin typeface="Lucida Grande" charset="0"/>
                <a:cs typeface="Lucida Grande" charset="0"/>
                <a:sym typeface="Lucida Grande" charset="0"/>
              </a:rPr>
              <a:t>labeled </a:t>
            </a:r>
            <a:r>
              <a:rPr lang="en-US" sz="1400" dirty="0">
                <a:latin typeface="Lucida Grande" charset="0"/>
                <a:cs typeface="Lucida Grande" charset="0"/>
                <a:sym typeface="Lucida Grande" charset="0"/>
              </a:rPr>
              <a:t>with switch-specific actions, such as forward on some ports or drop. </a:t>
            </a:r>
          </a:p>
          <a:p>
            <a:endParaRPr lang="en-US" sz="1400" dirty="0">
              <a:latin typeface="Lucida Grande" charset="0"/>
              <a:cs typeface="Lucida Grande" charset="0"/>
              <a:sym typeface="Lucida Grande" charset="0"/>
            </a:endParaRPr>
          </a:p>
          <a:p>
            <a:r>
              <a:rPr lang="en-US" sz="1400" dirty="0">
                <a:latin typeface="Lucida Grande" charset="0"/>
                <a:cs typeface="Lucida Grande" charset="0"/>
                <a:sym typeface="Lucida Grande" charset="0"/>
              </a:rPr>
              <a:t>The basic algorithm generates one rule for each execution of f, and each execution of f is stored as a path from the root of the trace tree to a leaf. For example, the right-most path in this tree resulted from an execution that observed that </a:t>
            </a:r>
            <a:r>
              <a:rPr lang="en-US" sz="1400" dirty="0" err="1">
                <a:latin typeface="Lucida Grande" charset="0"/>
                <a:cs typeface="Lucida Grande" charset="0"/>
                <a:sym typeface="Lucida Grande" charset="0"/>
              </a:rPr>
              <a:t>tcpDst</a:t>
            </a:r>
            <a:r>
              <a:rPr lang="en-US" sz="1400" dirty="0">
                <a:latin typeface="Lucida Grande" charset="0"/>
                <a:cs typeface="Lucida Grande" charset="0"/>
                <a:sym typeface="Lucida Grande" charset="0"/>
              </a:rPr>
              <a:t>!=22 and </a:t>
            </a:r>
            <a:r>
              <a:rPr lang="en-US" sz="1400" dirty="0" err="1">
                <a:latin typeface="Lucida Grande" charset="0"/>
                <a:cs typeface="Lucida Grande" charset="0"/>
                <a:sym typeface="Lucida Grande" charset="0"/>
              </a:rPr>
              <a:t>ethDst</a:t>
            </a:r>
            <a:r>
              <a:rPr lang="en-US" sz="1400" dirty="0">
                <a:latin typeface="Lucida Grande" charset="0"/>
                <a:cs typeface="Lucida Grande" charset="0"/>
                <a:sym typeface="Lucida Grande" charset="0"/>
              </a:rPr>
              <a:t>==4 and </a:t>
            </a:r>
            <a:r>
              <a:rPr lang="en-US" sz="1400" dirty="0" err="1">
                <a:latin typeface="Lucida Grande" charset="0"/>
                <a:cs typeface="Lucida Grande" charset="0"/>
                <a:sym typeface="Lucida Grande" charset="0"/>
              </a:rPr>
              <a:t>ethSrc</a:t>
            </a:r>
            <a:r>
              <a:rPr lang="en-US" sz="1400" dirty="0">
                <a:latin typeface="Lucida Grande" charset="0"/>
                <a:cs typeface="Lucida Grande" charset="0"/>
                <a:sym typeface="Lucida Grande" charset="0"/>
              </a:rPr>
              <a:t>==6.</a:t>
            </a:r>
          </a:p>
          <a:p>
            <a:r>
              <a:rPr lang="en-US" sz="1400" dirty="0">
                <a:latin typeface="Lucida Grande" charset="0"/>
                <a:cs typeface="Lucida Grande" charset="0"/>
                <a:sym typeface="Lucida Grande" charset="0"/>
              </a:rPr>
              <a:t>The leaf stores the action and the match condition can be obtained from the path from the root to the leaf. In this case, we would want to match on </a:t>
            </a:r>
            <a:r>
              <a:rPr lang="en-US" sz="1400" dirty="0" err="1">
                <a:latin typeface="Lucida Grande" charset="0"/>
                <a:cs typeface="Lucida Grande" charset="0"/>
                <a:sym typeface="Lucida Grande" charset="0"/>
              </a:rPr>
              <a:t>tcpDst</a:t>
            </a:r>
            <a:r>
              <a:rPr lang="en-US" sz="1400" dirty="0">
                <a:latin typeface="Lucida Grande" charset="0"/>
                <a:cs typeface="Lucida Grande" charset="0"/>
                <a:sym typeface="Lucida Grande" charset="0"/>
              </a:rPr>
              <a:t>!=22, </a:t>
            </a:r>
            <a:r>
              <a:rPr lang="en-US" sz="1400" dirty="0" err="1">
                <a:latin typeface="Lucida Grande" charset="0"/>
                <a:cs typeface="Lucida Grande" charset="0"/>
                <a:sym typeface="Lucida Grande" charset="0"/>
              </a:rPr>
              <a:t>ethDst</a:t>
            </a:r>
            <a:r>
              <a:rPr lang="en-US" sz="1400" dirty="0">
                <a:latin typeface="Lucida Grande" charset="0"/>
                <a:cs typeface="Lucida Grande" charset="0"/>
                <a:sym typeface="Lucida Grande" charset="0"/>
              </a:rPr>
              <a:t>==4 and </a:t>
            </a:r>
            <a:r>
              <a:rPr lang="en-US" sz="1400" dirty="0" err="1">
                <a:latin typeface="Lucida Grande" charset="0"/>
                <a:cs typeface="Lucida Grande" charset="0"/>
                <a:sym typeface="Lucida Grande" charset="0"/>
              </a:rPr>
              <a:t>ethSrc</a:t>
            </a:r>
            <a:r>
              <a:rPr lang="en-US" sz="1400" dirty="0">
                <a:latin typeface="Lucida Grande" charset="0"/>
                <a:cs typeface="Lucida Grande" charset="0"/>
                <a:sym typeface="Lucida Grande" charset="0"/>
              </a:rPr>
              <a:t>==6. Of course, as we described earlier, we cannot match on </a:t>
            </a:r>
            <a:r>
              <a:rPr lang="en-US" sz="1400" dirty="0" err="1">
                <a:latin typeface="Lucida Grande" charset="0"/>
                <a:cs typeface="Lucida Grande" charset="0"/>
                <a:sym typeface="Lucida Grande" charset="0"/>
              </a:rPr>
              <a:t>tcpDst</a:t>
            </a:r>
            <a:r>
              <a:rPr lang="en-US" sz="1400" dirty="0">
                <a:latin typeface="Lucida Grande" charset="0"/>
                <a:cs typeface="Lucida Grande" charset="0"/>
                <a:sym typeface="Lucida Grande" charset="0"/>
              </a:rPr>
              <a:t>!=22, and so instead we will generate a rule at some higher priority that matches on the condition which we wish to negate. This rule, which we call a </a:t>
            </a:r>
            <a:r>
              <a:rPr lang="ja-JP" altLang="en-US" sz="1400" dirty="0">
                <a:latin typeface="Arial"/>
                <a:cs typeface="Lucida Grande" charset="0"/>
                <a:sym typeface="Lucida Grande" charset="0"/>
              </a:rPr>
              <a:t>“</a:t>
            </a:r>
            <a:r>
              <a:rPr lang="en-US" sz="1400" dirty="0">
                <a:latin typeface="Lucida Grande" charset="0"/>
                <a:cs typeface="Lucida Grande" charset="0"/>
                <a:sym typeface="Lucida Grande" charset="0"/>
              </a:rPr>
              <a:t>barrier rule</a:t>
            </a:r>
            <a:r>
              <a:rPr lang="ja-JP" altLang="en-US" sz="1400" dirty="0">
                <a:latin typeface="Arial"/>
                <a:cs typeface="Lucida Grande" charset="0"/>
                <a:sym typeface="Lucida Grande" charset="0"/>
              </a:rPr>
              <a:t>”</a:t>
            </a:r>
            <a:r>
              <a:rPr lang="en-US" sz="1400" dirty="0">
                <a:latin typeface="Lucida Grande" charset="0"/>
                <a:cs typeface="Lucida Grande" charset="0"/>
                <a:sym typeface="Lucida Grande" charset="0"/>
              </a:rPr>
              <a:t> ensures that the rule for the execution which we are considering only fires when the condition is false. </a:t>
            </a:r>
          </a:p>
          <a:p>
            <a:endParaRPr lang="en-US" sz="1400" dirty="0">
              <a:latin typeface="Lucida Grande" charset="0"/>
              <a:cs typeface="Lucida Grande" charset="0"/>
              <a:sym typeface="Lucida Grande" charset="0"/>
            </a:endParaRPr>
          </a:p>
          <a:p>
            <a:r>
              <a:rPr lang="en-US" sz="1400" dirty="0">
                <a:latin typeface="Lucida Grande" charset="0"/>
                <a:cs typeface="Lucida Grande" charset="0"/>
                <a:sym typeface="Lucida Grande" charset="0"/>
              </a:rPr>
              <a:t>We observe that all the rules that require </a:t>
            </a:r>
            <a:r>
              <a:rPr lang="en-US" sz="1400" dirty="0" err="1">
                <a:latin typeface="Lucida Grande" charset="0"/>
                <a:cs typeface="Lucida Grande" charset="0"/>
                <a:sym typeface="Lucida Grande" charset="0"/>
              </a:rPr>
              <a:t>tcpDst</a:t>
            </a:r>
            <a:r>
              <a:rPr lang="en-US" sz="1400" dirty="0">
                <a:latin typeface="Lucida Grande" charset="0"/>
                <a:cs typeface="Lucida Grande" charset="0"/>
                <a:sym typeface="Lucida Grande" charset="0"/>
              </a:rPr>
              <a:t>!=22 are under the False branch of the assertion node and all the rules that require </a:t>
            </a:r>
            <a:r>
              <a:rPr lang="en-US" sz="1400" dirty="0" err="1">
                <a:latin typeface="Lucida Grande" charset="0"/>
                <a:cs typeface="Lucida Grande" charset="0"/>
                <a:sym typeface="Lucida Grande" charset="0"/>
              </a:rPr>
              <a:t>tcpDst</a:t>
            </a:r>
            <a:r>
              <a:rPr lang="en-US" sz="1400" dirty="0">
                <a:latin typeface="Lucida Grande" charset="0"/>
                <a:cs typeface="Lucida Grande" charset="0"/>
                <a:sym typeface="Lucida Grande" charset="0"/>
              </a:rPr>
              <a:t>==22 are under the True branch of the assertion node. Therefore, we can determine the priority level of the barrier rule by first generating rules and assigning priorities to the False branch of the node, and then assigning the priority of the barrier rule to have the next higher priority. Then we can assign priorities to the True branch. Hence, by generating rules in-order from False to True, we can correctly assign priorities to rules. </a:t>
            </a:r>
          </a:p>
          <a:p>
            <a:endParaRPr lang="en-US" sz="1400" dirty="0">
              <a:latin typeface="Lucida Grande" charset="0"/>
              <a:cs typeface="Lucida Grande" charset="0"/>
              <a:sym typeface="Lucida Grande" charset="0"/>
            </a:endParaRPr>
          </a:p>
          <a:p>
            <a:r>
              <a:rPr lang="en-US" sz="1400" dirty="0">
                <a:latin typeface="Lucida Grande" charset="0"/>
                <a:cs typeface="Lucida Grande" charset="0"/>
                <a:sym typeface="Lucida Grande" charset="0"/>
              </a:rPr>
              <a:t>Finally, since the </a:t>
            </a:r>
            <a:r>
              <a:rPr lang="en-US" sz="1400" dirty="0" err="1">
                <a:latin typeface="Lucida Grande" charset="0"/>
                <a:cs typeface="Lucida Grande" charset="0"/>
                <a:sym typeface="Lucida Grande" charset="0"/>
              </a:rPr>
              <a:t>subtree</a:t>
            </a:r>
            <a:r>
              <a:rPr lang="en-US" sz="1400" dirty="0">
                <a:latin typeface="Lucida Grande" charset="0"/>
                <a:cs typeface="Lucida Grande" charset="0"/>
                <a:sym typeface="Lucida Grande" charset="0"/>
              </a:rPr>
              <a:t> under the True branch may not completely describe how to handle all </a:t>
            </a:r>
            <a:r>
              <a:rPr lang="en-US" sz="1400" dirty="0" err="1">
                <a:latin typeface="Lucida Grande" charset="0"/>
                <a:cs typeface="Lucida Grande" charset="0"/>
                <a:sym typeface="Lucida Grande" charset="0"/>
              </a:rPr>
              <a:t>tcpDst</a:t>
            </a:r>
            <a:r>
              <a:rPr lang="en-US" sz="1400" dirty="0">
                <a:latin typeface="Lucida Grande" charset="0"/>
                <a:cs typeface="Lucida Grande" charset="0"/>
                <a:sym typeface="Lucida Grande" charset="0"/>
              </a:rPr>
              <a:t>==22 packets, some packets with </a:t>
            </a:r>
            <a:r>
              <a:rPr lang="en-US" sz="1400" dirty="0" err="1">
                <a:latin typeface="Lucida Grande" charset="0"/>
                <a:cs typeface="Lucida Grande" charset="0"/>
                <a:sym typeface="Lucida Grande" charset="0"/>
              </a:rPr>
              <a:t>tcpDst</a:t>
            </a:r>
            <a:r>
              <a:rPr lang="en-US" sz="1400" dirty="0">
                <a:latin typeface="Lucida Grande" charset="0"/>
                <a:cs typeface="Lucida Grande" charset="0"/>
                <a:sym typeface="Lucida Grande" charset="0"/>
              </a:rPr>
              <a:t>==22 may fall through to the reach the barrier rule. Therefore, the action for the barrier rule must be </a:t>
            </a:r>
            <a:r>
              <a:rPr lang="en-US" sz="1400" dirty="0" err="1">
                <a:latin typeface="Lucida Grande" charset="0"/>
                <a:cs typeface="Lucida Grande" charset="0"/>
                <a:sym typeface="Lucida Grande" charset="0"/>
              </a:rPr>
              <a:t>ToController</a:t>
            </a:r>
            <a:r>
              <a:rPr lang="en-US" sz="1400" dirty="0">
                <a:latin typeface="Lucida Grande" charset="0"/>
                <a:cs typeface="Lucida Grande" charset="0"/>
                <a:sym typeface="Lucida Grande" charset="0"/>
              </a:rPr>
              <a:t>, so that we can continue to trace f correctly. </a:t>
            </a:r>
          </a:p>
          <a:p>
            <a:endParaRPr lang="en-US" sz="1400" dirty="0">
              <a:latin typeface="Lucida Grande" charset="0"/>
              <a:cs typeface="Lucida Grande" charset="0"/>
              <a:sym typeface="Lucida Grande" charset="0"/>
            </a:endParaRPr>
          </a:p>
        </p:txBody>
      </p:sp>
    </p:spTree>
    <p:extLst>
      <p:ext uri="{BB962C8B-B14F-4D97-AF65-F5344CB8AC3E}">
        <p14:creationId xmlns:p14="http://schemas.microsoft.com/office/powerpoint/2010/main" val="409890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7065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endParaRPr lang="en-US" sz="1400" dirty="0">
              <a:latin typeface="Lucida Grande" charset="0"/>
              <a:cs typeface="Lucida Grande" charset="0"/>
              <a:sym typeface="Lucida Grande" charset="0"/>
            </a:endParaRPr>
          </a:p>
        </p:txBody>
      </p:sp>
    </p:spTree>
    <p:extLst>
      <p:ext uri="{BB962C8B-B14F-4D97-AF65-F5344CB8AC3E}">
        <p14:creationId xmlns:p14="http://schemas.microsoft.com/office/powerpoint/2010/main" val="309121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7065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endParaRPr lang="en-US" sz="1400" dirty="0">
              <a:latin typeface="Lucida Grande" charset="0"/>
              <a:cs typeface="Lucida Grande" charset="0"/>
              <a:sym typeface="Lucida Grande" charset="0"/>
            </a:endParaRPr>
          </a:p>
        </p:txBody>
      </p:sp>
    </p:spTree>
    <p:extLst>
      <p:ext uri="{BB962C8B-B14F-4D97-AF65-F5344CB8AC3E}">
        <p14:creationId xmlns:p14="http://schemas.microsoft.com/office/powerpoint/2010/main" val="1511450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837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r>
              <a:rPr lang="en-US" sz="2200" dirty="0" smtClean="0">
                <a:latin typeface="Lucida Grande" charset="0"/>
                <a:cs typeface="Lucida Grande" charset="0"/>
                <a:sym typeface="Lucida Grande" charset="0"/>
              </a:rPr>
              <a:t>Route </a:t>
            </a:r>
            <a:r>
              <a:rPr lang="en-US" sz="2200" dirty="0" err="1" smtClean="0">
                <a:latin typeface="Lucida Grande" charset="0"/>
                <a:cs typeface="Lucida Grande" charset="0"/>
                <a:sym typeface="Lucida Grande" charset="0"/>
              </a:rPr>
              <a:t>onPacket</a:t>
            </a:r>
            <a:r>
              <a:rPr lang="en-US" sz="2200" dirty="0" smtClean="0">
                <a:latin typeface="Lucida Grande" charset="0"/>
                <a:cs typeface="Lucida Grande" charset="0"/>
                <a:sym typeface="Lucida Grande" charset="0"/>
              </a:rPr>
              <a:t>(</a:t>
            </a:r>
            <a:r>
              <a:rPr lang="en-US" sz="2200" baseline="0" dirty="0" smtClean="0">
                <a:latin typeface="Lucida Grande" charset="0"/>
                <a:cs typeface="Lucida Grande" charset="0"/>
                <a:sym typeface="Lucida Grande" charset="0"/>
              </a:rPr>
              <a:t> </a:t>
            </a:r>
            <a:r>
              <a:rPr lang="en-US" sz="2200" baseline="0" dirty="0" err="1" smtClean="0">
                <a:latin typeface="Lucida Grande" charset="0"/>
                <a:cs typeface="Lucida Grande" charset="0"/>
                <a:sym typeface="Lucida Grande" charset="0"/>
              </a:rPr>
              <a:t>pkt</a:t>
            </a:r>
            <a:r>
              <a:rPr lang="en-US" sz="2200" baseline="0" dirty="0" smtClean="0">
                <a:latin typeface="Lucida Grande" charset="0"/>
                <a:cs typeface="Lucida Grande" charset="0"/>
                <a:sym typeface="Lucida Grande" charset="0"/>
              </a:rPr>
              <a:t> )</a:t>
            </a:r>
            <a:endParaRPr lang="en-US" sz="2200" dirty="0">
              <a:latin typeface="Lucida Grande" charset="0"/>
              <a:cs typeface="Lucida Grande" charset="0"/>
              <a:sym typeface="Lucida Grande" charset="0"/>
            </a:endParaRPr>
          </a:p>
        </p:txBody>
      </p:sp>
    </p:spTree>
    <p:extLst>
      <p:ext uri="{BB962C8B-B14F-4D97-AF65-F5344CB8AC3E}">
        <p14:creationId xmlns:p14="http://schemas.microsoft.com/office/powerpoint/2010/main" val="1554912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11</a:t>
            </a:fld>
            <a:endParaRPr lang="en-US"/>
          </a:p>
        </p:txBody>
      </p:sp>
    </p:spTree>
    <p:extLst>
      <p:ext uri="{BB962C8B-B14F-4D97-AF65-F5344CB8AC3E}">
        <p14:creationId xmlns:p14="http://schemas.microsoft.com/office/powerpoint/2010/main" val="189913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12</a:t>
            </a:fld>
            <a:endParaRPr lang="en-US"/>
          </a:p>
        </p:txBody>
      </p:sp>
    </p:spTree>
    <p:extLst>
      <p:ext uri="{BB962C8B-B14F-4D97-AF65-F5344CB8AC3E}">
        <p14:creationId xmlns:p14="http://schemas.microsoft.com/office/powerpoint/2010/main" val="135672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13</a:t>
            </a:fld>
            <a:endParaRPr lang="en-US"/>
          </a:p>
        </p:txBody>
      </p:sp>
    </p:spTree>
    <p:extLst>
      <p:ext uri="{BB962C8B-B14F-4D97-AF65-F5344CB8AC3E}">
        <p14:creationId xmlns:p14="http://schemas.microsoft.com/office/powerpoint/2010/main" val="178878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txBody>
          <a:bodyPr/>
          <a:lstStyle/>
          <a:p>
            <a:r>
              <a:rPr lang="en-US" sz="1800">
                <a:latin typeface="Lucida Grande" charset="0"/>
                <a:cs typeface="Lucida Grande" charset="0"/>
                <a:sym typeface="Lucida Grande" charset="0"/>
              </a:rPr>
              <a:t>Unfortunately, this program has a bug. To see where the program goes wrong, let</a:t>
            </a:r>
            <a:r>
              <a:rPr lang="ja-JP" altLang="en-US" sz="1800">
                <a:latin typeface="Arial"/>
                <a:cs typeface="Lucida Grande" charset="0"/>
                <a:sym typeface="Lucida Grande" charset="0"/>
              </a:rPr>
              <a:t>’</a:t>
            </a:r>
            <a:r>
              <a:rPr lang="en-US" sz="1800">
                <a:latin typeface="Lucida Grande" charset="0"/>
                <a:cs typeface="Lucida Grande" charset="0"/>
                <a:sym typeface="Lucida Grande" charset="0"/>
              </a:rPr>
              <a:t>s watch what happens when we connect this controller to a single switch and let two packets arrive. Both packets have destination mac A. The red packet is to TCP destination 80, while the green packet is to TCP destination 22.  When the red packet arrives, the switch has an empty flow table and sends the packet to the controller. The controller determines that the packet should be forwarded to the next hop, and installs the appropriate rule. The red packet returns to the switch and moves onward.  Now, the port 22 packet arrives at the switch, and instead of being dropped or sent to the controller, it matches the low priority rule for Ethernet destination A and is therefore forwarded onward. This violates the user</a:t>
            </a:r>
            <a:r>
              <a:rPr lang="ja-JP" altLang="en-US" sz="1800">
                <a:latin typeface="Arial"/>
                <a:cs typeface="Lucida Grande" charset="0"/>
                <a:sym typeface="Lucida Grande" charset="0"/>
              </a:rPr>
              <a:t>’</a:t>
            </a:r>
            <a:r>
              <a:rPr lang="en-US" sz="1800">
                <a:latin typeface="Lucida Grande" charset="0"/>
                <a:cs typeface="Lucida Grande" charset="0"/>
                <a:sym typeface="Lucida Grande" charset="0"/>
              </a:rPr>
              <a:t>s intentions and may represent a security violation.</a:t>
            </a:r>
          </a:p>
        </p:txBody>
      </p:sp>
    </p:spTree>
    <p:extLst>
      <p:ext uri="{BB962C8B-B14F-4D97-AF65-F5344CB8AC3E}">
        <p14:creationId xmlns:p14="http://schemas.microsoft.com/office/powerpoint/2010/main" val="208547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837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txBody>
          <a:bodyPr/>
          <a:lstStyle/>
          <a:p>
            <a:r>
              <a:rPr lang="en-US" sz="2200" dirty="0" smtClean="0">
                <a:latin typeface="Lucida Grande" charset="0"/>
                <a:cs typeface="Lucida Grande" charset="0"/>
                <a:sym typeface="Lucida Grande" charset="0"/>
              </a:rPr>
              <a:t>On the other hand implementing algorithmic policies is challenging. </a:t>
            </a:r>
          </a:p>
          <a:p>
            <a:r>
              <a:rPr lang="en-US" sz="2200" dirty="0" smtClean="0">
                <a:latin typeface="Lucida Grande" charset="0"/>
                <a:cs typeface="Lucida Grande" charset="0"/>
                <a:sym typeface="Lucida Grande" charset="0"/>
              </a:rPr>
              <a:t>We know that naive solutions -- process every packet at controller or use only exact match rules -- perform poorly.</a:t>
            </a:r>
          </a:p>
          <a:p>
            <a:r>
              <a:rPr lang="en-US" sz="2200" dirty="0" smtClean="0">
                <a:latin typeface="Lucida Grande" charset="0"/>
                <a:cs typeface="Lucida Grande" charset="0"/>
                <a:sym typeface="Lucida Grande" charset="0"/>
              </a:rPr>
              <a:t>Static analysis to determine layout of flow tables is possible, but has drawbacks; in particular static analysis of general purpose language programs is typically conservative. Furthermore, relying on static analysis will cause the system to become substantially dependent on the source language in which we write algorithmic policies.</a:t>
            </a:r>
          </a:p>
          <a:p>
            <a:endParaRPr lang="en-US" sz="2200" dirty="0">
              <a:latin typeface="Lucida Grande" charset="0"/>
              <a:cs typeface="Lucida Grande" charset="0"/>
              <a:sym typeface="Lucida Grande" charset="0"/>
            </a:endParaRPr>
          </a:p>
        </p:txBody>
      </p:sp>
    </p:spTree>
    <p:extLst>
      <p:ext uri="{BB962C8B-B14F-4D97-AF65-F5344CB8AC3E}">
        <p14:creationId xmlns:p14="http://schemas.microsoft.com/office/powerpoint/2010/main" val="65742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451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r>
              <a:rPr lang="en-US" sz="1800" dirty="0">
                <a:latin typeface="Lucida Grande" charset="0"/>
                <a:cs typeface="Lucida Grande" charset="0"/>
                <a:sym typeface="Lucida Grande" charset="0"/>
              </a:rPr>
              <a:t>Instead, we introduce Maple, a system that implements algorithmic policies using a fully dynamic compilation method and which does not depend on the source language used to express the algorithmic policy.</a:t>
            </a:r>
          </a:p>
          <a:p>
            <a:endParaRPr lang="en-US" sz="1800" dirty="0">
              <a:latin typeface="Lucida Grande" charset="0"/>
              <a:cs typeface="Lucida Grande" charset="0"/>
              <a:sym typeface="Lucida Grande" charset="0"/>
            </a:endParaRPr>
          </a:p>
          <a:p>
            <a:r>
              <a:rPr lang="en-US" sz="1800" dirty="0">
                <a:latin typeface="Lucida Grande" charset="0"/>
                <a:cs typeface="Lucida Grande" charset="0"/>
                <a:sym typeface="Lucida Grande" charset="0"/>
              </a:rPr>
              <a:t>Maple works by repeatedly executing the user</a:t>
            </a:r>
            <a:r>
              <a:rPr lang="ja-JP" altLang="en-US" sz="1800" dirty="0">
                <a:latin typeface="Arial"/>
                <a:cs typeface="Lucida Grande" charset="0"/>
                <a:sym typeface="Lucida Grande" charset="0"/>
              </a:rPr>
              <a:t>’</a:t>
            </a:r>
            <a:r>
              <a:rPr lang="en-US" sz="1800" dirty="0">
                <a:latin typeface="Lucida Grande" charset="0"/>
                <a:cs typeface="Lucida Grande" charset="0"/>
                <a:sym typeface="Lucida Grande" charset="0"/>
              </a:rPr>
              <a:t>s algorithmic policy f on packets entering the network, generalizing the outcome to other packets by observing traces of data accesses made during the execution.</a:t>
            </a:r>
          </a:p>
          <a:p>
            <a:endParaRPr lang="en-US" sz="1800" dirty="0">
              <a:latin typeface="Lucida Grande" charset="0"/>
              <a:cs typeface="Lucida Grande" charset="0"/>
              <a:sym typeface="Lucida Grande" charset="0"/>
            </a:endParaRPr>
          </a:p>
          <a:p>
            <a:r>
              <a:rPr lang="en-US" sz="1800" dirty="0">
                <a:latin typeface="Lucida Grande" charset="0"/>
                <a:cs typeface="Lucida Grande" charset="0"/>
                <a:sym typeface="Lucida Grande" charset="0"/>
              </a:rPr>
              <a:t>Maple then accumulates these traces into a trace tree, which is a partial decision tree of the input algorithmic policy, f.</a:t>
            </a:r>
          </a:p>
          <a:p>
            <a:endParaRPr lang="en-US" sz="1800" dirty="0">
              <a:latin typeface="Lucida Grande" charset="0"/>
              <a:cs typeface="Lucida Grande" charset="0"/>
              <a:sym typeface="Lucida Grande" charset="0"/>
            </a:endParaRPr>
          </a:p>
          <a:p>
            <a:r>
              <a:rPr lang="en-US" sz="1800" dirty="0">
                <a:latin typeface="Lucida Grande" charset="0"/>
                <a:cs typeface="Lucida Grande" charset="0"/>
                <a:sym typeface="Lucida Grande" charset="0"/>
              </a:rPr>
              <a:t>Finally, Maple compiles flow tables (FTs) for all the switches in the network from the trace tree. The compilation is done so that packets for which Maple has not yet successfully inferred a forwarding decision are sent back to the controller to ensure that Maple continues to execute f and refine its trace tree.</a:t>
            </a:r>
          </a:p>
        </p:txBody>
      </p:sp>
    </p:spTree>
    <p:extLst>
      <p:ext uri="{BB962C8B-B14F-4D97-AF65-F5344CB8AC3E}">
        <p14:creationId xmlns:p14="http://schemas.microsoft.com/office/powerpoint/2010/main" val="941660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656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r>
              <a:rPr lang="en-US" sz="2000">
                <a:latin typeface="Lucida Grande" charset="0"/>
                <a:cs typeface="Lucida Grande" charset="0"/>
                <a:sym typeface="Lucida Grande" charset="0"/>
              </a:rPr>
              <a:t>We use the example Java algorithmic policy to illustrate the tracing method.  Suppose Maple executes the algorithmic policy on a packet with Ethernet source 1, Ethernet dest 2 and tcp destination 80. As the packet moves through the policy, Maple collects a trace of the execution. </a:t>
            </a:r>
          </a:p>
          <a:p>
            <a:r>
              <a:rPr lang="en-US" sz="2000">
                <a:latin typeface="Lucida Grande" charset="0"/>
                <a:cs typeface="Lucida Grande" charset="0"/>
                <a:sym typeface="Lucida Grande" charset="0"/>
              </a:rPr>
              <a:t>When this packet arrives at the check on tcp destination, Maple records the assertion, and its outcome. In this case, the outcome is false. The program proceeds to the else branch, where it reads the source and destination addresses, both of which Maple logs. Finally, the program returns the computed path.</a:t>
            </a:r>
          </a:p>
          <a:p>
            <a:endParaRPr lang="en-US" sz="2000">
              <a:latin typeface="Lucida Grande" charset="0"/>
              <a:cs typeface="Lucida Grande" charset="0"/>
              <a:sym typeface="Lucida Grande" charset="0"/>
            </a:endParaRPr>
          </a:p>
          <a:p>
            <a:endParaRPr lang="en-US" sz="2000">
              <a:latin typeface="Lucida Grande" charset="0"/>
              <a:cs typeface="Lucida Grande" charset="0"/>
              <a:sym typeface="Lucida Grande" charset="0"/>
            </a:endParaRPr>
          </a:p>
        </p:txBody>
      </p:sp>
    </p:spTree>
    <p:extLst>
      <p:ext uri="{BB962C8B-B14F-4D97-AF65-F5344CB8AC3E}">
        <p14:creationId xmlns:p14="http://schemas.microsoft.com/office/powerpoint/2010/main" val="152153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1002B-7A61-EF48-BE2B-4A75618C59DA}"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292D-293A-9440-9324-E7D915E34C11}" type="slidenum">
              <a:rPr lang="en-US" smtClean="0"/>
              <a:t>‹#›</a:t>
            </a:fld>
            <a:endParaRPr lang="en-US"/>
          </a:p>
        </p:txBody>
      </p:sp>
    </p:spTree>
    <p:extLst>
      <p:ext uri="{BB962C8B-B14F-4D97-AF65-F5344CB8AC3E}">
        <p14:creationId xmlns:p14="http://schemas.microsoft.com/office/powerpoint/2010/main" val="85343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1002B-7A61-EF48-BE2B-4A75618C59DA}"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292D-293A-9440-9324-E7D915E34C11}" type="slidenum">
              <a:rPr lang="en-US" smtClean="0"/>
              <a:t>‹#›</a:t>
            </a:fld>
            <a:endParaRPr lang="en-US"/>
          </a:p>
        </p:txBody>
      </p:sp>
    </p:spTree>
    <p:extLst>
      <p:ext uri="{BB962C8B-B14F-4D97-AF65-F5344CB8AC3E}">
        <p14:creationId xmlns:p14="http://schemas.microsoft.com/office/powerpoint/2010/main" val="41357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1002B-7A61-EF48-BE2B-4A75618C59DA}"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292D-293A-9440-9324-E7D915E34C11}" type="slidenum">
              <a:rPr lang="en-US" smtClean="0"/>
              <a:t>‹#›</a:t>
            </a:fld>
            <a:endParaRPr lang="en-US"/>
          </a:p>
        </p:txBody>
      </p:sp>
    </p:spTree>
    <p:extLst>
      <p:ext uri="{BB962C8B-B14F-4D97-AF65-F5344CB8AC3E}">
        <p14:creationId xmlns:p14="http://schemas.microsoft.com/office/powerpoint/2010/main" val="176545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1002B-7A61-EF48-BE2B-4A75618C59DA}"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292D-293A-9440-9324-E7D915E34C11}" type="slidenum">
              <a:rPr lang="en-US" smtClean="0"/>
              <a:t>‹#›</a:t>
            </a:fld>
            <a:endParaRPr lang="en-US"/>
          </a:p>
        </p:txBody>
      </p:sp>
    </p:spTree>
    <p:extLst>
      <p:ext uri="{BB962C8B-B14F-4D97-AF65-F5344CB8AC3E}">
        <p14:creationId xmlns:p14="http://schemas.microsoft.com/office/powerpoint/2010/main" val="720045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1002B-7A61-EF48-BE2B-4A75618C59DA}"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5292D-293A-9440-9324-E7D915E34C11}" type="slidenum">
              <a:rPr lang="en-US" smtClean="0"/>
              <a:t>‹#›</a:t>
            </a:fld>
            <a:endParaRPr lang="en-US"/>
          </a:p>
        </p:txBody>
      </p:sp>
    </p:spTree>
    <p:extLst>
      <p:ext uri="{BB962C8B-B14F-4D97-AF65-F5344CB8AC3E}">
        <p14:creationId xmlns:p14="http://schemas.microsoft.com/office/powerpoint/2010/main" val="73166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1002B-7A61-EF48-BE2B-4A75618C59DA}"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5292D-293A-9440-9324-E7D915E34C11}" type="slidenum">
              <a:rPr lang="en-US" smtClean="0"/>
              <a:t>‹#›</a:t>
            </a:fld>
            <a:endParaRPr lang="en-US"/>
          </a:p>
        </p:txBody>
      </p:sp>
    </p:spTree>
    <p:extLst>
      <p:ext uri="{BB962C8B-B14F-4D97-AF65-F5344CB8AC3E}">
        <p14:creationId xmlns:p14="http://schemas.microsoft.com/office/powerpoint/2010/main" val="54729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1002B-7A61-EF48-BE2B-4A75618C59DA}" type="datetimeFigureOut">
              <a:rPr lang="en-US" smtClean="0"/>
              <a:t>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5292D-293A-9440-9324-E7D915E34C11}" type="slidenum">
              <a:rPr lang="en-US" smtClean="0"/>
              <a:t>‹#›</a:t>
            </a:fld>
            <a:endParaRPr lang="en-US"/>
          </a:p>
        </p:txBody>
      </p:sp>
    </p:spTree>
    <p:extLst>
      <p:ext uri="{BB962C8B-B14F-4D97-AF65-F5344CB8AC3E}">
        <p14:creationId xmlns:p14="http://schemas.microsoft.com/office/powerpoint/2010/main" val="79484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1002B-7A61-EF48-BE2B-4A75618C59DA}" type="datetimeFigureOut">
              <a:rPr lang="en-US" smtClean="0"/>
              <a:t>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5292D-293A-9440-9324-E7D915E34C11}" type="slidenum">
              <a:rPr lang="en-US" smtClean="0"/>
              <a:t>‹#›</a:t>
            </a:fld>
            <a:endParaRPr lang="en-US"/>
          </a:p>
        </p:txBody>
      </p:sp>
    </p:spTree>
    <p:extLst>
      <p:ext uri="{BB962C8B-B14F-4D97-AF65-F5344CB8AC3E}">
        <p14:creationId xmlns:p14="http://schemas.microsoft.com/office/powerpoint/2010/main" val="155309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1002B-7A61-EF48-BE2B-4A75618C59DA}" type="datetimeFigureOut">
              <a:rPr lang="en-US" smtClean="0"/>
              <a:t>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5292D-293A-9440-9324-E7D915E34C11}" type="slidenum">
              <a:rPr lang="en-US" smtClean="0"/>
              <a:t>‹#›</a:t>
            </a:fld>
            <a:endParaRPr lang="en-US"/>
          </a:p>
        </p:txBody>
      </p:sp>
    </p:spTree>
    <p:extLst>
      <p:ext uri="{BB962C8B-B14F-4D97-AF65-F5344CB8AC3E}">
        <p14:creationId xmlns:p14="http://schemas.microsoft.com/office/powerpoint/2010/main" val="15148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1002B-7A61-EF48-BE2B-4A75618C59DA}"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5292D-293A-9440-9324-E7D915E34C11}" type="slidenum">
              <a:rPr lang="en-US" smtClean="0"/>
              <a:t>‹#›</a:t>
            </a:fld>
            <a:endParaRPr lang="en-US"/>
          </a:p>
        </p:txBody>
      </p:sp>
    </p:spTree>
    <p:extLst>
      <p:ext uri="{BB962C8B-B14F-4D97-AF65-F5344CB8AC3E}">
        <p14:creationId xmlns:p14="http://schemas.microsoft.com/office/powerpoint/2010/main" val="117418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1002B-7A61-EF48-BE2B-4A75618C59DA}"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5292D-293A-9440-9324-E7D915E34C11}" type="slidenum">
              <a:rPr lang="en-US" smtClean="0"/>
              <a:t>‹#›</a:t>
            </a:fld>
            <a:endParaRPr lang="en-US"/>
          </a:p>
        </p:txBody>
      </p:sp>
    </p:spTree>
    <p:extLst>
      <p:ext uri="{BB962C8B-B14F-4D97-AF65-F5344CB8AC3E}">
        <p14:creationId xmlns:p14="http://schemas.microsoft.com/office/powerpoint/2010/main" val="13535257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1002B-7A61-EF48-BE2B-4A75618C59DA}" type="datetimeFigureOut">
              <a:rPr lang="en-US" smtClean="0"/>
              <a:t>12/6/16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5292D-293A-9440-9324-E7D915E34C11}" type="slidenum">
              <a:rPr lang="en-US" smtClean="0"/>
              <a:t>‹#›</a:t>
            </a:fld>
            <a:endParaRPr lang="en-US"/>
          </a:p>
        </p:txBody>
      </p:sp>
    </p:spTree>
    <p:extLst>
      <p:ext uri="{BB962C8B-B14F-4D97-AF65-F5344CB8AC3E}">
        <p14:creationId xmlns:p14="http://schemas.microsoft.com/office/powerpoint/2010/main" val="976237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png"/><Relationship Id="rId5" Type="http://schemas.microsoft.com/office/2007/relationships/hdphoto" Target="../media/hdphoto3.wdp"/><Relationship Id="rId6" Type="http://schemas.openxmlformats.org/officeDocument/2006/relationships/image" Target="../media/image8.png"/><Relationship Id="rId7" Type="http://schemas.microsoft.com/office/2007/relationships/hdphoto" Target="../media/hdphoto4.wdp"/><Relationship Id="rId8"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diagramData" Target="../diagrams/data5.xml"/><Relationship Id="rId8" Type="http://schemas.openxmlformats.org/officeDocument/2006/relationships/diagramLayout" Target="../diagrams/layout5.xml"/><Relationship Id="rId9" Type="http://schemas.openxmlformats.org/officeDocument/2006/relationships/diagramQuickStyle" Target="../diagrams/quickStyle5.xml"/><Relationship Id="rId10" Type="http://schemas.openxmlformats.org/officeDocument/2006/relationships/diagramColors" Target="../diagrams/colors5.xml"/><Relationship Id="rId11"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Dynamic and </a:t>
            </a:r>
            <a:r>
              <a:rPr lang="en-US" dirty="0" smtClean="0"/>
              <a:t>Self-Optimizing </a:t>
            </a:r>
            <a:r>
              <a:rPr lang="en-US" dirty="0"/>
              <a:t>Control Plane for Software Defined Coalitions</a:t>
            </a:r>
          </a:p>
        </p:txBody>
      </p:sp>
      <p:sp>
        <p:nvSpPr>
          <p:cNvPr id="3" name="Subtitle 2"/>
          <p:cNvSpPr>
            <a:spLocks noGrp="1"/>
          </p:cNvSpPr>
          <p:nvPr>
            <p:ph type="subTitle" idx="1"/>
          </p:nvPr>
        </p:nvSpPr>
        <p:spPr>
          <a:xfrm>
            <a:off x="1524000" y="3602037"/>
            <a:ext cx="9144000" cy="2678841"/>
          </a:xfrm>
        </p:spPr>
        <p:txBody>
          <a:bodyPr>
            <a:noAutofit/>
          </a:bodyPr>
          <a:lstStyle/>
          <a:p>
            <a:endParaRPr lang="en-US" sz="3200" dirty="0" smtClean="0"/>
          </a:p>
          <a:p>
            <a:r>
              <a:rPr lang="en-US" sz="3200" dirty="0" smtClean="0"/>
              <a:t>Y. Richard Yang</a:t>
            </a:r>
          </a:p>
          <a:p>
            <a:endParaRPr lang="en-US" sz="3200" dirty="0" smtClean="0"/>
          </a:p>
          <a:p>
            <a:r>
              <a:rPr lang="en-US" sz="3200" dirty="0" smtClean="0"/>
              <a:t>DAIS ITA Kickoff Meeting</a:t>
            </a:r>
          </a:p>
          <a:p>
            <a:r>
              <a:rPr lang="en-US" dirty="0" smtClean="0"/>
              <a:t>Cardiff, U.K.</a:t>
            </a:r>
            <a:endParaRPr lang="en-US" dirty="0"/>
          </a:p>
          <a:p>
            <a:r>
              <a:rPr lang="en-US" dirty="0" smtClean="0"/>
              <a:t>Dec. 5, 2016</a:t>
            </a:r>
            <a:endParaRPr lang="en-US" dirty="0"/>
          </a:p>
        </p:txBody>
      </p:sp>
    </p:spTree>
    <p:extLst>
      <p:ext uri="{BB962C8B-B14F-4D97-AF65-F5344CB8AC3E}">
        <p14:creationId xmlns:p14="http://schemas.microsoft.com/office/powerpoint/2010/main" val="2547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508000" y="89996"/>
            <a:ext cx="11353799" cy="685800"/>
          </a:xfrm>
          <a:ln/>
        </p:spPr>
        <p:txBody>
          <a:bodyPr/>
          <a:lstStyle/>
          <a:p>
            <a:pPr algn="ctr"/>
            <a:r>
              <a:rPr lang="en-US" sz="3200" dirty="0" smtClean="0"/>
              <a:t>Example: Network Resource Control</a:t>
            </a:r>
            <a:endParaRPr lang="en-US" sz="3200" dirty="0"/>
          </a:p>
        </p:txBody>
      </p:sp>
      <p:grpSp>
        <p:nvGrpSpPr>
          <p:cNvPr id="11" name="Group 10"/>
          <p:cNvGrpSpPr/>
          <p:nvPr/>
        </p:nvGrpSpPr>
        <p:grpSpPr>
          <a:xfrm>
            <a:off x="2962230" y="906226"/>
            <a:ext cx="2623866" cy="1715857"/>
            <a:chOff x="214694" y="926647"/>
            <a:chExt cx="2623866" cy="1715857"/>
          </a:xfrm>
        </p:grpSpPr>
        <p:pic>
          <p:nvPicPr>
            <p:cNvPr id="9" name="Picture 8"/>
            <p:cNvPicPr>
              <a:picLocks noChangeAspect="1"/>
            </p:cNvPicPr>
            <p:nvPr/>
          </p:nvPicPr>
          <p:blipFill>
            <a:blip r:embed="rId3">
              <a:alphaModFix amt="55000"/>
              <a:extLst>
                <a:ext uri="{BEBA8EAE-BF5A-486C-A8C5-ECC9F3942E4B}">
                  <a14:imgProps xmlns:a14="http://schemas.microsoft.com/office/drawing/2010/main">
                    <a14:imgLayer r:embed="rId4">
                      <a14:imgEffect>
                        <a14:backgroundRemoval t="0" b="100000" l="328" r="100000"/>
                      </a14:imgEffect>
                    </a14:imgLayer>
                  </a14:imgProps>
                </a:ext>
              </a:extLst>
            </a:blip>
            <a:stretch>
              <a:fillRect/>
            </a:stretch>
          </p:blipFill>
          <p:spPr>
            <a:xfrm>
              <a:off x="214694" y="926647"/>
              <a:ext cx="2623866" cy="1715857"/>
            </a:xfrm>
            <a:prstGeom prst="rect">
              <a:avLst/>
            </a:prstGeom>
          </p:spPr>
        </p:pic>
        <p:sp>
          <p:nvSpPr>
            <p:cNvPr id="8" name="Freeform 7"/>
            <p:cNvSpPr/>
            <p:nvPr/>
          </p:nvSpPr>
          <p:spPr>
            <a:xfrm>
              <a:off x="626865" y="1154669"/>
              <a:ext cx="1621035" cy="1258332"/>
            </a:xfrm>
            <a:custGeom>
              <a:avLst/>
              <a:gdLst>
                <a:gd name="connsiteX0" fmla="*/ 0 w 1707444"/>
                <a:gd name="connsiteY0" fmla="*/ 0 h 959556"/>
                <a:gd name="connsiteX1" fmla="*/ 324555 w 1707444"/>
                <a:gd name="connsiteY1" fmla="*/ 395111 h 959556"/>
                <a:gd name="connsiteX2" fmla="*/ 1270000 w 1707444"/>
                <a:gd name="connsiteY2" fmla="*/ 522111 h 959556"/>
                <a:gd name="connsiteX3" fmla="*/ 1707444 w 1707444"/>
                <a:gd name="connsiteY3" fmla="*/ 959556 h 959556"/>
              </a:gdLst>
              <a:ahLst/>
              <a:cxnLst>
                <a:cxn ang="0">
                  <a:pos x="connsiteX0" y="connsiteY0"/>
                </a:cxn>
                <a:cxn ang="0">
                  <a:pos x="connsiteX1" y="connsiteY1"/>
                </a:cxn>
                <a:cxn ang="0">
                  <a:pos x="connsiteX2" y="connsiteY2"/>
                </a:cxn>
                <a:cxn ang="0">
                  <a:pos x="connsiteX3" y="connsiteY3"/>
                </a:cxn>
              </a:cxnLst>
              <a:rect l="l" t="t" r="r" b="b"/>
              <a:pathLst>
                <a:path w="1707444" h="959556">
                  <a:moveTo>
                    <a:pt x="0" y="0"/>
                  </a:moveTo>
                  <a:cubicBezTo>
                    <a:pt x="56444" y="154046"/>
                    <a:pt x="112888" y="308093"/>
                    <a:pt x="324555" y="395111"/>
                  </a:cubicBezTo>
                  <a:cubicBezTo>
                    <a:pt x="536222" y="482130"/>
                    <a:pt x="1039519" y="428037"/>
                    <a:pt x="1270000" y="522111"/>
                  </a:cubicBezTo>
                  <a:cubicBezTo>
                    <a:pt x="1500481" y="616185"/>
                    <a:pt x="1707444" y="959556"/>
                    <a:pt x="1707444" y="959556"/>
                  </a:cubicBezTo>
                </a:path>
              </a:pathLst>
            </a:custGeom>
            <a:ln w="28575" cmpd="sng">
              <a:solidFill>
                <a:srgbClr val="4F81BD"/>
              </a:solidFill>
              <a:tailEnd type="triangle" w="lg" len="lg"/>
            </a:ln>
          </p:spPr>
          <p:txBody>
            <a:bodyPr vert="horz" wrap="square" lIns="91440" tIns="45720" rIns="91440" bIns="45720" numCol="1" rtlCol="0" anchor="t" anchorCtr="0" compatLnSpc="1">
              <a:prstTxWarp prst="textNoShape">
                <a:avLst/>
              </a:prstTxWarp>
            </a:bodyPr>
            <a:lstStyle/>
            <a:p>
              <a:pPr eaLnBrk="0" hangingPunct="0"/>
              <a:endParaRPr lang="en-US">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cxnSp>
          <p:nvCxnSpPr>
            <p:cNvPr id="7" name="Straight Arrow Connector 6"/>
            <p:cNvCxnSpPr/>
            <p:nvPr/>
          </p:nvCxnSpPr>
          <p:spPr bwMode="auto">
            <a:xfrm>
              <a:off x="232912" y="996136"/>
              <a:ext cx="393953" cy="158533"/>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pic>
        <p:nvPicPr>
          <p:cNvPr id="16" name="Picture 15"/>
          <p:cNvPicPr>
            <a:picLocks noChangeAspect="1"/>
          </p:cNvPicPr>
          <p:nvPr/>
        </p:nvPicPr>
        <p:blipFill rotWithShape="1">
          <a:blip r:embed="rId5"/>
          <a:srcRect t="9925" r="49555"/>
          <a:stretch/>
        </p:blipFill>
        <p:spPr>
          <a:xfrm>
            <a:off x="899930" y="2793355"/>
            <a:ext cx="3087440" cy="3509948"/>
          </a:xfrm>
          <a:prstGeom prst="rect">
            <a:avLst/>
          </a:prstGeom>
        </p:spPr>
      </p:pic>
      <p:pic>
        <p:nvPicPr>
          <p:cNvPr id="17" name="Picture 16"/>
          <p:cNvPicPr>
            <a:picLocks noChangeAspect="1"/>
          </p:cNvPicPr>
          <p:nvPr/>
        </p:nvPicPr>
        <p:blipFill>
          <a:blip r:embed="rId6"/>
          <a:stretch>
            <a:fillRect/>
          </a:stretch>
        </p:blipFill>
        <p:spPr>
          <a:xfrm>
            <a:off x="6112899" y="2057400"/>
            <a:ext cx="5877380" cy="2654300"/>
          </a:xfrm>
          <a:prstGeom prst="rect">
            <a:avLst/>
          </a:prstGeom>
        </p:spPr>
      </p:pic>
      <p:pic>
        <p:nvPicPr>
          <p:cNvPr id="18" name="Picture 17"/>
          <p:cNvPicPr>
            <a:picLocks noChangeAspect="1"/>
          </p:cNvPicPr>
          <p:nvPr/>
        </p:nvPicPr>
        <p:blipFill rotWithShape="1">
          <a:blip r:embed="rId7"/>
          <a:srcRect l="20078" t="54542" r="11609" b="13020"/>
          <a:stretch/>
        </p:blipFill>
        <p:spPr>
          <a:xfrm>
            <a:off x="6436346" y="4862852"/>
            <a:ext cx="4523754" cy="1377672"/>
          </a:xfrm>
          <a:prstGeom prst="rect">
            <a:avLst/>
          </a:prstGeom>
        </p:spPr>
      </p:pic>
      <p:sp>
        <p:nvSpPr>
          <p:cNvPr id="19" name="Rounded Rectangular Callout 18"/>
          <p:cNvSpPr/>
          <p:nvPr/>
        </p:nvSpPr>
        <p:spPr bwMode="auto">
          <a:xfrm>
            <a:off x="4187687" y="4470208"/>
            <a:ext cx="2004270" cy="1957096"/>
          </a:xfrm>
          <a:prstGeom prst="wedgeRoundRectCallout">
            <a:avLst>
              <a:gd name="adj1" fmla="val -97757"/>
              <a:gd name="adj2" fmla="val 27726"/>
              <a:gd name="adj3" fmla="val 16667"/>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1600" baseline="0" dirty="0">
                <a:latin typeface="Menlo Regular" charset="0"/>
                <a:cs typeface="Menlo Regular" charset="0"/>
                <a:sym typeface="Menlo Regular" charset="0"/>
              </a:rPr>
              <a:t>Low-level TCAM </a:t>
            </a:r>
            <a:r>
              <a:rPr lang="en-US" sz="1600" baseline="0">
                <a:latin typeface="Menlo Regular" charset="0"/>
                <a:cs typeface="Menlo Regular" charset="0"/>
                <a:sym typeface="Menlo Regular" charset="0"/>
              </a:rPr>
              <a:t>based </a:t>
            </a:r>
            <a:r>
              <a:rPr lang="en-US" sz="1600" baseline="0" smtClean="0">
                <a:latin typeface="Menlo Regular" charset="0"/>
                <a:cs typeface="Menlo Regular" charset="0"/>
                <a:sym typeface="Menlo Regular" charset="0"/>
              </a:rPr>
              <a:t>match-action computing </a:t>
            </a:r>
            <a:r>
              <a:rPr lang="en-US" sz="1600" baseline="0" dirty="0">
                <a:latin typeface="Menlo Regular" charset="0"/>
                <a:cs typeface="Menlo Regular" charset="0"/>
                <a:sym typeface="Menlo Regular" charset="0"/>
              </a:rPr>
              <a:t>model with limited resources</a:t>
            </a:r>
          </a:p>
        </p:txBody>
      </p:sp>
      <p:sp>
        <p:nvSpPr>
          <p:cNvPr id="20" name="Rounded Rectangular Callout 19"/>
          <p:cNvSpPr/>
          <p:nvPr/>
        </p:nvSpPr>
        <p:spPr bwMode="auto">
          <a:xfrm>
            <a:off x="639191" y="906226"/>
            <a:ext cx="1596212" cy="967544"/>
          </a:xfrm>
          <a:prstGeom prst="wedgeRoundRectCallout">
            <a:avLst>
              <a:gd name="adj1" fmla="val 93278"/>
              <a:gd name="adj2" fmla="val 120041"/>
              <a:gd name="adj3" fmla="val 16667"/>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baseline="0" smtClean="0"/>
              <a:t>How to program?</a:t>
            </a:r>
            <a:endParaRPr lang="en-US" sz="2400" baseline="0" dirty="0"/>
          </a:p>
        </p:txBody>
      </p:sp>
      <p:pic>
        <p:nvPicPr>
          <p:cNvPr id="22" name="Picture 21"/>
          <p:cNvPicPr>
            <a:picLocks noChangeAspect="1"/>
          </p:cNvPicPr>
          <p:nvPr/>
        </p:nvPicPr>
        <p:blipFill>
          <a:blip r:embed="rId8"/>
          <a:stretch>
            <a:fillRect/>
          </a:stretch>
        </p:blipFill>
        <p:spPr>
          <a:xfrm>
            <a:off x="2962230" y="2585514"/>
            <a:ext cx="626063" cy="493172"/>
          </a:xfrm>
          <a:prstGeom prst="rect">
            <a:avLst/>
          </a:prstGeom>
        </p:spPr>
      </p:pic>
      <p:sp>
        <p:nvSpPr>
          <p:cNvPr id="25" name="Freeform 24"/>
          <p:cNvSpPr/>
          <p:nvPr/>
        </p:nvSpPr>
        <p:spPr bwMode="auto">
          <a:xfrm>
            <a:off x="355600" y="1108702"/>
            <a:ext cx="6273800" cy="3285930"/>
          </a:xfrm>
          <a:custGeom>
            <a:avLst/>
            <a:gdLst>
              <a:gd name="connsiteX0" fmla="*/ 0 w 6604000"/>
              <a:gd name="connsiteY0" fmla="*/ 3860800 h 3860800"/>
              <a:gd name="connsiteX1" fmla="*/ 2768600 w 6604000"/>
              <a:gd name="connsiteY1" fmla="*/ 3467100 h 3860800"/>
              <a:gd name="connsiteX2" fmla="*/ 5143500 w 6604000"/>
              <a:gd name="connsiteY2" fmla="*/ 2171700 h 3860800"/>
              <a:gd name="connsiteX3" fmla="*/ 6604000 w 6604000"/>
              <a:gd name="connsiteY3" fmla="*/ 0 h 3860800"/>
            </a:gdLst>
            <a:ahLst/>
            <a:cxnLst>
              <a:cxn ang="0">
                <a:pos x="connsiteX0" y="connsiteY0"/>
              </a:cxn>
              <a:cxn ang="0">
                <a:pos x="connsiteX1" y="connsiteY1"/>
              </a:cxn>
              <a:cxn ang="0">
                <a:pos x="connsiteX2" y="connsiteY2"/>
              </a:cxn>
              <a:cxn ang="0">
                <a:pos x="connsiteX3" y="connsiteY3"/>
              </a:cxn>
            </a:cxnLst>
            <a:rect l="l" t="t" r="r" b="b"/>
            <a:pathLst>
              <a:path w="6604000" h="3860800">
                <a:moveTo>
                  <a:pt x="0" y="3860800"/>
                </a:moveTo>
                <a:cubicBezTo>
                  <a:pt x="955675" y="3804708"/>
                  <a:pt x="1911350" y="3748617"/>
                  <a:pt x="2768600" y="3467100"/>
                </a:cubicBezTo>
                <a:cubicBezTo>
                  <a:pt x="3625850" y="3185583"/>
                  <a:pt x="4504267" y="2749550"/>
                  <a:pt x="5143500" y="2171700"/>
                </a:cubicBezTo>
                <a:cubicBezTo>
                  <a:pt x="5782733" y="1593850"/>
                  <a:pt x="6604000" y="0"/>
                  <a:pt x="6604000" y="0"/>
                </a:cubicBezTo>
              </a:path>
            </a:pathLst>
          </a:custGeom>
          <a:noFill/>
          <a:ln w="603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4136942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955"/>
            <a:ext cx="10515600" cy="1325563"/>
          </a:xfrm>
        </p:spPr>
        <p:txBody>
          <a:bodyPr/>
          <a:lstStyle/>
          <a:p>
            <a:pPr algn="ctr"/>
            <a:r>
              <a:rPr lang="en-US" sz="3600" dirty="0" smtClean="0"/>
              <a:t>Example Policy</a:t>
            </a:r>
            <a:endParaRPr lang="en-US" sz="3600" dirty="0"/>
          </a:p>
        </p:txBody>
      </p:sp>
      <p:sp>
        <p:nvSpPr>
          <p:cNvPr id="5" name="Rectangle 2"/>
          <p:cNvSpPr>
            <a:spLocks/>
          </p:cNvSpPr>
          <p:nvPr/>
        </p:nvSpPr>
        <p:spPr bwMode="auto">
          <a:xfrm>
            <a:off x="1773513" y="1622778"/>
            <a:ext cx="5126820" cy="2793997"/>
          </a:xfrm>
          <a:prstGeom prst="rect">
            <a:avLst/>
          </a:prstGeom>
          <a:noFill/>
          <a:ln w="12700" cap="flat">
            <a:solidFill>
              <a:srgbClr val="660066"/>
            </a:solidFill>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b"/>
          <a:lstStyle/>
          <a:p>
            <a:endParaRPr lang="nl-NL" sz="2000" baseline="0" dirty="0">
              <a:latin typeface="Menlo Regular"/>
              <a:cs typeface="Menlo Regular"/>
            </a:endParaRPr>
          </a:p>
          <a:p>
            <a:endParaRPr lang="nl-NL" sz="2000" baseline="0" dirty="0">
              <a:latin typeface="Menlo Regular"/>
              <a:cs typeface="Menlo Regular"/>
            </a:endParaRPr>
          </a:p>
          <a:p>
            <a:r>
              <a:rPr lang="nl-NL" sz="2000" baseline="0" dirty="0" err="1">
                <a:latin typeface="Menlo Regular"/>
                <a:cs typeface="Menlo Regular"/>
              </a:rPr>
              <a:t>badPort</a:t>
            </a:r>
            <a:r>
              <a:rPr lang="nl-NL" sz="2000" baseline="0" dirty="0">
                <a:latin typeface="Menlo Regular"/>
                <a:cs typeface="Menlo Regular"/>
              </a:rPr>
              <a:t> = 22        </a:t>
            </a:r>
            <a:r>
              <a:rPr lang="nl-NL" sz="2000" baseline="0" dirty="0">
                <a:solidFill>
                  <a:srgbClr val="FF0000"/>
                </a:solidFill>
                <a:latin typeface="Menlo Regular"/>
                <a:cs typeface="Menlo Regular"/>
              </a:rPr>
              <a:t>// policy</a:t>
            </a:r>
            <a:br>
              <a:rPr lang="nl-NL" sz="2000" baseline="0" dirty="0">
                <a:solidFill>
                  <a:srgbClr val="FF0000"/>
                </a:solidFill>
                <a:latin typeface="Menlo Regular"/>
                <a:cs typeface="Menlo Regular"/>
              </a:rPr>
            </a:br>
            <a:r>
              <a:rPr lang="nl-NL" sz="2000" baseline="0" dirty="0" err="1">
                <a:latin typeface="Menlo Regular"/>
                <a:cs typeface="Menlo Regular"/>
              </a:rPr>
              <a:t>hostTbl</a:t>
            </a:r>
            <a:r>
              <a:rPr lang="nl-NL" sz="2000" baseline="0" dirty="0">
                <a:latin typeface="Menlo Regular"/>
                <a:cs typeface="Menlo Regular"/>
              </a:rPr>
              <a:t> = {A:1,B:2,</a:t>
            </a:r>
            <a:br>
              <a:rPr lang="nl-NL" sz="2000" baseline="0" dirty="0">
                <a:latin typeface="Menlo Regular"/>
                <a:cs typeface="Menlo Regular"/>
              </a:rPr>
            </a:br>
            <a:r>
              <a:rPr lang="nl-NL" sz="2000" baseline="0" dirty="0">
                <a:latin typeface="Menlo Regular"/>
                <a:cs typeface="Menlo Regular"/>
              </a:rPr>
              <a:t>           C:3,D:4} </a:t>
            </a:r>
            <a:r>
              <a:rPr lang="nl-NL" sz="2000" baseline="0" dirty="0">
                <a:solidFill>
                  <a:srgbClr val="FF0000"/>
                </a:solidFill>
                <a:latin typeface="Menlo Regular"/>
                <a:cs typeface="Menlo Regular"/>
              </a:rPr>
              <a:t>// net view</a:t>
            </a:r>
            <a:endParaRPr lang="nl-NL" sz="2000" baseline="0" dirty="0">
              <a:latin typeface="Menlo Regular"/>
              <a:cs typeface="Menlo Regular"/>
            </a:endParaRPr>
          </a:p>
          <a:p>
            <a:endParaRPr lang="nl-NL" sz="2000" baseline="0" dirty="0">
              <a:latin typeface="Menlo Regular"/>
              <a:cs typeface="Menlo Regular"/>
            </a:endParaRPr>
          </a:p>
          <a:p>
            <a:r>
              <a:rPr lang="nl-NL" sz="2000" baseline="0" dirty="0" err="1">
                <a:latin typeface="Menlo Regular"/>
                <a:cs typeface="Menlo Regular"/>
              </a:rPr>
              <a:t>def</a:t>
            </a:r>
            <a:r>
              <a:rPr lang="nl-NL" sz="2000" baseline="0" dirty="0">
                <a:latin typeface="Menlo Regular"/>
                <a:cs typeface="Menlo Regular"/>
              </a:rPr>
              <a:t> </a:t>
            </a:r>
            <a:r>
              <a:rPr lang="nl-NL" sz="2000" baseline="0" dirty="0" err="1" smtClean="0">
                <a:latin typeface="Menlo Regular"/>
                <a:cs typeface="Menlo Regular"/>
              </a:rPr>
              <a:t>onPacket</a:t>
            </a:r>
            <a:r>
              <a:rPr lang="nl-NL" sz="2000" baseline="0" dirty="0" smtClean="0">
                <a:latin typeface="Menlo Regular"/>
                <a:cs typeface="Menlo Regular"/>
              </a:rPr>
              <a:t>(p</a:t>
            </a:r>
            <a:r>
              <a:rPr lang="nl-NL" sz="2000" baseline="0" dirty="0">
                <a:latin typeface="Menlo Regular"/>
                <a:cs typeface="Menlo Regular"/>
              </a:rPr>
              <a:t>):</a:t>
            </a:r>
          </a:p>
          <a:p>
            <a:r>
              <a:rPr lang="nl-NL" sz="2000" baseline="0" dirty="0">
                <a:solidFill>
                  <a:srgbClr val="B21889"/>
                </a:solidFill>
                <a:latin typeface="Menlo Regular"/>
                <a:cs typeface="Menlo Regular"/>
                <a:sym typeface="Menlo Regular" charset="0"/>
              </a:rPr>
              <a:t>  i</a:t>
            </a:r>
            <a:r>
              <a:rPr lang="en-US" sz="2000" baseline="0" dirty="0">
                <a:solidFill>
                  <a:srgbClr val="B21889"/>
                </a:solidFill>
                <a:latin typeface="Menlo Regular"/>
                <a:cs typeface="Menlo Regular"/>
                <a:sym typeface="Menlo Regular" charset="0"/>
              </a:rPr>
              <a:t>f </a:t>
            </a:r>
            <a:r>
              <a:rPr lang="nl-NL" sz="2000" baseline="0" dirty="0" err="1">
                <a:latin typeface="Menlo Regular"/>
                <a:cs typeface="Menlo Regular"/>
                <a:sym typeface="Menlo Regular" charset="0"/>
              </a:rPr>
              <a:t>badPort</a:t>
            </a:r>
            <a:r>
              <a:rPr lang="nl-NL" sz="2000" baseline="0" dirty="0">
                <a:latin typeface="Menlo Regular"/>
                <a:cs typeface="Menlo Regular"/>
              </a:rPr>
              <a:t> == </a:t>
            </a:r>
            <a:r>
              <a:rPr lang="nl-NL" sz="2000" baseline="0" dirty="0" err="1">
                <a:latin typeface="Menlo Regular"/>
                <a:cs typeface="Menlo Regular"/>
              </a:rPr>
              <a:t>p.tcp_dst</a:t>
            </a:r>
            <a:r>
              <a:rPr lang="nl-NL" sz="2000" baseline="0" dirty="0">
                <a:latin typeface="Menlo Regular"/>
                <a:cs typeface="Menlo Regular"/>
              </a:rPr>
              <a:t>:</a:t>
            </a:r>
            <a:br>
              <a:rPr lang="nl-NL" sz="2000" baseline="0" dirty="0">
                <a:latin typeface="Menlo Regular"/>
                <a:cs typeface="Menlo Regular"/>
              </a:rPr>
            </a:br>
            <a:r>
              <a:rPr lang="nl-NL" sz="2000" baseline="0" dirty="0">
                <a:latin typeface="Menlo Regular"/>
                <a:cs typeface="Menlo Regular"/>
              </a:rPr>
              <a:t>    drop</a:t>
            </a:r>
          </a:p>
          <a:p>
            <a:r>
              <a:rPr lang="nl-NL" sz="2000" baseline="0" dirty="0">
                <a:latin typeface="Menlo Regular"/>
                <a:cs typeface="Menlo Regular"/>
              </a:rPr>
              <a:t>  </a:t>
            </a:r>
            <a:r>
              <a:rPr lang="en-US" sz="2000" baseline="0" dirty="0">
                <a:solidFill>
                  <a:srgbClr val="B21889"/>
                </a:solidFill>
                <a:latin typeface="Menlo Regular"/>
                <a:cs typeface="Menlo Regular"/>
                <a:sym typeface="Menlo Regular" charset="0"/>
              </a:rPr>
              <a:t>else</a:t>
            </a:r>
            <a:r>
              <a:rPr lang="en-US" sz="2000" baseline="0" dirty="0">
                <a:latin typeface="Menlo Regular"/>
                <a:cs typeface="Menlo Regular"/>
                <a:sym typeface="Menlo Regular" charset="0"/>
              </a:rPr>
              <a:t>:</a:t>
            </a:r>
            <a:r>
              <a:rPr lang="en-US" sz="2000" baseline="0" dirty="0">
                <a:solidFill>
                  <a:srgbClr val="B21889"/>
                </a:solidFill>
                <a:latin typeface="Menlo Regular"/>
                <a:cs typeface="Menlo Regular"/>
                <a:sym typeface="Menlo Regular" charset="0"/>
              </a:rPr>
              <a:t/>
            </a:r>
            <a:br>
              <a:rPr lang="en-US" sz="2000" baseline="0" dirty="0">
                <a:solidFill>
                  <a:srgbClr val="B21889"/>
                </a:solidFill>
                <a:latin typeface="Menlo Regular"/>
                <a:cs typeface="Menlo Regular"/>
                <a:sym typeface="Menlo Regular" charset="0"/>
              </a:rPr>
            </a:br>
            <a:r>
              <a:rPr lang="en-US" sz="2000" baseline="0" dirty="0">
                <a:solidFill>
                  <a:srgbClr val="B21889"/>
                </a:solidFill>
                <a:latin typeface="Menlo Regular"/>
                <a:cs typeface="Menlo Regular"/>
                <a:sym typeface="Menlo Regular" charset="0"/>
              </a:rPr>
              <a:t>    </a:t>
            </a:r>
            <a:r>
              <a:rPr lang="nl-NL" sz="2000" baseline="0" dirty="0">
                <a:latin typeface="Menlo Regular"/>
                <a:cs typeface="Menlo Regular"/>
              </a:rPr>
              <a:t>forward([</a:t>
            </a:r>
            <a:r>
              <a:rPr lang="nl-NL" sz="2000" baseline="0" dirty="0" err="1">
                <a:latin typeface="Menlo Regular"/>
                <a:cs typeface="Menlo Regular"/>
              </a:rPr>
              <a:t>hostTbl</a:t>
            </a:r>
            <a:r>
              <a:rPr lang="nl-NL" sz="2000" baseline="0" dirty="0">
                <a:latin typeface="Menlo Regular"/>
                <a:cs typeface="Menlo Regular"/>
              </a:rPr>
              <a:t>(</a:t>
            </a:r>
            <a:r>
              <a:rPr lang="nl-NL" sz="2000" baseline="0" dirty="0" err="1">
                <a:latin typeface="Menlo Regular"/>
                <a:cs typeface="Menlo Regular"/>
              </a:rPr>
              <a:t>p.eth_dst</a:t>
            </a:r>
            <a:r>
              <a:rPr lang="nl-NL" sz="2000" baseline="0" dirty="0">
                <a:latin typeface="Menlo Regular"/>
                <a:cs typeface="Menlo Regular"/>
              </a:rPr>
              <a:t>)])</a:t>
            </a:r>
            <a:endParaRPr lang="en-US" sz="2300" baseline="0" dirty="0">
              <a:latin typeface="Menlo Regular"/>
              <a:cs typeface="Menlo Regular"/>
              <a:sym typeface="Menlo Regular"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382000" y="2895600"/>
            <a:ext cx="1445692" cy="609600"/>
          </a:xfrm>
          <a:prstGeom prst="rect">
            <a:avLst/>
          </a:prstGeom>
        </p:spPr>
      </p:pic>
      <p:cxnSp>
        <p:nvCxnSpPr>
          <p:cNvPr id="8" name="Straight Connector 7"/>
          <p:cNvCxnSpPr>
            <a:endCxn id="7" idx="0"/>
          </p:cNvCxnSpPr>
          <p:nvPr/>
        </p:nvCxnSpPr>
        <p:spPr>
          <a:xfrm flipH="1">
            <a:off x="9104846" y="2362200"/>
            <a:ext cx="39154" cy="53340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4">
            <a:alphaModFix amt="55000"/>
            <a:extLst>
              <a:ext uri="{BEBA8EAE-BF5A-486C-A8C5-ECC9F3942E4B}">
                <a14:imgProps xmlns:a14="http://schemas.microsoft.com/office/drawing/2010/main">
                  <a14:imgLayer r:embed="rId5">
                    <a14:imgEffect>
                      <a14:backgroundRemoval t="0" b="100000" l="328" r="100000"/>
                    </a14:imgEffect>
                  </a14:imgLayer>
                </a14:imgProps>
              </a:ext>
            </a:extLst>
          </a:blip>
          <a:stretch>
            <a:fillRect/>
          </a:stretch>
        </p:blipFill>
        <p:spPr>
          <a:xfrm>
            <a:off x="8229600" y="1371600"/>
            <a:ext cx="1905000" cy="1030574"/>
          </a:xfrm>
          <a:prstGeom prst="rect">
            <a:avLst/>
          </a:prstGeom>
        </p:spPr>
      </p:pic>
      <p:sp>
        <p:nvSpPr>
          <p:cNvPr id="10" name="Rectangle 9"/>
          <p:cNvSpPr/>
          <p:nvPr/>
        </p:nvSpPr>
        <p:spPr>
          <a:xfrm>
            <a:off x="8229600" y="2590800"/>
            <a:ext cx="1981200" cy="11430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9372600" y="2438400"/>
            <a:ext cx="0" cy="381000"/>
          </a:xfrm>
          <a:prstGeom prst="straightConnector1">
            <a:avLst/>
          </a:prstGeom>
          <a:ln w="9525" cmpd="sng">
            <a:solidFill>
              <a:schemeClr val="tx1"/>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12" name="Vertical Scroll 11"/>
          <p:cNvSpPr/>
          <p:nvPr/>
        </p:nvSpPr>
        <p:spPr>
          <a:xfrm>
            <a:off x="8305800" y="2590800"/>
            <a:ext cx="457200" cy="533400"/>
          </a:xfrm>
          <a:prstGeom prst="vertic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6773333" y="3124200"/>
            <a:ext cx="1608668" cy="1320800"/>
          </a:xfrm>
          <a:prstGeom prst="line">
            <a:avLst/>
          </a:prstGeom>
          <a:ln w="6350" cmpd="sng">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6759222" y="1622778"/>
            <a:ext cx="1622778" cy="968024"/>
          </a:xfrm>
          <a:prstGeom prst="line">
            <a:avLst/>
          </a:prstGeom>
          <a:ln w="6350" cmpd="sng">
            <a:solidFill>
              <a:schemeClr val="tx1"/>
            </a:solidFill>
            <a:prstDash val="sysDot"/>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7">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9282289" y="4236156"/>
            <a:ext cx="457200" cy="702219"/>
          </a:xfrm>
          <a:prstGeom prst="rect">
            <a:avLst/>
          </a:prstGeom>
        </p:spPr>
      </p:pic>
      <p:pic>
        <p:nvPicPr>
          <p:cNvPr id="16" name="Picture 15"/>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8">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9968089" y="4103512"/>
            <a:ext cx="457200" cy="702219"/>
          </a:xfrm>
          <a:prstGeom prst="rect">
            <a:avLst/>
          </a:prstGeom>
        </p:spPr>
      </p:pic>
      <p:sp>
        <p:nvSpPr>
          <p:cNvPr id="17" name="Rectangle 16"/>
          <p:cNvSpPr/>
          <p:nvPr/>
        </p:nvSpPr>
        <p:spPr>
          <a:xfrm>
            <a:off x="9358489" y="5046133"/>
            <a:ext cx="339080" cy="400110"/>
          </a:xfrm>
          <a:prstGeom prst="rect">
            <a:avLst/>
          </a:prstGeom>
        </p:spPr>
        <p:txBody>
          <a:bodyPr wrap="none">
            <a:spAutoFit/>
          </a:bodyPr>
          <a:lstStyle/>
          <a:p>
            <a:r>
              <a:rPr lang="nl-NL" sz="2000" baseline="0" dirty="0">
                <a:latin typeface="Menlo Regular"/>
                <a:cs typeface="Menlo Regular"/>
              </a:rPr>
              <a:t>C</a:t>
            </a:r>
            <a:endParaRPr lang="en-US" sz="2000" baseline="0" dirty="0"/>
          </a:p>
        </p:txBody>
      </p:sp>
      <p:sp>
        <p:nvSpPr>
          <p:cNvPr id="18" name="Rectangle 17"/>
          <p:cNvSpPr/>
          <p:nvPr/>
        </p:nvSpPr>
        <p:spPr>
          <a:xfrm>
            <a:off x="10044289" y="4969933"/>
            <a:ext cx="339080" cy="400110"/>
          </a:xfrm>
          <a:prstGeom prst="rect">
            <a:avLst/>
          </a:prstGeom>
        </p:spPr>
        <p:txBody>
          <a:bodyPr wrap="none">
            <a:spAutoFit/>
          </a:bodyPr>
          <a:lstStyle/>
          <a:p>
            <a:r>
              <a:rPr lang="nl-NL" sz="2000" baseline="0" dirty="0">
                <a:latin typeface="Menlo Regular"/>
                <a:cs typeface="Menlo Regular"/>
              </a:rPr>
              <a:t>D</a:t>
            </a:r>
            <a:endParaRPr lang="en-US" sz="2000" baseline="0" dirty="0"/>
          </a:p>
        </p:txBody>
      </p:sp>
      <p:pic>
        <p:nvPicPr>
          <p:cNvPr id="19" name="Picture 18"/>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7">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7896578" y="4191002"/>
            <a:ext cx="457200" cy="702219"/>
          </a:xfrm>
          <a:prstGeom prst="rect">
            <a:avLst/>
          </a:prstGeom>
        </p:spPr>
      </p:pic>
      <p:pic>
        <p:nvPicPr>
          <p:cNvPr id="20" name="Picture 19"/>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8">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8582378" y="4255912"/>
            <a:ext cx="457200" cy="702219"/>
          </a:xfrm>
          <a:prstGeom prst="rect">
            <a:avLst/>
          </a:prstGeom>
        </p:spPr>
      </p:pic>
      <p:sp>
        <p:nvSpPr>
          <p:cNvPr id="21" name="Rectangle 20"/>
          <p:cNvSpPr/>
          <p:nvPr/>
        </p:nvSpPr>
        <p:spPr>
          <a:xfrm>
            <a:off x="7972778" y="4944535"/>
            <a:ext cx="339080" cy="400110"/>
          </a:xfrm>
          <a:prstGeom prst="rect">
            <a:avLst/>
          </a:prstGeom>
        </p:spPr>
        <p:txBody>
          <a:bodyPr wrap="none">
            <a:spAutoFit/>
          </a:bodyPr>
          <a:lstStyle/>
          <a:p>
            <a:r>
              <a:rPr lang="nl-NL" sz="2000" baseline="0" dirty="0">
                <a:latin typeface="Menlo Regular"/>
                <a:cs typeface="Menlo Regular"/>
              </a:rPr>
              <a:t>A</a:t>
            </a:r>
            <a:endParaRPr lang="en-US" sz="2000" baseline="0" dirty="0"/>
          </a:p>
        </p:txBody>
      </p:sp>
      <p:sp>
        <p:nvSpPr>
          <p:cNvPr id="22" name="Rectangle 21"/>
          <p:cNvSpPr/>
          <p:nvPr/>
        </p:nvSpPr>
        <p:spPr>
          <a:xfrm>
            <a:off x="8658578" y="4981223"/>
            <a:ext cx="351378" cy="400110"/>
          </a:xfrm>
          <a:prstGeom prst="rect">
            <a:avLst/>
          </a:prstGeom>
        </p:spPr>
        <p:txBody>
          <a:bodyPr wrap="none">
            <a:spAutoFit/>
          </a:bodyPr>
          <a:lstStyle/>
          <a:p>
            <a:r>
              <a:rPr lang="nl-NL" sz="2000" baseline="0" dirty="0">
                <a:latin typeface="Menlo Regular"/>
                <a:cs typeface="Menlo Regular"/>
              </a:rPr>
              <a:t>B</a:t>
            </a:r>
            <a:endParaRPr lang="en-US" sz="2000" baseline="0" dirty="0"/>
          </a:p>
        </p:txBody>
      </p:sp>
      <p:cxnSp>
        <p:nvCxnSpPr>
          <p:cNvPr id="27" name="Straight Connector 26"/>
          <p:cNvCxnSpPr>
            <a:endCxn id="19" idx="0"/>
          </p:cNvCxnSpPr>
          <p:nvPr/>
        </p:nvCxnSpPr>
        <p:spPr>
          <a:xfrm flipH="1">
            <a:off x="8125178" y="3302001"/>
            <a:ext cx="666044" cy="889001"/>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20" idx="0"/>
          </p:cNvCxnSpPr>
          <p:nvPr/>
        </p:nvCxnSpPr>
        <p:spPr>
          <a:xfrm flipH="1">
            <a:off x="8810978" y="3454401"/>
            <a:ext cx="132644" cy="80151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endCxn id="15" idx="0"/>
          </p:cNvCxnSpPr>
          <p:nvPr/>
        </p:nvCxnSpPr>
        <p:spPr>
          <a:xfrm>
            <a:off x="9228667" y="3429001"/>
            <a:ext cx="282222" cy="807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16" idx="0"/>
          </p:cNvCxnSpPr>
          <p:nvPr/>
        </p:nvCxnSpPr>
        <p:spPr>
          <a:xfrm>
            <a:off x="9609667" y="3302001"/>
            <a:ext cx="587022" cy="801511"/>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8338130" y="3311056"/>
            <a:ext cx="323639" cy="369332"/>
          </a:xfrm>
          <a:prstGeom prst="rect">
            <a:avLst/>
          </a:prstGeom>
        </p:spPr>
        <p:txBody>
          <a:bodyPr wrap="none">
            <a:spAutoFit/>
          </a:bodyPr>
          <a:lstStyle/>
          <a:p>
            <a:r>
              <a:rPr lang="nl-NL" sz="1800" baseline="0" dirty="0">
                <a:latin typeface="Menlo Regular"/>
                <a:cs typeface="Menlo Regular"/>
              </a:rPr>
              <a:t>1</a:t>
            </a:r>
            <a:endParaRPr lang="en-US" sz="1800" dirty="0"/>
          </a:p>
        </p:txBody>
      </p:sp>
      <p:sp>
        <p:nvSpPr>
          <p:cNvPr id="39" name="Rectangle 38"/>
          <p:cNvSpPr/>
          <p:nvPr/>
        </p:nvSpPr>
        <p:spPr>
          <a:xfrm>
            <a:off x="8645751" y="3421123"/>
            <a:ext cx="323639" cy="369332"/>
          </a:xfrm>
          <a:prstGeom prst="rect">
            <a:avLst/>
          </a:prstGeom>
        </p:spPr>
        <p:txBody>
          <a:bodyPr wrap="none">
            <a:spAutoFit/>
          </a:bodyPr>
          <a:lstStyle/>
          <a:p>
            <a:r>
              <a:rPr lang="nl-NL" sz="1800" baseline="0" dirty="0">
                <a:latin typeface="Menlo Regular"/>
                <a:cs typeface="Menlo Regular"/>
              </a:rPr>
              <a:t>2</a:t>
            </a:r>
            <a:endParaRPr lang="en-US" sz="1800" dirty="0"/>
          </a:p>
        </p:txBody>
      </p:sp>
      <p:sp>
        <p:nvSpPr>
          <p:cNvPr id="40" name="Rectangle 39"/>
          <p:cNvSpPr/>
          <p:nvPr/>
        </p:nvSpPr>
        <p:spPr>
          <a:xfrm>
            <a:off x="9038038" y="3418302"/>
            <a:ext cx="323639" cy="369332"/>
          </a:xfrm>
          <a:prstGeom prst="rect">
            <a:avLst/>
          </a:prstGeom>
        </p:spPr>
        <p:txBody>
          <a:bodyPr wrap="none">
            <a:spAutoFit/>
          </a:bodyPr>
          <a:lstStyle/>
          <a:p>
            <a:r>
              <a:rPr lang="nl-NL" sz="1800" baseline="0" dirty="0">
                <a:latin typeface="Menlo Regular"/>
                <a:cs typeface="Menlo Regular"/>
              </a:rPr>
              <a:t>3</a:t>
            </a:r>
            <a:endParaRPr lang="en-US" sz="1800" dirty="0"/>
          </a:p>
        </p:txBody>
      </p:sp>
      <p:sp>
        <p:nvSpPr>
          <p:cNvPr id="41" name="Rectangle 40"/>
          <p:cNvSpPr/>
          <p:nvPr/>
        </p:nvSpPr>
        <p:spPr>
          <a:xfrm>
            <a:off x="9475484" y="3333635"/>
            <a:ext cx="323639" cy="369332"/>
          </a:xfrm>
          <a:prstGeom prst="rect">
            <a:avLst/>
          </a:prstGeom>
        </p:spPr>
        <p:txBody>
          <a:bodyPr wrap="none">
            <a:spAutoFit/>
          </a:bodyPr>
          <a:lstStyle/>
          <a:p>
            <a:r>
              <a:rPr lang="nl-NL" sz="1800" baseline="0" dirty="0">
                <a:latin typeface="Menlo Regular"/>
                <a:cs typeface="Menlo Regular"/>
              </a:rPr>
              <a:t>4</a:t>
            </a:r>
            <a:endParaRPr lang="en-US" sz="1800" dirty="0"/>
          </a:p>
        </p:txBody>
      </p:sp>
      <p:sp>
        <p:nvSpPr>
          <p:cNvPr id="3" name="Rectangle 2"/>
          <p:cNvSpPr/>
          <p:nvPr/>
        </p:nvSpPr>
        <p:spPr>
          <a:xfrm>
            <a:off x="1869682" y="6048613"/>
            <a:ext cx="4748966" cy="400110"/>
          </a:xfrm>
          <a:prstGeom prst="rect">
            <a:avLst/>
          </a:prstGeom>
        </p:spPr>
        <p:txBody>
          <a:bodyPr wrap="none">
            <a:spAutoFit/>
          </a:bodyPr>
          <a:lstStyle/>
          <a:p>
            <a:r>
              <a:rPr lang="nl-NL" sz="2000" baseline="0" dirty="0" err="1">
                <a:latin typeface="+mn-lt"/>
                <a:cs typeface="Menlo Regular"/>
                <a:sym typeface="Menlo Regular" charset="0"/>
              </a:rPr>
              <a:t>Assume</a:t>
            </a:r>
            <a:r>
              <a:rPr lang="nl-NL" sz="2000" baseline="0" dirty="0">
                <a:latin typeface="+mn-lt"/>
                <a:cs typeface="Menlo Regular"/>
                <a:sym typeface="Menlo Regular" charset="0"/>
              </a:rPr>
              <a:t> </a:t>
            </a:r>
            <a:r>
              <a:rPr lang="nl-NL" sz="2000" baseline="0" dirty="0" err="1">
                <a:latin typeface="+mn-lt"/>
                <a:cs typeface="Menlo Regular"/>
                <a:sym typeface="Menlo Regular" charset="0"/>
              </a:rPr>
              <a:t>only</a:t>
            </a:r>
            <a:r>
              <a:rPr lang="nl-NL" sz="2000" baseline="0" dirty="0">
                <a:latin typeface="+mn-lt"/>
                <a:cs typeface="Menlo Regular"/>
                <a:sym typeface="Menlo Regular" charset="0"/>
              </a:rPr>
              <a:t> </a:t>
            </a:r>
            <a:r>
              <a:rPr lang="nl-NL" sz="2000" baseline="0" dirty="0" err="1">
                <a:latin typeface="+mn-lt"/>
                <a:cs typeface="Menlo Regular"/>
                <a:sym typeface="Menlo Regular" charset="0"/>
              </a:rPr>
              <a:t>packets</a:t>
            </a:r>
            <a:r>
              <a:rPr lang="nl-NL" sz="2000" baseline="0" dirty="0">
                <a:latin typeface="+mn-lt"/>
                <a:cs typeface="Menlo Regular"/>
                <a:sym typeface="Menlo Regular" charset="0"/>
              </a:rPr>
              <a:t> </a:t>
            </a:r>
            <a:r>
              <a:rPr lang="nl-NL" sz="2000" baseline="0" dirty="0" err="1">
                <a:latin typeface="+mn-lt"/>
                <a:cs typeface="Menlo Regular"/>
                <a:sym typeface="Menlo Regular" charset="0"/>
              </a:rPr>
              <a:t>to</a:t>
            </a:r>
            <a:r>
              <a:rPr lang="nl-NL" sz="2000" baseline="0" dirty="0">
                <a:latin typeface="+mn-lt"/>
                <a:cs typeface="Menlo Regular"/>
                <a:sym typeface="Menlo Regular" charset="0"/>
              </a:rPr>
              <a:t> A,B,C,D </a:t>
            </a:r>
            <a:r>
              <a:rPr lang="nl-NL" sz="2000" baseline="0" dirty="0" err="1">
                <a:latin typeface="+mn-lt"/>
                <a:cs typeface="Menlo Regular"/>
                <a:sym typeface="Menlo Regular" charset="0"/>
              </a:rPr>
              <a:t>can</a:t>
            </a:r>
            <a:r>
              <a:rPr lang="nl-NL" sz="2000" baseline="0" dirty="0">
                <a:latin typeface="+mn-lt"/>
                <a:cs typeface="Menlo Regular"/>
                <a:sym typeface="Menlo Regular" charset="0"/>
              </a:rPr>
              <a:t> </a:t>
            </a:r>
            <a:r>
              <a:rPr lang="nl-NL" sz="2000" baseline="0" dirty="0" err="1">
                <a:latin typeface="+mn-lt"/>
                <a:cs typeface="Menlo Regular"/>
                <a:sym typeface="Menlo Regular" charset="0"/>
              </a:rPr>
              <a:t>appear</a:t>
            </a:r>
            <a:r>
              <a:rPr lang="nl-NL" sz="2000" baseline="0" dirty="0">
                <a:latin typeface="+mn-lt"/>
                <a:cs typeface="Menlo Regular"/>
                <a:sym typeface="Menlo Regular" charset="0"/>
              </a:rPr>
              <a:t>.</a:t>
            </a:r>
            <a:endParaRPr lang="en-US" sz="2000" dirty="0">
              <a:latin typeface="+mn-lt"/>
            </a:endParaRPr>
          </a:p>
        </p:txBody>
      </p:sp>
    </p:spTree>
    <p:extLst>
      <p:ext uri="{BB962C8B-B14F-4D97-AF65-F5344CB8AC3E}">
        <p14:creationId xmlns:p14="http://schemas.microsoft.com/office/powerpoint/2010/main" val="692643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656" y="94918"/>
            <a:ext cx="10515600" cy="1325563"/>
          </a:xfrm>
        </p:spPr>
        <p:txBody>
          <a:bodyPr/>
          <a:lstStyle/>
          <a:p>
            <a:pPr algn="ctr"/>
            <a:r>
              <a:rPr lang="en-US" sz="3200" dirty="0" smtClean="0"/>
              <a:t>All Manual (Human-Intelligence) Control Programming</a:t>
            </a:r>
            <a:endParaRPr lang="en-US" sz="3200" dirty="0"/>
          </a:p>
        </p:txBody>
      </p:sp>
      <p:sp>
        <p:nvSpPr>
          <p:cNvPr id="5" name="Rectangle 2"/>
          <p:cNvSpPr>
            <a:spLocks/>
          </p:cNvSpPr>
          <p:nvPr/>
        </p:nvSpPr>
        <p:spPr bwMode="auto">
          <a:xfrm>
            <a:off x="2108815" y="1420481"/>
            <a:ext cx="8137283" cy="4645811"/>
          </a:xfrm>
          <a:prstGeom prst="rect">
            <a:avLst/>
          </a:prstGeom>
          <a:noFill/>
          <a:ln w="12700" cap="flat">
            <a:solidFill>
              <a:srgbClr val="660066"/>
            </a:solidFill>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b"/>
          <a:lstStyle/>
          <a:p>
            <a:r>
              <a:rPr lang="nl-NL" sz="2000" baseline="0" dirty="0" err="1">
                <a:latin typeface="Menlo Regular"/>
                <a:cs typeface="Menlo Regular"/>
              </a:rPr>
              <a:t>hostTbl</a:t>
            </a:r>
            <a:r>
              <a:rPr lang="nl-NL" sz="2000" baseline="0" dirty="0">
                <a:latin typeface="Menlo Regular"/>
                <a:cs typeface="Menlo Regular"/>
              </a:rPr>
              <a:t> = {A:1,B:2,C:3,D:4}</a:t>
            </a:r>
          </a:p>
          <a:p>
            <a:endParaRPr lang="nl-NL" sz="2000" baseline="0" dirty="0">
              <a:latin typeface="Menlo Regular"/>
              <a:cs typeface="Menlo Regular"/>
            </a:endParaRPr>
          </a:p>
          <a:p>
            <a:r>
              <a:rPr lang="nl-NL" sz="2000" baseline="0" dirty="0" err="1">
                <a:latin typeface="Menlo Regular"/>
                <a:cs typeface="Menlo Regular"/>
              </a:rPr>
              <a:t>def</a:t>
            </a:r>
            <a:r>
              <a:rPr lang="nl-NL" sz="2000" baseline="0" dirty="0">
                <a:latin typeface="Menlo Regular"/>
                <a:cs typeface="Menlo Regular"/>
              </a:rPr>
              <a:t> </a:t>
            </a:r>
            <a:r>
              <a:rPr lang="nl-NL" sz="2000" baseline="0" dirty="0" err="1" smtClean="0">
                <a:latin typeface="Menlo Regular"/>
                <a:cs typeface="Menlo Regular"/>
              </a:rPr>
              <a:t>onPacket</a:t>
            </a:r>
            <a:r>
              <a:rPr lang="nl-NL" sz="2000" baseline="0" dirty="0" smtClean="0">
                <a:latin typeface="Menlo Regular"/>
                <a:cs typeface="Menlo Regular"/>
              </a:rPr>
              <a:t>(p</a:t>
            </a:r>
            <a:r>
              <a:rPr lang="nl-NL" sz="2000" baseline="0" dirty="0">
                <a:latin typeface="Menlo Regular"/>
                <a:cs typeface="Menlo Regular"/>
              </a:rPr>
              <a:t>):</a:t>
            </a:r>
          </a:p>
          <a:p>
            <a:r>
              <a:rPr lang="nl-NL" sz="2000" baseline="0" dirty="0">
                <a:solidFill>
                  <a:srgbClr val="B21889"/>
                </a:solidFill>
                <a:latin typeface="Menlo Regular"/>
                <a:cs typeface="Menlo Regular"/>
                <a:sym typeface="Menlo Regular" charset="0"/>
              </a:rPr>
              <a:t>  i</a:t>
            </a:r>
            <a:r>
              <a:rPr lang="en-US" sz="2000" baseline="0" dirty="0">
                <a:solidFill>
                  <a:srgbClr val="B21889"/>
                </a:solidFill>
                <a:latin typeface="Menlo Regular"/>
                <a:cs typeface="Menlo Regular"/>
                <a:sym typeface="Menlo Regular" charset="0"/>
              </a:rPr>
              <a:t>f </a:t>
            </a:r>
            <a:r>
              <a:rPr lang="nl-NL" sz="2000" baseline="0" dirty="0">
                <a:latin typeface="Menlo Regular"/>
                <a:cs typeface="Menlo Regular"/>
              </a:rPr>
              <a:t>22 == </a:t>
            </a:r>
            <a:r>
              <a:rPr lang="nl-NL" sz="2000" baseline="0" dirty="0" err="1">
                <a:latin typeface="Menlo Regular"/>
                <a:cs typeface="Menlo Regular"/>
              </a:rPr>
              <a:t>p.tcp_dst</a:t>
            </a:r>
            <a:r>
              <a:rPr lang="nl-NL" sz="2000" baseline="0" dirty="0">
                <a:latin typeface="Menlo Regular"/>
                <a:cs typeface="Menlo Regular"/>
              </a:rPr>
              <a:t>:</a:t>
            </a:r>
            <a:br>
              <a:rPr lang="nl-NL" sz="2000" baseline="0" dirty="0">
                <a:latin typeface="Menlo Regular"/>
                <a:cs typeface="Menlo Regular"/>
              </a:rPr>
            </a:br>
            <a:r>
              <a:rPr lang="nl-NL" sz="2000" baseline="0" dirty="0">
                <a:latin typeface="Menlo Regular"/>
                <a:cs typeface="Menlo Regular"/>
              </a:rPr>
              <a:t>    </a:t>
            </a:r>
            <a:r>
              <a:rPr lang="nl-NL" sz="2000" baseline="0" dirty="0" smtClean="0">
                <a:latin typeface="Menlo Regular"/>
                <a:cs typeface="Menlo Regular"/>
              </a:rPr>
              <a:t>// drop</a:t>
            </a:r>
            <a:r>
              <a:rPr lang="nl-NL" sz="2000" baseline="0" dirty="0">
                <a:latin typeface="Menlo Regular"/>
                <a:cs typeface="Menlo Regular"/>
              </a:rPr>
              <a:t/>
            </a:r>
            <a:br>
              <a:rPr lang="nl-NL" sz="2000" baseline="0" dirty="0">
                <a:latin typeface="Menlo Regular"/>
                <a:cs typeface="Menlo Regular"/>
              </a:rPr>
            </a:br>
            <a:endParaRPr lang="nl-NL" sz="2000" baseline="0" dirty="0">
              <a:latin typeface="Menlo Regular"/>
              <a:cs typeface="Menlo Regular"/>
            </a:endParaRPr>
          </a:p>
          <a:p>
            <a:r>
              <a:rPr lang="nl-NL" sz="2000" b="1" baseline="0" dirty="0">
                <a:latin typeface="Menlo Regular"/>
                <a:cs typeface="Menlo Regular"/>
              </a:rPr>
              <a:t>    </a:t>
            </a:r>
            <a:r>
              <a:rPr lang="nl-NL" sz="2000" b="1" baseline="0" dirty="0" err="1" smtClean="0">
                <a:latin typeface="Menlo Regular"/>
                <a:cs typeface="Menlo Regular"/>
              </a:rPr>
              <a:t>installNetRule</a:t>
            </a:r>
            <a:r>
              <a:rPr lang="nl-NL" sz="2000" b="1" baseline="0" dirty="0">
                <a:latin typeface="Menlo Regular"/>
                <a:cs typeface="Menlo Regular"/>
              </a:rPr>
              <a:t>({‘match':{'tcp_dst':22},</a:t>
            </a:r>
            <a:br>
              <a:rPr lang="nl-NL" sz="2000" b="1" baseline="0" dirty="0">
                <a:latin typeface="Menlo Regular"/>
                <a:cs typeface="Menlo Regular"/>
              </a:rPr>
            </a:br>
            <a:r>
              <a:rPr lang="nl-NL" sz="2000" b="1" baseline="0" dirty="0">
                <a:latin typeface="Menlo Regular"/>
                <a:cs typeface="Menlo Regular"/>
              </a:rPr>
              <a:t>              </a:t>
            </a:r>
            <a:r>
              <a:rPr lang="nl-NL" sz="2000" b="1" baseline="0" dirty="0" smtClean="0">
                <a:latin typeface="Menlo Regular"/>
                <a:cs typeface="Menlo Regular"/>
              </a:rPr>
              <a:t>      </a:t>
            </a:r>
            <a:r>
              <a:rPr lang="nl-NL" sz="2000" b="1" baseline="0" dirty="0">
                <a:latin typeface="Menlo Regular"/>
                <a:cs typeface="Menlo Regular"/>
              </a:rPr>
              <a:t>‘action’:[]})</a:t>
            </a:r>
            <a:br>
              <a:rPr lang="nl-NL" sz="2000" b="1" baseline="0" dirty="0">
                <a:latin typeface="Menlo Regular"/>
                <a:cs typeface="Menlo Regular"/>
              </a:rPr>
            </a:br>
            <a:endParaRPr lang="nl-NL" sz="2000" b="1" baseline="0" dirty="0">
              <a:latin typeface="Menlo Regular"/>
              <a:cs typeface="Menlo Regular"/>
            </a:endParaRPr>
          </a:p>
          <a:p>
            <a:r>
              <a:rPr lang="nl-NL" sz="2000" baseline="0" dirty="0">
                <a:latin typeface="Menlo Regular"/>
                <a:cs typeface="Menlo Regular"/>
              </a:rPr>
              <a:t>  </a:t>
            </a:r>
            <a:r>
              <a:rPr lang="en-US" sz="2000" baseline="0" dirty="0">
                <a:solidFill>
                  <a:srgbClr val="B21889"/>
                </a:solidFill>
                <a:latin typeface="Menlo Regular"/>
                <a:cs typeface="Menlo Regular"/>
                <a:sym typeface="Menlo Regular" charset="0"/>
              </a:rPr>
              <a:t>else:</a:t>
            </a:r>
            <a:br>
              <a:rPr lang="en-US" sz="2000" baseline="0" dirty="0">
                <a:solidFill>
                  <a:srgbClr val="B21889"/>
                </a:solidFill>
                <a:latin typeface="Menlo Regular"/>
                <a:cs typeface="Menlo Regular"/>
                <a:sym typeface="Menlo Regular" charset="0"/>
              </a:rPr>
            </a:br>
            <a:r>
              <a:rPr lang="en-US" sz="2000" baseline="0" dirty="0" smtClean="0">
                <a:solidFill>
                  <a:srgbClr val="B21889"/>
                </a:solidFill>
                <a:latin typeface="Menlo Regular"/>
                <a:cs typeface="Menlo Regular"/>
                <a:sym typeface="Menlo Regular" charset="0"/>
              </a:rPr>
              <a:t>    </a:t>
            </a:r>
            <a:r>
              <a:rPr lang="nl-NL" sz="2000" dirty="0">
                <a:solidFill>
                  <a:prstClr val="black"/>
                </a:solidFill>
                <a:latin typeface="Menlo Regular"/>
                <a:cs typeface="Menlo Regular"/>
              </a:rPr>
              <a:t>// </a:t>
            </a:r>
            <a:r>
              <a:rPr lang="nl-NL" sz="2000" dirty="0" smtClean="0">
                <a:latin typeface="Menlo Regular"/>
                <a:cs typeface="Menlo Regular"/>
              </a:rPr>
              <a:t>forward</a:t>
            </a:r>
            <a:r>
              <a:rPr lang="nl-NL" sz="2000" baseline="0" dirty="0">
                <a:latin typeface="Menlo Regular"/>
                <a:cs typeface="Menlo Regular"/>
              </a:rPr>
              <a:t>([</a:t>
            </a:r>
            <a:r>
              <a:rPr lang="nl-NL" sz="2000" baseline="0" dirty="0" err="1">
                <a:latin typeface="Menlo Regular"/>
                <a:cs typeface="Menlo Regular"/>
              </a:rPr>
              <a:t>hostTbl</a:t>
            </a:r>
            <a:r>
              <a:rPr lang="nl-NL" sz="2000" baseline="0" dirty="0">
                <a:latin typeface="Menlo Regular"/>
                <a:cs typeface="Menlo Regular"/>
              </a:rPr>
              <a:t>(</a:t>
            </a:r>
            <a:r>
              <a:rPr lang="nl-NL" sz="2000" baseline="0" dirty="0" err="1">
                <a:latin typeface="Menlo Regular"/>
                <a:cs typeface="Menlo Regular"/>
              </a:rPr>
              <a:t>p.eth_dst</a:t>
            </a:r>
            <a:r>
              <a:rPr lang="nl-NL" sz="2000" baseline="0" dirty="0">
                <a:latin typeface="Menlo Regular"/>
                <a:cs typeface="Menlo Regular"/>
              </a:rPr>
              <a:t>)])</a:t>
            </a:r>
            <a:br>
              <a:rPr lang="nl-NL" sz="2000" baseline="0" dirty="0">
                <a:latin typeface="Menlo Regular"/>
                <a:cs typeface="Menlo Regular"/>
              </a:rPr>
            </a:br>
            <a:endParaRPr lang="nl-NL" sz="2000" baseline="0" dirty="0">
              <a:latin typeface="Menlo Regular"/>
              <a:cs typeface="Menlo Regular"/>
            </a:endParaRPr>
          </a:p>
          <a:p>
            <a:r>
              <a:rPr lang="nl-NL" sz="2000" b="1" baseline="0" dirty="0">
                <a:latin typeface="Menlo Regular"/>
                <a:cs typeface="Menlo Regular"/>
                <a:sym typeface="Menlo Regular" charset="0"/>
              </a:rPr>
              <a:t>   </a:t>
            </a:r>
            <a:r>
              <a:rPr lang="nl-NL" sz="2000" b="1" baseline="0" dirty="0" smtClean="0">
                <a:latin typeface="Menlo Regular"/>
                <a:cs typeface="Menlo Regular"/>
                <a:sym typeface="Menlo Regular" charset="0"/>
              </a:rPr>
              <a:t> </a:t>
            </a:r>
            <a:r>
              <a:rPr lang="nl-NL" sz="2000" b="1" baseline="0" dirty="0" err="1" smtClean="0">
                <a:latin typeface="Menlo Regular"/>
                <a:cs typeface="Menlo Regular"/>
                <a:sym typeface="Menlo Regular" charset="0"/>
              </a:rPr>
              <a:t>installNetRule</a:t>
            </a:r>
            <a:r>
              <a:rPr lang="nl-NL" sz="2000" b="1" baseline="0" dirty="0">
                <a:latin typeface="Menlo Regular"/>
                <a:cs typeface="Menlo Regular"/>
                <a:sym typeface="Menlo Regular" charset="0"/>
              </a:rPr>
              <a:t>({‘match’: {‘eth_</a:t>
            </a:r>
            <a:r>
              <a:rPr lang="nl-NL" sz="2000" b="1" baseline="0" dirty="0" err="1">
                <a:latin typeface="Menlo Regular"/>
                <a:cs typeface="Menlo Regular"/>
                <a:sym typeface="Menlo Regular" charset="0"/>
              </a:rPr>
              <a:t>dst</a:t>
            </a:r>
            <a:r>
              <a:rPr lang="nl-NL" sz="2000" b="1" baseline="0" dirty="0">
                <a:latin typeface="Menlo Regular"/>
                <a:cs typeface="Menlo Regular"/>
                <a:sym typeface="Menlo Regular" charset="0"/>
              </a:rPr>
              <a:t>’:</a:t>
            </a:r>
            <a:r>
              <a:rPr lang="nl-NL" sz="2000" b="1" baseline="0" dirty="0" err="1">
                <a:latin typeface="Menlo Regular"/>
                <a:cs typeface="Menlo Regular"/>
                <a:sym typeface="Menlo Regular" charset="0"/>
              </a:rPr>
              <a:t>p.eth_dst</a:t>
            </a:r>
            <a:r>
              <a:rPr lang="nl-NL" sz="2000" b="1" baseline="0" dirty="0">
                <a:latin typeface="Menlo Regular"/>
                <a:cs typeface="Menlo Regular"/>
                <a:sym typeface="Menlo Regular" charset="0"/>
              </a:rPr>
              <a:t>, </a:t>
            </a:r>
            <a:br>
              <a:rPr lang="nl-NL" sz="2000" b="1" baseline="0" dirty="0">
                <a:latin typeface="Menlo Regular"/>
                <a:cs typeface="Menlo Regular"/>
                <a:sym typeface="Menlo Regular" charset="0"/>
              </a:rPr>
            </a:br>
            <a:r>
              <a:rPr lang="nl-NL" sz="2000" b="1" baseline="0" dirty="0">
                <a:latin typeface="Menlo Regular"/>
                <a:cs typeface="Menlo Regular"/>
                <a:sym typeface="Menlo Regular" charset="0"/>
              </a:rPr>
              <a:t>   </a:t>
            </a:r>
            <a:r>
              <a:rPr lang="nl-NL" sz="2000" b="1" baseline="0" dirty="0" smtClean="0">
                <a:latin typeface="Menlo Regular"/>
                <a:cs typeface="Menlo Regular"/>
                <a:sym typeface="Menlo Regular" charset="0"/>
              </a:rPr>
              <a:t>                           </a:t>
            </a:r>
            <a:r>
              <a:rPr lang="nl-NL" sz="2000" b="1" baseline="0" dirty="0">
                <a:latin typeface="Menlo Regular"/>
                <a:cs typeface="Menlo Regular"/>
                <a:sym typeface="Menlo Regular" charset="0"/>
              </a:rPr>
              <a:t>’</a:t>
            </a:r>
            <a:r>
              <a:rPr lang="nl-NL" sz="2000" b="1" baseline="0" dirty="0" err="1">
                <a:latin typeface="Menlo Regular"/>
                <a:cs typeface="Menlo Regular"/>
                <a:sym typeface="Menlo Regular" charset="0"/>
              </a:rPr>
              <a:t>tcp_dst</a:t>
            </a:r>
            <a:r>
              <a:rPr lang="nl-NL" sz="2000" b="1" baseline="0" dirty="0">
                <a:latin typeface="Menlo Regular"/>
                <a:cs typeface="Menlo Regular"/>
                <a:sym typeface="Menlo Regular" charset="0"/>
              </a:rPr>
              <a:t>’!=22},</a:t>
            </a:r>
          </a:p>
          <a:p>
            <a:r>
              <a:rPr lang="nl-NL" sz="2000" b="1" baseline="0" dirty="0">
                <a:latin typeface="Menlo Regular"/>
                <a:cs typeface="Menlo Regular"/>
                <a:sym typeface="Menlo Regular" charset="0"/>
              </a:rPr>
              <a:t>   </a:t>
            </a:r>
            <a:r>
              <a:rPr lang="nl-NL" sz="2000" b="1" baseline="0" dirty="0" smtClean="0">
                <a:latin typeface="Menlo Regular"/>
                <a:cs typeface="Menlo Regular"/>
                <a:sym typeface="Menlo Regular" charset="0"/>
              </a:rPr>
              <a:t>                 </a:t>
            </a:r>
            <a:r>
              <a:rPr lang="nl-NL" sz="2000" b="1" baseline="0" dirty="0">
                <a:latin typeface="Menlo Regular"/>
                <a:cs typeface="Menlo Regular"/>
                <a:sym typeface="Menlo Regular" charset="0"/>
              </a:rPr>
              <a:t>‘action’:[</a:t>
            </a:r>
            <a:r>
              <a:rPr lang="nl-NL" sz="2000" b="1" baseline="0" dirty="0" err="1">
                <a:latin typeface="Menlo Regular"/>
                <a:cs typeface="Menlo Regular"/>
                <a:sym typeface="Menlo Regular" charset="0"/>
              </a:rPr>
              <a:t>hostTbl</a:t>
            </a:r>
            <a:r>
              <a:rPr lang="nl-NL" sz="2000" b="1" baseline="0" dirty="0">
                <a:latin typeface="Menlo Regular"/>
                <a:cs typeface="Menlo Regular"/>
                <a:sym typeface="Menlo Regular" charset="0"/>
              </a:rPr>
              <a:t>(</a:t>
            </a:r>
            <a:r>
              <a:rPr lang="nl-NL" sz="2000" b="1" baseline="0" dirty="0" err="1">
                <a:latin typeface="Menlo Regular"/>
                <a:cs typeface="Menlo Regular"/>
                <a:sym typeface="Menlo Regular" charset="0"/>
              </a:rPr>
              <a:t>p.eth_dst</a:t>
            </a:r>
            <a:r>
              <a:rPr lang="nl-NL" sz="2000" b="1" baseline="0" dirty="0">
                <a:latin typeface="Menlo Regular"/>
                <a:cs typeface="Menlo Regular"/>
                <a:sym typeface="Menlo Regular" charset="0"/>
              </a:rPr>
              <a:t>)]})</a:t>
            </a:r>
            <a:endParaRPr lang="en-US" sz="2000" b="1" baseline="0" dirty="0">
              <a:latin typeface="Menlo Regular"/>
              <a:cs typeface="Menlo Regular"/>
              <a:sym typeface="Menlo Regular" charset="0"/>
            </a:endParaRPr>
          </a:p>
        </p:txBody>
      </p:sp>
      <p:cxnSp>
        <p:nvCxnSpPr>
          <p:cNvPr id="7" name="Straight Connector 6"/>
          <p:cNvCxnSpPr/>
          <p:nvPr/>
        </p:nvCxnSpPr>
        <p:spPr bwMode="auto">
          <a:xfrm flipV="1">
            <a:off x="6545350" y="5631790"/>
            <a:ext cx="2055207" cy="16712"/>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8" name="Rounded Rectangular Callout 7"/>
          <p:cNvSpPr/>
          <p:nvPr/>
        </p:nvSpPr>
        <p:spPr bwMode="auto">
          <a:xfrm>
            <a:off x="7464779" y="3739444"/>
            <a:ext cx="2652889" cy="973667"/>
          </a:xfrm>
          <a:prstGeom prst="wedgeRoundRectCallout">
            <a:avLst>
              <a:gd name="adj1" fmla="val -47463"/>
              <a:gd name="adj2" fmla="val 132273"/>
              <a:gd name="adj3" fmla="val 16667"/>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1800" baseline="0" dirty="0">
                <a:latin typeface="Menlo Regular" charset="0"/>
                <a:cs typeface="Menlo Regular" charset="0"/>
                <a:sym typeface="Menlo Regular" charset="0"/>
              </a:rPr>
              <a:t>match does not support logic negation</a:t>
            </a:r>
          </a:p>
        </p:txBody>
      </p:sp>
    </p:spTree>
    <p:extLst>
      <p:ext uri="{BB962C8B-B14F-4D97-AF65-F5344CB8AC3E}">
        <p14:creationId xmlns:p14="http://schemas.microsoft.com/office/powerpoint/2010/main" val="64622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251" y="-29980"/>
            <a:ext cx="10515600" cy="1325563"/>
          </a:xfrm>
        </p:spPr>
        <p:txBody>
          <a:bodyPr/>
          <a:lstStyle/>
          <a:p>
            <a:pPr algn="ctr"/>
            <a:r>
              <a:rPr lang="en-US" sz="3200" dirty="0"/>
              <a:t>All Manual (Human-Intelligence) Control Programming</a:t>
            </a:r>
          </a:p>
        </p:txBody>
      </p:sp>
      <p:sp>
        <p:nvSpPr>
          <p:cNvPr id="5" name="Rectangle 2"/>
          <p:cNvSpPr>
            <a:spLocks/>
          </p:cNvSpPr>
          <p:nvPr/>
        </p:nvSpPr>
        <p:spPr bwMode="auto">
          <a:xfrm>
            <a:off x="2192360" y="1203235"/>
            <a:ext cx="8137283" cy="4996753"/>
          </a:xfrm>
          <a:prstGeom prst="rect">
            <a:avLst/>
          </a:prstGeom>
          <a:noFill/>
          <a:ln w="12700" cap="flat">
            <a:solidFill>
              <a:srgbClr val="660066"/>
            </a:solidFill>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b"/>
          <a:lstStyle/>
          <a:p>
            <a:r>
              <a:rPr lang="nl-NL" sz="2000" baseline="0" dirty="0" err="1">
                <a:latin typeface="Menlo Regular"/>
                <a:cs typeface="Menlo Regular"/>
              </a:rPr>
              <a:t>hostTbl</a:t>
            </a:r>
            <a:r>
              <a:rPr lang="nl-NL" sz="2000" baseline="0" dirty="0">
                <a:latin typeface="Menlo Regular"/>
                <a:cs typeface="Menlo Regular"/>
              </a:rPr>
              <a:t> = {A:1,B:2,C:3,D:4}</a:t>
            </a:r>
          </a:p>
          <a:p>
            <a:endParaRPr lang="nl-NL" sz="2000" baseline="0" dirty="0">
              <a:latin typeface="Menlo Regular"/>
              <a:cs typeface="Menlo Regular"/>
            </a:endParaRPr>
          </a:p>
          <a:p>
            <a:r>
              <a:rPr lang="nl-NL" sz="2000" baseline="0" dirty="0" err="1">
                <a:latin typeface="Menlo Regular"/>
                <a:cs typeface="Menlo Regular"/>
              </a:rPr>
              <a:t>def</a:t>
            </a:r>
            <a:r>
              <a:rPr lang="nl-NL" sz="2000" baseline="0" dirty="0">
                <a:latin typeface="Menlo Regular"/>
                <a:cs typeface="Menlo Regular"/>
              </a:rPr>
              <a:t> </a:t>
            </a:r>
            <a:r>
              <a:rPr lang="nl-NL" sz="2000" baseline="0" dirty="0" err="1" smtClean="0">
                <a:latin typeface="Menlo Regular"/>
                <a:cs typeface="Menlo Regular"/>
              </a:rPr>
              <a:t>onPacket</a:t>
            </a:r>
            <a:r>
              <a:rPr lang="nl-NL" sz="2000" baseline="0" dirty="0" smtClean="0">
                <a:latin typeface="Menlo Regular"/>
                <a:cs typeface="Menlo Regular"/>
              </a:rPr>
              <a:t>(p</a:t>
            </a:r>
            <a:r>
              <a:rPr lang="nl-NL" sz="2000" baseline="0" dirty="0">
                <a:latin typeface="Menlo Regular"/>
                <a:cs typeface="Menlo Regular"/>
              </a:rPr>
              <a:t>):</a:t>
            </a:r>
          </a:p>
          <a:p>
            <a:r>
              <a:rPr lang="nl-NL" sz="2000" baseline="0" dirty="0">
                <a:solidFill>
                  <a:srgbClr val="B21889"/>
                </a:solidFill>
                <a:latin typeface="Menlo Regular"/>
                <a:cs typeface="Menlo Regular"/>
                <a:sym typeface="Menlo Regular" charset="0"/>
              </a:rPr>
              <a:t>  i</a:t>
            </a:r>
            <a:r>
              <a:rPr lang="en-US" sz="2000" baseline="0" dirty="0">
                <a:solidFill>
                  <a:srgbClr val="B21889"/>
                </a:solidFill>
                <a:latin typeface="Menlo Regular"/>
                <a:cs typeface="Menlo Regular"/>
                <a:sym typeface="Menlo Regular" charset="0"/>
              </a:rPr>
              <a:t>f </a:t>
            </a:r>
            <a:r>
              <a:rPr lang="nl-NL" sz="2000" baseline="0" dirty="0">
                <a:latin typeface="Menlo Regular"/>
                <a:cs typeface="Menlo Regular"/>
              </a:rPr>
              <a:t>22 == </a:t>
            </a:r>
            <a:r>
              <a:rPr lang="nl-NL" sz="2000" baseline="0" dirty="0" err="1">
                <a:latin typeface="Menlo Regular"/>
                <a:cs typeface="Menlo Regular"/>
              </a:rPr>
              <a:t>p.tcp_dst</a:t>
            </a:r>
            <a:r>
              <a:rPr lang="nl-NL" sz="2000" baseline="0" dirty="0">
                <a:latin typeface="Menlo Regular"/>
                <a:cs typeface="Menlo Regular"/>
              </a:rPr>
              <a:t>:</a:t>
            </a:r>
            <a:br>
              <a:rPr lang="nl-NL" sz="2000" baseline="0" dirty="0">
                <a:latin typeface="Menlo Regular"/>
                <a:cs typeface="Menlo Regular"/>
              </a:rPr>
            </a:br>
            <a:r>
              <a:rPr lang="nl-NL" sz="2000" baseline="0" dirty="0">
                <a:latin typeface="Menlo Regular"/>
                <a:cs typeface="Menlo Regular"/>
              </a:rPr>
              <a:t>    </a:t>
            </a:r>
            <a:r>
              <a:rPr lang="nl-NL" sz="2000" baseline="0" dirty="0" smtClean="0">
                <a:latin typeface="Menlo Regular"/>
                <a:cs typeface="Menlo Regular"/>
              </a:rPr>
              <a:t>// drop</a:t>
            </a:r>
            <a:r>
              <a:rPr lang="nl-NL" sz="2000" baseline="0" dirty="0">
                <a:latin typeface="Menlo Regular"/>
                <a:cs typeface="Menlo Regular"/>
              </a:rPr>
              <a:t/>
            </a:r>
            <a:br>
              <a:rPr lang="nl-NL" sz="2000" baseline="0" dirty="0">
                <a:latin typeface="Menlo Regular"/>
                <a:cs typeface="Menlo Regular"/>
              </a:rPr>
            </a:br>
            <a:endParaRPr lang="nl-NL" sz="2000" baseline="0" dirty="0">
              <a:latin typeface="Menlo Regular"/>
              <a:cs typeface="Menlo Regular"/>
            </a:endParaRPr>
          </a:p>
          <a:p>
            <a:r>
              <a:rPr lang="nl-NL" sz="2000" b="1" baseline="0" dirty="0">
                <a:latin typeface="Menlo Regular"/>
                <a:cs typeface="Menlo Regular"/>
              </a:rPr>
              <a:t>    </a:t>
            </a:r>
            <a:r>
              <a:rPr lang="nl-NL" sz="2000" b="1" baseline="0" dirty="0" err="1">
                <a:latin typeface="Menlo Regular"/>
                <a:cs typeface="Menlo Regular"/>
              </a:rPr>
              <a:t>installRule</a:t>
            </a:r>
            <a:r>
              <a:rPr lang="nl-NL" sz="2000" b="1" baseline="0" dirty="0">
                <a:latin typeface="Menlo Regular"/>
                <a:cs typeface="Menlo Regular"/>
              </a:rPr>
              <a:t>({</a:t>
            </a:r>
            <a:r>
              <a:rPr lang="nl-NL" sz="2000" b="1" baseline="0" dirty="0">
                <a:solidFill>
                  <a:srgbClr val="FF0000"/>
                </a:solidFill>
                <a:latin typeface="Menlo Regular"/>
                <a:cs typeface="Menlo Regular"/>
              </a:rPr>
              <a:t>‘priority’:1</a:t>
            </a:r>
            <a:r>
              <a:rPr lang="nl-NL" sz="2000" b="1" baseline="0" dirty="0">
                <a:latin typeface="Menlo Regular"/>
                <a:cs typeface="Menlo Regular"/>
              </a:rPr>
              <a:t>,</a:t>
            </a:r>
            <a:br>
              <a:rPr lang="nl-NL" sz="2000" b="1" baseline="0" dirty="0">
                <a:latin typeface="Menlo Regular"/>
                <a:cs typeface="Menlo Regular"/>
              </a:rPr>
            </a:br>
            <a:r>
              <a:rPr lang="nl-NL" sz="2000" b="1" baseline="0" dirty="0">
                <a:latin typeface="Menlo Regular"/>
                <a:cs typeface="Menlo Regular"/>
              </a:rPr>
              <a:t>                 ‘match’:{'tcp_dst':22},</a:t>
            </a:r>
            <a:br>
              <a:rPr lang="nl-NL" sz="2000" b="1" baseline="0" dirty="0">
                <a:latin typeface="Menlo Regular"/>
                <a:cs typeface="Menlo Regular"/>
              </a:rPr>
            </a:br>
            <a:r>
              <a:rPr lang="nl-NL" sz="2000" b="1" baseline="0" dirty="0">
                <a:latin typeface="Menlo Regular"/>
                <a:cs typeface="Menlo Regular"/>
              </a:rPr>
              <a:t>                 ‘action’:[]})</a:t>
            </a:r>
            <a:br>
              <a:rPr lang="nl-NL" sz="2000" b="1" baseline="0" dirty="0">
                <a:latin typeface="Menlo Regular"/>
                <a:cs typeface="Menlo Regular"/>
              </a:rPr>
            </a:br>
            <a:endParaRPr lang="nl-NL" sz="2000" b="1" baseline="0" dirty="0">
              <a:latin typeface="Menlo Regular"/>
              <a:cs typeface="Menlo Regular"/>
            </a:endParaRPr>
          </a:p>
          <a:p>
            <a:r>
              <a:rPr lang="nl-NL" sz="2000" baseline="0" dirty="0">
                <a:latin typeface="Menlo Regular"/>
                <a:cs typeface="Menlo Regular"/>
              </a:rPr>
              <a:t>  </a:t>
            </a:r>
            <a:r>
              <a:rPr lang="en-US" sz="2000" baseline="0" dirty="0">
                <a:solidFill>
                  <a:srgbClr val="B21889"/>
                </a:solidFill>
                <a:latin typeface="Menlo Regular"/>
                <a:cs typeface="Menlo Regular"/>
                <a:sym typeface="Menlo Regular" charset="0"/>
              </a:rPr>
              <a:t>else:</a:t>
            </a:r>
            <a:br>
              <a:rPr lang="en-US" sz="2000" baseline="0" dirty="0">
                <a:solidFill>
                  <a:srgbClr val="B21889"/>
                </a:solidFill>
                <a:latin typeface="Menlo Regular"/>
                <a:cs typeface="Menlo Regular"/>
                <a:sym typeface="Menlo Regular" charset="0"/>
              </a:rPr>
            </a:br>
            <a:r>
              <a:rPr lang="en-US" sz="2000" baseline="0" dirty="0">
                <a:solidFill>
                  <a:srgbClr val="B21889"/>
                </a:solidFill>
                <a:latin typeface="Menlo Regular"/>
                <a:cs typeface="Menlo Regular"/>
                <a:sym typeface="Menlo Regular" charset="0"/>
              </a:rPr>
              <a:t> </a:t>
            </a:r>
            <a:r>
              <a:rPr lang="en-US" sz="2000" baseline="0" dirty="0" smtClean="0">
                <a:solidFill>
                  <a:srgbClr val="B21889"/>
                </a:solidFill>
                <a:latin typeface="Menlo Regular"/>
                <a:cs typeface="Menlo Regular"/>
                <a:sym typeface="Menlo Regular" charset="0"/>
              </a:rPr>
              <a:t>   </a:t>
            </a:r>
            <a:r>
              <a:rPr lang="nl-NL" sz="2000" dirty="0" smtClean="0">
                <a:solidFill>
                  <a:prstClr val="black"/>
                </a:solidFill>
                <a:latin typeface="Menlo Regular"/>
                <a:cs typeface="Menlo Regular"/>
              </a:rPr>
              <a:t>// </a:t>
            </a:r>
            <a:r>
              <a:rPr lang="nl-NL" sz="2000" dirty="0" smtClean="0">
                <a:latin typeface="Menlo Regular"/>
                <a:cs typeface="Menlo Regular"/>
              </a:rPr>
              <a:t>forward</a:t>
            </a:r>
            <a:r>
              <a:rPr lang="nl-NL" sz="2000" baseline="0" dirty="0">
                <a:latin typeface="Menlo Regular"/>
                <a:cs typeface="Menlo Regular"/>
              </a:rPr>
              <a:t>([</a:t>
            </a:r>
            <a:r>
              <a:rPr lang="nl-NL" sz="2000" baseline="0" dirty="0" err="1">
                <a:latin typeface="Menlo Regular"/>
                <a:cs typeface="Menlo Regular"/>
              </a:rPr>
              <a:t>hostTbl</a:t>
            </a:r>
            <a:r>
              <a:rPr lang="nl-NL" sz="2000" baseline="0" dirty="0">
                <a:latin typeface="Menlo Regular"/>
                <a:cs typeface="Menlo Regular"/>
              </a:rPr>
              <a:t>(</a:t>
            </a:r>
            <a:r>
              <a:rPr lang="nl-NL" sz="2000" baseline="0" dirty="0" err="1">
                <a:latin typeface="Menlo Regular"/>
                <a:cs typeface="Menlo Regular"/>
              </a:rPr>
              <a:t>p.eth_dst</a:t>
            </a:r>
            <a:r>
              <a:rPr lang="nl-NL" sz="2000" baseline="0" dirty="0">
                <a:latin typeface="Menlo Regular"/>
                <a:cs typeface="Menlo Regular"/>
              </a:rPr>
              <a:t>)])</a:t>
            </a:r>
            <a:br>
              <a:rPr lang="nl-NL" sz="2000" baseline="0" dirty="0">
                <a:latin typeface="Menlo Regular"/>
                <a:cs typeface="Menlo Regular"/>
              </a:rPr>
            </a:br>
            <a:endParaRPr lang="nl-NL" sz="2000" baseline="0" dirty="0">
              <a:latin typeface="Menlo Regular"/>
              <a:cs typeface="Menlo Regular"/>
            </a:endParaRPr>
          </a:p>
          <a:p>
            <a:r>
              <a:rPr lang="nl-NL" sz="2000" b="1" baseline="0" dirty="0">
                <a:latin typeface="Menlo Regular"/>
                <a:cs typeface="Menlo Regular"/>
                <a:sym typeface="Menlo Regular" charset="0"/>
              </a:rPr>
              <a:t>    </a:t>
            </a:r>
            <a:r>
              <a:rPr lang="nl-NL" sz="2000" b="1" baseline="0" dirty="0" err="1">
                <a:latin typeface="Menlo Regular"/>
                <a:cs typeface="Menlo Regular"/>
                <a:sym typeface="Menlo Regular" charset="0"/>
              </a:rPr>
              <a:t>installRule</a:t>
            </a:r>
            <a:r>
              <a:rPr lang="nl-NL" sz="2000" b="1" baseline="0" dirty="0">
                <a:latin typeface="Menlo Regular"/>
                <a:cs typeface="Menlo Regular"/>
                <a:sym typeface="Menlo Regular" charset="0"/>
              </a:rPr>
              <a:t>({</a:t>
            </a:r>
            <a:r>
              <a:rPr lang="nl-NL" sz="2000" b="1" baseline="0" dirty="0">
                <a:solidFill>
                  <a:srgbClr val="FF0000"/>
                </a:solidFill>
                <a:latin typeface="Menlo Regular"/>
                <a:cs typeface="Menlo Regular"/>
                <a:sym typeface="Menlo Regular" charset="0"/>
              </a:rPr>
              <a:t>‘priority’:0</a:t>
            </a:r>
            <a:r>
              <a:rPr lang="nl-NL" sz="2000" b="1" baseline="0" dirty="0">
                <a:latin typeface="Menlo Regular"/>
                <a:cs typeface="Menlo Regular"/>
                <a:sym typeface="Menlo Regular" charset="0"/>
              </a:rPr>
              <a:t>,</a:t>
            </a:r>
            <a:br>
              <a:rPr lang="nl-NL" sz="2000" b="1" baseline="0" dirty="0">
                <a:latin typeface="Menlo Regular"/>
                <a:cs typeface="Menlo Regular"/>
                <a:sym typeface="Menlo Regular" charset="0"/>
              </a:rPr>
            </a:br>
            <a:r>
              <a:rPr lang="nl-NL" sz="2000" b="1" baseline="0" dirty="0">
                <a:latin typeface="Menlo Regular"/>
                <a:cs typeface="Menlo Regular"/>
                <a:sym typeface="Menlo Regular" charset="0"/>
              </a:rPr>
              <a:t>                ‘match’: {‘eth_</a:t>
            </a:r>
            <a:r>
              <a:rPr lang="nl-NL" sz="2000" b="1" baseline="0" dirty="0" err="1">
                <a:latin typeface="Menlo Regular"/>
                <a:cs typeface="Menlo Regular"/>
                <a:sym typeface="Menlo Regular" charset="0"/>
              </a:rPr>
              <a:t>dst</a:t>
            </a:r>
            <a:r>
              <a:rPr lang="nl-NL" sz="2000" b="1" baseline="0" dirty="0">
                <a:latin typeface="Menlo Regular"/>
                <a:cs typeface="Menlo Regular"/>
                <a:sym typeface="Menlo Regular" charset="0"/>
              </a:rPr>
              <a:t>’:</a:t>
            </a:r>
            <a:r>
              <a:rPr lang="nl-NL" sz="2000" b="1" baseline="0" dirty="0" err="1">
                <a:latin typeface="Menlo Regular"/>
                <a:cs typeface="Menlo Regular"/>
                <a:sym typeface="Menlo Regular" charset="0"/>
              </a:rPr>
              <a:t>p.eth_dst</a:t>
            </a:r>
            <a:r>
              <a:rPr lang="nl-NL" sz="2000" b="1" baseline="0" dirty="0">
                <a:latin typeface="Menlo Regular"/>
                <a:cs typeface="Menlo Regular"/>
                <a:sym typeface="Menlo Regular" charset="0"/>
              </a:rPr>
              <a:t>},</a:t>
            </a:r>
          </a:p>
          <a:p>
            <a:r>
              <a:rPr lang="nl-NL" sz="2000" b="1" baseline="0" dirty="0">
                <a:latin typeface="Menlo Regular"/>
                <a:cs typeface="Menlo Regular"/>
                <a:sym typeface="Menlo Regular" charset="0"/>
              </a:rPr>
              <a:t>                ‘action’:[</a:t>
            </a:r>
            <a:r>
              <a:rPr lang="nl-NL" sz="2000" b="1" baseline="0" dirty="0" err="1">
                <a:latin typeface="Menlo Regular"/>
                <a:cs typeface="Menlo Regular"/>
                <a:sym typeface="Menlo Regular" charset="0"/>
              </a:rPr>
              <a:t>hostTbl</a:t>
            </a:r>
            <a:r>
              <a:rPr lang="nl-NL" sz="2000" b="1" baseline="0" dirty="0">
                <a:latin typeface="Menlo Regular"/>
                <a:cs typeface="Menlo Regular"/>
                <a:sym typeface="Menlo Regular" charset="0"/>
              </a:rPr>
              <a:t>(</a:t>
            </a:r>
            <a:r>
              <a:rPr lang="nl-NL" sz="2000" b="1" baseline="0" dirty="0" err="1">
                <a:latin typeface="Menlo Regular"/>
                <a:cs typeface="Menlo Regular"/>
                <a:sym typeface="Menlo Regular" charset="0"/>
              </a:rPr>
              <a:t>p.eth_dst</a:t>
            </a:r>
            <a:r>
              <a:rPr lang="nl-NL" sz="2000" b="1" baseline="0" dirty="0">
                <a:latin typeface="Menlo Regular"/>
                <a:cs typeface="Menlo Regular"/>
                <a:sym typeface="Menlo Regular" charset="0"/>
              </a:rPr>
              <a:t>)]})</a:t>
            </a:r>
            <a:endParaRPr lang="en-US" sz="2000" b="1" baseline="0" dirty="0">
              <a:latin typeface="Menlo Regular"/>
              <a:cs typeface="Menlo Regular"/>
              <a:sym typeface="Menlo Regular" charset="0"/>
            </a:endParaRPr>
          </a:p>
        </p:txBody>
      </p:sp>
    </p:spTree>
    <p:extLst>
      <p:ext uri="{BB962C8B-B14F-4D97-AF65-F5344CB8AC3E}">
        <p14:creationId xmlns:p14="http://schemas.microsoft.com/office/powerpoint/2010/main" val="461878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p:cNvSpPr>
          <p:nvPr/>
        </p:nvSpPr>
        <p:spPr bwMode="auto">
          <a:xfrm>
            <a:off x="4405611" y="3497645"/>
            <a:ext cx="146437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b">
            <a:spAutoFit/>
          </a:bodyPr>
          <a:lstStyle/>
          <a:p>
            <a:r>
              <a:rPr lang="en-US" b="1" baseline="0" dirty="0">
                <a:latin typeface="Helvetica Neue" charset="0"/>
                <a:cs typeface="Helvetica Neue" charset="0"/>
                <a:sym typeface="Helvetica Neue" charset="0"/>
              </a:rPr>
              <a:t>Controller</a:t>
            </a:r>
          </a:p>
        </p:txBody>
      </p:sp>
      <p:sp>
        <p:nvSpPr>
          <p:cNvPr id="51205" name="Rectangle 5"/>
          <p:cNvSpPr>
            <a:spLocks/>
          </p:cNvSpPr>
          <p:nvPr/>
        </p:nvSpPr>
        <p:spPr bwMode="auto">
          <a:xfrm>
            <a:off x="4547742" y="866671"/>
            <a:ext cx="99717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b">
            <a:spAutoFit/>
          </a:bodyPr>
          <a:lstStyle/>
          <a:p>
            <a:r>
              <a:rPr lang="en-US" b="1" baseline="0" dirty="0">
                <a:latin typeface="Helvetica Neue" charset="0"/>
                <a:cs typeface="Helvetica Neue" charset="0"/>
                <a:sym typeface="Helvetica Neue" charset="0"/>
              </a:rPr>
              <a:t>Switch</a:t>
            </a:r>
          </a:p>
        </p:txBody>
      </p:sp>
      <p:sp>
        <p:nvSpPr>
          <p:cNvPr id="51206" name="AutoShape 6"/>
          <p:cNvSpPr>
            <a:spLocks/>
          </p:cNvSpPr>
          <p:nvPr/>
        </p:nvSpPr>
        <p:spPr bwMode="auto">
          <a:xfrm>
            <a:off x="1645444" y="3926466"/>
            <a:ext cx="8099384" cy="2657475"/>
          </a:xfrm>
          <a:prstGeom prst="roundRect">
            <a:avLst>
              <a:gd name="adj" fmla="val 5375"/>
            </a:avLst>
          </a:prstGeom>
          <a:noFill/>
          <a:ln w="38100" cap="flat">
            <a:solidFill>
              <a:schemeClr val="tx1">
                <a:alpha val="89999"/>
              </a:schemeClr>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baseline="0" dirty="0"/>
          </a:p>
        </p:txBody>
      </p:sp>
      <p:sp>
        <p:nvSpPr>
          <p:cNvPr id="51207" name="AutoShape 7"/>
          <p:cNvSpPr>
            <a:spLocks/>
          </p:cNvSpPr>
          <p:nvPr/>
        </p:nvSpPr>
        <p:spPr bwMode="auto">
          <a:xfrm>
            <a:off x="1652589" y="1321251"/>
            <a:ext cx="8075531" cy="1431474"/>
          </a:xfrm>
          <a:prstGeom prst="roundRect">
            <a:avLst>
              <a:gd name="adj" fmla="val 6787"/>
            </a:avLst>
          </a:prstGeom>
          <a:noFill/>
          <a:ln w="38100" cap="flat">
            <a:solidFill>
              <a:schemeClr val="tx1">
                <a:alpha val="89999"/>
              </a:schemeClr>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51224" name="Rectangle 24"/>
          <p:cNvSpPr>
            <a:spLocks/>
          </p:cNvSpPr>
          <p:nvPr/>
        </p:nvSpPr>
        <p:spPr bwMode="auto">
          <a:xfrm>
            <a:off x="1809751" y="3950192"/>
            <a:ext cx="8085459" cy="2543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a:spcBef>
                <a:spcPts val="882"/>
              </a:spcBef>
            </a:pPr>
            <a:r>
              <a:rPr lang="en-US" sz="1600" baseline="0" dirty="0" err="1">
                <a:latin typeface="Menlo Regular" charset="0"/>
                <a:cs typeface="Menlo Regular" charset="0"/>
                <a:sym typeface="Menlo Regular" charset="0"/>
              </a:rPr>
              <a:t>def</a:t>
            </a:r>
            <a:r>
              <a:rPr lang="en-US" sz="1600" baseline="0" dirty="0">
                <a:latin typeface="Menlo Regular" charset="0"/>
                <a:cs typeface="Menlo Regular" charset="0"/>
                <a:sym typeface="Menlo Regular" charset="0"/>
              </a:rPr>
              <a:t> </a:t>
            </a:r>
            <a:r>
              <a:rPr lang="en-US" sz="1600" baseline="0" dirty="0" err="1">
                <a:latin typeface="Menlo Regular" charset="0"/>
                <a:cs typeface="Menlo Regular" charset="0"/>
                <a:sym typeface="Menlo Regular" charset="0"/>
              </a:rPr>
              <a:t>onPacketIn</a:t>
            </a:r>
            <a:r>
              <a:rPr lang="en-US" sz="1600" baseline="0" dirty="0">
                <a:latin typeface="Menlo Regular" charset="0"/>
                <a:cs typeface="Menlo Regular" charset="0"/>
                <a:sym typeface="Menlo Regular" charset="0"/>
              </a:rPr>
              <a:t>(p):</a:t>
            </a:r>
          </a:p>
          <a:p>
            <a:pPr>
              <a:spcBef>
                <a:spcPts val="882"/>
              </a:spcBef>
            </a:pPr>
            <a:r>
              <a:rPr lang="en-US" sz="1600" baseline="0" dirty="0">
                <a:latin typeface="Menlo Regular" charset="0"/>
                <a:cs typeface="Menlo Regular" charset="0"/>
                <a:sym typeface="Menlo Regular" charset="0"/>
              </a:rPr>
              <a:t>  if 22 == </a:t>
            </a:r>
            <a:r>
              <a:rPr lang="en-US" sz="1600" baseline="0" dirty="0" err="1">
                <a:latin typeface="Menlo Regular" charset="0"/>
                <a:cs typeface="Menlo Regular" charset="0"/>
                <a:sym typeface="Menlo Regular" charset="0"/>
              </a:rPr>
              <a:t>p.tcp_dst</a:t>
            </a:r>
            <a:r>
              <a:rPr lang="en-US" sz="1600" baseline="0" dirty="0">
                <a:latin typeface="Menlo Regular" charset="0"/>
                <a:cs typeface="Menlo Regular" charset="0"/>
                <a:sym typeface="Menlo Regular" charset="0"/>
              </a:rPr>
              <a:t>:</a:t>
            </a:r>
            <a:br>
              <a:rPr lang="en-US" sz="1600" baseline="0" dirty="0">
                <a:latin typeface="Menlo Regular" charset="0"/>
                <a:cs typeface="Menlo Regular" charset="0"/>
                <a:sym typeface="Menlo Regular" charset="0"/>
              </a:rPr>
            </a:br>
            <a:r>
              <a:rPr lang="en-US" sz="1600" baseline="0" dirty="0">
                <a:latin typeface="Menlo Regular" charset="0"/>
                <a:cs typeface="Menlo Regular" charset="0"/>
                <a:sym typeface="Menlo Regular" charset="0"/>
              </a:rPr>
              <a:t>   drop</a:t>
            </a:r>
          </a:p>
          <a:p>
            <a:pPr>
              <a:spcBef>
                <a:spcPts val="882"/>
              </a:spcBef>
            </a:pPr>
            <a:r>
              <a:rPr lang="en-US" sz="1600" baseline="0" dirty="0">
                <a:latin typeface="Menlo Regular" charset="0"/>
                <a:cs typeface="Menlo Regular" charset="0"/>
                <a:sym typeface="Menlo Regular" charset="0"/>
              </a:rPr>
              <a:t>   </a:t>
            </a:r>
            <a:r>
              <a:rPr lang="en-US" sz="1600" baseline="0" dirty="0" err="1">
                <a:latin typeface="Menlo Regular" charset="0"/>
                <a:cs typeface="Menlo Regular" charset="0"/>
                <a:sym typeface="Menlo Regular" charset="0"/>
              </a:rPr>
              <a:t>installRule</a:t>
            </a:r>
            <a:r>
              <a:rPr lang="en-US" sz="1600" baseline="0" dirty="0">
                <a:latin typeface="Menlo Regular" charset="0"/>
                <a:cs typeface="Menlo Regular" charset="0"/>
                <a:sym typeface="Menlo Regular" charset="0"/>
              </a:rPr>
              <a:t>({`priority`:1,’match’:{‘tcp_dst':22},'action':[]})</a:t>
            </a:r>
          </a:p>
          <a:p>
            <a:pPr>
              <a:spcBef>
                <a:spcPts val="882"/>
              </a:spcBef>
            </a:pPr>
            <a:r>
              <a:rPr lang="en-US" sz="1600" baseline="0" dirty="0">
                <a:latin typeface="Menlo Regular" charset="0"/>
                <a:cs typeface="Menlo Regular" charset="0"/>
                <a:sym typeface="Menlo Regular" charset="0"/>
              </a:rPr>
              <a:t>  else:</a:t>
            </a:r>
          </a:p>
          <a:p>
            <a:pPr>
              <a:spcBef>
                <a:spcPts val="882"/>
              </a:spcBef>
            </a:pPr>
            <a:r>
              <a:rPr lang="en-US" sz="1600" baseline="0" dirty="0">
                <a:latin typeface="Menlo Regular" charset="0"/>
                <a:cs typeface="Menlo Regular" charset="0"/>
                <a:sym typeface="Menlo Regular" charset="0"/>
              </a:rPr>
              <a:t>   </a:t>
            </a:r>
            <a:r>
              <a:rPr lang="en-US" sz="1600" baseline="0" dirty="0" err="1">
                <a:latin typeface="Menlo Regular" charset="0"/>
                <a:cs typeface="Menlo Regular" charset="0"/>
                <a:sym typeface="Menlo Regular" charset="0"/>
              </a:rPr>
              <a:t>installRule</a:t>
            </a:r>
            <a:r>
              <a:rPr lang="en-US" sz="1600" baseline="0" dirty="0">
                <a:latin typeface="Menlo Regular" charset="0"/>
                <a:cs typeface="Menlo Regular" charset="0"/>
                <a:sym typeface="Menlo Regular" charset="0"/>
              </a:rPr>
              <a:t>({`priority`:0,’match’:{‘eth_</a:t>
            </a:r>
            <a:r>
              <a:rPr lang="en-US" sz="1600" baseline="0" dirty="0" err="1">
                <a:latin typeface="Menlo Regular" charset="0"/>
                <a:cs typeface="Menlo Regular" charset="0"/>
                <a:sym typeface="Menlo Regular" charset="0"/>
              </a:rPr>
              <a:t>dst</a:t>
            </a:r>
            <a:r>
              <a:rPr lang="en-US" sz="1600" baseline="0" dirty="0">
                <a:latin typeface="Menlo Regular" charset="0"/>
                <a:cs typeface="Menlo Regular" charset="0"/>
                <a:sym typeface="Menlo Regular" charset="0"/>
              </a:rPr>
              <a:t>’:</a:t>
            </a:r>
            <a:r>
              <a:rPr lang="en-US" sz="1600" baseline="0" dirty="0" err="1">
                <a:latin typeface="Menlo Regular" charset="0"/>
                <a:cs typeface="Menlo Regular" charset="0"/>
                <a:sym typeface="Menlo Regular" charset="0"/>
              </a:rPr>
              <a:t>p.eth_dst</a:t>
            </a:r>
            <a:r>
              <a:rPr lang="en-US" sz="1600" baseline="0" dirty="0">
                <a:latin typeface="Menlo Regular" charset="0"/>
                <a:cs typeface="Menlo Regular" charset="0"/>
                <a:sym typeface="Menlo Regular" charset="0"/>
              </a:rPr>
              <a:t>},</a:t>
            </a:r>
          </a:p>
          <a:p>
            <a:pPr>
              <a:spcBef>
                <a:spcPts val="882"/>
              </a:spcBef>
            </a:pPr>
            <a:r>
              <a:rPr lang="en-US" sz="1600" baseline="0" dirty="0">
                <a:latin typeface="Menlo Regular" charset="0"/>
                <a:cs typeface="Menlo Regular" charset="0"/>
                <a:sym typeface="Menlo Regular" charset="0"/>
              </a:rPr>
              <a:t>                'action':[</a:t>
            </a:r>
            <a:r>
              <a:rPr lang="en-US" sz="1600" baseline="0" dirty="0" err="1">
                <a:latin typeface="Menlo Regular" charset="0"/>
                <a:cs typeface="Menlo Regular" charset="0"/>
                <a:sym typeface="Menlo Regular" charset="0"/>
              </a:rPr>
              <a:t>hostTbl</a:t>
            </a:r>
            <a:r>
              <a:rPr lang="en-US" sz="1600" baseline="0" dirty="0">
                <a:latin typeface="Menlo Regular" charset="0"/>
                <a:cs typeface="Menlo Regular" charset="0"/>
                <a:sym typeface="Menlo Regular" charset="0"/>
              </a:rPr>
              <a:t>(</a:t>
            </a:r>
            <a:r>
              <a:rPr lang="en-US" sz="1600" baseline="0" dirty="0" err="1">
                <a:latin typeface="Menlo Regular" charset="0"/>
                <a:cs typeface="Menlo Regular" charset="0"/>
                <a:sym typeface="Menlo Regular" charset="0"/>
              </a:rPr>
              <a:t>p.eth_dst</a:t>
            </a:r>
            <a:r>
              <a:rPr lang="en-US" sz="1600" baseline="0" dirty="0">
                <a:latin typeface="Menlo Regular" charset="0"/>
                <a:cs typeface="Menlo Regular" charset="0"/>
                <a:sym typeface="Menlo Regular" charset="0"/>
              </a:rPr>
              <a:t>)]})</a:t>
            </a:r>
          </a:p>
          <a:p>
            <a:pPr>
              <a:spcBef>
                <a:spcPts val="882"/>
              </a:spcBef>
            </a:pPr>
            <a:r>
              <a:rPr lang="en-US" sz="1600" baseline="0" dirty="0">
                <a:latin typeface="Menlo Regular" charset="0"/>
                <a:cs typeface="Menlo Regular" charset="0"/>
                <a:sym typeface="Menlo Regular" charset="0"/>
              </a:rPr>
              <a:t>   forward([</a:t>
            </a:r>
            <a:r>
              <a:rPr lang="en-US" sz="1600" baseline="0" dirty="0" err="1">
                <a:latin typeface="Menlo Regular" charset="0"/>
                <a:cs typeface="Menlo Regular" charset="0"/>
                <a:sym typeface="Menlo Regular" charset="0"/>
              </a:rPr>
              <a:t>hostTbl</a:t>
            </a:r>
            <a:r>
              <a:rPr lang="en-US" sz="1600" baseline="0" dirty="0">
                <a:latin typeface="Menlo Regular" charset="0"/>
                <a:cs typeface="Menlo Regular" charset="0"/>
                <a:sym typeface="Menlo Regular" charset="0"/>
              </a:rPr>
              <a:t>(</a:t>
            </a:r>
            <a:r>
              <a:rPr lang="en-US" sz="1600" baseline="0" dirty="0" err="1">
                <a:latin typeface="Menlo Regular" charset="0"/>
                <a:cs typeface="Menlo Regular" charset="0"/>
                <a:sym typeface="Menlo Regular" charset="0"/>
              </a:rPr>
              <a:t>p.eth_dst</a:t>
            </a:r>
            <a:r>
              <a:rPr lang="en-US" sz="1600" baseline="0" dirty="0">
                <a:latin typeface="Menlo Regular" charset="0"/>
                <a:cs typeface="Menlo Regular" charset="0"/>
                <a:sym typeface="Menlo Regular" charset="0"/>
              </a:rPr>
              <a:t>)])</a:t>
            </a:r>
          </a:p>
        </p:txBody>
      </p:sp>
      <p:sp>
        <p:nvSpPr>
          <p:cNvPr id="13" name="Rectangle 1"/>
          <p:cNvSpPr>
            <a:spLocks noGrp="1" noChangeArrowheads="1"/>
          </p:cNvSpPr>
          <p:nvPr>
            <p:ph type="title"/>
          </p:nvPr>
        </p:nvSpPr>
        <p:spPr>
          <a:xfrm>
            <a:off x="1645964" y="21474"/>
            <a:ext cx="8562466" cy="685800"/>
          </a:xfrm>
          <a:ln/>
        </p:spPr>
        <p:txBody>
          <a:bodyPr/>
          <a:lstStyle/>
          <a:p>
            <a:pPr algn="ctr"/>
            <a:r>
              <a:rPr lang="en-US" sz="3200" dirty="0"/>
              <a:t>Does the </a:t>
            </a:r>
            <a:r>
              <a:rPr lang="en-US" sz="3200" dirty="0" smtClean="0"/>
              <a:t>Inserted Code </a:t>
            </a:r>
            <a:r>
              <a:rPr lang="en-US" sz="3200" dirty="0"/>
              <a:t>Work?</a:t>
            </a:r>
          </a:p>
        </p:txBody>
      </p:sp>
      <p:sp>
        <p:nvSpPr>
          <p:cNvPr id="16" name="Oval 3"/>
          <p:cNvSpPr>
            <a:spLocks/>
          </p:cNvSpPr>
          <p:nvPr/>
        </p:nvSpPr>
        <p:spPr bwMode="auto">
          <a:xfrm>
            <a:off x="8926087" y="893121"/>
            <a:ext cx="1871408" cy="1613611"/>
          </a:xfrm>
          <a:prstGeom prst="ellipse">
            <a:avLst/>
          </a:prstGeom>
          <a:solidFill>
            <a:schemeClr val="accent6">
              <a:lumMod val="75000"/>
              <a:alpha val="79999"/>
            </a:schemeClr>
          </a:solidFill>
          <a:ln w="25400" cap="flat">
            <a:solidFill>
              <a:schemeClr val="tx1">
                <a:alpha val="79999"/>
              </a:schemeClr>
            </a:solidFill>
            <a:prstDash val="solid"/>
            <a:miter lim="800000"/>
            <a:headEnd type="none" w="med" len="med"/>
            <a:tailEnd type="none" w="med" len="med"/>
          </a:ln>
        </p:spPr>
        <p:txBody>
          <a:bodyPr lIns="0" tIns="0" rIns="0" bIns="0" anchor="ctr"/>
          <a:lstStyle/>
          <a:p>
            <a:r>
              <a:rPr lang="en-US" sz="1800" baseline="0" dirty="0" err="1">
                <a:latin typeface="Menlo Regular" charset="0"/>
                <a:cs typeface="Menlo Regular" charset="0"/>
                <a:sym typeface="Menlo Regular" charset="0"/>
              </a:rPr>
              <a:t>EthDst:A</a:t>
            </a:r>
            <a:r>
              <a:rPr lang="en-US" sz="1800" baseline="0" dirty="0">
                <a:latin typeface="Menlo Regular" charset="0"/>
                <a:cs typeface="Menlo Regular" charset="0"/>
                <a:sym typeface="Menlo Regular" charset="0"/>
              </a:rPr>
              <a:t>,</a:t>
            </a:r>
          </a:p>
          <a:p>
            <a:r>
              <a:rPr lang="en-US" sz="1800" baseline="0" dirty="0">
                <a:latin typeface="Menlo Regular" charset="0"/>
                <a:cs typeface="Menlo Regular" charset="0"/>
                <a:sym typeface="Menlo Regular" charset="0"/>
              </a:rPr>
              <a:t>TcpDst:80</a:t>
            </a:r>
          </a:p>
        </p:txBody>
      </p:sp>
      <p:sp>
        <p:nvSpPr>
          <p:cNvPr id="17" name="AutoShape 2"/>
          <p:cNvSpPr>
            <a:spLocks/>
          </p:cNvSpPr>
          <p:nvPr/>
        </p:nvSpPr>
        <p:spPr bwMode="auto">
          <a:xfrm>
            <a:off x="1652588" y="5238750"/>
            <a:ext cx="8125659" cy="1345598"/>
          </a:xfrm>
          <a:prstGeom prst="roundRect">
            <a:avLst>
              <a:gd name="adj" fmla="val 10000"/>
            </a:avLst>
          </a:prstGeom>
          <a:solidFill>
            <a:schemeClr val="accent6">
              <a:lumMod val="75000"/>
              <a:alpha val="59000"/>
            </a:schemeClr>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 name="Rectangle 2"/>
          <p:cNvSpPr/>
          <p:nvPr/>
        </p:nvSpPr>
        <p:spPr>
          <a:xfrm>
            <a:off x="2038846" y="2094368"/>
            <a:ext cx="6858000" cy="461665"/>
          </a:xfrm>
          <a:prstGeom prst="rect">
            <a:avLst/>
          </a:prstGeom>
          <a:solidFill>
            <a:schemeClr val="accent6">
              <a:lumMod val="75000"/>
              <a:alpha val="79999"/>
            </a:schemeClr>
          </a:solidFill>
        </p:spPr>
        <p:txBody>
          <a:bodyPr wrap="square">
            <a:spAutoFit/>
          </a:bodyPr>
          <a:lstStyle/>
          <a:p>
            <a:r>
              <a:rPr lang="en-US" baseline="0" dirty="0"/>
              <a:t>{`priority`:0,’match’:{‘eth_</a:t>
            </a:r>
            <a:r>
              <a:rPr lang="en-US" baseline="0" dirty="0" err="1"/>
              <a:t>dst</a:t>
            </a:r>
            <a:r>
              <a:rPr lang="en-US" baseline="0" dirty="0"/>
              <a:t>’:A},'action':[1]}</a:t>
            </a:r>
            <a:endParaRPr lang="en-US" dirty="0"/>
          </a:p>
        </p:txBody>
      </p:sp>
      <p:sp>
        <p:nvSpPr>
          <p:cNvPr id="19" name="Oval 3"/>
          <p:cNvSpPr>
            <a:spLocks/>
          </p:cNvSpPr>
          <p:nvPr/>
        </p:nvSpPr>
        <p:spPr bwMode="auto">
          <a:xfrm>
            <a:off x="8961524" y="2282175"/>
            <a:ext cx="1871408" cy="1613611"/>
          </a:xfrm>
          <a:prstGeom prst="ellipse">
            <a:avLst/>
          </a:prstGeom>
          <a:solidFill>
            <a:schemeClr val="accent5">
              <a:lumMod val="75000"/>
              <a:alpha val="79999"/>
            </a:schemeClr>
          </a:solidFill>
          <a:ln w="25400" cap="flat">
            <a:solidFill>
              <a:schemeClr val="tx1">
                <a:alpha val="79999"/>
              </a:schemeClr>
            </a:solidFill>
            <a:prstDash val="solid"/>
            <a:miter lim="800000"/>
            <a:headEnd type="none" w="med" len="med"/>
            <a:tailEnd type="none" w="med" len="med"/>
          </a:ln>
        </p:spPr>
        <p:txBody>
          <a:bodyPr lIns="0" tIns="0" rIns="0" bIns="0" anchor="ctr"/>
          <a:lstStyle/>
          <a:p>
            <a:r>
              <a:rPr lang="en-US" sz="1800" baseline="0" dirty="0" err="1">
                <a:latin typeface="Menlo Regular" charset="0"/>
                <a:cs typeface="Menlo Regular" charset="0"/>
                <a:sym typeface="Menlo Regular" charset="0"/>
              </a:rPr>
              <a:t>EthDst:A</a:t>
            </a:r>
            <a:r>
              <a:rPr lang="en-US" sz="1800" baseline="0" dirty="0">
                <a:latin typeface="Menlo Regular" charset="0"/>
                <a:cs typeface="Menlo Regular" charset="0"/>
                <a:sym typeface="Menlo Regular" charset="0"/>
              </a:rPr>
              <a:t>,</a:t>
            </a:r>
          </a:p>
          <a:p>
            <a:r>
              <a:rPr lang="en-US" sz="1800" baseline="0" dirty="0">
                <a:latin typeface="Menlo Regular" charset="0"/>
                <a:cs typeface="Menlo Regular" charset="0"/>
                <a:sym typeface="Menlo Regular" charset="0"/>
              </a:rPr>
              <a:t>TcpDst:22</a:t>
            </a:r>
          </a:p>
        </p:txBody>
      </p:sp>
      <p:sp>
        <p:nvSpPr>
          <p:cNvPr id="14" name="Rounded Rectangular Callout 13"/>
          <p:cNvSpPr/>
          <p:nvPr/>
        </p:nvSpPr>
        <p:spPr bwMode="auto">
          <a:xfrm>
            <a:off x="6110113" y="2878667"/>
            <a:ext cx="2441220" cy="550333"/>
          </a:xfrm>
          <a:prstGeom prst="wedgeRoundRectCallout">
            <a:avLst>
              <a:gd name="adj1" fmla="val 6005"/>
              <a:gd name="adj2" fmla="val -102955"/>
              <a:gd name="adj3" fmla="val 16667"/>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1800" baseline="0" dirty="0">
                <a:latin typeface="Menlo Regular" charset="0"/>
                <a:cs typeface="Menlo Regular" charset="0"/>
                <a:sym typeface="Menlo Regular" charset="0"/>
              </a:rPr>
              <a:t>A security bug!</a:t>
            </a:r>
          </a:p>
        </p:txBody>
      </p:sp>
    </p:spTree>
    <p:extLst>
      <p:ext uri="{BB962C8B-B14F-4D97-AF65-F5344CB8AC3E}">
        <p14:creationId xmlns:p14="http://schemas.microsoft.com/office/powerpoint/2010/main" val="1549501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3" grpId="0" animBg="1"/>
      <p:bldP spid="19"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932" y="272361"/>
            <a:ext cx="11049000" cy="1325563"/>
          </a:xfrm>
        </p:spPr>
        <p:txBody>
          <a:bodyPr/>
          <a:lstStyle/>
          <a:p>
            <a:r>
              <a:rPr lang="en-US" smtClean="0"/>
              <a:t>High-Level SDC </a:t>
            </a:r>
            <a:r>
              <a:rPr lang="en-US" dirty="0" smtClean="0"/>
              <a:t>Control Programming Abstraction: Initial Design (SDN)</a:t>
            </a:r>
            <a:endParaRPr lang="en-US" dirty="0"/>
          </a:p>
        </p:txBody>
      </p:sp>
      <p:grpSp>
        <p:nvGrpSpPr>
          <p:cNvPr id="5" name="Group 4"/>
          <p:cNvGrpSpPr/>
          <p:nvPr/>
        </p:nvGrpSpPr>
        <p:grpSpPr>
          <a:xfrm>
            <a:off x="2505837" y="2690037"/>
            <a:ext cx="4338714" cy="3019226"/>
            <a:chOff x="5308600" y="4744155"/>
            <a:chExt cx="2720621" cy="1471812"/>
          </a:xfrm>
        </p:grpSpPr>
        <p:pic>
          <p:nvPicPr>
            <p:cNvPr id="6" name="Picture 5"/>
            <p:cNvPicPr>
              <a:picLocks noChangeAspect="1"/>
            </p:cNvPicPr>
            <p:nvPr/>
          </p:nvPicPr>
          <p:blipFill>
            <a:blip r:embed="rId2">
              <a:alphaModFix amt="55000"/>
              <a:extLst>
                <a:ext uri="{BEBA8EAE-BF5A-486C-A8C5-ECC9F3942E4B}">
                  <a14:imgProps xmlns:a14="http://schemas.microsoft.com/office/drawing/2010/main">
                    <a14:imgLayer r:embed="rId3">
                      <a14:imgEffect>
                        <a14:backgroundRemoval t="0" b="100000" l="328" r="100000"/>
                      </a14:imgEffect>
                    </a14:imgLayer>
                  </a14:imgProps>
                </a:ext>
              </a:extLst>
            </a:blip>
            <a:stretch>
              <a:fillRect/>
            </a:stretch>
          </p:blipFill>
          <p:spPr>
            <a:xfrm>
              <a:off x="5308600" y="4744155"/>
              <a:ext cx="2720621" cy="1471812"/>
            </a:xfrm>
            <a:prstGeom prst="rect">
              <a:avLst/>
            </a:prstGeom>
          </p:spPr>
        </p:pic>
        <p:cxnSp>
          <p:nvCxnSpPr>
            <p:cNvPr id="7" name="Straight Arrow Connector 6"/>
            <p:cNvCxnSpPr/>
            <p:nvPr/>
          </p:nvCxnSpPr>
          <p:spPr bwMode="auto">
            <a:xfrm>
              <a:off x="5308600" y="4744155"/>
              <a:ext cx="378177" cy="251176"/>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8" name="Freeform 7"/>
            <p:cNvSpPr/>
            <p:nvPr/>
          </p:nvSpPr>
          <p:spPr>
            <a:xfrm>
              <a:off x="5686777" y="5039528"/>
              <a:ext cx="1707444" cy="959556"/>
            </a:xfrm>
            <a:custGeom>
              <a:avLst/>
              <a:gdLst>
                <a:gd name="connsiteX0" fmla="*/ 0 w 1707444"/>
                <a:gd name="connsiteY0" fmla="*/ 0 h 959556"/>
                <a:gd name="connsiteX1" fmla="*/ 324555 w 1707444"/>
                <a:gd name="connsiteY1" fmla="*/ 395111 h 959556"/>
                <a:gd name="connsiteX2" fmla="*/ 1270000 w 1707444"/>
                <a:gd name="connsiteY2" fmla="*/ 522111 h 959556"/>
                <a:gd name="connsiteX3" fmla="*/ 1707444 w 1707444"/>
                <a:gd name="connsiteY3" fmla="*/ 959556 h 959556"/>
              </a:gdLst>
              <a:ahLst/>
              <a:cxnLst>
                <a:cxn ang="0">
                  <a:pos x="connsiteX0" y="connsiteY0"/>
                </a:cxn>
                <a:cxn ang="0">
                  <a:pos x="connsiteX1" y="connsiteY1"/>
                </a:cxn>
                <a:cxn ang="0">
                  <a:pos x="connsiteX2" y="connsiteY2"/>
                </a:cxn>
                <a:cxn ang="0">
                  <a:pos x="connsiteX3" y="connsiteY3"/>
                </a:cxn>
              </a:cxnLst>
              <a:rect l="l" t="t" r="r" b="b"/>
              <a:pathLst>
                <a:path w="1707444" h="959556">
                  <a:moveTo>
                    <a:pt x="0" y="0"/>
                  </a:moveTo>
                  <a:cubicBezTo>
                    <a:pt x="56444" y="154046"/>
                    <a:pt x="112888" y="308093"/>
                    <a:pt x="324555" y="395111"/>
                  </a:cubicBezTo>
                  <a:cubicBezTo>
                    <a:pt x="536222" y="482130"/>
                    <a:pt x="1039519" y="428037"/>
                    <a:pt x="1270000" y="522111"/>
                  </a:cubicBezTo>
                  <a:cubicBezTo>
                    <a:pt x="1500481" y="616185"/>
                    <a:pt x="1707444" y="959556"/>
                    <a:pt x="1707444" y="959556"/>
                  </a:cubicBezTo>
                </a:path>
              </a:pathLst>
            </a:custGeom>
            <a:ln w="28575" cmpd="sng">
              <a:solidFill>
                <a:srgbClr val="4F81BD"/>
              </a:solidFill>
              <a:tailEnd type="triangle" w="lg" len="lg"/>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sp>
        <p:nvSpPr>
          <p:cNvPr id="9" name="Rectangle 8"/>
          <p:cNvSpPr/>
          <p:nvPr/>
        </p:nvSpPr>
        <p:spPr>
          <a:xfrm>
            <a:off x="643463" y="1893884"/>
            <a:ext cx="2567070" cy="830997"/>
          </a:xfrm>
          <a:prstGeom prst="rect">
            <a:avLst/>
          </a:prstGeom>
        </p:spPr>
        <p:txBody>
          <a:bodyPr wrap="square">
            <a:spAutoFit/>
          </a:bodyPr>
          <a:lstStyle/>
          <a:p>
            <a:r>
              <a:rPr lang="en-US" sz="2400" dirty="0" smtClean="0"/>
              <a:t>C</a:t>
            </a:r>
            <a:r>
              <a:rPr lang="en-US" sz="2400" baseline="0" dirty="0" smtClean="0"/>
              <a:t>onsider</a:t>
            </a:r>
            <a:r>
              <a:rPr lang="en-US" sz="2400" dirty="0" smtClean="0"/>
              <a:t> </a:t>
            </a:r>
            <a:r>
              <a:rPr lang="en-US" sz="2400" baseline="0" dirty="0" smtClean="0"/>
              <a:t>each </a:t>
            </a:r>
            <a:r>
              <a:rPr lang="en-US" sz="2400" baseline="0" dirty="0" err="1" smtClean="0"/>
              <a:t>pkt</a:t>
            </a:r>
            <a:r>
              <a:rPr lang="en-US" sz="2400" baseline="0" dirty="0" smtClean="0"/>
              <a:t/>
            </a:r>
            <a:br>
              <a:rPr lang="en-US" sz="2400" baseline="0" dirty="0" smtClean="0"/>
            </a:br>
            <a:r>
              <a:rPr lang="en-US" sz="2400" baseline="0" dirty="0" smtClean="0"/>
              <a:t>as a </a:t>
            </a:r>
            <a:r>
              <a:rPr lang="en-US" sz="2400" baseline="0" dirty="0" smtClean="0">
                <a:solidFill>
                  <a:srgbClr val="FF0000"/>
                </a:solidFill>
              </a:rPr>
              <a:t>request</a:t>
            </a:r>
            <a:endParaRPr lang="en-US" sz="2400" baseline="0" dirty="0"/>
          </a:p>
        </p:txBody>
      </p:sp>
      <p:sp>
        <p:nvSpPr>
          <p:cNvPr id="10" name="Rectangle 9"/>
          <p:cNvSpPr/>
          <p:nvPr/>
        </p:nvSpPr>
        <p:spPr>
          <a:xfrm>
            <a:off x="7362982" y="2075371"/>
            <a:ext cx="4693551" cy="461665"/>
          </a:xfrm>
          <a:prstGeom prst="rect">
            <a:avLst/>
          </a:prstGeom>
        </p:spPr>
        <p:txBody>
          <a:bodyPr wrap="square">
            <a:spAutoFit/>
          </a:bodyPr>
          <a:lstStyle/>
          <a:p>
            <a:r>
              <a:rPr lang="en-US" sz="2400" baseline="0" dirty="0" smtClean="0"/>
              <a:t>- Network as a </a:t>
            </a:r>
            <a:r>
              <a:rPr lang="en-US" sz="2400" baseline="0" dirty="0" smtClean="0">
                <a:solidFill>
                  <a:srgbClr val="FF0000"/>
                </a:solidFill>
              </a:rPr>
              <a:t>single virtual server</a:t>
            </a:r>
            <a:endParaRPr lang="en-US" sz="2400" baseline="0" dirty="0">
              <a:solidFill>
                <a:srgbClr val="FF0000"/>
              </a:solidFill>
            </a:endParaRPr>
          </a:p>
        </p:txBody>
      </p:sp>
      <p:sp>
        <p:nvSpPr>
          <p:cNvPr id="11" name="Rectangle 10"/>
          <p:cNvSpPr/>
          <p:nvPr/>
        </p:nvSpPr>
        <p:spPr>
          <a:xfrm>
            <a:off x="7362983" y="3841704"/>
            <a:ext cx="4524217" cy="1569660"/>
          </a:xfrm>
          <a:prstGeom prst="rect">
            <a:avLst/>
          </a:prstGeom>
        </p:spPr>
        <p:txBody>
          <a:bodyPr wrap="square">
            <a:spAutoFit/>
          </a:bodyPr>
          <a:lstStyle/>
          <a:p>
            <a:r>
              <a:rPr lang="en-US" sz="2400" baseline="0" dirty="0" smtClean="0"/>
              <a:t>- Network functions (</a:t>
            </a:r>
            <a:r>
              <a:rPr lang="en-US" sz="2400" b="1" i="1" baseline="0" dirty="0" smtClean="0">
                <a:solidFill>
                  <a:srgbClr val="C00000"/>
                </a:solidFill>
              </a:rPr>
              <a:t>logically</a:t>
            </a:r>
            <a:r>
              <a:rPr lang="en-US" sz="2400" baseline="0" dirty="0" smtClean="0"/>
              <a:t>) </a:t>
            </a:r>
            <a:r>
              <a:rPr lang="en-US" sz="2400" baseline="0" dirty="0" smtClean="0">
                <a:solidFill>
                  <a:srgbClr val="FF0000"/>
                </a:solidFill>
              </a:rPr>
              <a:t>invoked on each new </a:t>
            </a:r>
            <a:r>
              <a:rPr lang="en-US" sz="2400" baseline="0" dirty="0" err="1" smtClean="0">
                <a:solidFill>
                  <a:srgbClr val="FF0000"/>
                </a:solidFill>
              </a:rPr>
              <a:t>pkt</a:t>
            </a:r>
            <a:r>
              <a:rPr lang="en-US" sz="2400" baseline="0" dirty="0" smtClean="0"/>
              <a:t>, returning how network handles that request</a:t>
            </a:r>
            <a:endParaRPr lang="en-US" sz="2400" baseline="0" dirty="0"/>
          </a:p>
        </p:txBody>
      </p:sp>
      <p:sp>
        <p:nvSpPr>
          <p:cNvPr id="12" name="Rectangle 11"/>
          <p:cNvSpPr/>
          <p:nvPr/>
        </p:nvSpPr>
        <p:spPr>
          <a:xfrm>
            <a:off x="7362982" y="2712808"/>
            <a:ext cx="4221840" cy="830997"/>
          </a:xfrm>
          <a:prstGeom prst="rect">
            <a:avLst/>
          </a:prstGeom>
        </p:spPr>
        <p:txBody>
          <a:bodyPr wrap="square">
            <a:spAutoFit/>
          </a:bodyPr>
          <a:lstStyle/>
          <a:p>
            <a:r>
              <a:rPr lang="en-US" sz="2400" baseline="0" dirty="0" smtClean="0"/>
              <a:t>- Network functions expressed in </a:t>
            </a:r>
            <a:r>
              <a:rPr lang="en-US" sz="2400" baseline="0" dirty="0" smtClean="0">
                <a:solidFill>
                  <a:srgbClr val="FF0000"/>
                </a:solidFill>
              </a:rPr>
              <a:t>general purpose language</a:t>
            </a:r>
            <a:endParaRPr lang="en-US" sz="2400" baseline="0" dirty="0">
              <a:solidFill>
                <a:srgbClr val="FF0000"/>
              </a:solidFill>
            </a:endParaRPr>
          </a:p>
        </p:txBody>
      </p:sp>
      <p:sp>
        <p:nvSpPr>
          <p:cNvPr id="13" name="Rectangle 12"/>
          <p:cNvSpPr/>
          <p:nvPr/>
        </p:nvSpPr>
        <p:spPr>
          <a:xfrm>
            <a:off x="7430714" y="5709263"/>
            <a:ext cx="3874119" cy="830997"/>
          </a:xfrm>
          <a:prstGeom prst="rect">
            <a:avLst/>
          </a:prstGeom>
        </p:spPr>
        <p:txBody>
          <a:bodyPr wrap="square">
            <a:spAutoFit/>
          </a:bodyPr>
          <a:lstStyle/>
          <a:p>
            <a:r>
              <a:rPr lang="en-US" sz="2400" baseline="0" dirty="0" smtClean="0"/>
              <a:t>- </a:t>
            </a:r>
            <a:r>
              <a:rPr lang="en-US" sz="2400" baseline="0" dirty="0" smtClean="0">
                <a:solidFill>
                  <a:srgbClr val="FF0000"/>
                </a:solidFill>
              </a:rPr>
              <a:t>Realization of return</a:t>
            </a:r>
            <a:r>
              <a:rPr lang="en-US" sz="2400" dirty="0" smtClean="0">
                <a:solidFill>
                  <a:srgbClr val="FF0000"/>
                </a:solidFill>
              </a:rPr>
              <a:t> is opaque</a:t>
            </a:r>
            <a:r>
              <a:rPr lang="en-US" sz="2400" dirty="0" smtClean="0"/>
              <a:t>, computed by system</a:t>
            </a:r>
            <a:endParaRPr lang="en-US" sz="2400" baseline="0" dirty="0">
              <a:solidFill>
                <a:srgbClr val="FF0000"/>
              </a:solidFill>
            </a:endParaRPr>
          </a:p>
        </p:txBody>
      </p:sp>
    </p:spTree>
    <p:extLst>
      <p:ext uri="{BB962C8B-B14F-4D97-AF65-F5344CB8AC3E}">
        <p14:creationId xmlns:p14="http://schemas.microsoft.com/office/powerpoint/2010/main" val="90408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98200" cy="1325563"/>
          </a:xfrm>
        </p:spPr>
        <p:txBody>
          <a:bodyPr/>
          <a:lstStyle/>
          <a:p>
            <a:r>
              <a:rPr lang="en-US" dirty="0"/>
              <a:t>SDC Control Programming: </a:t>
            </a:r>
            <a:r>
              <a:rPr lang="en-US" dirty="0" smtClean="0"/>
              <a:t>Example</a:t>
            </a:r>
            <a:endParaRPr lang="en-US" dirty="0"/>
          </a:p>
        </p:txBody>
      </p:sp>
      <p:sp>
        <p:nvSpPr>
          <p:cNvPr id="6" name="Rectangle 5"/>
          <p:cNvSpPr>
            <a:spLocks/>
          </p:cNvSpPr>
          <p:nvPr/>
        </p:nvSpPr>
        <p:spPr bwMode="auto">
          <a:xfrm>
            <a:off x="1133324" y="2119323"/>
            <a:ext cx="10059609" cy="4296101"/>
          </a:xfrm>
          <a:prstGeom prst="rect">
            <a:avLst/>
          </a:prstGeom>
          <a:noFill/>
          <a:ln w="12700" cap="flat">
            <a:solidFill>
              <a:srgbClr val="660066"/>
            </a:solidFill>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nchor="b"/>
          <a:lstStyle/>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baseline="0" dirty="0" smtClean="0">
                <a:latin typeface="Menlo Bold" charset="0"/>
                <a:cs typeface="Menlo Bold" charset="0"/>
                <a:sym typeface="Menlo Bold" charset="0"/>
              </a:rPr>
              <a:t>void </a:t>
            </a:r>
            <a:r>
              <a:rPr lang="en-US" sz="1600" baseline="0" dirty="0" smtClean="0">
                <a:latin typeface="Menlo Regular" charset="0"/>
                <a:cs typeface="Menlo Regular" charset="0"/>
                <a:sym typeface="Menlo Regular" charset="0"/>
              </a:rPr>
              <a:t>f(</a:t>
            </a:r>
            <a:r>
              <a:rPr lang="en-US" sz="1600" baseline="0" dirty="0" smtClean="0">
                <a:latin typeface="Menlo Bold" charset="0"/>
                <a:cs typeface="Menlo Bold" charset="0"/>
                <a:sym typeface="Menlo Bold" charset="0"/>
              </a:rPr>
              <a:t>Packet</a:t>
            </a:r>
            <a:r>
              <a:rPr lang="en-US" sz="1600" baseline="0" dirty="0" smtClean="0">
                <a:latin typeface="Menlo Regular" charset="0"/>
                <a:cs typeface="Menlo Regular" charset="0"/>
                <a:sym typeface="Menlo Regular" charset="0"/>
              </a:rPr>
              <a:t> p) </a:t>
            </a:r>
            <a:r>
              <a:rPr lang="en-US" sz="1600" baseline="0" dirty="0">
                <a:latin typeface="Menlo Regular" charset="0"/>
                <a:cs typeface="Menlo Regular" charset="0"/>
                <a:sym typeface="Menlo Regular" charset="0"/>
              </a:rPr>
              <a:t>{</a:t>
            </a: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baseline="0" dirty="0">
                <a:solidFill>
                  <a:srgbClr val="FFFFFF"/>
                </a:solidFill>
                <a:latin typeface="Menlo Regular" charset="0"/>
                <a:cs typeface="Menlo Regular" charset="0"/>
                <a:sym typeface="Menlo Regular" charset="0"/>
              </a:rPr>
              <a:t>  </a:t>
            </a:r>
            <a:r>
              <a:rPr lang="en-US" sz="1600" baseline="0" dirty="0">
                <a:solidFill>
                  <a:srgbClr val="B21889"/>
                </a:solidFill>
                <a:latin typeface="Menlo Regular" charset="0"/>
                <a:cs typeface="Menlo Regular" charset="0"/>
                <a:sym typeface="Menlo Regular" charset="0"/>
              </a:rPr>
              <a:t>if</a:t>
            </a:r>
            <a:r>
              <a:rPr lang="en-US" sz="1600" baseline="0" dirty="0">
                <a:latin typeface="Menlo Regular" charset="0"/>
                <a:cs typeface="Menlo Regular" charset="0"/>
                <a:sym typeface="Menlo Regular" charset="0"/>
              </a:rPr>
              <a:t> </a:t>
            </a:r>
            <a:r>
              <a:rPr lang="en-US" sz="1600" baseline="0" dirty="0" smtClean="0">
                <a:latin typeface="Menlo Regular" charset="0"/>
                <a:cs typeface="Menlo Regular" charset="0"/>
                <a:sym typeface="Menlo Regular" charset="0"/>
              </a:rPr>
              <a:t>( !</a:t>
            </a:r>
            <a:r>
              <a:rPr lang="en-US" sz="1600" baseline="0" dirty="0" smtClean="0">
                <a:latin typeface="Menlo Bold" charset="0"/>
                <a:cs typeface="Menlo Bold" charset="0"/>
                <a:sym typeface="Menlo Bold" charset="0"/>
              </a:rPr>
              <a:t>permit</a:t>
            </a:r>
            <a:r>
              <a:rPr lang="en-US" sz="1600" baseline="0" dirty="0" smtClean="0">
                <a:latin typeface="Menlo Regular" charset="0"/>
                <a:cs typeface="Menlo Regular" charset="0"/>
                <a:sym typeface="Menlo Regular" charset="0"/>
              </a:rPr>
              <a:t>(</a:t>
            </a:r>
            <a:r>
              <a:rPr lang="en-US" sz="1600" dirty="0" smtClean="0">
                <a:solidFill>
                  <a:srgbClr val="786DC4"/>
                </a:solidFill>
                <a:latin typeface="Menlo Regular" charset="0"/>
                <a:cs typeface="Menlo Regular" charset="0"/>
                <a:sym typeface="Menlo Regular" charset="0"/>
              </a:rPr>
              <a:t>p</a:t>
            </a:r>
            <a:r>
              <a:rPr lang="en-US" sz="1600" baseline="0" dirty="0" smtClean="0">
                <a:latin typeface="Menlo Regular" charset="0"/>
                <a:cs typeface="Menlo Regular" charset="0"/>
                <a:sym typeface="Menlo Regular" charset="0"/>
              </a:rPr>
              <a:t>) )</a:t>
            </a:r>
            <a:r>
              <a:rPr lang="en-US" sz="1600" dirty="0" smtClean="0">
                <a:latin typeface="Menlo Regular" charset="0"/>
                <a:cs typeface="Menlo Regular" charset="0"/>
                <a:sym typeface="Menlo Regular" charset="0"/>
              </a:rPr>
              <a:t> </a:t>
            </a:r>
            <a:r>
              <a:rPr lang="en-US" sz="1600" dirty="0" err="1" smtClean="0">
                <a:latin typeface="Menlo Regular" charset="0"/>
                <a:cs typeface="Menlo Regular" charset="0"/>
                <a:sym typeface="Menlo Regular" charset="0"/>
              </a:rPr>
              <a:t>p.route</a:t>
            </a:r>
            <a:r>
              <a:rPr lang="en-US" sz="1600" dirty="0" smtClean="0">
                <a:latin typeface="Menlo Regular" charset="0"/>
                <a:cs typeface="Menlo Regular" charset="0"/>
                <a:sym typeface="Menlo Regular" charset="0"/>
              </a:rPr>
              <a:t> = null</a:t>
            </a:r>
            <a:r>
              <a:rPr lang="en-US" sz="1600" baseline="0" dirty="0" smtClean="0">
                <a:latin typeface="Menlo Regular" charset="0"/>
                <a:cs typeface="Menlo Regular" charset="0"/>
                <a:sym typeface="Menlo Regular" charset="0"/>
              </a:rPr>
              <a:t>;</a:t>
            </a:r>
            <a:endParaRPr lang="en-US" sz="1600" baseline="0" dirty="0">
              <a:latin typeface="Menlo Regular" charset="0"/>
              <a:cs typeface="Menlo Regular" charset="0"/>
              <a:sym typeface="Menlo Regular" charset="0"/>
            </a:endParaRP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baseline="0" dirty="0">
                <a:latin typeface="Menlo Regular" charset="0"/>
                <a:cs typeface="Menlo Regular" charset="0"/>
                <a:sym typeface="Menlo Regular" charset="0"/>
              </a:rPr>
              <a:t>  </a:t>
            </a:r>
            <a:r>
              <a:rPr lang="en-US" sz="1600" baseline="0" dirty="0">
                <a:solidFill>
                  <a:srgbClr val="B21889"/>
                </a:solidFill>
                <a:latin typeface="Menlo Regular" charset="0"/>
                <a:cs typeface="Menlo Regular" charset="0"/>
                <a:sym typeface="Menlo Regular" charset="0"/>
              </a:rPr>
              <a:t>else</a:t>
            </a:r>
            <a:r>
              <a:rPr lang="en-US" sz="1600" baseline="0" dirty="0">
                <a:latin typeface="Menlo Regular" charset="0"/>
                <a:cs typeface="Menlo Regular" charset="0"/>
                <a:sym typeface="Menlo Regular" charset="0"/>
              </a:rPr>
              <a:t> {</a:t>
            </a: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baseline="0" dirty="0">
                <a:latin typeface="Menlo Regular" charset="0"/>
                <a:cs typeface="Menlo Regular" charset="0"/>
                <a:sym typeface="Menlo Regular" charset="0"/>
              </a:rPr>
              <a:t>    </a:t>
            </a:r>
            <a:r>
              <a:rPr lang="en-US" sz="1600" baseline="0" dirty="0" err="1" smtClean="0">
                <a:latin typeface="Menlo Bold" charset="0"/>
                <a:cs typeface="Menlo Bold" charset="0"/>
                <a:sym typeface="Menlo Bold" charset="0"/>
              </a:rPr>
              <a:t>EndpointProp</a:t>
            </a:r>
            <a:r>
              <a:rPr lang="en-US" sz="1600" baseline="0" dirty="0" smtClean="0">
                <a:latin typeface="Menlo Regular" charset="0"/>
                <a:cs typeface="Menlo Regular" charset="0"/>
                <a:sym typeface="Menlo Regular" charset="0"/>
              </a:rPr>
              <a:t> </a:t>
            </a:r>
            <a:r>
              <a:rPr lang="en-US" sz="1600" baseline="0" dirty="0" err="1" smtClean="0">
                <a:latin typeface="Menlo Regular" charset="0"/>
                <a:cs typeface="Menlo Regular" charset="0"/>
                <a:sym typeface="Menlo Regular" charset="0"/>
              </a:rPr>
              <a:t>sedp</a:t>
            </a:r>
            <a:r>
              <a:rPr lang="en-US" sz="1600" baseline="0" dirty="0" smtClean="0">
                <a:latin typeface="Menlo Regular" charset="0"/>
                <a:cs typeface="Menlo Regular" charset="0"/>
                <a:sym typeface="Menlo Regular" charset="0"/>
              </a:rPr>
              <a:t> </a:t>
            </a:r>
            <a:r>
              <a:rPr lang="en-US" sz="1600" baseline="0" dirty="0">
                <a:latin typeface="Menlo Regular" charset="0"/>
                <a:cs typeface="Menlo Regular" charset="0"/>
                <a:sym typeface="Menlo Regular" charset="0"/>
              </a:rPr>
              <a:t>= </a:t>
            </a:r>
            <a:r>
              <a:rPr lang="en-US" sz="1600" baseline="0" dirty="0" err="1" smtClean="0">
                <a:latin typeface="Menlo Bold" charset="0"/>
                <a:cs typeface="Menlo Bold" charset="0"/>
                <a:sym typeface="Menlo Bold" charset="0"/>
              </a:rPr>
              <a:t>hostTable</a:t>
            </a:r>
            <a:r>
              <a:rPr lang="en-US" sz="1600" baseline="0" dirty="0" smtClean="0">
                <a:latin typeface="Menlo Regular" charset="0"/>
                <a:cs typeface="Menlo Regular" charset="0"/>
                <a:sym typeface="Menlo Regular" charset="0"/>
              </a:rPr>
              <a:t>(</a:t>
            </a:r>
            <a:r>
              <a:rPr lang="en-US" sz="1600" baseline="0" dirty="0" err="1" smtClean="0">
                <a:latin typeface="Menlo Regular" charset="0"/>
                <a:cs typeface="Menlo Regular" charset="0"/>
                <a:sym typeface="Menlo Regular" charset="0"/>
              </a:rPr>
              <a:t>p.ip.</a:t>
            </a:r>
            <a:r>
              <a:rPr lang="en-US" sz="1600" dirty="0" err="1" smtClean="0">
                <a:latin typeface="Menlo Bold" charset="0"/>
                <a:cs typeface="Menlo Bold" charset="0"/>
                <a:sym typeface="Menlo Bold" charset="0"/>
              </a:rPr>
              <a:t>ip</a:t>
            </a:r>
            <a:r>
              <a:rPr lang="en-US" sz="1600" baseline="0" dirty="0" err="1" smtClean="0">
                <a:latin typeface="Menlo Bold" charset="0"/>
                <a:cs typeface="Menlo Bold" charset="0"/>
                <a:sym typeface="Menlo Bold" charset="0"/>
              </a:rPr>
              <a:t>Src</a:t>
            </a:r>
            <a:r>
              <a:rPr lang="en-US" sz="1600" baseline="0" dirty="0" smtClean="0">
                <a:latin typeface="Menlo Regular" charset="0"/>
                <a:cs typeface="Menlo Regular" charset="0"/>
                <a:sym typeface="Menlo Regular" charset="0"/>
              </a:rPr>
              <a:t>(</a:t>
            </a:r>
            <a:r>
              <a:rPr lang="en-US" sz="1600" baseline="0" dirty="0">
                <a:latin typeface="Menlo Regular" charset="0"/>
                <a:cs typeface="Menlo Regular" charset="0"/>
                <a:sym typeface="Menlo Regular" charset="0"/>
              </a:rPr>
              <a:t>)</a:t>
            </a:r>
            <a:r>
              <a:rPr lang="en-US" sz="1600" baseline="0" dirty="0" smtClean="0">
                <a:latin typeface="Menlo Regular" charset="0"/>
                <a:cs typeface="Menlo Regular" charset="0"/>
                <a:sym typeface="Menlo Regular" charset="0"/>
              </a:rPr>
              <a:t>);</a:t>
            </a:r>
            <a:endParaRPr lang="en-US" sz="1600" baseline="0" dirty="0">
              <a:latin typeface="Menlo Regular" charset="0"/>
              <a:cs typeface="Menlo Regular" charset="0"/>
              <a:sym typeface="Menlo Regular" charset="0"/>
            </a:endParaRP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baseline="0" dirty="0" smtClean="0">
                <a:latin typeface="Menlo Regular" charset="0"/>
                <a:cs typeface="Menlo Regular" charset="0"/>
                <a:sym typeface="Menlo Regular" charset="0"/>
              </a:rPr>
              <a:t>    </a:t>
            </a:r>
            <a:r>
              <a:rPr lang="en-US" sz="1600" dirty="0" err="1">
                <a:latin typeface="Menlo Bold" charset="0"/>
                <a:cs typeface="Menlo Bold" charset="0"/>
                <a:sym typeface="Menlo Bold" charset="0"/>
              </a:rPr>
              <a:t>EndpointProp</a:t>
            </a:r>
            <a:r>
              <a:rPr lang="en-US" sz="1600" dirty="0">
                <a:latin typeface="Menlo Regular" charset="0"/>
                <a:cs typeface="Menlo Regular" charset="0"/>
                <a:sym typeface="Menlo Regular" charset="0"/>
              </a:rPr>
              <a:t> </a:t>
            </a:r>
            <a:r>
              <a:rPr lang="en-US" sz="1600" dirty="0" err="1" smtClean="0">
                <a:latin typeface="Menlo Regular" charset="0"/>
                <a:cs typeface="Menlo Regular" charset="0"/>
                <a:sym typeface="Menlo Regular" charset="0"/>
              </a:rPr>
              <a:t>dedp</a:t>
            </a:r>
            <a:r>
              <a:rPr lang="en-US" sz="1600" dirty="0" smtClean="0">
                <a:latin typeface="Menlo Regular" charset="0"/>
                <a:cs typeface="Menlo Regular" charset="0"/>
                <a:sym typeface="Menlo Regular" charset="0"/>
              </a:rPr>
              <a:t> </a:t>
            </a:r>
            <a:r>
              <a:rPr lang="en-US" sz="1600" baseline="0" dirty="0">
                <a:latin typeface="Menlo Regular" charset="0"/>
                <a:cs typeface="Menlo Regular" charset="0"/>
                <a:sym typeface="Menlo Regular" charset="0"/>
              </a:rPr>
              <a:t>= </a:t>
            </a:r>
            <a:r>
              <a:rPr lang="en-US" sz="1600" baseline="0" dirty="0" err="1" smtClean="0">
                <a:latin typeface="Menlo Bold" charset="0"/>
                <a:cs typeface="Menlo Bold" charset="0"/>
                <a:sym typeface="Menlo Bold" charset="0"/>
              </a:rPr>
              <a:t>hostTable</a:t>
            </a:r>
            <a:r>
              <a:rPr lang="en-US" sz="1600" baseline="0" dirty="0" smtClean="0">
                <a:latin typeface="Menlo Regular" charset="0"/>
                <a:cs typeface="Menlo Regular" charset="0"/>
                <a:sym typeface="Menlo Regular" charset="0"/>
              </a:rPr>
              <a:t>(</a:t>
            </a:r>
            <a:r>
              <a:rPr lang="en-US" sz="1600" baseline="0" dirty="0" err="1" smtClean="0">
                <a:latin typeface="Menlo Regular" charset="0"/>
                <a:cs typeface="Menlo Regular" charset="0"/>
                <a:sym typeface="Menlo Regular" charset="0"/>
              </a:rPr>
              <a:t>p.ip.</a:t>
            </a:r>
            <a:r>
              <a:rPr lang="en-US" sz="1600" dirty="0" err="1" smtClean="0">
                <a:latin typeface="Menlo Bold" charset="0"/>
                <a:cs typeface="Menlo Bold" charset="0"/>
                <a:sym typeface="Menlo Bold" charset="0"/>
              </a:rPr>
              <a:t>ip</a:t>
            </a:r>
            <a:r>
              <a:rPr lang="en-US" sz="1600" baseline="0" dirty="0" err="1" smtClean="0">
                <a:latin typeface="Menlo Bold" charset="0"/>
                <a:cs typeface="Menlo Bold" charset="0"/>
                <a:sym typeface="Menlo Bold" charset="0"/>
              </a:rPr>
              <a:t>Dst</a:t>
            </a:r>
            <a:r>
              <a:rPr lang="en-US" sz="1600" baseline="0" dirty="0" smtClean="0">
                <a:latin typeface="Menlo Regular" charset="0"/>
                <a:cs typeface="Menlo Regular" charset="0"/>
                <a:sym typeface="Menlo Regular" charset="0"/>
              </a:rPr>
              <a:t>());</a:t>
            </a: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dirty="0">
                <a:latin typeface="Menlo Regular" charset="0"/>
                <a:cs typeface="Menlo Regular" charset="0"/>
                <a:sym typeface="Menlo Regular" charset="0"/>
              </a:rPr>
              <a:t> </a:t>
            </a:r>
            <a:r>
              <a:rPr lang="en-US" sz="1600" dirty="0" smtClean="0">
                <a:latin typeface="Menlo Regular" charset="0"/>
                <a:cs typeface="Menlo Regular" charset="0"/>
                <a:sym typeface="Menlo Regular" charset="0"/>
              </a:rPr>
              <a:t>   </a:t>
            </a:r>
            <a:r>
              <a:rPr lang="en-US" sz="1600" dirty="0" err="1" smtClean="0">
                <a:latin typeface="Menlo Regular" charset="0"/>
                <a:cs typeface="Menlo Regular" charset="0"/>
                <a:sym typeface="Menlo Regular" charset="0"/>
              </a:rPr>
              <a:t>int</a:t>
            </a:r>
            <a:r>
              <a:rPr lang="en-US" sz="1600" dirty="0" smtClean="0">
                <a:latin typeface="Menlo Regular" charset="0"/>
                <a:cs typeface="Menlo Regular" charset="0"/>
                <a:sym typeface="Menlo Regular" charset="0"/>
              </a:rPr>
              <a:t>          rate = </a:t>
            </a:r>
            <a:r>
              <a:rPr lang="en-US" sz="1600" dirty="0" err="1" smtClean="0">
                <a:latin typeface="Menlo Regular" charset="0"/>
                <a:cs typeface="Menlo Regular" charset="0"/>
                <a:sym typeface="Menlo Regular" charset="0"/>
              </a:rPr>
              <a:t>p.te.</a:t>
            </a:r>
            <a:r>
              <a:rPr lang="en-US" sz="1600" b="1" dirty="0" err="1" smtClean="0">
                <a:latin typeface="Menlo Regular" charset="0"/>
                <a:cs typeface="Menlo Regular" charset="0"/>
                <a:sym typeface="Menlo Regular" charset="0"/>
              </a:rPr>
              <a:t>vRate</a:t>
            </a:r>
            <a:r>
              <a:rPr lang="en-US" sz="1600" dirty="0" smtClean="0">
                <a:latin typeface="Menlo Regular" charset="0"/>
                <a:cs typeface="Menlo Regular" charset="0"/>
                <a:sym typeface="Menlo Regular" charset="0"/>
              </a:rPr>
              <a:t>(); // custom protocol</a:t>
            </a:r>
            <a:br>
              <a:rPr lang="en-US" sz="1600" dirty="0" smtClean="0">
                <a:latin typeface="Menlo Regular" charset="0"/>
                <a:cs typeface="Menlo Regular" charset="0"/>
                <a:sym typeface="Menlo Regular" charset="0"/>
              </a:rPr>
            </a:br>
            <a:endParaRPr lang="en-US" sz="1600" baseline="0" dirty="0">
              <a:latin typeface="Menlo Regular" charset="0"/>
              <a:cs typeface="Menlo Regular" charset="0"/>
              <a:sym typeface="Menlo Regular" charset="0"/>
            </a:endParaRP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dirty="0" smtClean="0">
                <a:latin typeface="Menlo Regular" charset="0"/>
                <a:cs typeface="Menlo Regular" charset="0"/>
                <a:sym typeface="Menlo Regular" charset="0"/>
              </a:rPr>
              <a:t>    </a:t>
            </a:r>
            <a:r>
              <a:rPr lang="en-US" sz="1600" dirty="0" err="1" smtClean="0">
                <a:latin typeface="Menlo Regular" charset="0"/>
                <a:cs typeface="Menlo Regular" charset="0"/>
                <a:sym typeface="Menlo Regular" charset="0"/>
              </a:rPr>
              <a:t>QoSRoute</a:t>
            </a:r>
            <a:r>
              <a:rPr lang="en-US" sz="1600" dirty="0" smtClean="0">
                <a:latin typeface="Menlo Regular" charset="0"/>
                <a:cs typeface="Menlo Regular" charset="0"/>
                <a:sym typeface="Menlo Regular" charset="0"/>
              </a:rPr>
              <a:t> </a:t>
            </a:r>
            <a:r>
              <a:rPr lang="en-US" sz="1600" dirty="0" err="1">
                <a:latin typeface="Menlo Regular" charset="0"/>
                <a:cs typeface="Menlo Regular" charset="0"/>
                <a:sym typeface="Menlo Regular" charset="0"/>
              </a:rPr>
              <a:t>qr</a:t>
            </a:r>
            <a:r>
              <a:rPr lang="en-US" sz="1600" dirty="0">
                <a:latin typeface="Menlo Regular" charset="0"/>
                <a:cs typeface="Menlo Regular" charset="0"/>
                <a:sym typeface="Menlo Regular" charset="0"/>
              </a:rPr>
              <a:t> </a:t>
            </a:r>
            <a:r>
              <a:rPr lang="en-US" sz="1600" dirty="0" smtClean="0">
                <a:latin typeface="Menlo Regular" charset="0"/>
                <a:cs typeface="Menlo Regular" charset="0"/>
                <a:sym typeface="Menlo Regular" charset="0"/>
              </a:rPr>
              <a:t>= </a:t>
            </a:r>
            <a:r>
              <a:rPr lang="en-US" sz="1600" dirty="0" err="1" smtClean="0">
                <a:latin typeface="Menlo Regular" charset="0"/>
                <a:cs typeface="Menlo Regular" charset="0"/>
                <a:sym typeface="Menlo Regular" charset="0"/>
              </a:rPr>
              <a:t>routingAlg</a:t>
            </a:r>
            <a:r>
              <a:rPr lang="en-US" sz="1600" dirty="0" smtClean="0">
                <a:latin typeface="Menlo Regular" charset="0"/>
                <a:cs typeface="Menlo Regular" charset="0"/>
                <a:sym typeface="Menlo Regular" charset="0"/>
              </a:rPr>
              <a:t>(</a:t>
            </a:r>
            <a:r>
              <a:rPr lang="en-US" sz="1600" dirty="0" err="1" smtClean="0">
                <a:latin typeface="Menlo Regular" charset="0"/>
                <a:cs typeface="Menlo Regular" charset="0"/>
                <a:sym typeface="Menlo Regular" charset="0"/>
              </a:rPr>
              <a:t>sedp</a:t>
            </a:r>
            <a:r>
              <a:rPr lang="en-US" sz="1600" dirty="0">
                <a:latin typeface="Menlo Regular" charset="0"/>
                <a:cs typeface="Menlo Regular" charset="0"/>
                <a:sym typeface="Menlo Regular" charset="0"/>
              </a:rPr>
              <a:t>, </a:t>
            </a:r>
            <a:r>
              <a:rPr lang="en-US" sz="1600" dirty="0" err="1" smtClean="0">
                <a:latin typeface="Menlo Regular" charset="0"/>
                <a:cs typeface="Menlo Regular" charset="0"/>
                <a:sym typeface="Menlo Regular" charset="0"/>
              </a:rPr>
              <a:t>dedp</a:t>
            </a:r>
            <a:r>
              <a:rPr lang="en-US" sz="1600" dirty="0" smtClean="0">
                <a:latin typeface="Menlo Regular" charset="0"/>
                <a:cs typeface="Menlo Regular" charset="0"/>
                <a:sym typeface="Menlo Regular" charset="0"/>
              </a:rPr>
              <a:t>, rate);</a:t>
            </a:r>
            <a:endParaRPr lang="en-US" sz="1600" baseline="0" dirty="0" smtClean="0">
              <a:latin typeface="Menlo Regular" charset="0"/>
              <a:cs typeface="Menlo Regular" charset="0"/>
              <a:sym typeface="Menlo Regular" charset="0"/>
            </a:endParaRP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dirty="0" smtClean="0">
                <a:latin typeface="Menlo Regular" charset="0"/>
                <a:cs typeface="Menlo Regular" charset="0"/>
                <a:sym typeface="Menlo Regular" charset="0"/>
              </a:rPr>
              <a:t>    </a:t>
            </a:r>
            <a:r>
              <a:rPr lang="en-US" sz="1600" dirty="0" err="1">
                <a:latin typeface="Menlo Regular" charset="0"/>
                <a:cs typeface="Menlo Regular" charset="0"/>
                <a:sym typeface="Menlo Regular" charset="0"/>
              </a:rPr>
              <a:t>p.route</a:t>
            </a:r>
            <a:r>
              <a:rPr lang="en-US" sz="1600" dirty="0">
                <a:latin typeface="Menlo Regular" charset="0"/>
                <a:cs typeface="Menlo Regular" charset="0"/>
                <a:sym typeface="Menlo Regular" charset="0"/>
              </a:rPr>
              <a:t> = </a:t>
            </a:r>
            <a:r>
              <a:rPr lang="en-US" sz="1600" dirty="0" err="1">
                <a:latin typeface="Menlo Regular" charset="0"/>
                <a:cs typeface="Menlo Regular" charset="0"/>
                <a:sym typeface="Menlo Regular" charset="0"/>
              </a:rPr>
              <a:t>qr.route</a:t>
            </a:r>
            <a:r>
              <a:rPr lang="en-US" sz="1600" dirty="0">
                <a:latin typeface="Menlo Regular" charset="0"/>
                <a:cs typeface="Menlo Regular" charset="0"/>
                <a:sym typeface="Menlo Regular" charset="0"/>
              </a:rPr>
              <a:t>; </a:t>
            </a:r>
            <a:r>
              <a:rPr lang="en-US" sz="1600" dirty="0" err="1" smtClean="0">
                <a:latin typeface="Menlo Regular" charset="0"/>
                <a:cs typeface="Menlo Regular" charset="0"/>
                <a:sym typeface="Menlo Regular" charset="0"/>
              </a:rPr>
              <a:t>p.vrate</a:t>
            </a:r>
            <a:r>
              <a:rPr lang="en-US" sz="1600" dirty="0" smtClean="0">
                <a:latin typeface="Menlo Regular" charset="0"/>
                <a:cs typeface="Menlo Regular" charset="0"/>
                <a:sym typeface="Menlo Regular" charset="0"/>
              </a:rPr>
              <a:t> </a:t>
            </a:r>
            <a:r>
              <a:rPr lang="en-US" sz="1600" dirty="0">
                <a:latin typeface="Menlo Regular" charset="0"/>
                <a:cs typeface="Menlo Regular" charset="0"/>
                <a:sym typeface="Menlo Regular" charset="0"/>
              </a:rPr>
              <a:t>= </a:t>
            </a:r>
            <a:r>
              <a:rPr lang="en-US" sz="1600" dirty="0" err="1" smtClean="0">
                <a:latin typeface="Menlo Regular" charset="0"/>
                <a:cs typeface="Menlo Regular" charset="0"/>
                <a:sym typeface="Menlo Regular" charset="0"/>
              </a:rPr>
              <a:t>qr.rate</a:t>
            </a:r>
            <a:r>
              <a:rPr lang="en-US" sz="1600" dirty="0">
                <a:latin typeface="Menlo Regular" charset="0"/>
                <a:cs typeface="Menlo Regular" charset="0"/>
                <a:sym typeface="Menlo Regular" charset="0"/>
              </a:rPr>
              <a:t>; </a:t>
            </a:r>
            <a:endParaRPr lang="en-US" sz="1600" baseline="0" dirty="0">
              <a:latin typeface="Menlo Regular" charset="0"/>
              <a:cs typeface="Menlo Regular" charset="0"/>
              <a:sym typeface="Menlo Regular" charset="0"/>
            </a:endParaRP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baseline="0" dirty="0" smtClean="0">
                <a:latin typeface="Menlo Regular" charset="0"/>
                <a:cs typeface="Menlo Regular" charset="0"/>
                <a:sym typeface="Menlo Regular" charset="0"/>
              </a:rPr>
              <a:t>  }</a:t>
            </a:r>
            <a:endParaRPr lang="en-US" sz="1600" baseline="0" dirty="0">
              <a:latin typeface="Menlo Regular" charset="0"/>
              <a:cs typeface="Menlo Regular" charset="0"/>
              <a:sym typeface="Menlo Regular" charset="0"/>
            </a:endParaRP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baseline="0" dirty="0" smtClean="0">
                <a:latin typeface="Menlo Regular" charset="0"/>
                <a:cs typeface="Menlo Regular" charset="0"/>
                <a:sym typeface="Menlo Regular" charset="0"/>
              </a:rPr>
              <a:t>}</a:t>
            </a: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endParaRPr lang="en-US" sz="1600" baseline="0" dirty="0" smtClean="0">
              <a:latin typeface="Menlo Regular" charset="0"/>
              <a:cs typeface="Menlo Regular" charset="0"/>
              <a:sym typeface="Menlo Regular" charset="0"/>
            </a:endParaRP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dirty="0" err="1" smtClean="0">
                <a:latin typeface="Menlo Regular" charset="0"/>
                <a:cs typeface="Menlo Regular" charset="0"/>
                <a:sym typeface="Menlo Regular" charset="0"/>
              </a:rPr>
              <a:t>QoSRoute</a:t>
            </a:r>
            <a:r>
              <a:rPr lang="en-US" sz="1600" baseline="0" dirty="0" smtClean="0">
                <a:latin typeface="Menlo Regular" charset="0"/>
                <a:cs typeface="Menlo Regular" charset="0"/>
                <a:sym typeface="Menlo Regular" charset="0"/>
              </a:rPr>
              <a:t> </a:t>
            </a:r>
            <a:r>
              <a:rPr lang="en-US" sz="1600" baseline="0" dirty="0" err="1" smtClean="0">
                <a:latin typeface="Menlo Regular" charset="0"/>
                <a:cs typeface="Menlo Regular" charset="0"/>
                <a:sym typeface="Menlo Regular" charset="0"/>
              </a:rPr>
              <a:t>routingAlg</a:t>
            </a:r>
            <a:r>
              <a:rPr lang="en-US" sz="1600" baseline="0" dirty="0" smtClean="0">
                <a:latin typeface="Menlo Regular" charset="0"/>
                <a:cs typeface="Menlo Regular" charset="0"/>
                <a:sym typeface="Menlo Regular" charset="0"/>
              </a:rPr>
              <a:t>(</a:t>
            </a:r>
            <a:r>
              <a:rPr lang="en-US" sz="1600" baseline="0" dirty="0" err="1" smtClean="0">
                <a:latin typeface="Menlo Regular" charset="0"/>
                <a:cs typeface="Menlo Regular" charset="0"/>
                <a:sym typeface="Menlo Regular" charset="0"/>
              </a:rPr>
              <a:t>EndpointProp</a:t>
            </a:r>
            <a:r>
              <a:rPr lang="en-US" sz="1600" baseline="0" dirty="0" smtClean="0">
                <a:latin typeface="Menlo Regular" charset="0"/>
                <a:cs typeface="Menlo Regular" charset="0"/>
                <a:sym typeface="Menlo Regular" charset="0"/>
              </a:rPr>
              <a:t> s, </a:t>
            </a:r>
            <a:r>
              <a:rPr lang="en-US" sz="1600" baseline="0" dirty="0" err="1" smtClean="0">
                <a:latin typeface="Menlo Regular" charset="0"/>
                <a:cs typeface="Menlo Regular" charset="0"/>
                <a:sym typeface="Menlo Regular" charset="0"/>
              </a:rPr>
              <a:t>EndpointProp</a:t>
            </a:r>
            <a:r>
              <a:rPr lang="en-US" sz="1600" baseline="0" dirty="0" smtClean="0">
                <a:latin typeface="Menlo Regular" charset="0"/>
                <a:cs typeface="Menlo Regular" charset="0"/>
                <a:sym typeface="Menlo Regular" charset="0"/>
              </a:rPr>
              <a:t> d, </a:t>
            </a:r>
            <a:r>
              <a:rPr lang="en-US" sz="1600" baseline="0" dirty="0" err="1" smtClean="0">
                <a:latin typeface="Menlo Regular" charset="0"/>
                <a:cs typeface="Menlo Regular" charset="0"/>
                <a:sym typeface="Menlo Regular" charset="0"/>
              </a:rPr>
              <a:t>int</a:t>
            </a:r>
            <a:r>
              <a:rPr lang="en-US" sz="1600" baseline="0" dirty="0" smtClean="0">
                <a:latin typeface="Menlo Regular" charset="0"/>
                <a:cs typeface="Menlo Regular" charset="0"/>
                <a:sym typeface="Menlo Regular" charset="0"/>
              </a:rPr>
              <a:t> r) {</a:t>
            </a: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baseline="0" dirty="0" smtClean="0">
                <a:latin typeface="Menlo Regular" charset="0"/>
                <a:cs typeface="Menlo Regular" charset="0"/>
                <a:sym typeface="Menlo Regular" charset="0"/>
              </a:rPr>
              <a:t>   </a:t>
            </a:r>
            <a:r>
              <a:rPr lang="en-US" sz="1600" baseline="0" dirty="0">
                <a:solidFill>
                  <a:srgbClr val="B21889"/>
                </a:solidFill>
                <a:latin typeface="Menlo Regular" charset="0"/>
                <a:cs typeface="Menlo Regular" charset="0"/>
                <a:sym typeface="Menlo Regular" charset="0"/>
              </a:rPr>
              <a:t>if</a:t>
            </a:r>
            <a:r>
              <a:rPr lang="en-US" sz="1600" baseline="0" dirty="0">
                <a:latin typeface="Menlo Regular" charset="0"/>
                <a:cs typeface="Menlo Regular" charset="0"/>
                <a:sym typeface="Menlo Regular" charset="0"/>
              </a:rPr>
              <a:t> </a:t>
            </a:r>
            <a:r>
              <a:rPr lang="en-US" sz="1600" baseline="0" dirty="0" smtClean="0">
                <a:latin typeface="Menlo Regular" charset="0"/>
                <a:cs typeface="Menlo Regular" charset="0"/>
                <a:sym typeface="Menlo Regular" charset="0"/>
              </a:rPr>
              <a:t>( </a:t>
            </a:r>
            <a:r>
              <a:rPr lang="en-US" sz="1600" baseline="0" dirty="0" err="1" smtClean="0">
                <a:latin typeface="Menlo Regular" charset="0"/>
                <a:cs typeface="Menlo Regular" charset="0"/>
                <a:sym typeface="Menlo Regular" charset="0"/>
              </a:rPr>
              <a:t>allowedRate</a:t>
            </a:r>
            <a:r>
              <a:rPr lang="en-US" sz="1600" baseline="0" dirty="0" smtClean="0">
                <a:latin typeface="Menlo Regular" charset="0"/>
                <a:cs typeface="Menlo Regular" charset="0"/>
                <a:sym typeface="Menlo Regular" charset="0"/>
              </a:rPr>
              <a:t>(</a:t>
            </a:r>
            <a:r>
              <a:rPr lang="en-US" sz="1600" dirty="0" smtClean="0">
                <a:latin typeface="Menlo Regular" charset="0"/>
                <a:cs typeface="Menlo Regular" charset="0"/>
                <a:sym typeface="Menlo Regular" charset="0"/>
              </a:rPr>
              <a:t>s</a:t>
            </a:r>
            <a:r>
              <a:rPr lang="en-US" sz="1600" dirty="0">
                <a:latin typeface="Menlo Regular" charset="0"/>
                <a:cs typeface="Menlo Regular" charset="0"/>
                <a:sym typeface="Menlo Regular" charset="0"/>
              </a:rPr>
              <a:t>,</a:t>
            </a:r>
            <a:r>
              <a:rPr lang="en-US" sz="1600" baseline="0" dirty="0" smtClean="0">
                <a:latin typeface="Menlo Regular" charset="0"/>
                <a:cs typeface="Menlo Regular" charset="0"/>
                <a:sym typeface="Menlo Regular" charset="0"/>
              </a:rPr>
              <a:t> d) &lt; r )        // </a:t>
            </a:r>
            <a:r>
              <a:rPr lang="en-US" sz="1600" dirty="0" smtClean="0">
                <a:latin typeface="Menlo Regular" charset="0"/>
                <a:cs typeface="Menlo Regular" charset="0"/>
                <a:sym typeface="Menlo Regular" charset="0"/>
              </a:rPr>
              <a:t>authorization</a:t>
            </a:r>
            <a:endParaRPr lang="en-US" sz="1600" baseline="0" dirty="0" smtClean="0">
              <a:latin typeface="Menlo Regular" charset="0"/>
              <a:cs typeface="Menlo Regular" charset="0"/>
              <a:sym typeface="Menlo Regular" charset="0"/>
            </a:endParaRP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dirty="0">
                <a:latin typeface="Menlo Regular" charset="0"/>
                <a:cs typeface="Menlo Regular" charset="0"/>
                <a:sym typeface="Menlo Regular" charset="0"/>
              </a:rPr>
              <a:t> </a:t>
            </a:r>
            <a:r>
              <a:rPr lang="en-US" sz="1600" dirty="0" smtClean="0">
                <a:latin typeface="Menlo Regular" charset="0"/>
                <a:cs typeface="Menlo Regular" charset="0"/>
                <a:sym typeface="Menlo Regular" charset="0"/>
              </a:rPr>
              <a:t>    r = </a:t>
            </a:r>
            <a:r>
              <a:rPr lang="en-US" sz="1600" dirty="0" err="1">
                <a:latin typeface="Menlo Regular" charset="0"/>
                <a:cs typeface="Menlo Regular" charset="0"/>
                <a:sym typeface="Menlo Regular" charset="0"/>
              </a:rPr>
              <a:t>allowedRate</a:t>
            </a:r>
            <a:r>
              <a:rPr lang="en-US" sz="1600" dirty="0">
                <a:latin typeface="Menlo Regular" charset="0"/>
                <a:cs typeface="Menlo Regular" charset="0"/>
                <a:sym typeface="Menlo Regular" charset="0"/>
              </a:rPr>
              <a:t>(s, d</a:t>
            </a:r>
            <a:r>
              <a:rPr lang="en-US" sz="1600" dirty="0" smtClean="0">
                <a:latin typeface="Menlo Regular" charset="0"/>
                <a:cs typeface="Menlo Regular" charset="0"/>
                <a:sym typeface="Menlo Regular" charset="0"/>
              </a:rPr>
              <a:t>);</a:t>
            </a: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baseline="0" dirty="0">
                <a:latin typeface="Menlo Regular" charset="0"/>
                <a:cs typeface="Menlo Regular" charset="0"/>
                <a:sym typeface="Menlo Regular" charset="0"/>
              </a:rPr>
              <a:t> </a:t>
            </a:r>
            <a:r>
              <a:rPr lang="en-US" sz="1600" dirty="0">
                <a:solidFill>
                  <a:srgbClr val="B21889"/>
                </a:solidFill>
                <a:latin typeface="Menlo Regular" charset="0"/>
                <a:cs typeface="Menlo Regular" charset="0"/>
                <a:sym typeface="Menlo Regular" charset="0"/>
              </a:rPr>
              <a:t> </a:t>
            </a:r>
            <a:r>
              <a:rPr lang="en-US" sz="1600" dirty="0" smtClean="0">
                <a:solidFill>
                  <a:srgbClr val="B21889"/>
                </a:solidFill>
                <a:latin typeface="Menlo Regular" charset="0"/>
                <a:cs typeface="Menlo Regular" charset="0"/>
                <a:sym typeface="Menlo Regular" charset="0"/>
              </a:rPr>
              <a:t> return</a:t>
            </a:r>
            <a:r>
              <a:rPr lang="en-US" sz="1600" dirty="0" smtClean="0">
                <a:latin typeface="Menlo Regular" charset="0"/>
                <a:cs typeface="Menlo Regular" charset="0"/>
                <a:sym typeface="Menlo Regular" charset="0"/>
              </a:rPr>
              <a:t> </a:t>
            </a:r>
            <a:r>
              <a:rPr lang="en-US" sz="1600" dirty="0" err="1" smtClean="0">
                <a:latin typeface="Menlo Regular" charset="0"/>
                <a:cs typeface="Menlo Regular" charset="0"/>
                <a:sym typeface="Menlo Regular" charset="0"/>
              </a:rPr>
              <a:t>QoSRouting</a:t>
            </a:r>
            <a:r>
              <a:rPr lang="en-US" sz="1600" dirty="0" smtClean="0">
                <a:latin typeface="Menlo Regular" charset="0"/>
                <a:cs typeface="Menlo Regular" charset="0"/>
                <a:sym typeface="Menlo Regular" charset="0"/>
              </a:rPr>
              <a:t>(</a:t>
            </a:r>
            <a:r>
              <a:rPr lang="en-US" sz="1600" baseline="0" dirty="0" smtClean="0">
                <a:latin typeface="Menlo Regular" charset="0"/>
                <a:cs typeface="Menlo Regular" charset="0"/>
                <a:sym typeface="Menlo Regular" charset="0"/>
              </a:rPr>
              <a:t>s, d, r);</a:t>
            </a:r>
          </a:p>
          <a:p>
            <a:pPr marL="342900" indent="-342900">
              <a:buFont typeface="+mj-lt"/>
              <a:buAutoNum type="arabicPeriod"/>
              <a:tabLst>
                <a:tab pos="211027" algn="l"/>
                <a:tab pos="211027" algn="l"/>
                <a:tab pos="211027" algn="l"/>
                <a:tab pos="211027" algn="l"/>
                <a:tab pos="211027" algn="l"/>
                <a:tab pos="211027" algn="l"/>
                <a:tab pos="211027" algn="l"/>
                <a:tab pos="211027" algn="l"/>
                <a:tab pos="211027" algn="l"/>
                <a:tab pos="211027" algn="l"/>
              </a:tabLst>
            </a:pPr>
            <a:r>
              <a:rPr lang="en-US" sz="1600" baseline="0" dirty="0" smtClean="0">
                <a:latin typeface="Menlo Regular" charset="0"/>
                <a:cs typeface="Menlo Regular" charset="0"/>
                <a:sym typeface="Menlo Regular" charset="0"/>
              </a:rPr>
              <a:t>}</a:t>
            </a:r>
            <a:endParaRPr lang="en-US" sz="1600" baseline="0" dirty="0">
              <a:latin typeface="Menlo Regular" charset="0"/>
              <a:cs typeface="Menlo Regular" charset="0"/>
              <a:sym typeface="Menlo Regular" charset="0"/>
            </a:endParaRPr>
          </a:p>
        </p:txBody>
      </p:sp>
      <p:sp>
        <p:nvSpPr>
          <p:cNvPr id="7" name="Rounded Rectangular Callout 6"/>
          <p:cNvSpPr/>
          <p:nvPr/>
        </p:nvSpPr>
        <p:spPr>
          <a:xfrm>
            <a:off x="4623950" y="1288347"/>
            <a:ext cx="2046885" cy="1016300"/>
          </a:xfrm>
          <a:prstGeom prst="wedgeRoundRectCallout">
            <a:avLst>
              <a:gd name="adj1" fmla="val -126154"/>
              <a:gd name="adj2" fmla="val 51654"/>
              <a:gd name="adj3" fmla="val 16667"/>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Per-packet programming model</a:t>
            </a:r>
            <a:endParaRPr lang="en-US" sz="2000" dirty="0"/>
          </a:p>
        </p:txBody>
      </p:sp>
      <p:sp>
        <p:nvSpPr>
          <p:cNvPr id="8" name="Rounded Rectangular Callout 7"/>
          <p:cNvSpPr/>
          <p:nvPr/>
        </p:nvSpPr>
        <p:spPr>
          <a:xfrm>
            <a:off x="9026474" y="1408218"/>
            <a:ext cx="2269973" cy="1016300"/>
          </a:xfrm>
          <a:prstGeom prst="wedgeRoundRectCallout">
            <a:avLst>
              <a:gd name="adj1" fmla="val -114931"/>
              <a:gd name="adj2" fmla="val 146745"/>
              <a:gd name="adj3" fmla="val 16667"/>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Standard+Custom</a:t>
            </a:r>
            <a:r>
              <a:rPr lang="en-US" sz="2000" dirty="0" smtClean="0"/>
              <a:t/>
            </a:r>
            <a:br>
              <a:rPr lang="en-US" sz="2000" dirty="0" smtClean="0"/>
            </a:br>
            <a:r>
              <a:rPr lang="en-US" sz="2000" dirty="0" smtClean="0"/>
              <a:t>protocols</a:t>
            </a:r>
            <a:endParaRPr lang="en-US" sz="2000" dirty="0"/>
          </a:p>
        </p:txBody>
      </p:sp>
      <p:sp>
        <p:nvSpPr>
          <p:cNvPr id="9" name="Rounded Rectangular Callout 8"/>
          <p:cNvSpPr/>
          <p:nvPr/>
        </p:nvSpPr>
        <p:spPr>
          <a:xfrm>
            <a:off x="9356875" y="2959461"/>
            <a:ext cx="2269973" cy="1016300"/>
          </a:xfrm>
          <a:prstGeom prst="wedgeRoundRectCallout">
            <a:avLst>
              <a:gd name="adj1" fmla="val -142154"/>
              <a:gd name="adj2" fmla="val 68672"/>
              <a:gd name="adj3" fmla="val 16667"/>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Meta header to control cross layers</a:t>
            </a:r>
            <a:endParaRPr lang="en-US" sz="2000" dirty="0"/>
          </a:p>
        </p:txBody>
      </p:sp>
      <p:sp>
        <p:nvSpPr>
          <p:cNvPr id="10" name="Rounded Rectangular Callout 9"/>
          <p:cNvSpPr/>
          <p:nvPr/>
        </p:nvSpPr>
        <p:spPr>
          <a:xfrm>
            <a:off x="8602116" y="5639547"/>
            <a:ext cx="3234284" cy="1016300"/>
          </a:xfrm>
          <a:prstGeom prst="wedgeRoundRectCallout">
            <a:avLst>
              <a:gd name="adj1" fmla="val -138151"/>
              <a:gd name="adj2" fmla="val -174232"/>
              <a:gd name="adj3" fmla="val 16667"/>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Unspecified realization: Source-routing, compile, </a:t>
            </a:r>
            <a:r>
              <a:rPr lang="en-US" sz="2000" smtClean="0"/>
              <a:t>or on-demand </a:t>
            </a:r>
            <a:r>
              <a:rPr lang="en-US" sz="2000" dirty="0" smtClean="0"/>
              <a:t>at switches</a:t>
            </a:r>
            <a:endParaRPr lang="en-US" sz="2000" dirty="0"/>
          </a:p>
        </p:txBody>
      </p:sp>
    </p:spTree>
    <p:extLst>
      <p:ext uri="{BB962C8B-B14F-4D97-AF65-F5344CB8AC3E}">
        <p14:creationId xmlns:p14="http://schemas.microsoft.com/office/powerpoint/2010/main" val="199722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596900" y="12169"/>
            <a:ext cx="10515600" cy="1325563"/>
          </a:xfrm>
          <a:ln/>
        </p:spPr>
        <p:txBody>
          <a:bodyPr/>
          <a:lstStyle/>
          <a:p>
            <a:r>
              <a:rPr lang="en-US" sz="3600" dirty="0" smtClean="0"/>
              <a:t>How to Derive Code from a High-Level Description?</a:t>
            </a:r>
            <a:endParaRPr lang="en-US" sz="3600" dirty="0"/>
          </a:p>
        </p:txBody>
      </p:sp>
      <p:sp>
        <p:nvSpPr>
          <p:cNvPr id="57346" name="Rectangle 2"/>
          <p:cNvSpPr>
            <a:spLocks noGrp="1" noChangeArrowheads="1"/>
          </p:cNvSpPr>
          <p:nvPr>
            <p:ph type="body" idx="1"/>
          </p:nvPr>
        </p:nvSpPr>
        <p:spPr>
          <a:xfrm>
            <a:off x="596900" y="1337732"/>
            <a:ext cx="11162220" cy="5082823"/>
          </a:xfrm>
          <a:ln/>
        </p:spPr>
        <p:txBody>
          <a:bodyPr/>
          <a:lstStyle/>
          <a:p>
            <a:r>
              <a:rPr lang="en-US" dirty="0" smtClean="0"/>
              <a:t>A </a:t>
            </a:r>
            <a:r>
              <a:rPr lang="en-US" dirty="0" smtClean="0">
                <a:solidFill>
                  <a:srgbClr val="FF0000"/>
                </a:solidFill>
              </a:rPr>
              <a:t>library-wrapper</a:t>
            </a:r>
            <a:r>
              <a:rPr lang="en-US" dirty="0" smtClean="0"/>
              <a:t> approach: Only requirement is </a:t>
            </a:r>
            <a:r>
              <a:rPr lang="en-US" dirty="0" err="1"/>
              <a:t>onPacket</a:t>
            </a:r>
            <a:r>
              <a:rPr lang="en-US" dirty="0"/>
              <a:t> uses a simple library to access </a:t>
            </a:r>
            <a:r>
              <a:rPr lang="en-US" dirty="0" err="1"/>
              <a:t>pkt</a:t>
            </a:r>
            <a:r>
              <a:rPr lang="en-US" dirty="0"/>
              <a:t> attributes</a:t>
            </a:r>
            <a:r>
              <a:rPr lang="en-US" dirty="0" smtClean="0"/>
              <a:t>:</a:t>
            </a:r>
          </a:p>
          <a:p>
            <a:pPr lvl="1"/>
            <a:endParaRPr lang="en-US" dirty="0"/>
          </a:p>
          <a:p>
            <a:endParaRPr lang="en-US" sz="3600" dirty="0">
              <a:solidFill>
                <a:srgbClr val="800000"/>
              </a:solidFill>
            </a:endParaRPr>
          </a:p>
          <a:p>
            <a:pPr marL="0" indent="0">
              <a:buNone/>
            </a:pPr>
            <a:endParaRPr lang="en-US" sz="3600" dirty="0" smtClean="0">
              <a:solidFill>
                <a:srgbClr val="800000"/>
              </a:solidFill>
            </a:endParaRPr>
          </a:p>
          <a:p>
            <a:pPr marL="0" indent="0">
              <a:buNone/>
            </a:pPr>
            <a:endParaRPr lang="en-US" sz="3600" dirty="0">
              <a:solidFill>
                <a:srgbClr val="800000"/>
              </a:solidFill>
            </a:endParaRPr>
          </a:p>
          <a:p>
            <a:r>
              <a:rPr lang="en-US" dirty="0">
                <a:solidFill>
                  <a:srgbClr val="000000"/>
                </a:solidFill>
              </a:rPr>
              <a:t>Library provides both </a:t>
            </a:r>
            <a:r>
              <a:rPr lang="en-US" dirty="0">
                <a:solidFill>
                  <a:srgbClr val="FF0000"/>
                </a:solidFill>
              </a:rPr>
              <a:t>convenience</a:t>
            </a:r>
            <a:r>
              <a:rPr lang="en-US" dirty="0">
                <a:solidFill>
                  <a:srgbClr val="000000"/>
                </a:solidFill>
              </a:rPr>
              <a:t> and more importantly, </a:t>
            </a:r>
            <a:r>
              <a:rPr lang="en-US" dirty="0">
                <a:solidFill>
                  <a:srgbClr val="FF0000"/>
                </a:solidFill>
              </a:rPr>
              <a:t>decision dependency</a:t>
            </a:r>
            <a:r>
              <a:rPr lang="en-US" dirty="0">
                <a:solidFill>
                  <a:srgbClr val="000000"/>
                </a:solidFill>
              </a:rPr>
              <a:t>!</a:t>
            </a:r>
          </a:p>
          <a:p>
            <a:pPr lvl="1"/>
            <a:endParaRPr lang="en-US" sz="2400" dirty="0"/>
          </a:p>
        </p:txBody>
      </p:sp>
      <p:pic>
        <p:nvPicPr>
          <p:cNvPr id="5" name="Picture 4"/>
          <p:cNvPicPr>
            <a:picLocks noChangeAspect="1"/>
          </p:cNvPicPr>
          <p:nvPr/>
        </p:nvPicPr>
        <p:blipFill>
          <a:blip r:embed="rId3"/>
          <a:stretch>
            <a:fillRect/>
          </a:stretch>
        </p:blipFill>
        <p:spPr>
          <a:xfrm>
            <a:off x="2478102" y="2592820"/>
            <a:ext cx="6753196" cy="1286323"/>
          </a:xfrm>
          <a:prstGeom prst="rect">
            <a:avLst/>
          </a:prstGeom>
          <a:ln>
            <a:solidFill>
              <a:srgbClr val="660066"/>
            </a:solidFill>
          </a:ln>
        </p:spPr>
      </p:pic>
    </p:spTree>
    <p:extLst>
      <p:ext uri="{BB962C8B-B14F-4D97-AF65-F5344CB8AC3E}">
        <p14:creationId xmlns:p14="http://schemas.microsoft.com/office/powerpoint/2010/main" val="15409835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838200" y="169455"/>
            <a:ext cx="10515600" cy="1325563"/>
          </a:xfrm>
          <a:ln/>
        </p:spPr>
        <p:txBody>
          <a:bodyPr/>
          <a:lstStyle/>
          <a:p>
            <a:pPr algn="ctr"/>
            <a:r>
              <a:rPr lang="en-US" sz="3600" dirty="0"/>
              <a:t>Dynamic Tracing: Abstraction to Flow Tables</a:t>
            </a:r>
          </a:p>
        </p:txBody>
      </p:sp>
      <p:grpSp>
        <p:nvGrpSpPr>
          <p:cNvPr id="63496" name="Group 8"/>
          <p:cNvGrpSpPr>
            <a:grpSpLocks/>
          </p:cNvGrpSpPr>
          <p:nvPr/>
        </p:nvGrpSpPr>
        <p:grpSpPr bwMode="auto">
          <a:xfrm>
            <a:off x="4733149" y="1292337"/>
            <a:ext cx="2185988" cy="1609725"/>
            <a:chOff x="0" y="0"/>
            <a:chExt cx="2448" cy="1352"/>
          </a:xfrm>
        </p:grpSpPr>
        <p:pic>
          <p:nvPicPr>
            <p:cNvPr id="63493"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4" y="0"/>
              <a:ext cx="744" cy="10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a:tailEnd/>
                </a14:hiddenLine>
              </a:ext>
            </a:extLst>
          </p:spPr>
        </p:pic>
        <p:pic>
          <p:nvPicPr>
            <p:cNvPr id="63494" name="Picture 6"/>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688" y="8"/>
              <a:ext cx="744" cy="6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a:tailEnd/>
                </a14:hiddenLine>
              </a:ext>
            </a:extLst>
          </p:spPr>
        </p:pic>
        <p:pic>
          <p:nvPicPr>
            <p:cNvPr id="63495" name="Picture 7"/>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0" y="0"/>
              <a:ext cx="2448" cy="1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a:tailEnd/>
                </a14:hiddenLine>
              </a:ext>
            </a:extLst>
          </p:spPr>
        </p:pic>
      </p:grpSp>
      <p:sp>
        <p:nvSpPr>
          <p:cNvPr id="63629" name="Rectangle 141"/>
          <p:cNvSpPr>
            <a:spLocks/>
          </p:cNvSpPr>
          <p:nvPr/>
        </p:nvSpPr>
        <p:spPr bwMode="auto">
          <a:xfrm>
            <a:off x="1780875" y="1390651"/>
            <a:ext cx="2917836" cy="1085093"/>
          </a:xfrm>
          <a:prstGeom prst="rect">
            <a:avLst/>
          </a:prstGeom>
          <a:noFill/>
          <a:ln w="12700" cap="flat">
            <a:solidFill>
              <a:schemeClr val="tx1"/>
            </a:solidFill>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nchor="ctr"/>
          <a:lstStyle/>
          <a:p>
            <a:pPr>
              <a:spcBef>
                <a:spcPts val="2835"/>
              </a:spcBef>
            </a:pPr>
            <a:r>
              <a:rPr lang="en-US" sz="1900" b="1" baseline="0" dirty="0">
                <a:solidFill>
                  <a:srgbClr val="606060"/>
                </a:solidFill>
                <a:latin typeface="Helvetica Neue" charset="0"/>
                <a:cs typeface="Helvetica Neue" charset="0"/>
                <a:sym typeface="Helvetica Neue" charset="0"/>
              </a:rPr>
              <a:t>1</a:t>
            </a:r>
            <a:r>
              <a:rPr lang="en-US" sz="1900" baseline="0" dirty="0">
                <a:solidFill>
                  <a:srgbClr val="606060"/>
                </a:solidFill>
                <a:latin typeface="Helvetica Neue" charset="0"/>
                <a:cs typeface="Helvetica Neue" charset="0"/>
                <a:sym typeface="Helvetica Neue" charset="0"/>
              </a:rPr>
              <a:t>. </a:t>
            </a:r>
            <a:r>
              <a:rPr lang="en-US" sz="1900" b="1" baseline="0" dirty="0">
                <a:solidFill>
                  <a:srgbClr val="FF0000"/>
                </a:solidFill>
                <a:latin typeface="Helvetica Neue" charset="0"/>
                <a:cs typeface="Helvetica Neue" charset="0"/>
                <a:sym typeface="Helvetica Neue" charset="0"/>
              </a:rPr>
              <a:t>Observes decision dependency</a:t>
            </a:r>
            <a:r>
              <a:rPr lang="en-US" sz="1900" baseline="0" dirty="0">
                <a:solidFill>
                  <a:srgbClr val="606060"/>
                </a:solidFill>
                <a:latin typeface="Helvetica Neue" charset="0"/>
                <a:cs typeface="Helvetica Neue" charset="0"/>
                <a:sym typeface="Helvetica Neue" charset="0"/>
              </a:rPr>
              <a:t> of </a:t>
            </a:r>
            <a:r>
              <a:rPr lang="en-US" sz="1900" baseline="0" dirty="0" err="1">
                <a:solidFill>
                  <a:srgbClr val="606060"/>
                </a:solidFill>
                <a:latin typeface="Helvetica Neue" charset="0"/>
                <a:cs typeface="Helvetica Neue" charset="0"/>
                <a:sym typeface="Helvetica Neue" charset="0"/>
              </a:rPr>
              <a:t>onPacket</a:t>
            </a:r>
            <a:r>
              <a:rPr lang="en-US" sz="1900" baseline="0" dirty="0">
                <a:solidFill>
                  <a:srgbClr val="606060"/>
                </a:solidFill>
                <a:latin typeface="Helvetica Neue" charset="0"/>
                <a:cs typeface="Helvetica Neue" charset="0"/>
                <a:sym typeface="Helvetica Neue" charset="0"/>
              </a:rPr>
              <a:t> on </a:t>
            </a:r>
            <a:r>
              <a:rPr lang="en-US" sz="1900" baseline="0" dirty="0" err="1">
                <a:solidFill>
                  <a:srgbClr val="606060"/>
                </a:solidFill>
                <a:latin typeface="Helvetica Neue" charset="0"/>
                <a:cs typeface="Helvetica Neue" charset="0"/>
                <a:sym typeface="Helvetica Neue" charset="0"/>
              </a:rPr>
              <a:t>pkt</a:t>
            </a:r>
            <a:r>
              <a:rPr lang="en-US" sz="1900" baseline="0" dirty="0">
                <a:solidFill>
                  <a:srgbClr val="606060"/>
                </a:solidFill>
                <a:latin typeface="Helvetica Neue" charset="0"/>
                <a:cs typeface="Helvetica Neue" charset="0"/>
                <a:sym typeface="Helvetica Neue" charset="0"/>
              </a:rPr>
              <a:t> attributes.</a:t>
            </a:r>
          </a:p>
        </p:txBody>
      </p:sp>
      <p:grpSp>
        <p:nvGrpSpPr>
          <p:cNvPr id="3" name="Group 2"/>
          <p:cNvGrpSpPr/>
          <p:nvPr/>
        </p:nvGrpSpPr>
        <p:grpSpPr>
          <a:xfrm>
            <a:off x="7019047" y="3145755"/>
            <a:ext cx="3410851" cy="3218357"/>
            <a:chOff x="5495046" y="3145754"/>
            <a:chExt cx="3410851" cy="3218357"/>
          </a:xfrm>
        </p:grpSpPr>
        <p:sp>
          <p:nvSpPr>
            <p:cNvPr id="63490" name="AutoShape 2"/>
            <p:cNvSpPr>
              <a:spLocks/>
            </p:cNvSpPr>
            <p:nvPr/>
          </p:nvSpPr>
          <p:spPr bwMode="auto">
            <a:xfrm rot="2428321">
              <a:off x="5495046" y="3145754"/>
              <a:ext cx="827592" cy="287532"/>
            </a:xfrm>
            <a:prstGeom prst="rightArrow">
              <a:avLst>
                <a:gd name="adj1" fmla="val 32000"/>
                <a:gd name="adj2" fmla="val 141936"/>
              </a:avLst>
            </a:prstGeom>
            <a:solidFill>
              <a:schemeClr val="accent1"/>
            </a:solidFill>
            <a:ln w="25400" cap="flat">
              <a:solidFill>
                <a:schemeClr val="tx1"/>
              </a:solidFill>
              <a:prstDash val="solid"/>
              <a:miter lim="800000"/>
              <a:headEnd type="none" w="med" len="med"/>
              <a:tailEnd type="none" w="med" len="med"/>
            </a:ln>
          </p:spPr>
          <p:txBody>
            <a:bodyPr lIns="0" tIns="0" rIns="0" bIns="0"/>
            <a:lstStyle/>
            <a:p>
              <a:endParaRPr lang="en-US"/>
            </a:p>
          </p:txBody>
        </p:sp>
        <p:pic>
          <p:nvPicPr>
            <p:cNvPr id="63491" name="Picture 3"/>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208363" y="3297233"/>
              <a:ext cx="2185988" cy="160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a:tailEnd/>
                </a14:hiddenLine>
              </a:ext>
            </a:extLst>
          </p:spPr>
        </p:pic>
        <p:sp>
          <p:nvSpPr>
            <p:cNvPr id="63630" name="Rectangle 142"/>
            <p:cNvSpPr>
              <a:spLocks/>
            </p:cNvSpPr>
            <p:nvPr/>
          </p:nvSpPr>
          <p:spPr bwMode="auto">
            <a:xfrm>
              <a:off x="5798791" y="5204003"/>
              <a:ext cx="3107106" cy="1160108"/>
            </a:xfrm>
            <a:prstGeom prst="rect">
              <a:avLst/>
            </a:prstGeom>
            <a:noFill/>
            <a:ln w="12700" cap="flat">
              <a:solidFill>
                <a:schemeClr val="tx1"/>
              </a:solidFill>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nchor="b"/>
            <a:lstStyle/>
            <a:p>
              <a:pPr>
                <a:spcBef>
                  <a:spcPts val="2835"/>
                </a:spcBef>
              </a:pPr>
              <a:r>
                <a:rPr lang="en-US" sz="1900" b="1" baseline="0" dirty="0">
                  <a:solidFill>
                    <a:srgbClr val="606060"/>
                  </a:solidFill>
                  <a:latin typeface="Helvetica Neue" charset="0"/>
                  <a:cs typeface="Helvetica Neue" charset="0"/>
                  <a:sym typeface="Helvetica Neue" charset="0"/>
                </a:rPr>
                <a:t>2</a:t>
              </a:r>
              <a:r>
                <a:rPr lang="en-US" sz="1900" baseline="0" dirty="0">
                  <a:solidFill>
                    <a:srgbClr val="606060"/>
                  </a:solidFill>
                  <a:latin typeface="Helvetica Neue" charset="0"/>
                  <a:cs typeface="Helvetica Neue" charset="0"/>
                  <a:sym typeface="Helvetica Neue" charset="0"/>
                </a:rPr>
                <a:t>. Builds a </a:t>
              </a:r>
              <a:r>
                <a:rPr lang="en-US" sz="1900" b="1" baseline="0" dirty="0">
                  <a:solidFill>
                    <a:srgbClr val="FF0000"/>
                  </a:solidFill>
                  <a:latin typeface="Helvetica Neue" charset="0"/>
                  <a:cs typeface="Helvetica Neue" charset="0"/>
                  <a:sym typeface="Helvetica Neue" charset="0"/>
                </a:rPr>
                <a:t>trace tree (TT)</a:t>
              </a:r>
              <a:r>
                <a:rPr lang="en-US" sz="1900" baseline="0" dirty="0">
                  <a:solidFill>
                    <a:srgbClr val="606060"/>
                  </a:solidFill>
                  <a:latin typeface="Helvetica Neue" charset="0"/>
                  <a:cs typeface="Helvetica Neue" charset="0"/>
                  <a:sym typeface="Helvetica Neue" charset="0"/>
                </a:rPr>
                <a:t>, a </a:t>
              </a:r>
              <a:r>
                <a:rPr lang="en-US" sz="1900" baseline="0" dirty="0">
                  <a:solidFill>
                    <a:srgbClr val="E46C0A"/>
                  </a:solidFill>
                  <a:latin typeface="Helvetica Neue" charset="0"/>
                  <a:cs typeface="Helvetica Neue" charset="0"/>
                  <a:sym typeface="Helvetica Neue" charset="0"/>
                </a:rPr>
                <a:t>universal</a:t>
              </a:r>
              <a:r>
                <a:rPr lang="en-US" sz="1900" baseline="0" dirty="0">
                  <a:solidFill>
                    <a:srgbClr val="606060"/>
                  </a:solidFill>
                  <a:latin typeface="Helvetica Neue" charset="0"/>
                  <a:cs typeface="Helvetica Neue" charset="0"/>
                  <a:sym typeface="Helvetica Neue" charset="0"/>
                </a:rPr>
                <a:t> (general), partial decision tree representation of any </a:t>
              </a:r>
              <a:r>
                <a:rPr lang="en-US" sz="1900" baseline="0" dirty="0" err="1">
                  <a:solidFill>
                    <a:srgbClr val="606060"/>
                  </a:solidFill>
                  <a:latin typeface="Helvetica Neue" charset="0"/>
                  <a:cs typeface="Helvetica Neue" charset="0"/>
                  <a:sym typeface="Helvetica Neue" charset="0"/>
                </a:rPr>
                <a:t>onPacket</a:t>
              </a:r>
              <a:r>
                <a:rPr lang="en-US" sz="1900" baseline="0" dirty="0">
                  <a:solidFill>
                    <a:srgbClr val="606060"/>
                  </a:solidFill>
                  <a:latin typeface="Helvetica Neue" charset="0"/>
                  <a:cs typeface="Helvetica Neue" charset="0"/>
                  <a:sym typeface="Helvetica Neue" charset="0"/>
                </a:rPr>
                <a:t>.</a:t>
              </a:r>
            </a:p>
          </p:txBody>
        </p:sp>
      </p:grpSp>
      <p:grpSp>
        <p:nvGrpSpPr>
          <p:cNvPr id="8" name="Group 7"/>
          <p:cNvGrpSpPr/>
          <p:nvPr/>
        </p:nvGrpSpPr>
        <p:grpSpPr>
          <a:xfrm>
            <a:off x="1707800" y="3760098"/>
            <a:ext cx="6023895" cy="2673848"/>
            <a:chOff x="183799" y="3760098"/>
            <a:chExt cx="6023895" cy="2673848"/>
          </a:xfrm>
        </p:grpSpPr>
        <p:grpSp>
          <p:nvGrpSpPr>
            <p:cNvPr id="7" name="Group 6"/>
            <p:cNvGrpSpPr/>
            <p:nvPr/>
          </p:nvGrpSpPr>
          <p:grpSpPr>
            <a:xfrm>
              <a:off x="183799" y="3760098"/>
              <a:ext cx="5497261" cy="1957661"/>
              <a:chOff x="0" y="3810232"/>
              <a:chExt cx="5497261" cy="1957661"/>
            </a:xfrm>
          </p:grpSpPr>
          <p:pic>
            <p:nvPicPr>
              <p:cNvPr id="5" name="Picture 4"/>
              <p:cNvPicPr>
                <a:picLocks noChangeAspect="1"/>
              </p:cNvPicPr>
              <p:nvPr/>
            </p:nvPicPr>
            <p:blipFill>
              <a:blip r:embed="rId7"/>
              <a:stretch>
                <a:fillRect/>
              </a:stretch>
            </p:blipFill>
            <p:spPr>
              <a:xfrm>
                <a:off x="0" y="3964493"/>
                <a:ext cx="5346700" cy="1803400"/>
              </a:xfrm>
              <a:prstGeom prst="rect">
                <a:avLst/>
              </a:prstGeom>
            </p:spPr>
          </p:pic>
          <p:sp>
            <p:nvSpPr>
              <p:cNvPr id="6" name="Rectangle 5"/>
              <p:cNvSpPr/>
              <p:nvPr/>
            </p:nvSpPr>
            <p:spPr bwMode="auto">
              <a:xfrm>
                <a:off x="4578266" y="3810232"/>
                <a:ext cx="918995" cy="73530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sp>
          <p:nvSpPr>
            <p:cNvPr id="15" name="AutoShape 2"/>
            <p:cNvSpPr>
              <a:spLocks/>
            </p:cNvSpPr>
            <p:nvPr/>
          </p:nvSpPr>
          <p:spPr bwMode="auto">
            <a:xfrm rot="8918078">
              <a:off x="5380102" y="4167155"/>
              <a:ext cx="827592" cy="287532"/>
            </a:xfrm>
            <a:prstGeom prst="rightArrow">
              <a:avLst>
                <a:gd name="adj1" fmla="val 32000"/>
                <a:gd name="adj2" fmla="val 141936"/>
              </a:avLst>
            </a:prstGeom>
            <a:solidFill>
              <a:schemeClr val="accent1"/>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19" name="Rectangle 141"/>
            <p:cNvSpPr>
              <a:spLocks/>
            </p:cNvSpPr>
            <p:nvPr/>
          </p:nvSpPr>
          <p:spPr bwMode="auto">
            <a:xfrm>
              <a:off x="442872" y="5603956"/>
              <a:ext cx="3049309" cy="829990"/>
            </a:xfrm>
            <a:prstGeom prst="rect">
              <a:avLst/>
            </a:prstGeom>
            <a:noFill/>
            <a:ln w="12700" cap="flat">
              <a:solidFill>
                <a:schemeClr val="tx1"/>
              </a:solidFill>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nchor="ctr"/>
            <a:lstStyle/>
            <a:p>
              <a:pPr>
                <a:spcBef>
                  <a:spcPts val="2835"/>
                </a:spcBef>
              </a:pPr>
              <a:r>
                <a:rPr lang="en-US" sz="1900" b="1" baseline="0" dirty="0">
                  <a:solidFill>
                    <a:srgbClr val="606060"/>
                  </a:solidFill>
                  <a:latin typeface="Helvetica Neue" charset="0"/>
                  <a:cs typeface="Helvetica Neue" charset="0"/>
                  <a:sym typeface="Helvetica Neue" charset="0"/>
                </a:rPr>
                <a:t>3</a:t>
              </a:r>
              <a:r>
                <a:rPr lang="en-US" sz="1900" baseline="0" dirty="0">
                  <a:solidFill>
                    <a:srgbClr val="606060"/>
                  </a:solidFill>
                  <a:latin typeface="Helvetica Neue" charset="0"/>
                  <a:cs typeface="Helvetica Neue" charset="0"/>
                  <a:sym typeface="Helvetica Neue" charset="0"/>
                </a:rPr>
                <a:t>. </a:t>
              </a:r>
              <a:r>
                <a:rPr lang="en-US" sz="1900" b="1" baseline="0" dirty="0">
                  <a:solidFill>
                    <a:srgbClr val="FF0000"/>
                  </a:solidFill>
                  <a:latin typeface="Helvetica Neue" charset="0"/>
                  <a:cs typeface="Helvetica Neue" charset="0"/>
                  <a:sym typeface="Helvetica Neue" charset="0"/>
                </a:rPr>
                <a:t>Compile</a:t>
              </a:r>
              <a:r>
                <a:rPr lang="en-US" sz="1900" baseline="0" dirty="0">
                  <a:solidFill>
                    <a:srgbClr val="606060"/>
                  </a:solidFill>
                  <a:latin typeface="Helvetica Neue" charset="0"/>
                  <a:cs typeface="Helvetica Neue" charset="0"/>
                  <a:sym typeface="Helvetica Neue" charset="0"/>
                </a:rPr>
                <a:t> trace tree to generate flow tables (FTs).</a:t>
              </a:r>
            </a:p>
          </p:txBody>
        </p:sp>
      </p:grpSp>
    </p:spTree>
    <p:extLst>
      <p:ext uri="{BB962C8B-B14F-4D97-AF65-F5344CB8AC3E}">
        <p14:creationId xmlns:p14="http://schemas.microsoft.com/office/powerpoint/2010/main" val="499904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AutoShape 1"/>
          <p:cNvSpPr>
            <a:spLocks/>
          </p:cNvSpPr>
          <p:nvPr/>
        </p:nvSpPr>
        <p:spPr bwMode="auto">
          <a:xfrm>
            <a:off x="1559719" y="57151"/>
            <a:ext cx="2185988" cy="409575"/>
          </a:xfrm>
          <a:prstGeom prst="roundRect">
            <a:avLst>
              <a:gd name="adj" fmla="val 34880"/>
            </a:avLst>
          </a:prstGeom>
          <a:solidFill>
            <a:srgbClr val="37A130"/>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65538" name="Rectangle 2"/>
          <p:cNvSpPr>
            <a:spLocks/>
          </p:cNvSpPr>
          <p:nvPr/>
        </p:nvSpPr>
        <p:spPr bwMode="auto">
          <a:xfrm>
            <a:off x="1609726" y="783994"/>
            <a:ext cx="3243263" cy="5717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Bold" charset="0"/>
                <a:cs typeface="Menlo Bold" charset="0"/>
                <a:sym typeface="Menlo Bold" charset="0"/>
              </a:rPr>
              <a:t>Route</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onPacket</a:t>
            </a:r>
            <a:r>
              <a:rPr lang="en-US" sz="1400" baseline="0" dirty="0">
                <a:latin typeface="Menlo Regular" charset="0"/>
                <a:cs typeface="Menlo Regular" charset="0"/>
                <a:sym typeface="Menlo Regular" charset="0"/>
              </a:rPr>
              <a:t>(</a:t>
            </a:r>
            <a:r>
              <a:rPr lang="en-US" sz="1400" baseline="0" dirty="0">
                <a:latin typeface="Menlo Bold" charset="0"/>
                <a:cs typeface="Menlo Bold" charset="0"/>
                <a:sym typeface="Menlo Bold" charset="0"/>
              </a:rPr>
              <a:t>Packet</a:t>
            </a:r>
            <a:r>
              <a:rPr lang="en-US" sz="1400" baseline="0" dirty="0">
                <a:latin typeface="Menlo Regular" charset="0"/>
                <a:cs typeface="Menlo Regular" charset="0"/>
                <a:sym typeface="Menlo Regular" charset="0"/>
              </a:rPr>
              <a:t> p)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if</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p.</a:t>
            </a:r>
            <a:r>
              <a:rPr lang="en-US" sz="1400" baseline="0" dirty="0" err="1">
                <a:latin typeface="Menlo Bold" charset="0"/>
                <a:cs typeface="Menlo Bold" charset="0"/>
                <a:sym typeface="Menlo Bold" charset="0"/>
              </a:rPr>
              <a:t>tcpDstIs</a:t>
            </a:r>
            <a:r>
              <a:rPr lang="en-US" sz="1400" baseline="0" dirty="0">
                <a:latin typeface="Menlo Regular" charset="0"/>
                <a:cs typeface="Menlo Regular" charset="0"/>
                <a:sym typeface="Menlo Regular" charset="0"/>
              </a:rPr>
              <a:t>(22))</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return</a:t>
            </a: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null</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solidFill>
                  <a:srgbClr val="FFFFFF"/>
                </a:solidFill>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else</a:t>
            </a:r>
            <a:r>
              <a:rPr lang="en-US" sz="1400" baseline="0" dirty="0">
                <a:latin typeface="Menlo Regular" charset="0"/>
                <a:cs typeface="Menlo Regular" charset="0"/>
                <a:sym typeface="Menlo Regular" charset="0"/>
              </a:rPr>
              <a:t>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Location</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sloc</a:t>
            </a:r>
            <a:r>
              <a:rPr lang="en-US" sz="1400" baseline="0" dirty="0">
                <a:latin typeface="Menlo Regular" charset="0"/>
                <a:cs typeface="Menlo Regular" charset="0"/>
                <a:sym typeface="Menlo Regular" charset="0"/>
              </a:rPr>
              <a:t>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err="1">
                <a:latin typeface="Menlo Bold" charset="0"/>
                <a:cs typeface="Menlo Bold" charset="0"/>
                <a:sym typeface="Menlo Bold" charset="0"/>
              </a:rPr>
              <a:t>hostTable</a:t>
            </a:r>
            <a:r>
              <a:rPr lang="en-US" sz="1400" baseline="0" dirty="0">
                <a:latin typeface="Menlo Regular" charset="0"/>
                <a:cs typeface="Menlo Regular" charset="0"/>
                <a:sym typeface="Menlo Regular" charset="0"/>
              </a:rPr>
              <a:t>(</a:t>
            </a:r>
            <a:r>
              <a:rPr lang="en-US" sz="1400" baseline="0" dirty="0" err="1">
                <a:latin typeface="Menlo Regular" charset="0"/>
                <a:cs typeface="Menlo Regular" charset="0"/>
                <a:sym typeface="Menlo Regular" charset="0"/>
              </a:rPr>
              <a:t>p.</a:t>
            </a:r>
            <a:r>
              <a:rPr lang="en-US" sz="1400" baseline="0" dirty="0" err="1">
                <a:latin typeface="Menlo Bold" charset="0"/>
                <a:cs typeface="Menlo Bold" charset="0"/>
                <a:sym typeface="Menlo Bold" charset="0"/>
              </a:rPr>
              <a:t>ethSrc</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Location</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dloc</a:t>
            </a:r>
            <a:r>
              <a:rPr lang="en-US" sz="1400" baseline="0" dirty="0">
                <a:latin typeface="Menlo Regular" charset="0"/>
                <a:cs typeface="Menlo Regular" charset="0"/>
                <a:sym typeface="Menlo Regular" charset="0"/>
              </a:rPr>
              <a:t> =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err="1">
                <a:latin typeface="Menlo Bold" charset="0"/>
                <a:cs typeface="Menlo Bold" charset="0"/>
                <a:sym typeface="Menlo Bold" charset="0"/>
              </a:rPr>
              <a:t>hostTable</a:t>
            </a:r>
            <a:r>
              <a:rPr lang="en-US" sz="1400" baseline="0" dirty="0">
                <a:latin typeface="Menlo Regular" charset="0"/>
                <a:cs typeface="Menlo Regular" charset="0"/>
                <a:sym typeface="Menlo Regular" charset="0"/>
              </a:rPr>
              <a:t>(</a:t>
            </a:r>
            <a:r>
              <a:rPr lang="en-US" sz="1400" baseline="0" dirty="0" err="1">
                <a:latin typeface="Menlo Regular" charset="0"/>
                <a:cs typeface="Menlo Regular" charset="0"/>
                <a:sym typeface="Menlo Regular" charset="0"/>
              </a:rPr>
              <a:t>p.</a:t>
            </a:r>
            <a:r>
              <a:rPr lang="en-US" sz="1400" baseline="0" dirty="0" err="1">
                <a:latin typeface="Menlo Bold" charset="0"/>
                <a:cs typeface="Menlo Bold" charset="0"/>
                <a:sym typeface="Menlo Bold" charset="0"/>
              </a:rPr>
              <a:t>ethDst</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Route </a:t>
            </a:r>
            <a:r>
              <a:rPr lang="en-US" sz="1400" baseline="0" dirty="0">
                <a:latin typeface="Menlo Regular" charset="0"/>
                <a:cs typeface="Menlo Regular" charset="0"/>
                <a:sym typeface="Menlo Regular" charset="0"/>
              </a:rPr>
              <a:t>path    =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myRoutingAlg</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topology(),</a:t>
            </a:r>
            <a:r>
              <a:rPr lang="en-US" sz="1400" baseline="0" dirty="0" err="1">
                <a:latin typeface="Menlo Regular" charset="0"/>
                <a:cs typeface="Menlo Regular" charset="0"/>
                <a:sym typeface="Menlo Regular" charset="0"/>
              </a:rPr>
              <a:t>sloc,dloc</a:t>
            </a:r>
            <a:r>
              <a:rPr lang="en-US" sz="1400" baseline="0" dirty="0">
                <a:latin typeface="Menlo Regular" charset="0"/>
                <a:cs typeface="Menlo Regular" charset="0"/>
                <a:sym typeface="Menlo Regular" charset="0"/>
              </a:rPr>
              <a:t>);</a:t>
            </a:r>
            <a:endParaRPr lang="en-US" sz="1400" baseline="0" dirty="0">
              <a:solidFill>
                <a:srgbClr val="FFFFFF"/>
              </a:solidFill>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solidFill>
                  <a:srgbClr val="FFFFFF"/>
                </a:solidFill>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return</a:t>
            </a:r>
            <a:r>
              <a:rPr lang="en-US" sz="1400" baseline="0" dirty="0">
                <a:latin typeface="Menlo Regular" charset="0"/>
                <a:cs typeface="Menlo Regular" charset="0"/>
                <a:sym typeface="Menlo Regular" charset="0"/>
              </a:rPr>
              <a:t> path;</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a:t>
            </a:r>
          </a:p>
        </p:txBody>
      </p:sp>
      <p:sp>
        <p:nvSpPr>
          <p:cNvPr id="65539" name="Oval 3"/>
          <p:cNvSpPr>
            <a:spLocks/>
          </p:cNvSpPr>
          <p:nvPr/>
        </p:nvSpPr>
        <p:spPr bwMode="auto">
          <a:xfrm>
            <a:off x="8721173" y="113111"/>
            <a:ext cx="1742339" cy="1590675"/>
          </a:xfrm>
          <a:prstGeom prst="ellipse">
            <a:avLst/>
          </a:prstGeom>
          <a:solidFill>
            <a:srgbClr val="FF2712">
              <a:alpha val="79999"/>
            </a:srgbClr>
          </a:solidFill>
          <a:ln w="25400" cap="flat">
            <a:solidFill>
              <a:schemeClr val="tx1">
                <a:alpha val="79999"/>
              </a:schemeClr>
            </a:solidFill>
            <a:prstDash val="solid"/>
            <a:miter lim="800000"/>
            <a:headEnd type="none" w="med" len="med"/>
            <a:tailEnd type="none" w="med" len="med"/>
          </a:ln>
        </p:spPr>
        <p:txBody>
          <a:bodyPr lIns="0" tIns="0" rIns="0" bIns="0" anchor="ctr"/>
          <a:lstStyle/>
          <a:p>
            <a:r>
              <a:rPr lang="en-US" sz="1500" baseline="0" dirty="0">
                <a:latin typeface="Menlo Regular" charset="0"/>
                <a:cs typeface="Menlo Regular" charset="0"/>
                <a:sym typeface="Menlo Regular" charset="0"/>
              </a:rPr>
              <a:t>EthSrc:1,</a:t>
            </a:r>
          </a:p>
          <a:p>
            <a:r>
              <a:rPr lang="en-US" sz="1500" baseline="0" dirty="0">
                <a:latin typeface="Menlo Regular" charset="0"/>
                <a:cs typeface="Menlo Regular" charset="0"/>
                <a:sym typeface="Menlo Regular" charset="0"/>
              </a:rPr>
              <a:t>EthDst:2,</a:t>
            </a:r>
          </a:p>
          <a:p>
            <a:r>
              <a:rPr lang="en-US" sz="1500" baseline="0" dirty="0">
                <a:latin typeface="Menlo Regular" charset="0"/>
                <a:cs typeface="Menlo Regular" charset="0"/>
                <a:sym typeface="Menlo Regular" charset="0"/>
              </a:rPr>
              <a:t>TcpDst:80</a:t>
            </a:r>
          </a:p>
        </p:txBody>
      </p:sp>
      <p:sp>
        <p:nvSpPr>
          <p:cNvPr id="65540" name="AutoShape 4"/>
          <p:cNvSpPr>
            <a:spLocks/>
          </p:cNvSpPr>
          <p:nvPr/>
        </p:nvSpPr>
        <p:spPr bwMode="auto">
          <a:xfrm>
            <a:off x="5050393" y="1398217"/>
            <a:ext cx="2200183" cy="901904"/>
          </a:xfrm>
          <a:prstGeom prst="diamond">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Assert:</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p>
        </p:txBody>
      </p:sp>
      <p:sp>
        <p:nvSpPr>
          <p:cNvPr id="65541" name="Line 5"/>
          <p:cNvSpPr>
            <a:spLocks noChangeShapeType="1"/>
          </p:cNvSpPr>
          <p:nvPr/>
        </p:nvSpPr>
        <p:spPr bwMode="auto">
          <a:xfrm>
            <a:off x="6133522" y="2270500"/>
            <a:ext cx="346" cy="856082"/>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3200" baseline="0"/>
          </a:p>
        </p:txBody>
      </p:sp>
      <p:sp>
        <p:nvSpPr>
          <p:cNvPr id="65542" name="Rectangle 6"/>
          <p:cNvSpPr>
            <a:spLocks/>
          </p:cNvSpPr>
          <p:nvPr/>
        </p:nvSpPr>
        <p:spPr bwMode="auto">
          <a:xfrm>
            <a:off x="6130826" y="2368779"/>
            <a:ext cx="54045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dirty="0">
                <a:latin typeface="Menlo Regular" charset="0"/>
                <a:cs typeface="Menlo Regular" charset="0"/>
                <a:sym typeface="Menlo Regular" charset="0"/>
              </a:rPr>
              <a:t>false</a:t>
            </a:r>
          </a:p>
        </p:txBody>
      </p:sp>
      <p:sp>
        <p:nvSpPr>
          <p:cNvPr id="65543" name="Oval 7"/>
          <p:cNvSpPr>
            <a:spLocks/>
          </p:cNvSpPr>
          <p:nvPr/>
        </p:nvSpPr>
        <p:spPr bwMode="auto">
          <a:xfrm>
            <a:off x="5430088" y="3053219"/>
            <a:ext cx="1434699" cy="615498"/>
          </a:xfrm>
          <a:prstGeom prst="ellipse">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Read:</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EthSrc</a:t>
            </a:r>
            <a:endParaRPr lang="en-US" sz="1400" baseline="0" dirty="0">
              <a:latin typeface="Menlo Regular" charset="0"/>
              <a:cs typeface="Menlo Regular" charset="0"/>
              <a:sym typeface="Menlo Regular" charset="0"/>
            </a:endParaRPr>
          </a:p>
        </p:txBody>
      </p:sp>
      <p:sp>
        <p:nvSpPr>
          <p:cNvPr id="65544" name="Oval 8"/>
          <p:cNvSpPr>
            <a:spLocks/>
          </p:cNvSpPr>
          <p:nvPr/>
        </p:nvSpPr>
        <p:spPr bwMode="auto">
          <a:xfrm>
            <a:off x="5441459" y="3875526"/>
            <a:ext cx="1436157" cy="588507"/>
          </a:xfrm>
          <a:prstGeom prst="ellipse">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Read:</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EthDst</a:t>
            </a:r>
            <a:endParaRPr lang="en-US" sz="1400" baseline="0" dirty="0">
              <a:latin typeface="Menlo Regular" charset="0"/>
              <a:cs typeface="Menlo Regular" charset="0"/>
              <a:sym typeface="Menlo Regular" charset="0"/>
            </a:endParaRPr>
          </a:p>
        </p:txBody>
      </p:sp>
      <p:sp>
        <p:nvSpPr>
          <p:cNvPr id="65546" name="Line 10"/>
          <p:cNvSpPr>
            <a:spLocks noChangeShapeType="1"/>
          </p:cNvSpPr>
          <p:nvPr/>
        </p:nvSpPr>
        <p:spPr bwMode="auto">
          <a:xfrm flipH="1">
            <a:off x="6128511" y="3648114"/>
            <a:ext cx="0" cy="216694"/>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3200" baseline="0"/>
          </a:p>
        </p:txBody>
      </p:sp>
      <p:sp>
        <p:nvSpPr>
          <p:cNvPr id="65547" name="Line 11"/>
          <p:cNvSpPr>
            <a:spLocks noChangeShapeType="1"/>
          </p:cNvSpPr>
          <p:nvPr/>
        </p:nvSpPr>
        <p:spPr bwMode="auto">
          <a:xfrm>
            <a:off x="6119253" y="4461821"/>
            <a:ext cx="1440" cy="938634"/>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3200" baseline="0"/>
          </a:p>
        </p:txBody>
      </p:sp>
      <p:sp>
        <p:nvSpPr>
          <p:cNvPr id="65548" name="Rectangle 12"/>
          <p:cNvSpPr>
            <a:spLocks/>
          </p:cNvSpPr>
          <p:nvPr/>
        </p:nvSpPr>
        <p:spPr bwMode="auto">
          <a:xfrm>
            <a:off x="6154407" y="3629689"/>
            <a:ext cx="10809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a:latin typeface="Menlo Regular" charset="0"/>
                <a:cs typeface="Menlo Regular" charset="0"/>
                <a:sym typeface="Menlo Regular" charset="0"/>
              </a:rPr>
              <a:t>1</a:t>
            </a:r>
          </a:p>
        </p:txBody>
      </p:sp>
      <p:sp>
        <p:nvSpPr>
          <p:cNvPr id="65549" name="Rectangle 13"/>
          <p:cNvSpPr>
            <a:spLocks/>
          </p:cNvSpPr>
          <p:nvPr/>
        </p:nvSpPr>
        <p:spPr bwMode="auto">
          <a:xfrm>
            <a:off x="6131190" y="4492548"/>
            <a:ext cx="10809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dirty="0">
                <a:latin typeface="Menlo Regular" charset="0"/>
                <a:cs typeface="Menlo Regular" charset="0"/>
                <a:sym typeface="Menlo Regular" charset="0"/>
              </a:rPr>
              <a:t>2</a:t>
            </a:r>
          </a:p>
        </p:txBody>
      </p:sp>
      <p:sp>
        <p:nvSpPr>
          <p:cNvPr id="65550" name="Rectangle 14"/>
          <p:cNvSpPr>
            <a:spLocks/>
          </p:cNvSpPr>
          <p:nvPr/>
        </p:nvSpPr>
        <p:spPr bwMode="auto">
          <a:xfrm>
            <a:off x="2295525" y="84967"/>
            <a:ext cx="786780" cy="3539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2300" baseline="0" dirty="0">
                <a:cs typeface="Helvetica Neue Light" charset="0"/>
              </a:rPr>
              <a:t>Policy</a:t>
            </a:r>
          </a:p>
        </p:txBody>
      </p:sp>
      <p:sp>
        <p:nvSpPr>
          <p:cNvPr id="65545" name="Rectangle 9"/>
          <p:cNvSpPr>
            <a:spLocks/>
          </p:cNvSpPr>
          <p:nvPr/>
        </p:nvSpPr>
        <p:spPr bwMode="auto">
          <a:xfrm>
            <a:off x="5812490" y="5067949"/>
            <a:ext cx="714375" cy="523875"/>
          </a:xfrm>
          <a:prstGeom prst="rect">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a:latin typeface="Menlo Regular" charset="0"/>
                <a:cs typeface="Menlo Regular" charset="0"/>
                <a:sym typeface="Menlo Regular" charset="0"/>
              </a:rPr>
              <a:t>path1</a:t>
            </a:r>
          </a:p>
        </p:txBody>
      </p:sp>
    </p:spTree>
    <p:extLst>
      <p:ext uri="{BB962C8B-B14F-4D97-AF65-F5344CB8AC3E}">
        <p14:creationId xmlns:p14="http://schemas.microsoft.com/office/powerpoint/2010/main" val="1685801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4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655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554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554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655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6554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65547"/>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655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5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P spid="65540" grpId="0" animBg="1" autoUpdateAnimBg="0"/>
      <p:bldP spid="65541" grpId="0" animBg="1"/>
      <p:bldP spid="65542" grpId="0" autoUpdateAnimBg="0"/>
      <p:bldP spid="65543" grpId="0" animBg="1" autoUpdateAnimBg="0"/>
      <p:bldP spid="65544" grpId="0" animBg="1" autoUpdateAnimBg="0"/>
      <p:bldP spid="65546" grpId="0" animBg="1"/>
      <p:bldP spid="65547" grpId="0" animBg="1"/>
      <p:bldP spid="65548" grpId="0" autoUpdateAnimBg="0"/>
      <p:bldP spid="65549" grpId="0" autoUpdateAnimBg="0"/>
      <p:bldP spid="6554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a:endCxn id="15" idx="1"/>
          </p:cNvCxnSpPr>
          <p:nvPr/>
        </p:nvCxnSpPr>
        <p:spPr>
          <a:xfrm>
            <a:off x="5836233" y="3009386"/>
            <a:ext cx="469595" cy="9161"/>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48555" y="132049"/>
            <a:ext cx="10515600" cy="997810"/>
          </a:xfrm>
        </p:spPr>
        <p:txBody>
          <a:bodyPr/>
          <a:lstStyle/>
          <a:p>
            <a:r>
              <a:rPr lang="en-US" dirty="0" smtClean="0"/>
              <a:t>Big Picture</a:t>
            </a:r>
            <a:endParaRPr lang="en-US" dirty="0"/>
          </a:p>
        </p:txBody>
      </p:sp>
      <p:sp>
        <p:nvSpPr>
          <p:cNvPr id="3" name="Content Placeholder 2"/>
          <p:cNvSpPr>
            <a:spLocks noGrp="1"/>
          </p:cNvSpPr>
          <p:nvPr>
            <p:ph idx="1"/>
          </p:nvPr>
        </p:nvSpPr>
        <p:spPr>
          <a:xfrm>
            <a:off x="744444" y="3753664"/>
            <a:ext cx="10764187" cy="1894763"/>
          </a:xfrm>
        </p:spPr>
        <p:txBody>
          <a:bodyPr>
            <a:normAutofit lnSpcReduction="10000"/>
          </a:bodyPr>
          <a:lstStyle/>
          <a:p>
            <a:r>
              <a:rPr lang="en-US" dirty="0" smtClean="0"/>
              <a:t>Substantial challenges</a:t>
            </a:r>
          </a:p>
          <a:p>
            <a:pPr lvl="1"/>
            <a:r>
              <a:rPr lang="en-US" dirty="0" smtClean="0"/>
              <a:t>Dynamism</a:t>
            </a:r>
            <a:r>
              <a:rPr lang="en-US" dirty="0"/>
              <a:t> </a:t>
            </a:r>
            <a:r>
              <a:rPr lang="en-US" dirty="0" smtClean="0"/>
              <a:t>=&gt; dynamic resource plane, dynamic control plane</a:t>
            </a:r>
            <a:endParaRPr lang="en-US" dirty="0"/>
          </a:p>
          <a:p>
            <a:pPr lvl="1"/>
            <a:r>
              <a:rPr lang="en-US" dirty="0" smtClean="0"/>
              <a:t>Coalition (</a:t>
            </a:r>
            <a:r>
              <a:rPr lang="en-US" dirty="0" err="1" smtClean="0"/>
              <a:t>interdomain</a:t>
            </a:r>
            <a:r>
              <a:rPr lang="en-US" dirty="0" smtClean="0"/>
              <a:t>) =&gt; </a:t>
            </a:r>
            <a:r>
              <a:rPr lang="en-US" dirty="0"/>
              <a:t>b</a:t>
            </a:r>
            <a:r>
              <a:rPr lang="en-US" dirty="0" smtClean="0"/>
              <a:t>alance between security and collaboration</a:t>
            </a:r>
            <a:endParaRPr lang="en-US" dirty="0"/>
          </a:p>
          <a:p>
            <a:pPr lvl="1"/>
            <a:r>
              <a:rPr lang="en-US" dirty="0" smtClean="0"/>
              <a:t>Multi-resources (SDN -&gt; SDC) =&gt; integrated resource control</a:t>
            </a:r>
          </a:p>
          <a:p>
            <a:pPr lvl="1"/>
            <a:r>
              <a:rPr lang="en-US" dirty="0" smtClean="0"/>
              <a:t>Software-defined (SD) =&gt; Substantial programmability</a:t>
            </a:r>
            <a:endParaRPr lang="en-US" dirty="0"/>
          </a:p>
        </p:txBody>
      </p:sp>
      <p:grpSp>
        <p:nvGrpSpPr>
          <p:cNvPr id="17" name="Group 16"/>
          <p:cNvGrpSpPr/>
          <p:nvPr/>
        </p:nvGrpSpPr>
        <p:grpSpPr>
          <a:xfrm>
            <a:off x="698616" y="1153913"/>
            <a:ext cx="10780687" cy="2540752"/>
            <a:chOff x="1078735" y="3518369"/>
            <a:chExt cx="10780687" cy="2540752"/>
          </a:xfrm>
        </p:grpSpPr>
        <p:grpSp>
          <p:nvGrpSpPr>
            <p:cNvPr id="5" name="Group 4"/>
            <p:cNvGrpSpPr/>
            <p:nvPr/>
          </p:nvGrpSpPr>
          <p:grpSpPr>
            <a:xfrm>
              <a:off x="2502687" y="3590085"/>
              <a:ext cx="2668793" cy="668447"/>
              <a:chOff x="1550872" y="4710632"/>
              <a:chExt cx="5505427" cy="1395053"/>
            </a:xfrm>
          </p:grpSpPr>
          <p:pic>
            <p:nvPicPr>
              <p:cNvPr id="6" name="Picture 5"/>
              <p:cNvPicPr>
                <a:picLocks noChangeAspect="1"/>
              </p:cNvPicPr>
              <p:nvPr/>
            </p:nvPicPr>
            <p:blipFill>
              <a:blip r:embed="rId2">
                <a:alphaModFix amt="55000"/>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328" r="100000"/>
                        </a14:imgEffect>
                      </a14:imgLayer>
                    </a14:imgProps>
                  </a:ext>
                </a:extLst>
              </a:blip>
              <a:stretch>
                <a:fillRect/>
              </a:stretch>
            </p:blipFill>
            <p:spPr>
              <a:xfrm>
                <a:off x="1550872" y="4710632"/>
                <a:ext cx="5505427" cy="1395053"/>
              </a:xfrm>
              <a:prstGeom prst="rect">
                <a:avLst/>
              </a:prstGeom>
            </p:spPr>
          </p:pic>
          <p:sp>
            <p:nvSpPr>
              <p:cNvPr id="7" name="Rectangle 6"/>
              <p:cNvSpPr/>
              <p:nvPr/>
            </p:nvSpPr>
            <p:spPr>
              <a:xfrm>
                <a:off x="2941378" y="4866258"/>
                <a:ext cx="3281027" cy="606334"/>
              </a:xfrm>
              <a:prstGeom prst="rect">
                <a:avLst/>
              </a:prstGeom>
            </p:spPr>
            <p:txBody>
              <a:bodyPr wrap="none">
                <a:spAutoFit/>
              </a:bodyPr>
              <a:lstStyle/>
              <a:p>
                <a:pPr algn="ctr"/>
                <a:r>
                  <a:rPr lang="en-US" sz="2000" dirty="0" smtClean="0"/>
                  <a:t>Control Plane</a:t>
                </a:r>
                <a:endParaRPr lang="en-US" sz="2000" dirty="0"/>
              </a:p>
            </p:txBody>
          </p:sp>
        </p:grpSp>
        <p:grpSp>
          <p:nvGrpSpPr>
            <p:cNvPr id="8" name="Group 7"/>
            <p:cNvGrpSpPr/>
            <p:nvPr/>
          </p:nvGrpSpPr>
          <p:grpSpPr>
            <a:xfrm>
              <a:off x="7853622" y="3518369"/>
              <a:ext cx="2668793" cy="719740"/>
              <a:chOff x="1550872" y="4566165"/>
              <a:chExt cx="5505427" cy="1502102"/>
            </a:xfrm>
          </p:grpSpPr>
          <p:pic>
            <p:nvPicPr>
              <p:cNvPr id="9" name="Picture 8"/>
              <p:cNvPicPr>
                <a:picLocks noChangeAspect="1"/>
              </p:cNvPicPr>
              <p:nvPr/>
            </p:nvPicPr>
            <p:blipFill>
              <a:blip r:embed="rId2">
                <a:alphaModFix amt="55000"/>
                <a:duotone>
                  <a:schemeClr val="accent2">
                    <a:shade val="45000"/>
                    <a:satMod val="135000"/>
                  </a:schemeClr>
                  <a:prstClr val="white"/>
                </a:duotone>
                <a:extLst>
                  <a:ext uri="{BEBA8EAE-BF5A-486C-A8C5-ECC9F3942E4B}">
                    <a14:imgProps xmlns:a14="http://schemas.microsoft.com/office/drawing/2010/main">
                      <a14:imgLayer r:embed="rId3">
                        <a14:imgEffect>
                          <a14:backgroundRemoval t="0" b="100000" l="328" r="100000"/>
                        </a14:imgEffect>
                      </a14:imgLayer>
                    </a14:imgProps>
                  </a:ext>
                </a:extLst>
              </a:blip>
              <a:stretch>
                <a:fillRect/>
              </a:stretch>
            </p:blipFill>
            <p:spPr>
              <a:xfrm>
                <a:off x="1550872" y="4566165"/>
                <a:ext cx="5505427" cy="1502102"/>
              </a:xfrm>
              <a:prstGeom prst="rect">
                <a:avLst/>
              </a:prstGeom>
            </p:spPr>
          </p:pic>
          <p:sp>
            <p:nvSpPr>
              <p:cNvPr id="10" name="Rectangle 9"/>
              <p:cNvSpPr/>
              <p:nvPr/>
            </p:nvSpPr>
            <p:spPr>
              <a:xfrm>
                <a:off x="2134907" y="4828091"/>
                <a:ext cx="3281027" cy="606334"/>
              </a:xfrm>
              <a:prstGeom prst="rect">
                <a:avLst/>
              </a:prstGeom>
            </p:spPr>
            <p:txBody>
              <a:bodyPr wrap="none">
                <a:spAutoFit/>
              </a:bodyPr>
              <a:lstStyle/>
              <a:p>
                <a:pPr algn="ctr"/>
                <a:r>
                  <a:rPr lang="en-US" sz="2000" dirty="0" smtClean="0"/>
                  <a:t>Control Plane</a:t>
                </a:r>
                <a:endParaRPr lang="en-US" sz="2000" dirty="0"/>
              </a:p>
            </p:txBody>
          </p:sp>
        </p:grpSp>
        <p:grpSp>
          <p:nvGrpSpPr>
            <p:cNvPr id="11" name="Group 10"/>
            <p:cNvGrpSpPr/>
            <p:nvPr/>
          </p:nvGrpSpPr>
          <p:grpSpPr>
            <a:xfrm>
              <a:off x="1078735" y="4758224"/>
              <a:ext cx="5173475" cy="1267094"/>
              <a:chOff x="1550872" y="4619074"/>
              <a:chExt cx="5505427" cy="1345468"/>
            </a:xfrm>
          </p:grpSpPr>
          <p:pic>
            <p:nvPicPr>
              <p:cNvPr id="12" name="Picture 11"/>
              <p:cNvPicPr>
                <a:picLocks noChangeAspect="1"/>
              </p:cNvPicPr>
              <p:nvPr/>
            </p:nvPicPr>
            <p:blipFill>
              <a:blip r:embed="rId2">
                <a:alphaModFix amt="55000"/>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328" r="100000"/>
                        </a14:imgEffect>
                      </a14:imgLayer>
                    </a14:imgProps>
                  </a:ext>
                </a:extLst>
              </a:blip>
              <a:stretch>
                <a:fillRect/>
              </a:stretch>
            </p:blipFill>
            <p:spPr>
              <a:xfrm>
                <a:off x="1550872" y="4619074"/>
                <a:ext cx="5505427" cy="1345468"/>
              </a:xfrm>
              <a:prstGeom prst="rect">
                <a:avLst/>
              </a:prstGeom>
            </p:spPr>
          </p:pic>
          <p:sp>
            <p:nvSpPr>
              <p:cNvPr id="13" name="Rectangle 12"/>
              <p:cNvSpPr/>
              <p:nvPr/>
            </p:nvSpPr>
            <p:spPr>
              <a:xfrm>
                <a:off x="2328139" y="4776171"/>
                <a:ext cx="3770698" cy="1078485"/>
              </a:xfrm>
              <a:prstGeom prst="rect">
                <a:avLst/>
              </a:prstGeom>
            </p:spPr>
            <p:txBody>
              <a:bodyPr wrap="none">
                <a:spAutoFit/>
              </a:bodyPr>
              <a:lstStyle/>
              <a:p>
                <a:pPr algn="ctr"/>
                <a:r>
                  <a:rPr lang="en-US" sz="2000" dirty="0" smtClean="0"/>
                  <a:t>Resource Plane </a:t>
                </a:r>
                <a:br>
                  <a:rPr lang="en-US" sz="2000" dirty="0" smtClean="0"/>
                </a:br>
                <a:r>
                  <a:rPr lang="en-US" sz="2000" dirty="0" smtClean="0"/>
                  <a:t>(Compute, Network and Storage</a:t>
                </a:r>
                <a:br>
                  <a:rPr lang="en-US" sz="2000" dirty="0" smtClean="0"/>
                </a:br>
                <a:r>
                  <a:rPr lang="en-US" sz="2000" dirty="0" smtClean="0"/>
                  <a:t>Resources)</a:t>
                </a:r>
                <a:endParaRPr lang="en-US" sz="2000" dirty="0"/>
              </a:p>
            </p:txBody>
          </p:sp>
        </p:grpSp>
        <p:grpSp>
          <p:nvGrpSpPr>
            <p:cNvPr id="14" name="Group 13"/>
            <p:cNvGrpSpPr/>
            <p:nvPr/>
          </p:nvGrpSpPr>
          <p:grpSpPr>
            <a:xfrm>
              <a:off x="6685947" y="4706884"/>
              <a:ext cx="5173475" cy="1352237"/>
              <a:chOff x="1550872" y="4583593"/>
              <a:chExt cx="5505427" cy="1435876"/>
            </a:xfrm>
          </p:grpSpPr>
          <p:sp>
            <p:nvSpPr>
              <p:cNvPr id="16" name="Rectangle 15"/>
              <p:cNvSpPr/>
              <p:nvPr/>
            </p:nvSpPr>
            <p:spPr>
              <a:xfrm>
                <a:off x="2328139" y="4776171"/>
                <a:ext cx="3770698" cy="1078485"/>
              </a:xfrm>
              <a:prstGeom prst="rect">
                <a:avLst/>
              </a:prstGeom>
            </p:spPr>
            <p:txBody>
              <a:bodyPr wrap="none">
                <a:spAutoFit/>
              </a:bodyPr>
              <a:lstStyle/>
              <a:p>
                <a:pPr algn="ctr"/>
                <a:r>
                  <a:rPr lang="en-US" sz="2000" dirty="0" smtClean="0"/>
                  <a:t>Resource Plane </a:t>
                </a:r>
                <a:br>
                  <a:rPr lang="en-US" sz="2000" dirty="0" smtClean="0"/>
                </a:br>
                <a:r>
                  <a:rPr lang="en-US" sz="2000" dirty="0" smtClean="0"/>
                  <a:t>(Compute, Network and Storage</a:t>
                </a:r>
                <a:br>
                  <a:rPr lang="en-US" sz="2000" dirty="0" smtClean="0"/>
                </a:br>
                <a:r>
                  <a:rPr lang="en-US" sz="2000" dirty="0" smtClean="0"/>
                  <a:t>Resources)</a:t>
                </a:r>
                <a:endParaRPr lang="en-US" sz="2000" dirty="0"/>
              </a:p>
            </p:txBody>
          </p:sp>
          <p:pic>
            <p:nvPicPr>
              <p:cNvPr id="15" name="Picture 14"/>
              <p:cNvPicPr>
                <a:picLocks noChangeAspect="1"/>
              </p:cNvPicPr>
              <p:nvPr/>
            </p:nvPicPr>
            <p:blipFill>
              <a:blip r:embed="rId2">
                <a:alphaModFix amt="55000"/>
                <a:duotone>
                  <a:schemeClr val="accent2">
                    <a:shade val="45000"/>
                    <a:satMod val="135000"/>
                  </a:schemeClr>
                  <a:prstClr val="white"/>
                </a:duotone>
                <a:extLst>
                  <a:ext uri="{BEBA8EAE-BF5A-486C-A8C5-ECC9F3942E4B}">
                    <a14:imgProps xmlns:a14="http://schemas.microsoft.com/office/drawing/2010/main">
                      <a14:imgLayer r:embed="rId3">
                        <a14:imgEffect>
                          <a14:backgroundRemoval t="0" b="100000" l="328" r="100000"/>
                        </a14:imgEffect>
                      </a14:imgLayer>
                    </a14:imgProps>
                  </a:ext>
                </a:extLst>
              </a:blip>
              <a:stretch>
                <a:fillRect/>
              </a:stretch>
            </p:blipFill>
            <p:spPr>
              <a:xfrm>
                <a:off x="1550872" y="4583593"/>
                <a:ext cx="5505427" cy="1435876"/>
              </a:xfrm>
              <a:prstGeom prst="rect">
                <a:avLst/>
              </a:prstGeom>
            </p:spPr>
          </p:pic>
        </p:grpSp>
        <p:cxnSp>
          <p:nvCxnSpPr>
            <p:cNvPr id="21" name="Straight Arrow Connector 20"/>
            <p:cNvCxnSpPr/>
            <p:nvPr/>
          </p:nvCxnSpPr>
          <p:spPr>
            <a:xfrm>
              <a:off x="5166215" y="3807424"/>
              <a:ext cx="2577351" cy="0"/>
            </a:xfrm>
            <a:prstGeom prst="straightConnector1">
              <a:avLst/>
            </a:prstGeom>
            <a:ln w="31750">
              <a:solidFill>
                <a:schemeClr val="accent6">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988322" y="4103823"/>
              <a:ext cx="525546" cy="941267"/>
            </a:xfrm>
            <a:prstGeom prst="rect">
              <a:avLst/>
            </a:prstGeom>
          </p:spPr>
        </p:pic>
        <p:pic>
          <p:nvPicPr>
            <p:cNvPr id="26" name="Picture 2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555753" y="4050036"/>
              <a:ext cx="525546" cy="941267"/>
            </a:xfrm>
            <a:prstGeom prst="rect">
              <a:avLst/>
            </a:prstGeom>
          </p:spPr>
        </p:pic>
        <p:sp>
          <p:nvSpPr>
            <p:cNvPr id="19" name="Vertical Scroll 18"/>
            <p:cNvSpPr/>
            <p:nvPr/>
          </p:nvSpPr>
          <p:spPr>
            <a:xfrm>
              <a:off x="2863136" y="3732473"/>
              <a:ext cx="319491" cy="331937"/>
            </a:xfrm>
            <a:prstGeom prst="vertic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Vertical Scroll 21"/>
            <p:cNvSpPr/>
            <p:nvPr/>
          </p:nvSpPr>
          <p:spPr>
            <a:xfrm>
              <a:off x="9715764" y="3678031"/>
              <a:ext cx="319491" cy="331937"/>
            </a:xfrm>
            <a:prstGeom prst="verticalScroll">
              <a:avLst/>
            </a:prstGeom>
            <a:gradFill>
              <a:gsLst>
                <a:gs pos="0">
                  <a:schemeClr val="accent2">
                    <a:lumMod val="75000"/>
                  </a:schemeClr>
                </a:gs>
                <a:gs pos="50000">
                  <a:schemeClr val="accent2"/>
                </a:gs>
                <a:gs pos="100000">
                  <a:schemeClr val="accent2"/>
                </a:gs>
              </a:gsLst>
            </a:gra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Content Placeholder 2"/>
          <p:cNvSpPr txBox="1">
            <a:spLocks/>
          </p:cNvSpPr>
          <p:nvPr/>
        </p:nvSpPr>
        <p:spPr>
          <a:xfrm>
            <a:off x="751342" y="5654295"/>
            <a:ext cx="11189646" cy="12037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Each challenge also provides opportunities</a:t>
            </a:r>
          </a:p>
          <a:p>
            <a:pPr lvl="1"/>
            <a:r>
              <a:rPr lang="en-US" dirty="0" smtClean="0"/>
              <a:t>Dynamism =&gt; controlled dynamicity; Coalition =&gt; more shared resources</a:t>
            </a:r>
          </a:p>
          <a:p>
            <a:pPr lvl="1"/>
            <a:r>
              <a:rPr lang="en-US" dirty="0" smtClean="0"/>
              <a:t>Multi-resources =&gt; trade scarcity w/ abundance; SD =&gt; higher agility/efficiency</a:t>
            </a:r>
          </a:p>
        </p:txBody>
      </p:sp>
    </p:spTree>
    <p:extLst>
      <p:ext uri="{BB962C8B-B14F-4D97-AF65-F5344CB8AC3E}">
        <p14:creationId xmlns:p14="http://schemas.microsoft.com/office/powerpoint/2010/main" val="134286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AutoShape 1"/>
          <p:cNvSpPr>
            <a:spLocks/>
          </p:cNvSpPr>
          <p:nvPr/>
        </p:nvSpPr>
        <p:spPr bwMode="auto">
          <a:xfrm>
            <a:off x="1559719" y="57151"/>
            <a:ext cx="2185988" cy="409575"/>
          </a:xfrm>
          <a:prstGeom prst="roundRect">
            <a:avLst>
              <a:gd name="adj" fmla="val 34880"/>
            </a:avLst>
          </a:prstGeom>
          <a:solidFill>
            <a:srgbClr val="37A130"/>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67586" name="AutoShape 2"/>
          <p:cNvSpPr>
            <a:spLocks/>
          </p:cNvSpPr>
          <p:nvPr/>
        </p:nvSpPr>
        <p:spPr bwMode="auto">
          <a:xfrm>
            <a:off x="6438901" y="19051"/>
            <a:ext cx="2264569" cy="466725"/>
          </a:xfrm>
          <a:prstGeom prst="roundRect">
            <a:avLst>
              <a:gd name="adj" fmla="val 30611"/>
            </a:avLst>
          </a:prstGeom>
          <a:solidFill>
            <a:srgbClr val="0C8385"/>
          </a:solidFill>
          <a:ln w="25400" cap="flat">
            <a:solidFill>
              <a:schemeClr val="tx1"/>
            </a:solidFill>
            <a:prstDash val="solid"/>
            <a:miter lim="800000"/>
            <a:headEnd type="none" w="med" len="med"/>
            <a:tailEnd type="none" w="med" len="med"/>
          </a:ln>
        </p:spPr>
        <p:txBody>
          <a:bodyPr lIns="0" tIns="0" rIns="0" bIns="0"/>
          <a:lstStyle/>
          <a:p>
            <a:endParaRPr lang="en-US" baseline="0" dirty="0"/>
          </a:p>
        </p:txBody>
      </p:sp>
      <p:sp>
        <p:nvSpPr>
          <p:cNvPr id="67587" name="Oval 3"/>
          <p:cNvSpPr>
            <a:spLocks/>
          </p:cNvSpPr>
          <p:nvPr/>
        </p:nvSpPr>
        <p:spPr bwMode="auto">
          <a:xfrm>
            <a:off x="9004216" y="1"/>
            <a:ext cx="1663785" cy="1264765"/>
          </a:xfrm>
          <a:prstGeom prst="ellipse">
            <a:avLst/>
          </a:prstGeom>
          <a:solidFill>
            <a:srgbClr val="66B132">
              <a:alpha val="79999"/>
            </a:srgbClr>
          </a:solidFill>
          <a:ln w="25400" cap="flat">
            <a:solidFill>
              <a:schemeClr val="tx1">
                <a:alpha val="79999"/>
              </a:schemeClr>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EthDst:1,</a:t>
            </a:r>
          </a:p>
          <a:p>
            <a:r>
              <a:rPr lang="en-US" sz="1500" baseline="0">
                <a:latin typeface="Menlo Regular" charset="0"/>
                <a:cs typeface="Menlo Regular" charset="0"/>
                <a:sym typeface="Menlo Regular" charset="0"/>
              </a:rPr>
              <a:t>TcpDst:22</a:t>
            </a:r>
          </a:p>
        </p:txBody>
      </p:sp>
      <p:sp>
        <p:nvSpPr>
          <p:cNvPr id="67596" name="Rectangle 12"/>
          <p:cNvSpPr>
            <a:spLocks/>
          </p:cNvSpPr>
          <p:nvPr/>
        </p:nvSpPr>
        <p:spPr bwMode="auto">
          <a:xfrm>
            <a:off x="4783571" y="2389533"/>
            <a:ext cx="843564" cy="368420"/>
          </a:xfrm>
          <a:prstGeom prst="rect">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a:latin typeface="Menlo Regular" charset="0"/>
                <a:cs typeface="Menlo Regular" charset="0"/>
                <a:sym typeface="Menlo Regular" charset="0"/>
              </a:rPr>
              <a:t>null</a:t>
            </a:r>
          </a:p>
        </p:txBody>
      </p:sp>
      <p:sp>
        <p:nvSpPr>
          <p:cNvPr id="67597" name="Line 13"/>
          <p:cNvSpPr>
            <a:spLocks noChangeShapeType="1"/>
          </p:cNvSpPr>
          <p:nvPr/>
        </p:nvSpPr>
        <p:spPr bwMode="auto">
          <a:xfrm>
            <a:off x="5200444" y="2060652"/>
            <a:ext cx="0" cy="341709"/>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400" baseline="0"/>
          </a:p>
        </p:txBody>
      </p:sp>
      <p:sp>
        <p:nvSpPr>
          <p:cNvPr id="67598" name="Rectangle 14"/>
          <p:cNvSpPr>
            <a:spLocks/>
          </p:cNvSpPr>
          <p:nvPr/>
        </p:nvSpPr>
        <p:spPr bwMode="auto">
          <a:xfrm>
            <a:off x="5237126" y="2120269"/>
            <a:ext cx="68469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square" lIns="0" tIns="0" rIns="0" bIns="0" anchor="ctr">
            <a:spAutoFit/>
          </a:bodyPr>
          <a:lstStyle/>
          <a:p>
            <a:pPr>
              <a:tabLst>
                <a:tab pos="211027" algn="l"/>
              </a:tabLst>
            </a:pPr>
            <a:r>
              <a:rPr lang="en-US" sz="1400" baseline="0" dirty="0">
                <a:latin typeface="Menlo Regular" charset="0"/>
                <a:cs typeface="Menlo Regular" charset="0"/>
                <a:sym typeface="Menlo Regular" charset="0"/>
              </a:rPr>
              <a:t>true</a:t>
            </a:r>
          </a:p>
        </p:txBody>
      </p:sp>
      <p:sp>
        <p:nvSpPr>
          <p:cNvPr id="67599" name="AutoShape 15"/>
          <p:cNvSpPr>
            <a:spLocks/>
          </p:cNvSpPr>
          <p:nvPr/>
        </p:nvSpPr>
        <p:spPr bwMode="auto">
          <a:xfrm>
            <a:off x="4064179" y="1269942"/>
            <a:ext cx="2309253" cy="833798"/>
          </a:xfrm>
          <a:prstGeom prst="diamond">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Assert:</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p>
        </p:txBody>
      </p:sp>
      <p:sp>
        <p:nvSpPr>
          <p:cNvPr id="67600" name="Rectangle 16"/>
          <p:cNvSpPr>
            <a:spLocks/>
          </p:cNvSpPr>
          <p:nvPr/>
        </p:nvSpPr>
        <p:spPr bwMode="auto">
          <a:xfrm>
            <a:off x="2295525" y="84967"/>
            <a:ext cx="786780" cy="3539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2300" baseline="0" dirty="0">
                <a:cs typeface="Helvetica Neue Light" charset="0"/>
              </a:rPr>
              <a:t>Policy</a:t>
            </a:r>
          </a:p>
        </p:txBody>
      </p:sp>
      <p:sp>
        <p:nvSpPr>
          <p:cNvPr id="67601" name="Rectangle 17"/>
          <p:cNvSpPr>
            <a:spLocks/>
          </p:cNvSpPr>
          <p:nvPr/>
        </p:nvSpPr>
        <p:spPr bwMode="auto">
          <a:xfrm>
            <a:off x="6973789" y="65917"/>
            <a:ext cx="1415139" cy="3539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2300" baseline="0" dirty="0">
                <a:cs typeface="Helvetica Neue Light" charset="0"/>
              </a:rPr>
              <a:t>Trace Tree</a:t>
            </a:r>
          </a:p>
        </p:txBody>
      </p:sp>
      <p:grpSp>
        <p:nvGrpSpPr>
          <p:cNvPr id="2" name="Group 1"/>
          <p:cNvGrpSpPr/>
          <p:nvPr/>
        </p:nvGrpSpPr>
        <p:grpSpPr>
          <a:xfrm>
            <a:off x="6360320" y="1268410"/>
            <a:ext cx="2578893" cy="5169461"/>
            <a:chOff x="4836319" y="1268409"/>
            <a:chExt cx="2578893" cy="5169461"/>
          </a:xfrm>
        </p:grpSpPr>
        <p:sp>
          <p:nvSpPr>
            <p:cNvPr id="67588" name="Line 4"/>
            <p:cNvSpPr>
              <a:spLocks noChangeShapeType="1"/>
            </p:cNvSpPr>
            <p:nvPr/>
          </p:nvSpPr>
          <p:spPr bwMode="auto">
            <a:xfrm>
              <a:off x="6307039" y="2016919"/>
              <a:ext cx="567928" cy="1509713"/>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400" baseline="0"/>
            </a:p>
          </p:txBody>
        </p:sp>
        <p:sp>
          <p:nvSpPr>
            <p:cNvPr id="67589" name="Line 5"/>
            <p:cNvSpPr>
              <a:spLocks noChangeShapeType="1"/>
            </p:cNvSpPr>
            <p:nvPr/>
          </p:nvSpPr>
          <p:spPr bwMode="auto">
            <a:xfrm flipH="1">
              <a:off x="6863358" y="4133850"/>
              <a:ext cx="1786" cy="539354"/>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400" baseline="0"/>
            </a:p>
          </p:txBody>
        </p:sp>
        <p:sp>
          <p:nvSpPr>
            <p:cNvPr id="67590" name="Line 6"/>
            <p:cNvSpPr>
              <a:spLocks noChangeShapeType="1"/>
            </p:cNvSpPr>
            <p:nvPr/>
          </p:nvSpPr>
          <p:spPr bwMode="auto">
            <a:xfrm flipH="1">
              <a:off x="6858893" y="5275660"/>
              <a:ext cx="2679" cy="823913"/>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400" baseline="0"/>
            </a:p>
          </p:txBody>
        </p:sp>
        <p:sp>
          <p:nvSpPr>
            <p:cNvPr id="67591" name="Rectangle 7"/>
            <p:cNvSpPr>
              <a:spLocks/>
            </p:cNvSpPr>
            <p:nvPr/>
          </p:nvSpPr>
          <p:spPr bwMode="auto">
            <a:xfrm>
              <a:off x="6938368" y="4307116"/>
              <a:ext cx="10809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a:latin typeface="Menlo Regular" charset="0"/>
                  <a:cs typeface="Menlo Regular" charset="0"/>
                  <a:sym typeface="Menlo Regular" charset="0"/>
                </a:rPr>
                <a:t>1</a:t>
              </a:r>
            </a:p>
          </p:txBody>
        </p:sp>
        <p:sp>
          <p:nvSpPr>
            <p:cNvPr id="67592" name="Rectangle 8"/>
            <p:cNvSpPr>
              <a:spLocks/>
            </p:cNvSpPr>
            <p:nvPr/>
          </p:nvSpPr>
          <p:spPr bwMode="auto">
            <a:xfrm>
              <a:off x="6908007" y="5608449"/>
              <a:ext cx="10809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dirty="0">
                  <a:latin typeface="Menlo Regular" charset="0"/>
                  <a:cs typeface="Menlo Regular" charset="0"/>
                  <a:sym typeface="Menlo Regular" charset="0"/>
                </a:rPr>
                <a:t>2</a:t>
              </a:r>
            </a:p>
          </p:txBody>
        </p:sp>
        <p:sp>
          <p:nvSpPr>
            <p:cNvPr id="67593" name="Rectangle 9"/>
            <p:cNvSpPr>
              <a:spLocks/>
            </p:cNvSpPr>
            <p:nvPr/>
          </p:nvSpPr>
          <p:spPr bwMode="auto">
            <a:xfrm>
              <a:off x="4836319" y="3562350"/>
              <a:ext cx="714375" cy="523875"/>
            </a:xfrm>
            <a:prstGeom prst="rect">
              <a:avLst/>
            </a:prstGeom>
            <a:solidFill>
              <a:srgbClr val="0D8386"/>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a:latin typeface="Menlo Regular" charset="0"/>
                  <a:cs typeface="Menlo Regular" charset="0"/>
                  <a:sym typeface="Menlo Regular" charset="0"/>
                </a:rPr>
                <a:t>?</a:t>
              </a:r>
            </a:p>
          </p:txBody>
        </p:sp>
        <p:sp>
          <p:nvSpPr>
            <p:cNvPr id="67594" name="Line 10"/>
            <p:cNvSpPr>
              <a:spLocks noChangeShapeType="1"/>
            </p:cNvSpPr>
            <p:nvPr/>
          </p:nvSpPr>
          <p:spPr bwMode="auto">
            <a:xfrm flipH="1">
              <a:off x="5215831" y="1922860"/>
              <a:ext cx="624185" cy="1633538"/>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400" baseline="0"/>
            </a:p>
          </p:txBody>
        </p:sp>
        <p:sp>
          <p:nvSpPr>
            <p:cNvPr id="67595" name="Rectangle 11"/>
            <p:cNvSpPr>
              <a:spLocks/>
            </p:cNvSpPr>
            <p:nvPr/>
          </p:nvSpPr>
          <p:spPr bwMode="auto">
            <a:xfrm>
              <a:off x="5131892" y="2454504"/>
              <a:ext cx="43236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a:latin typeface="Menlo Regular" charset="0"/>
                  <a:cs typeface="Menlo Regular" charset="0"/>
                  <a:sym typeface="Menlo Regular" charset="0"/>
                </a:rPr>
                <a:t>true</a:t>
              </a:r>
            </a:p>
          </p:txBody>
        </p:sp>
        <p:sp>
          <p:nvSpPr>
            <p:cNvPr id="67602" name="Rectangle 18"/>
            <p:cNvSpPr>
              <a:spLocks/>
            </p:cNvSpPr>
            <p:nvPr/>
          </p:nvSpPr>
          <p:spPr bwMode="auto">
            <a:xfrm>
              <a:off x="6635651" y="2454504"/>
              <a:ext cx="54045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a:latin typeface="Menlo Regular" charset="0"/>
                  <a:cs typeface="Menlo Regular" charset="0"/>
                  <a:sym typeface="Menlo Regular" charset="0"/>
                </a:rPr>
                <a:t>false</a:t>
              </a:r>
            </a:p>
          </p:txBody>
        </p:sp>
        <p:sp>
          <p:nvSpPr>
            <p:cNvPr id="67605" name="Oval 21"/>
            <p:cNvSpPr>
              <a:spLocks/>
            </p:cNvSpPr>
            <p:nvPr/>
          </p:nvSpPr>
          <p:spPr bwMode="auto">
            <a:xfrm>
              <a:off x="6185173" y="3324225"/>
              <a:ext cx="1172890" cy="904875"/>
            </a:xfrm>
            <a:prstGeom prst="ellipse">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Read:</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EthSrc</a:t>
              </a:r>
              <a:endParaRPr lang="en-US" sz="1400" baseline="0" dirty="0">
                <a:latin typeface="Menlo Regular" charset="0"/>
                <a:cs typeface="Menlo Regular" charset="0"/>
                <a:sym typeface="Menlo Regular" charset="0"/>
              </a:endParaRPr>
            </a:p>
          </p:txBody>
        </p:sp>
        <p:sp>
          <p:nvSpPr>
            <p:cNvPr id="67606" name="Oval 22"/>
            <p:cNvSpPr>
              <a:spLocks/>
            </p:cNvSpPr>
            <p:nvPr/>
          </p:nvSpPr>
          <p:spPr bwMode="auto">
            <a:xfrm>
              <a:off x="6307931" y="4575955"/>
              <a:ext cx="1107281" cy="904875"/>
            </a:xfrm>
            <a:prstGeom prst="ellipse">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Read:</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EthDst</a:t>
              </a:r>
              <a:endParaRPr lang="en-US" sz="1400" baseline="0" dirty="0">
                <a:latin typeface="Menlo Regular" charset="0"/>
                <a:cs typeface="Menlo Regular" charset="0"/>
                <a:sym typeface="Menlo Regular" charset="0"/>
              </a:endParaRPr>
            </a:p>
          </p:txBody>
        </p:sp>
        <p:sp>
          <p:nvSpPr>
            <p:cNvPr id="67607" name="Rectangle 23"/>
            <p:cNvSpPr>
              <a:spLocks/>
            </p:cNvSpPr>
            <p:nvPr/>
          </p:nvSpPr>
          <p:spPr bwMode="auto">
            <a:xfrm>
              <a:off x="6479381" y="5913995"/>
              <a:ext cx="714375" cy="523875"/>
            </a:xfrm>
            <a:prstGeom prst="rect">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a:latin typeface="Menlo Regular" charset="0"/>
                  <a:cs typeface="Menlo Regular" charset="0"/>
                  <a:sym typeface="Menlo Regular" charset="0"/>
                </a:rPr>
                <a:t>path1</a:t>
              </a:r>
            </a:p>
          </p:txBody>
        </p:sp>
        <p:sp>
          <p:nvSpPr>
            <p:cNvPr id="25" name="AutoShape 15"/>
            <p:cNvSpPr>
              <a:spLocks/>
            </p:cNvSpPr>
            <p:nvPr/>
          </p:nvSpPr>
          <p:spPr bwMode="auto">
            <a:xfrm>
              <a:off x="4937685" y="1268409"/>
              <a:ext cx="2309253" cy="833798"/>
            </a:xfrm>
            <a:prstGeom prst="diamond">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Assert:</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p>
          </p:txBody>
        </p:sp>
      </p:grpSp>
      <p:sp>
        <p:nvSpPr>
          <p:cNvPr id="27" name="Rectangle 2"/>
          <p:cNvSpPr>
            <a:spLocks/>
          </p:cNvSpPr>
          <p:nvPr/>
        </p:nvSpPr>
        <p:spPr bwMode="auto">
          <a:xfrm>
            <a:off x="1609726" y="1097594"/>
            <a:ext cx="3243263" cy="5717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Bold" charset="0"/>
                <a:cs typeface="Menlo Bold" charset="0"/>
                <a:sym typeface="Menlo Bold" charset="0"/>
              </a:rPr>
              <a:t>Route</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onPacket</a:t>
            </a:r>
            <a:r>
              <a:rPr lang="en-US" sz="1400" baseline="0" dirty="0">
                <a:latin typeface="Menlo Regular" charset="0"/>
                <a:cs typeface="Menlo Regular" charset="0"/>
                <a:sym typeface="Menlo Regular" charset="0"/>
              </a:rPr>
              <a:t>(</a:t>
            </a:r>
            <a:r>
              <a:rPr lang="en-US" sz="1400" baseline="0" dirty="0">
                <a:latin typeface="Menlo Bold" charset="0"/>
                <a:cs typeface="Menlo Bold" charset="0"/>
                <a:sym typeface="Menlo Bold" charset="0"/>
              </a:rPr>
              <a:t>Packet</a:t>
            </a:r>
            <a:r>
              <a:rPr lang="en-US" sz="1400" baseline="0" dirty="0">
                <a:latin typeface="Menlo Regular" charset="0"/>
                <a:cs typeface="Menlo Regular" charset="0"/>
                <a:sym typeface="Menlo Regular" charset="0"/>
              </a:rPr>
              <a:t> p)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if</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p.</a:t>
            </a:r>
            <a:r>
              <a:rPr lang="en-US" sz="1400" baseline="0" dirty="0" err="1">
                <a:latin typeface="Menlo Bold" charset="0"/>
                <a:cs typeface="Menlo Bold" charset="0"/>
                <a:sym typeface="Menlo Bold" charset="0"/>
              </a:rPr>
              <a:t>tcpDstIs</a:t>
            </a:r>
            <a:r>
              <a:rPr lang="en-US" sz="1400" baseline="0" dirty="0">
                <a:latin typeface="Menlo Regular" charset="0"/>
                <a:cs typeface="Menlo Regular" charset="0"/>
                <a:sym typeface="Menlo Regular" charset="0"/>
              </a:rPr>
              <a:t>(22))</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return</a:t>
            </a: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null</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solidFill>
                  <a:srgbClr val="FFFFFF"/>
                </a:solidFill>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else</a:t>
            </a:r>
            <a:r>
              <a:rPr lang="en-US" sz="1400" baseline="0" dirty="0">
                <a:latin typeface="Menlo Regular" charset="0"/>
                <a:cs typeface="Menlo Regular" charset="0"/>
                <a:sym typeface="Menlo Regular" charset="0"/>
              </a:rPr>
              <a:t>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r>
            <a:br>
              <a:rPr lang="en-US" sz="1400" baseline="0" dirty="0">
                <a:latin typeface="Menlo Regular" charset="0"/>
                <a:cs typeface="Menlo Regular" charset="0"/>
                <a:sym typeface="Menlo Regular" charset="0"/>
              </a:rPr>
            </a:b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Location</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sloc</a:t>
            </a:r>
            <a:r>
              <a:rPr lang="en-US" sz="1400" baseline="0" dirty="0">
                <a:latin typeface="Menlo Regular" charset="0"/>
                <a:cs typeface="Menlo Regular" charset="0"/>
                <a:sym typeface="Menlo Regular" charset="0"/>
              </a:rPr>
              <a:t>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err="1">
                <a:latin typeface="Menlo Bold" charset="0"/>
                <a:cs typeface="Menlo Bold" charset="0"/>
                <a:sym typeface="Menlo Bold" charset="0"/>
              </a:rPr>
              <a:t>hostTable</a:t>
            </a:r>
            <a:r>
              <a:rPr lang="en-US" sz="1400" baseline="0" dirty="0">
                <a:latin typeface="Menlo Regular" charset="0"/>
                <a:cs typeface="Menlo Regular" charset="0"/>
                <a:sym typeface="Menlo Regular" charset="0"/>
              </a:rPr>
              <a:t>(</a:t>
            </a:r>
            <a:r>
              <a:rPr lang="en-US" sz="1400" baseline="0" dirty="0" err="1">
                <a:latin typeface="Menlo Regular" charset="0"/>
                <a:cs typeface="Menlo Regular" charset="0"/>
                <a:sym typeface="Menlo Regular" charset="0"/>
              </a:rPr>
              <a:t>p.</a:t>
            </a:r>
            <a:r>
              <a:rPr lang="en-US" sz="1400" baseline="0" dirty="0" err="1">
                <a:latin typeface="Menlo Bold" charset="0"/>
                <a:cs typeface="Menlo Bold" charset="0"/>
                <a:sym typeface="Menlo Bold" charset="0"/>
              </a:rPr>
              <a:t>ethSrc</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Location</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dloc</a:t>
            </a:r>
            <a:r>
              <a:rPr lang="en-US" sz="1400" baseline="0" dirty="0">
                <a:latin typeface="Menlo Regular" charset="0"/>
                <a:cs typeface="Menlo Regular" charset="0"/>
                <a:sym typeface="Menlo Regular" charset="0"/>
              </a:rPr>
              <a:t> =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err="1">
                <a:latin typeface="Menlo Bold" charset="0"/>
                <a:cs typeface="Menlo Bold" charset="0"/>
                <a:sym typeface="Menlo Bold" charset="0"/>
              </a:rPr>
              <a:t>hostTable</a:t>
            </a:r>
            <a:r>
              <a:rPr lang="en-US" sz="1400" baseline="0" dirty="0">
                <a:latin typeface="Menlo Regular" charset="0"/>
                <a:cs typeface="Menlo Regular" charset="0"/>
                <a:sym typeface="Menlo Regular" charset="0"/>
              </a:rPr>
              <a:t>(</a:t>
            </a:r>
            <a:r>
              <a:rPr lang="en-US" sz="1400" baseline="0" dirty="0" err="1">
                <a:latin typeface="Menlo Regular" charset="0"/>
                <a:cs typeface="Menlo Regular" charset="0"/>
                <a:sym typeface="Menlo Regular" charset="0"/>
              </a:rPr>
              <a:t>p.</a:t>
            </a:r>
            <a:r>
              <a:rPr lang="en-US" sz="1400" baseline="0" dirty="0" err="1">
                <a:latin typeface="Menlo Bold" charset="0"/>
                <a:cs typeface="Menlo Bold" charset="0"/>
                <a:sym typeface="Menlo Bold" charset="0"/>
              </a:rPr>
              <a:t>ethDst</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Route </a:t>
            </a:r>
            <a:r>
              <a:rPr lang="en-US" sz="1400" baseline="0" dirty="0">
                <a:latin typeface="Menlo Regular" charset="0"/>
                <a:cs typeface="Menlo Regular" charset="0"/>
                <a:sym typeface="Menlo Regular" charset="0"/>
              </a:rPr>
              <a:t>path    =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myRoutingAlg</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topology(),</a:t>
            </a:r>
            <a:r>
              <a:rPr lang="en-US" sz="1400" baseline="0" dirty="0" err="1">
                <a:latin typeface="Menlo Regular" charset="0"/>
                <a:cs typeface="Menlo Regular" charset="0"/>
                <a:sym typeface="Menlo Regular" charset="0"/>
              </a:rPr>
              <a:t>sloc,dloc</a:t>
            </a:r>
            <a:r>
              <a:rPr lang="en-US" sz="1400" baseline="0" dirty="0">
                <a:latin typeface="Menlo Regular" charset="0"/>
                <a:cs typeface="Menlo Regular" charset="0"/>
                <a:sym typeface="Menlo Regular" charset="0"/>
              </a:rPr>
              <a:t>);</a:t>
            </a:r>
            <a:endParaRPr lang="en-US" sz="1400" baseline="0" dirty="0">
              <a:solidFill>
                <a:srgbClr val="FFFFFF"/>
              </a:solidFill>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solidFill>
                  <a:srgbClr val="FFFFFF"/>
                </a:solidFill>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return</a:t>
            </a:r>
            <a:r>
              <a:rPr lang="en-US" sz="1400" baseline="0" dirty="0">
                <a:latin typeface="Menlo Regular" charset="0"/>
                <a:cs typeface="Menlo Regular" charset="0"/>
                <a:sym typeface="Menlo Regular" charset="0"/>
              </a:rPr>
              <a:t> path;</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a:t>
            </a:r>
          </a:p>
        </p:txBody>
      </p:sp>
    </p:spTree>
    <p:extLst>
      <p:ext uri="{BB962C8B-B14F-4D97-AF65-F5344CB8AC3E}">
        <p14:creationId xmlns:p14="http://schemas.microsoft.com/office/powerpoint/2010/main" val="1991739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5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P spid="67596" grpId="0" animBg="1"/>
      <p:bldP spid="67597" grpId="0" animBg="1"/>
      <p:bldP spid="67598" grpId="0"/>
      <p:bldP spid="6759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AutoShape 1"/>
          <p:cNvSpPr>
            <a:spLocks/>
          </p:cNvSpPr>
          <p:nvPr/>
        </p:nvSpPr>
        <p:spPr bwMode="auto">
          <a:xfrm>
            <a:off x="1559719" y="57151"/>
            <a:ext cx="2185988" cy="409575"/>
          </a:xfrm>
          <a:prstGeom prst="roundRect">
            <a:avLst>
              <a:gd name="adj" fmla="val 34880"/>
            </a:avLst>
          </a:prstGeom>
          <a:solidFill>
            <a:srgbClr val="37A130"/>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67586" name="AutoShape 2"/>
          <p:cNvSpPr>
            <a:spLocks/>
          </p:cNvSpPr>
          <p:nvPr/>
        </p:nvSpPr>
        <p:spPr bwMode="auto">
          <a:xfrm>
            <a:off x="6438901" y="19051"/>
            <a:ext cx="2264569" cy="466725"/>
          </a:xfrm>
          <a:prstGeom prst="roundRect">
            <a:avLst>
              <a:gd name="adj" fmla="val 30611"/>
            </a:avLst>
          </a:prstGeom>
          <a:solidFill>
            <a:srgbClr val="0C8385"/>
          </a:solidFill>
          <a:ln w="25400" cap="flat">
            <a:solidFill>
              <a:schemeClr val="tx1"/>
            </a:solidFill>
            <a:prstDash val="solid"/>
            <a:miter lim="800000"/>
            <a:headEnd type="none" w="med" len="med"/>
            <a:tailEnd type="none" w="med" len="med"/>
          </a:ln>
        </p:spPr>
        <p:txBody>
          <a:bodyPr lIns="0" tIns="0" rIns="0" bIns="0"/>
          <a:lstStyle/>
          <a:p>
            <a:endParaRPr lang="en-US" baseline="0" dirty="0"/>
          </a:p>
        </p:txBody>
      </p:sp>
      <p:sp>
        <p:nvSpPr>
          <p:cNvPr id="67587" name="Oval 3"/>
          <p:cNvSpPr>
            <a:spLocks/>
          </p:cNvSpPr>
          <p:nvPr/>
        </p:nvSpPr>
        <p:spPr bwMode="auto">
          <a:xfrm>
            <a:off x="9004216" y="1"/>
            <a:ext cx="1663785" cy="1264765"/>
          </a:xfrm>
          <a:prstGeom prst="ellipse">
            <a:avLst/>
          </a:prstGeom>
          <a:solidFill>
            <a:srgbClr val="66B132">
              <a:alpha val="79999"/>
            </a:srgbClr>
          </a:solidFill>
          <a:ln w="25400" cap="flat">
            <a:solidFill>
              <a:schemeClr val="tx1">
                <a:alpha val="79999"/>
              </a:schemeClr>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EthDst:1,</a:t>
            </a:r>
          </a:p>
          <a:p>
            <a:r>
              <a:rPr lang="en-US" sz="1500" baseline="0">
                <a:latin typeface="Menlo Regular" charset="0"/>
                <a:cs typeface="Menlo Regular" charset="0"/>
                <a:sym typeface="Menlo Regular" charset="0"/>
              </a:rPr>
              <a:t>TcpDst:22</a:t>
            </a:r>
          </a:p>
        </p:txBody>
      </p:sp>
      <p:sp>
        <p:nvSpPr>
          <p:cNvPr id="67596" name="Rectangle 12"/>
          <p:cNvSpPr>
            <a:spLocks/>
          </p:cNvSpPr>
          <p:nvPr/>
        </p:nvSpPr>
        <p:spPr bwMode="auto">
          <a:xfrm>
            <a:off x="4783571" y="2389533"/>
            <a:ext cx="843564" cy="368420"/>
          </a:xfrm>
          <a:prstGeom prst="rect">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a:latin typeface="Menlo Regular" charset="0"/>
                <a:cs typeface="Menlo Regular" charset="0"/>
                <a:sym typeface="Menlo Regular" charset="0"/>
              </a:rPr>
              <a:t>null</a:t>
            </a:r>
          </a:p>
        </p:txBody>
      </p:sp>
      <p:sp>
        <p:nvSpPr>
          <p:cNvPr id="67597" name="Line 13"/>
          <p:cNvSpPr>
            <a:spLocks noChangeShapeType="1"/>
          </p:cNvSpPr>
          <p:nvPr/>
        </p:nvSpPr>
        <p:spPr bwMode="auto">
          <a:xfrm>
            <a:off x="5200444" y="2060652"/>
            <a:ext cx="0" cy="341709"/>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400" baseline="0"/>
          </a:p>
        </p:txBody>
      </p:sp>
      <p:sp>
        <p:nvSpPr>
          <p:cNvPr id="67598" name="Rectangle 14"/>
          <p:cNvSpPr>
            <a:spLocks/>
          </p:cNvSpPr>
          <p:nvPr/>
        </p:nvSpPr>
        <p:spPr bwMode="auto">
          <a:xfrm>
            <a:off x="5237126" y="2120268"/>
            <a:ext cx="708213"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square" lIns="0" tIns="0" rIns="0" bIns="0" anchor="ctr">
            <a:spAutoFit/>
          </a:bodyPr>
          <a:lstStyle/>
          <a:p>
            <a:pPr>
              <a:tabLst>
                <a:tab pos="211027" algn="l"/>
              </a:tabLst>
            </a:pPr>
            <a:r>
              <a:rPr lang="en-US" sz="1400" baseline="0" dirty="0">
                <a:latin typeface="Menlo Regular" charset="0"/>
                <a:cs typeface="Menlo Regular" charset="0"/>
                <a:sym typeface="Menlo Regular" charset="0"/>
              </a:rPr>
              <a:t>true</a:t>
            </a:r>
          </a:p>
        </p:txBody>
      </p:sp>
      <p:sp>
        <p:nvSpPr>
          <p:cNvPr id="67599" name="AutoShape 15"/>
          <p:cNvSpPr>
            <a:spLocks/>
          </p:cNvSpPr>
          <p:nvPr/>
        </p:nvSpPr>
        <p:spPr bwMode="auto">
          <a:xfrm>
            <a:off x="4064179" y="1269942"/>
            <a:ext cx="2309253" cy="833798"/>
          </a:xfrm>
          <a:prstGeom prst="diamond">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Assert:</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p>
        </p:txBody>
      </p:sp>
      <p:sp>
        <p:nvSpPr>
          <p:cNvPr id="67600" name="Rectangle 16"/>
          <p:cNvSpPr>
            <a:spLocks/>
          </p:cNvSpPr>
          <p:nvPr/>
        </p:nvSpPr>
        <p:spPr bwMode="auto">
          <a:xfrm>
            <a:off x="2295525" y="84967"/>
            <a:ext cx="786780" cy="3539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2300" baseline="0" dirty="0">
                <a:cs typeface="Helvetica Neue Light" charset="0"/>
              </a:rPr>
              <a:t>Policy</a:t>
            </a:r>
          </a:p>
        </p:txBody>
      </p:sp>
      <p:sp>
        <p:nvSpPr>
          <p:cNvPr id="67601" name="Rectangle 17"/>
          <p:cNvSpPr>
            <a:spLocks/>
          </p:cNvSpPr>
          <p:nvPr/>
        </p:nvSpPr>
        <p:spPr bwMode="auto">
          <a:xfrm>
            <a:off x="6973789" y="65917"/>
            <a:ext cx="1415139" cy="3539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2300" baseline="0" dirty="0">
                <a:cs typeface="Helvetica Neue Light" charset="0"/>
              </a:rPr>
              <a:t>Trace Tree</a:t>
            </a:r>
          </a:p>
        </p:txBody>
      </p:sp>
      <p:grpSp>
        <p:nvGrpSpPr>
          <p:cNvPr id="2" name="Group 1"/>
          <p:cNvGrpSpPr/>
          <p:nvPr/>
        </p:nvGrpSpPr>
        <p:grpSpPr>
          <a:xfrm>
            <a:off x="6360320" y="1268410"/>
            <a:ext cx="2578893" cy="5138101"/>
            <a:chOff x="4836319" y="1268409"/>
            <a:chExt cx="2578893" cy="5138101"/>
          </a:xfrm>
        </p:grpSpPr>
        <p:sp>
          <p:nvSpPr>
            <p:cNvPr id="67588" name="Line 4"/>
            <p:cNvSpPr>
              <a:spLocks noChangeShapeType="1"/>
            </p:cNvSpPr>
            <p:nvPr/>
          </p:nvSpPr>
          <p:spPr bwMode="auto">
            <a:xfrm>
              <a:off x="6307039" y="2016919"/>
              <a:ext cx="567928" cy="1509713"/>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400" baseline="0"/>
            </a:p>
          </p:txBody>
        </p:sp>
        <p:sp>
          <p:nvSpPr>
            <p:cNvPr id="67589" name="Line 5"/>
            <p:cNvSpPr>
              <a:spLocks noChangeShapeType="1"/>
            </p:cNvSpPr>
            <p:nvPr/>
          </p:nvSpPr>
          <p:spPr bwMode="auto">
            <a:xfrm flipH="1">
              <a:off x="6863358" y="4133850"/>
              <a:ext cx="1786" cy="539354"/>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400" baseline="0"/>
            </a:p>
          </p:txBody>
        </p:sp>
        <p:sp>
          <p:nvSpPr>
            <p:cNvPr id="67590" name="Line 6"/>
            <p:cNvSpPr>
              <a:spLocks noChangeShapeType="1"/>
            </p:cNvSpPr>
            <p:nvPr/>
          </p:nvSpPr>
          <p:spPr bwMode="auto">
            <a:xfrm flipH="1">
              <a:off x="6858893" y="5275660"/>
              <a:ext cx="2679" cy="823913"/>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400" baseline="0"/>
            </a:p>
          </p:txBody>
        </p:sp>
        <p:sp>
          <p:nvSpPr>
            <p:cNvPr id="67591" name="Rectangle 7"/>
            <p:cNvSpPr>
              <a:spLocks/>
            </p:cNvSpPr>
            <p:nvPr/>
          </p:nvSpPr>
          <p:spPr bwMode="auto">
            <a:xfrm>
              <a:off x="6938368" y="4307116"/>
              <a:ext cx="10809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a:latin typeface="Menlo Regular" charset="0"/>
                  <a:cs typeface="Menlo Regular" charset="0"/>
                  <a:sym typeface="Menlo Regular" charset="0"/>
                </a:rPr>
                <a:t>1</a:t>
              </a:r>
            </a:p>
          </p:txBody>
        </p:sp>
        <p:sp>
          <p:nvSpPr>
            <p:cNvPr id="67592" name="Rectangle 8"/>
            <p:cNvSpPr>
              <a:spLocks/>
            </p:cNvSpPr>
            <p:nvPr/>
          </p:nvSpPr>
          <p:spPr bwMode="auto">
            <a:xfrm>
              <a:off x="6908007" y="5577089"/>
              <a:ext cx="10809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dirty="0">
                  <a:latin typeface="Menlo Regular" charset="0"/>
                  <a:cs typeface="Menlo Regular" charset="0"/>
                  <a:sym typeface="Menlo Regular" charset="0"/>
                </a:rPr>
                <a:t>2</a:t>
              </a:r>
            </a:p>
          </p:txBody>
        </p:sp>
        <p:sp>
          <p:nvSpPr>
            <p:cNvPr id="67593" name="Rectangle 9"/>
            <p:cNvSpPr>
              <a:spLocks/>
            </p:cNvSpPr>
            <p:nvPr/>
          </p:nvSpPr>
          <p:spPr bwMode="auto">
            <a:xfrm>
              <a:off x="4836319" y="3562350"/>
              <a:ext cx="714375" cy="523875"/>
            </a:xfrm>
            <a:prstGeom prst="rect">
              <a:avLst/>
            </a:prstGeom>
            <a:solidFill>
              <a:srgbClr val="0D8386"/>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1" baseline="0" dirty="0">
                  <a:solidFill>
                    <a:srgbClr val="FF0000"/>
                  </a:solidFill>
                  <a:latin typeface="Menlo Regular" charset="0"/>
                  <a:cs typeface="Menlo Regular" charset="0"/>
                  <a:sym typeface="Menlo Regular" charset="0"/>
                </a:rPr>
                <a:t>null</a:t>
              </a:r>
            </a:p>
          </p:txBody>
        </p:sp>
        <p:sp>
          <p:nvSpPr>
            <p:cNvPr id="67594" name="Line 10"/>
            <p:cNvSpPr>
              <a:spLocks noChangeShapeType="1"/>
            </p:cNvSpPr>
            <p:nvPr/>
          </p:nvSpPr>
          <p:spPr bwMode="auto">
            <a:xfrm flipH="1">
              <a:off x="5215831" y="1922860"/>
              <a:ext cx="624185" cy="1633538"/>
            </a:xfrm>
            <a:prstGeom prst="line">
              <a:avLst/>
            </a:prstGeom>
            <a:noFill/>
            <a:ln w="25400" cap="flat">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400" baseline="0"/>
            </a:p>
          </p:txBody>
        </p:sp>
        <p:sp>
          <p:nvSpPr>
            <p:cNvPr id="67595" name="Rectangle 11"/>
            <p:cNvSpPr>
              <a:spLocks/>
            </p:cNvSpPr>
            <p:nvPr/>
          </p:nvSpPr>
          <p:spPr bwMode="auto">
            <a:xfrm>
              <a:off x="5131892" y="2454504"/>
              <a:ext cx="43236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a:latin typeface="Menlo Regular" charset="0"/>
                  <a:cs typeface="Menlo Regular" charset="0"/>
                  <a:sym typeface="Menlo Regular" charset="0"/>
                </a:rPr>
                <a:t>true</a:t>
              </a:r>
            </a:p>
          </p:txBody>
        </p:sp>
        <p:sp>
          <p:nvSpPr>
            <p:cNvPr id="67602" name="Rectangle 18"/>
            <p:cNvSpPr>
              <a:spLocks/>
            </p:cNvSpPr>
            <p:nvPr/>
          </p:nvSpPr>
          <p:spPr bwMode="auto">
            <a:xfrm>
              <a:off x="6635651" y="2454504"/>
              <a:ext cx="540450"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a:latin typeface="Menlo Regular" charset="0"/>
                  <a:cs typeface="Menlo Regular" charset="0"/>
                  <a:sym typeface="Menlo Regular" charset="0"/>
                </a:rPr>
                <a:t>false</a:t>
              </a:r>
            </a:p>
          </p:txBody>
        </p:sp>
        <p:sp>
          <p:nvSpPr>
            <p:cNvPr id="67605" name="Oval 21"/>
            <p:cNvSpPr>
              <a:spLocks/>
            </p:cNvSpPr>
            <p:nvPr/>
          </p:nvSpPr>
          <p:spPr bwMode="auto">
            <a:xfrm>
              <a:off x="6198451" y="3324225"/>
              <a:ext cx="1170717" cy="904875"/>
            </a:xfrm>
            <a:prstGeom prst="ellipse">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Read:</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EthSrc</a:t>
              </a:r>
              <a:endParaRPr lang="en-US" sz="1400" baseline="0" dirty="0">
                <a:latin typeface="Menlo Regular" charset="0"/>
                <a:cs typeface="Menlo Regular" charset="0"/>
                <a:sym typeface="Menlo Regular" charset="0"/>
              </a:endParaRPr>
            </a:p>
          </p:txBody>
        </p:sp>
        <p:sp>
          <p:nvSpPr>
            <p:cNvPr id="67606" name="Oval 22"/>
            <p:cNvSpPr>
              <a:spLocks/>
            </p:cNvSpPr>
            <p:nvPr/>
          </p:nvSpPr>
          <p:spPr bwMode="auto">
            <a:xfrm>
              <a:off x="6307931" y="4575955"/>
              <a:ext cx="1107281" cy="904875"/>
            </a:xfrm>
            <a:prstGeom prst="ellipse">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Read:</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EthDst</a:t>
              </a:r>
              <a:endParaRPr lang="en-US" sz="1400" baseline="0" dirty="0">
                <a:latin typeface="Menlo Regular" charset="0"/>
                <a:cs typeface="Menlo Regular" charset="0"/>
                <a:sym typeface="Menlo Regular" charset="0"/>
              </a:endParaRPr>
            </a:p>
          </p:txBody>
        </p:sp>
        <p:sp>
          <p:nvSpPr>
            <p:cNvPr id="67607" name="Rectangle 23"/>
            <p:cNvSpPr>
              <a:spLocks/>
            </p:cNvSpPr>
            <p:nvPr/>
          </p:nvSpPr>
          <p:spPr bwMode="auto">
            <a:xfrm>
              <a:off x="6479381" y="5882635"/>
              <a:ext cx="714375" cy="523875"/>
            </a:xfrm>
            <a:prstGeom prst="rect">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a:latin typeface="Menlo Regular" charset="0"/>
                  <a:cs typeface="Menlo Regular" charset="0"/>
                  <a:sym typeface="Menlo Regular" charset="0"/>
                </a:rPr>
                <a:t>path1</a:t>
              </a:r>
            </a:p>
          </p:txBody>
        </p:sp>
        <p:sp>
          <p:nvSpPr>
            <p:cNvPr id="25" name="AutoShape 15"/>
            <p:cNvSpPr>
              <a:spLocks/>
            </p:cNvSpPr>
            <p:nvPr/>
          </p:nvSpPr>
          <p:spPr bwMode="auto">
            <a:xfrm>
              <a:off x="4937685" y="1268409"/>
              <a:ext cx="2309253" cy="833798"/>
            </a:xfrm>
            <a:prstGeom prst="diamond">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Assert:</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p>
          </p:txBody>
        </p:sp>
      </p:grpSp>
      <p:sp>
        <p:nvSpPr>
          <p:cNvPr id="27" name="Rectangle 2"/>
          <p:cNvSpPr>
            <a:spLocks/>
          </p:cNvSpPr>
          <p:nvPr/>
        </p:nvSpPr>
        <p:spPr bwMode="auto">
          <a:xfrm>
            <a:off x="1609726" y="1097594"/>
            <a:ext cx="3243263" cy="5717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Bold" charset="0"/>
                <a:cs typeface="Menlo Bold" charset="0"/>
                <a:sym typeface="Menlo Bold" charset="0"/>
              </a:rPr>
              <a:t>Route</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onPacket</a:t>
            </a:r>
            <a:r>
              <a:rPr lang="en-US" sz="1400" baseline="0" dirty="0">
                <a:latin typeface="Menlo Regular" charset="0"/>
                <a:cs typeface="Menlo Regular" charset="0"/>
                <a:sym typeface="Menlo Regular" charset="0"/>
              </a:rPr>
              <a:t>(</a:t>
            </a:r>
            <a:r>
              <a:rPr lang="en-US" sz="1400" baseline="0" dirty="0">
                <a:latin typeface="Menlo Bold" charset="0"/>
                <a:cs typeface="Menlo Bold" charset="0"/>
                <a:sym typeface="Menlo Bold" charset="0"/>
              </a:rPr>
              <a:t>Packet</a:t>
            </a:r>
            <a:r>
              <a:rPr lang="en-US" sz="1400" baseline="0" dirty="0">
                <a:latin typeface="Menlo Regular" charset="0"/>
                <a:cs typeface="Menlo Regular" charset="0"/>
                <a:sym typeface="Menlo Regular" charset="0"/>
              </a:rPr>
              <a:t> p)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if</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p.</a:t>
            </a:r>
            <a:r>
              <a:rPr lang="en-US" sz="1400" baseline="0" dirty="0" err="1">
                <a:latin typeface="Menlo Bold" charset="0"/>
                <a:cs typeface="Menlo Bold" charset="0"/>
                <a:sym typeface="Menlo Bold" charset="0"/>
              </a:rPr>
              <a:t>tcpDstIs</a:t>
            </a:r>
            <a:r>
              <a:rPr lang="en-US" sz="1400" baseline="0" dirty="0">
                <a:latin typeface="Menlo Regular" charset="0"/>
                <a:cs typeface="Menlo Regular" charset="0"/>
                <a:sym typeface="Menlo Regular" charset="0"/>
              </a:rPr>
              <a:t>(22))</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return</a:t>
            </a: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null</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solidFill>
                  <a:srgbClr val="FFFFFF"/>
                </a:solidFill>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else</a:t>
            </a:r>
            <a:r>
              <a:rPr lang="en-US" sz="1400" baseline="0" dirty="0">
                <a:latin typeface="Menlo Regular" charset="0"/>
                <a:cs typeface="Menlo Regular" charset="0"/>
                <a:sym typeface="Menlo Regular" charset="0"/>
              </a:rPr>
              <a:t>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r>
            <a:br>
              <a:rPr lang="en-US" sz="1400" baseline="0" dirty="0">
                <a:latin typeface="Menlo Regular" charset="0"/>
                <a:cs typeface="Menlo Regular" charset="0"/>
                <a:sym typeface="Menlo Regular" charset="0"/>
              </a:rPr>
            </a:b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Location</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sloc</a:t>
            </a:r>
            <a:r>
              <a:rPr lang="en-US" sz="1400" baseline="0" dirty="0">
                <a:latin typeface="Menlo Regular" charset="0"/>
                <a:cs typeface="Menlo Regular" charset="0"/>
                <a:sym typeface="Menlo Regular" charset="0"/>
              </a:rPr>
              <a:t>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err="1">
                <a:latin typeface="Menlo Bold" charset="0"/>
                <a:cs typeface="Menlo Bold" charset="0"/>
                <a:sym typeface="Menlo Bold" charset="0"/>
              </a:rPr>
              <a:t>hostTable</a:t>
            </a:r>
            <a:r>
              <a:rPr lang="en-US" sz="1400" baseline="0" dirty="0">
                <a:latin typeface="Menlo Regular" charset="0"/>
                <a:cs typeface="Menlo Regular" charset="0"/>
                <a:sym typeface="Menlo Regular" charset="0"/>
              </a:rPr>
              <a:t>(</a:t>
            </a:r>
            <a:r>
              <a:rPr lang="en-US" sz="1400" baseline="0" dirty="0" err="1">
                <a:latin typeface="Menlo Regular" charset="0"/>
                <a:cs typeface="Menlo Regular" charset="0"/>
                <a:sym typeface="Menlo Regular" charset="0"/>
              </a:rPr>
              <a:t>p.</a:t>
            </a:r>
            <a:r>
              <a:rPr lang="en-US" sz="1400" baseline="0" dirty="0" err="1">
                <a:latin typeface="Menlo Bold" charset="0"/>
                <a:cs typeface="Menlo Bold" charset="0"/>
                <a:sym typeface="Menlo Bold" charset="0"/>
              </a:rPr>
              <a:t>ethSrc</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Location</a:t>
            </a: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dloc</a:t>
            </a:r>
            <a:r>
              <a:rPr lang="en-US" sz="1400" baseline="0" dirty="0">
                <a:latin typeface="Menlo Regular" charset="0"/>
                <a:cs typeface="Menlo Regular" charset="0"/>
                <a:sym typeface="Menlo Regular" charset="0"/>
              </a:rPr>
              <a:t> =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err="1">
                <a:latin typeface="Menlo Bold" charset="0"/>
                <a:cs typeface="Menlo Bold" charset="0"/>
                <a:sym typeface="Menlo Bold" charset="0"/>
              </a:rPr>
              <a:t>hostTable</a:t>
            </a:r>
            <a:r>
              <a:rPr lang="en-US" sz="1400" baseline="0" dirty="0">
                <a:latin typeface="Menlo Regular" charset="0"/>
                <a:cs typeface="Menlo Regular" charset="0"/>
                <a:sym typeface="Menlo Regular" charset="0"/>
              </a:rPr>
              <a:t>(</a:t>
            </a:r>
            <a:r>
              <a:rPr lang="en-US" sz="1400" baseline="0" dirty="0" err="1">
                <a:latin typeface="Menlo Regular" charset="0"/>
                <a:cs typeface="Menlo Regular" charset="0"/>
                <a:sym typeface="Menlo Regular" charset="0"/>
              </a:rPr>
              <a:t>p.</a:t>
            </a:r>
            <a:r>
              <a:rPr lang="en-US" sz="1400" baseline="0" dirty="0" err="1">
                <a:latin typeface="Menlo Bold" charset="0"/>
                <a:cs typeface="Menlo Bold" charset="0"/>
                <a:sym typeface="Menlo Bold" charset="0"/>
              </a:rPr>
              <a:t>ethDst</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endParaRPr lang="en-US" sz="1400" baseline="0" dirty="0">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a:latin typeface="Menlo Bold" charset="0"/>
                <a:cs typeface="Menlo Bold" charset="0"/>
                <a:sym typeface="Menlo Bold" charset="0"/>
              </a:rPr>
              <a:t>Route </a:t>
            </a:r>
            <a:r>
              <a:rPr lang="en-US" sz="1400" baseline="0" dirty="0">
                <a:latin typeface="Menlo Regular" charset="0"/>
                <a:cs typeface="Menlo Regular" charset="0"/>
                <a:sym typeface="Menlo Regular" charset="0"/>
              </a:rPr>
              <a:t>path    =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r>
              <a:rPr lang="en-US" sz="1400" baseline="0" dirty="0" err="1">
                <a:latin typeface="Menlo Regular" charset="0"/>
                <a:cs typeface="Menlo Regular" charset="0"/>
                <a:sym typeface="Menlo Regular" charset="0"/>
              </a:rPr>
              <a:t>myRoutingAlg</a:t>
            </a:r>
            <a:r>
              <a:rPr lang="en-US" sz="1400" baseline="0" dirty="0">
                <a:latin typeface="Menlo Regular" charset="0"/>
                <a:cs typeface="Menlo Regular" charset="0"/>
                <a:sym typeface="Menlo Regular" charset="0"/>
              </a:rPr>
              <a:t>(</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topology(),</a:t>
            </a:r>
            <a:r>
              <a:rPr lang="en-US" sz="1400" baseline="0" dirty="0" err="1">
                <a:latin typeface="Menlo Regular" charset="0"/>
                <a:cs typeface="Menlo Regular" charset="0"/>
                <a:sym typeface="Menlo Regular" charset="0"/>
              </a:rPr>
              <a:t>sloc,dloc</a:t>
            </a:r>
            <a:r>
              <a:rPr lang="en-US" sz="1400" baseline="0" dirty="0">
                <a:latin typeface="Menlo Regular" charset="0"/>
                <a:cs typeface="Menlo Regular" charset="0"/>
                <a:sym typeface="Menlo Regular" charset="0"/>
              </a:rPr>
              <a:t>);</a:t>
            </a:r>
            <a:endParaRPr lang="en-US" sz="1400" baseline="0" dirty="0">
              <a:solidFill>
                <a:srgbClr val="FFFFFF"/>
              </a:solidFill>
              <a:latin typeface="Menlo Regular" charset="0"/>
              <a:cs typeface="Menlo Regular" charset="0"/>
              <a:sym typeface="Menlo Regular" charset="0"/>
            </a:endParaRP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solidFill>
                  <a:srgbClr val="FFFFFF"/>
                </a:solidFill>
                <a:latin typeface="Menlo Regular" charset="0"/>
                <a:cs typeface="Menlo Regular" charset="0"/>
                <a:sym typeface="Menlo Regular" charset="0"/>
              </a:rPr>
              <a:t>    </a:t>
            </a:r>
            <a:r>
              <a:rPr lang="en-US" sz="1400" baseline="0" dirty="0">
                <a:solidFill>
                  <a:srgbClr val="B21889"/>
                </a:solidFill>
                <a:latin typeface="Menlo Regular" charset="0"/>
                <a:cs typeface="Menlo Regular" charset="0"/>
                <a:sym typeface="Menlo Regular" charset="0"/>
              </a:rPr>
              <a:t>return</a:t>
            </a:r>
            <a:r>
              <a:rPr lang="en-US" sz="1400" baseline="0" dirty="0">
                <a:latin typeface="Menlo Regular" charset="0"/>
                <a:cs typeface="Menlo Regular" charset="0"/>
                <a:sym typeface="Menlo Regular" charset="0"/>
              </a:rPr>
              <a:t> path;</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  }</a:t>
            </a:r>
          </a:p>
          <a:p>
            <a:pPr>
              <a:tabLst>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 pos="211027" algn="l"/>
              </a:tabLst>
            </a:pPr>
            <a:r>
              <a:rPr lang="en-US" sz="1400" baseline="0" dirty="0">
                <a:latin typeface="Menlo Regular" charset="0"/>
                <a:cs typeface="Menlo Regular" charset="0"/>
                <a:sym typeface="Menlo Regular" charset="0"/>
              </a:rPr>
              <a:t>}</a:t>
            </a:r>
          </a:p>
        </p:txBody>
      </p:sp>
    </p:spTree>
    <p:extLst>
      <p:ext uri="{BB962C8B-B14F-4D97-AF65-F5344CB8AC3E}">
        <p14:creationId xmlns:p14="http://schemas.microsoft.com/office/powerpoint/2010/main" val="10115880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723900" y="43866"/>
            <a:ext cx="10515600" cy="1325563"/>
          </a:xfrm>
          <a:ln/>
        </p:spPr>
        <p:txBody>
          <a:bodyPr/>
          <a:lstStyle/>
          <a:p>
            <a:r>
              <a:rPr lang="en-US" sz="4000" dirty="0"/>
              <a:t>Trace Tree Formal Spec</a:t>
            </a:r>
          </a:p>
        </p:txBody>
      </p:sp>
      <p:sp>
        <p:nvSpPr>
          <p:cNvPr id="2" name="Content Placeholder 1"/>
          <p:cNvSpPr>
            <a:spLocks noGrp="1"/>
          </p:cNvSpPr>
          <p:nvPr>
            <p:ph idx="1"/>
          </p:nvPr>
        </p:nvSpPr>
        <p:spPr>
          <a:xfrm>
            <a:off x="4519559" y="1027906"/>
            <a:ext cx="6018742" cy="5334000"/>
          </a:xfrm>
        </p:spPr>
        <p:txBody>
          <a:bodyPr/>
          <a:lstStyle/>
          <a:p>
            <a:r>
              <a:rPr lang="en-US" sz="2800" dirty="0"/>
              <a:t>A tree w/ 4 types of nodes</a:t>
            </a:r>
          </a:p>
          <a:p>
            <a:pPr marL="457200" lvl="1" indent="0">
              <a:buNone/>
            </a:pPr>
            <a:r>
              <a:rPr lang="en-US" sz="2400" b="1" dirty="0"/>
              <a:t>    T</a:t>
            </a:r>
            <a:r>
              <a:rPr lang="en-US" sz="2400" dirty="0"/>
              <a:t> node: assertion on packet attributes</a:t>
            </a:r>
          </a:p>
          <a:p>
            <a:pPr marL="457200" lvl="1" indent="0">
              <a:buNone/>
            </a:pPr>
            <a:r>
              <a:rPr lang="en-US" sz="2400" b="1" dirty="0"/>
              <a:t>    V</a:t>
            </a:r>
            <a:r>
              <a:rPr lang="en-US" sz="2400" dirty="0"/>
              <a:t> node: multi-way branching on a packet   </a:t>
            </a:r>
            <a:br>
              <a:rPr lang="en-US" sz="2400" dirty="0"/>
            </a:br>
            <a:r>
              <a:rPr lang="en-US" sz="2400" dirty="0"/>
              <a:t>    attribute</a:t>
            </a:r>
          </a:p>
          <a:p>
            <a:pPr marL="457200" lvl="1" indent="0">
              <a:buNone/>
            </a:pPr>
            <a:r>
              <a:rPr lang="en-US" sz="2400" b="1" dirty="0"/>
              <a:t>    L</a:t>
            </a:r>
            <a:r>
              <a:rPr lang="en-US" sz="2400" dirty="0"/>
              <a:t> node: leaf node labeled w/ action</a:t>
            </a:r>
          </a:p>
          <a:p>
            <a:pPr marL="457200" lvl="1" indent="0">
              <a:buNone/>
            </a:pPr>
            <a:r>
              <a:rPr lang="en-US" sz="2400" b="1" dirty="0"/>
              <a:t>    ?</a:t>
            </a:r>
            <a:r>
              <a:rPr lang="en-US" sz="2400" dirty="0"/>
              <a:t> node: unknown </a:t>
            </a:r>
          </a:p>
          <a:p>
            <a:r>
              <a:rPr lang="en-US" sz="2800" b="1" dirty="0"/>
              <a:t>TT search</a:t>
            </a:r>
            <a:r>
              <a:rPr lang="en-US" sz="2800" dirty="0"/>
              <a:t>: traverse tree for a given packet to determine action or no answer</a:t>
            </a:r>
          </a:p>
          <a:p>
            <a:r>
              <a:rPr lang="en-US" sz="2800" b="1" dirty="0"/>
              <a:t>TT correctness</a:t>
            </a:r>
            <a:r>
              <a:rPr lang="en-US" sz="2800" dirty="0"/>
              <a:t>: if TT records an answer for a given packet, the answer is the same as the original algorithm </a:t>
            </a:r>
          </a:p>
        </p:txBody>
      </p:sp>
      <p:grpSp>
        <p:nvGrpSpPr>
          <p:cNvPr id="5" name="Group 4"/>
          <p:cNvGrpSpPr/>
          <p:nvPr/>
        </p:nvGrpSpPr>
        <p:grpSpPr>
          <a:xfrm>
            <a:off x="1703655" y="1042632"/>
            <a:ext cx="2578893" cy="5169461"/>
            <a:chOff x="4836319" y="1268409"/>
            <a:chExt cx="2578893" cy="5169461"/>
          </a:xfrm>
        </p:grpSpPr>
        <p:sp>
          <p:nvSpPr>
            <p:cNvPr id="6" name="Line 4"/>
            <p:cNvSpPr>
              <a:spLocks noChangeShapeType="1"/>
            </p:cNvSpPr>
            <p:nvPr/>
          </p:nvSpPr>
          <p:spPr bwMode="auto">
            <a:xfrm>
              <a:off x="6307039" y="2016919"/>
              <a:ext cx="567928" cy="1509713"/>
            </a:xfrm>
            <a:prstGeom prst="lin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sz="1400" baseline="0"/>
            </a:p>
          </p:txBody>
        </p:sp>
        <p:sp>
          <p:nvSpPr>
            <p:cNvPr id="7" name="Line 5"/>
            <p:cNvSpPr>
              <a:spLocks noChangeShapeType="1"/>
            </p:cNvSpPr>
            <p:nvPr/>
          </p:nvSpPr>
          <p:spPr bwMode="auto">
            <a:xfrm flipH="1">
              <a:off x="6863358" y="4133850"/>
              <a:ext cx="1786" cy="539354"/>
            </a:xfrm>
            <a:prstGeom prst="lin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sz="1400" baseline="0"/>
            </a:p>
          </p:txBody>
        </p:sp>
        <p:sp>
          <p:nvSpPr>
            <p:cNvPr id="8" name="Line 6"/>
            <p:cNvSpPr>
              <a:spLocks noChangeShapeType="1"/>
            </p:cNvSpPr>
            <p:nvPr/>
          </p:nvSpPr>
          <p:spPr bwMode="auto">
            <a:xfrm flipH="1">
              <a:off x="6858893" y="5275660"/>
              <a:ext cx="2679" cy="823913"/>
            </a:xfrm>
            <a:prstGeom prst="lin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sz="1400" baseline="0"/>
            </a:p>
          </p:txBody>
        </p:sp>
        <p:sp>
          <p:nvSpPr>
            <p:cNvPr id="9" name="Rectangle 7"/>
            <p:cNvSpPr>
              <a:spLocks/>
            </p:cNvSpPr>
            <p:nvPr/>
          </p:nvSpPr>
          <p:spPr bwMode="auto">
            <a:xfrm>
              <a:off x="6938368" y="4307116"/>
              <a:ext cx="10809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a:latin typeface="Menlo Regular" charset="0"/>
                  <a:cs typeface="Menlo Regular" charset="0"/>
                  <a:sym typeface="Menlo Regular" charset="0"/>
                </a:rPr>
                <a:t>1</a:t>
              </a:r>
            </a:p>
          </p:txBody>
        </p:sp>
        <p:sp>
          <p:nvSpPr>
            <p:cNvPr id="10" name="Rectangle 8"/>
            <p:cNvSpPr>
              <a:spLocks/>
            </p:cNvSpPr>
            <p:nvPr/>
          </p:nvSpPr>
          <p:spPr bwMode="auto">
            <a:xfrm>
              <a:off x="6908007" y="5608449"/>
              <a:ext cx="10809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dirty="0">
                  <a:latin typeface="Menlo Regular" charset="0"/>
                  <a:cs typeface="Menlo Regular" charset="0"/>
                  <a:sym typeface="Menlo Regular" charset="0"/>
                </a:rPr>
                <a:t>2</a:t>
              </a:r>
            </a:p>
          </p:txBody>
        </p:sp>
        <p:sp>
          <p:nvSpPr>
            <p:cNvPr id="11" name="Rectangle 9"/>
            <p:cNvSpPr>
              <a:spLocks/>
            </p:cNvSpPr>
            <p:nvPr/>
          </p:nvSpPr>
          <p:spPr bwMode="auto">
            <a:xfrm>
              <a:off x="4836319" y="3562350"/>
              <a:ext cx="714375" cy="523875"/>
            </a:xfrm>
            <a:prstGeom prst="rect">
              <a:avLst/>
            </a:prstGeom>
            <a:solidFill>
              <a:srgbClr val="0D8386"/>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a:latin typeface="Menlo Regular" charset="0"/>
                  <a:cs typeface="Menlo Regular" charset="0"/>
                  <a:sym typeface="Menlo Regular" charset="0"/>
                </a:rPr>
                <a:t>?</a:t>
              </a:r>
            </a:p>
          </p:txBody>
        </p:sp>
        <p:sp>
          <p:nvSpPr>
            <p:cNvPr id="12" name="Line 10"/>
            <p:cNvSpPr>
              <a:spLocks noChangeShapeType="1"/>
            </p:cNvSpPr>
            <p:nvPr/>
          </p:nvSpPr>
          <p:spPr bwMode="auto">
            <a:xfrm flipH="1">
              <a:off x="5215831" y="1922860"/>
              <a:ext cx="624185" cy="1633538"/>
            </a:xfrm>
            <a:prstGeom prst="lin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sz="1400" baseline="0"/>
            </a:p>
          </p:txBody>
        </p:sp>
        <p:sp>
          <p:nvSpPr>
            <p:cNvPr id="13" name="Rectangle 11"/>
            <p:cNvSpPr>
              <a:spLocks/>
            </p:cNvSpPr>
            <p:nvPr/>
          </p:nvSpPr>
          <p:spPr bwMode="auto">
            <a:xfrm>
              <a:off x="5131892" y="2454504"/>
              <a:ext cx="43236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a:latin typeface="Menlo Regular" charset="0"/>
                  <a:cs typeface="Menlo Regular" charset="0"/>
                  <a:sym typeface="Menlo Regular" charset="0"/>
                </a:rPr>
                <a:t>true</a:t>
              </a:r>
            </a:p>
          </p:txBody>
        </p:sp>
        <p:sp>
          <p:nvSpPr>
            <p:cNvPr id="14" name="Rectangle 18"/>
            <p:cNvSpPr>
              <a:spLocks/>
            </p:cNvSpPr>
            <p:nvPr/>
          </p:nvSpPr>
          <p:spPr bwMode="auto">
            <a:xfrm>
              <a:off x="6635651" y="2454504"/>
              <a:ext cx="54045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pPr>
                <a:tabLst>
                  <a:tab pos="211027" algn="l"/>
                </a:tabLst>
              </a:pPr>
              <a:r>
                <a:rPr lang="en-US" sz="1400" baseline="0">
                  <a:latin typeface="Menlo Regular" charset="0"/>
                  <a:cs typeface="Menlo Regular" charset="0"/>
                  <a:sym typeface="Menlo Regular" charset="0"/>
                </a:rPr>
                <a:t>false</a:t>
              </a:r>
            </a:p>
          </p:txBody>
        </p:sp>
        <p:sp>
          <p:nvSpPr>
            <p:cNvPr id="15" name="Oval 21"/>
            <p:cNvSpPr>
              <a:spLocks/>
            </p:cNvSpPr>
            <p:nvPr/>
          </p:nvSpPr>
          <p:spPr bwMode="auto">
            <a:xfrm>
              <a:off x="6185173" y="3324225"/>
              <a:ext cx="1172890" cy="904875"/>
            </a:xfrm>
            <a:prstGeom prst="ellipse">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Read:</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EthSrc</a:t>
              </a:r>
              <a:endParaRPr lang="en-US" sz="1400" baseline="0" dirty="0">
                <a:latin typeface="Menlo Regular" charset="0"/>
                <a:cs typeface="Menlo Regular" charset="0"/>
                <a:sym typeface="Menlo Regular" charset="0"/>
              </a:endParaRPr>
            </a:p>
          </p:txBody>
        </p:sp>
        <p:sp>
          <p:nvSpPr>
            <p:cNvPr id="16" name="Oval 22"/>
            <p:cNvSpPr>
              <a:spLocks/>
            </p:cNvSpPr>
            <p:nvPr/>
          </p:nvSpPr>
          <p:spPr bwMode="auto">
            <a:xfrm>
              <a:off x="6307931" y="4575955"/>
              <a:ext cx="1107281" cy="904875"/>
            </a:xfrm>
            <a:prstGeom prst="ellipse">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Read:</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EthDst</a:t>
              </a:r>
              <a:endParaRPr lang="en-US" sz="1400" baseline="0" dirty="0">
                <a:latin typeface="Menlo Regular" charset="0"/>
                <a:cs typeface="Menlo Regular" charset="0"/>
                <a:sym typeface="Menlo Regular" charset="0"/>
              </a:endParaRPr>
            </a:p>
          </p:txBody>
        </p:sp>
        <p:sp>
          <p:nvSpPr>
            <p:cNvPr id="17" name="Rectangle 23"/>
            <p:cNvSpPr>
              <a:spLocks/>
            </p:cNvSpPr>
            <p:nvPr/>
          </p:nvSpPr>
          <p:spPr bwMode="auto">
            <a:xfrm>
              <a:off x="6479381" y="5913995"/>
              <a:ext cx="714375" cy="523875"/>
            </a:xfrm>
            <a:prstGeom prst="rect">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a:latin typeface="Menlo Regular" charset="0"/>
                  <a:cs typeface="Menlo Regular" charset="0"/>
                  <a:sym typeface="Menlo Regular" charset="0"/>
                </a:rPr>
                <a:t>path1</a:t>
              </a:r>
            </a:p>
          </p:txBody>
        </p:sp>
        <p:sp>
          <p:nvSpPr>
            <p:cNvPr id="18" name="AutoShape 15"/>
            <p:cNvSpPr>
              <a:spLocks/>
            </p:cNvSpPr>
            <p:nvPr/>
          </p:nvSpPr>
          <p:spPr bwMode="auto">
            <a:xfrm>
              <a:off x="4937685" y="1268409"/>
              <a:ext cx="2309253" cy="833798"/>
            </a:xfrm>
            <a:prstGeom prst="diamond">
              <a:avLst/>
            </a:prstGeom>
            <a:solidFill>
              <a:srgbClr val="339999"/>
            </a:solidFill>
            <a:ln w="25400" cap="flat">
              <a:solidFill>
                <a:schemeClr val="tx1"/>
              </a:solidFill>
              <a:prstDash val="solid"/>
              <a:miter lim="800000"/>
              <a:headEnd type="none" w="med" len="med"/>
              <a:tailEnd type="none" w="med" len="med"/>
            </a:ln>
          </p:spPr>
          <p:txBody>
            <a:bodyPr lIns="0" tIns="0" rIns="0" bIns="0" anchor="ctr"/>
            <a:lstStyle/>
            <a:p>
              <a:pPr>
                <a:tabLst>
                  <a:tab pos="211027" algn="l"/>
                </a:tabLst>
              </a:pPr>
              <a:r>
                <a:rPr lang="en-US" sz="1400" baseline="0" dirty="0">
                  <a:latin typeface="Menlo Regular" charset="0"/>
                  <a:cs typeface="Menlo Regular" charset="0"/>
                  <a:sym typeface="Menlo Regular" charset="0"/>
                </a:rPr>
                <a:t>Assert:</a:t>
              </a:r>
              <a:br>
                <a:rPr lang="en-US" sz="1400" baseline="0" dirty="0">
                  <a:latin typeface="Menlo Regular" charset="0"/>
                  <a:cs typeface="Menlo Regular" charset="0"/>
                  <a:sym typeface="Menlo Regular" charset="0"/>
                </a:rPr>
              </a:b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p>
          </p:txBody>
        </p:sp>
      </p:grpSp>
      <p:cxnSp>
        <p:nvCxnSpPr>
          <p:cNvPr id="21" name="Straight Arrow Connector 20"/>
          <p:cNvCxnSpPr>
            <a:endCxn id="18" idx="3"/>
          </p:cNvCxnSpPr>
          <p:nvPr/>
        </p:nvCxnSpPr>
        <p:spPr bwMode="auto">
          <a:xfrm flipH="1" flipV="1">
            <a:off x="4114274" y="1459531"/>
            <a:ext cx="1191505" cy="276137"/>
          </a:xfrm>
          <a:prstGeom prst="straightConnector1">
            <a:avLst/>
          </a:prstGeom>
          <a:solidFill>
            <a:schemeClr val="accent1"/>
          </a:solidFill>
          <a:ln w="9525" cap="flat" cmpd="sng" algn="ctr">
            <a:solidFill>
              <a:schemeClr val="tx1"/>
            </a:solidFill>
            <a:prstDash val="dash"/>
            <a:round/>
            <a:headEnd type="none" w="med" len="med"/>
            <a:tailEnd type="triangle" w="lg" len="med"/>
          </a:ln>
          <a:effectLst/>
        </p:spPr>
      </p:cxnSp>
      <p:cxnSp>
        <p:nvCxnSpPr>
          <p:cNvPr id="23" name="Straight Arrow Connector 22"/>
          <p:cNvCxnSpPr>
            <a:endCxn id="15" idx="7"/>
          </p:cNvCxnSpPr>
          <p:nvPr/>
        </p:nvCxnSpPr>
        <p:spPr bwMode="auto">
          <a:xfrm flipH="1">
            <a:off x="4053632" y="2254957"/>
            <a:ext cx="1291658" cy="976006"/>
          </a:xfrm>
          <a:prstGeom prst="straightConnector1">
            <a:avLst/>
          </a:prstGeom>
          <a:solidFill>
            <a:schemeClr val="accent1"/>
          </a:solidFill>
          <a:ln w="9525" cap="flat" cmpd="sng" algn="ctr">
            <a:solidFill>
              <a:schemeClr val="tx1"/>
            </a:solidFill>
            <a:prstDash val="dash"/>
            <a:round/>
            <a:headEnd type="none" w="med" len="med"/>
            <a:tailEnd type="triangle" w="lg" len="med"/>
          </a:ln>
          <a:effectLst/>
        </p:spPr>
      </p:cxnSp>
      <p:cxnSp>
        <p:nvCxnSpPr>
          <p:cNvPr id="25" name="Straight Arrow Connector 24"/>
          <p:cNvCxnSpPr/>
          <p:nvPr/>
        </p:nvCxnSpPr>
        <p:spPr bwMode="auto">
          <a:xfrm flipH="1">
            <a:off x="4120444" y="3084690"/>
            <a:ext cx="1193802" cy="2559754"/>
          </a:xfrm>
          <a:prstGeom prst="straightConnector1">
            <a:avLst/>
          </a:prstGeom>
          <a:solidFill>
            <a:schemeClr val="accent1"/>
          </a:solidFill>
          <a:ln w="9525" cap="flat" cmpd="sng" algn="ctr">
            <a:solidFill>
              <a:schemeClr val="tx1"/>
            </a:solidFill>
            <a:prstDash val="dash"/>
            <a:round/>
            <a:headEnd type="none" w="med" len="med"/>
            <a:tailEnd type="triangle" w="lg" len="med"/>
          </a:ln>
          <a:effectLst/>
        </p:spPr>
      </p:cxnSp>
      <p:sp>
        <p:nvSpPr>
          <p:cNvPr id="30" name="Freeform 29"/>
          <p:cNvSpPr/>
          <p:nvPr/>
        </p:nvSpPr>
        <p:spPr>
          <a:xfrm>
            <a:off x="2003779" y="3584223"/>
            <a:ext cx="3372555" cy="2978397"/>
          </a:xfrm>
          <a:custGeom>
            <a:avLst/>
            <a:gdLst>
              <a:gd name="connsiteX0" fmla="*/ 3372555 w 3372555"/>
              <a:gd name="connsiteY0" fmla="*/ 0 h 2978397"/>
              <a:gd name="connsiteX1" fmla="*/ 1679222 w 3372555"/>
              <a:gd name="connsiteY1" fmla="*/ 2977445 h 2978397"/>
              <a:gd name="connsiteX2" fmla="*/ 0 w 3372555"/>
              <a:gd name="connsiteY2" fmla="*/ 352778 h 2978397"/>
            </a:gdLst>
            <a:ahLst/>
            <a:cxnLst>
              <a:cxn ang="0">
                <a:pos x="connsiteX0" y="connsiteY0"/>
              </a:cxn>
              <a:cxn ang="0">
                <a:pos x="connsiteX1" y="connsiteY1"/>
              </a:cxn>
              <a:cxn ang="0">
                <a:pos x="connsiteX2" y="connsiteY2"/>
              </a:cxn>
            </a:cxnLst>
            <a:rect l="l" t="t" r="r" b="b"/>
            <a:pathLst>
              <a:path w="3372555" h="2978397">
                <a:moveTo>
                  <a:pt x="3372555" y="0"/>
                </a:moveTo>
                <a:cubicBezTo>
                  <a:pt x="2806934" y="1459324"/>
                  <a:pt x="2241314" y="2918649"/>
                  <a:pt x="1679222" y="2977445"/>
                </a:cubicBezTo>
                <a:cubicBezTo>
                  <a:pt x="1117129" y="3036241"/>
                  <a:pt x="0" y="352778"/>
                  <a:pt x="0" y="352778"/>
                </a:cubicBezTo>
              </a:path>
            </a:pathLst>
          </a:custGeom>
          <a:ln>
            <a:solidFill>
              <a:srgbClr val="000000"/>
            </a:solidFill>
            <a:prstDash val="dash"/>
            <a:tailEnd type="triangle" w="lg" len="med"/>
          </a:ln>
        </p:spPr>
        <p:txBody>
          <a:bodyPr vert="horz" wrap="square" lIns="91440" tIns="45720" rIns="91440" bIns="45720" numCol="1" rtlCol="0" anchor="t" anchorCtr="0" compatLnSpc="1">
            <a:prstTxWarp prst="textNoShape">
              <a:avLst/>
            </a:prstTxWarp>
          </a:bodyPr>
          <a:lstStyle/>
          <a:p>
            <a:pPr eaLnBrk="0" hangingPunct="0"/>
            <a:endParaRPr lang="en-US">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40267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Line 1"/>
          <p:cNvSpPr>
            <a:spLocks noChangeShapeType="1"/>
          </p:cNvSpPr>
          <p:nvPr/>
        </p:nvSpPr>
        <p:spPr bwMode="auto">
          <a:xfrm rot="10800000">
            <a:off x="5626298" y="2625329"/>
            <a:ext cx="2158306" cy="339328"/>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34" name="Line 2"/>
          <p:cNvSpPr>
            <a:spLocks noChangeShapeType="1"/>
          </p:cNvSpPr>
          <p:nvPr/>
        </p:nvSpPr>
        <p:spPr bwMode="auto">
          <a:xfrm rot="10800000" flipH="1">
            <a:off x="8603456" y="4467225"/>
            <a:ext cx="0" cy="376238"/>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35" name="Line 3"/>
          <p:cNvSpPr>
            <a:spLocks noChangeShapeType="1"/>
          </p:cNvSpPr>
          <p:nvPr/>
        </p:nvSpPr>
        <p:spPr bwMode="auto">
          <a:xfrm rot="10800000">
            <a:off x="7862294" y="3529014"/>
            <a:ext cx="738485" cy="370285"/>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38" name="Rectangle 6"/>
          <p:cNvSpPr>
            <a:spLocks noGrp="1" noChangeArrowheads="1"/>
          </p:cNvSpPr>
          <p:nvPr>
            <p:ph type="title"/>
          </p:nvPr>
        </p:nvSpPr>
        <p:spPr>
          <a:ln/>
        </p:spPr>
        <p:txBody>
          <a:bodyPr/>
          <a:lstStyle/>
          <a:p>
            <a:r>
              <a:rPr lang="en-US" dirty="0" smtClean="0"/>
              <a:t>Trace Tree =&gt; Flow Table</a:t>
            </a:r>
            <a:endParaRPr lang="en-US" dirty="0"/>
          </a:p>
        </p:txBody>
      </p:sp>
      <p:sp>
        <p:nvSpPr>
          <p:cNvPr id="69639" name="AutoShape 7"/>
          <p:cNvSpPr>
            <a:spLocks/>
          </p:cNvSpPr>
          <p:nvPr/>
        </p:nvSpPr>
        <p:spPr bwMode="auto">
          <a:xfrm>
            <a:off x="4695826" y="1743075"/>
            <a:ext cx="1907381" cy="876300"/>
          </a:xfrm>
          <a:prstGeom prst="diamond">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tabLst>
                <a:tab pos="198025" algn="l"/>
              </a:tabLst>
            </a:pPr>
            <a:r>
              <a:rPr lang="en-US" sz="1500" baseline="0" dirty="0" err="1">
                <a:latin typeface="Menlo Regular" charset="0"/>
                <a:cs typeface="Menlo Regular" charset="0"/>
                <a:sym typeface="Menlo Regular" charset="0"/>
              </a:rPr>
              <a:t>tcpDst</a:t>
            </a:r>
            <a:r>
              <a:rPr lang="en-US" sz="1500" baseline="0" dirty="0">
                <a:latin typeface="Menlo Regular" charset="0"/>
                <a:cs typeface="Menlo Regular" charset="0"/>
                <a:sym typeface="Menlo Regular" charset="0"/>
              </a:rPr>
              <a:t/>
            </a:r>
            <a:br>
              <a:rPr lang="en-US" sz="1500" baseline="0" dirty="0">
                <a:latin typeface="Menlo Regular" charset="0"/>
                <a:cs typeface="Menlo Regular" charset="0"/>
                <a:sym typeface="Menlo Regular" charset="0"/>
              </a:rPr>
            </a:br>
            <a:r>
              <a:rPr lang="en-US" sz="1500" baseline="0" dirty="0">
                <a:latin typeface="Menlo Regular" charset="0"/>
                <a:cs typeface="Menlo Regular" charset="0"/>
                <a:sym typeface="Menlo Regular" charset="0"/>
              </a:rPr>
              <a:t>==22</a:t>
            </a:r>
          </a:p>
        </p:txBody>
      </p:sp>
      <p:sp>
        <p:nvSpPr>
          <p:cNvPr id="69641" name="Rectangle 9"/>
          <p:cNvSpPr>
            <a:spLocks/>
          </p:cNvSpPr>
          <p:nvPr/>
        </p:nvSpPr>
        <p:spPr bwMode="auto">
          <a:xfrm>
            <a:off x="6634461" y="2617143"/>
            <a:ext cx="57905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False</a:t>
            </a:r>
          </a:p>
        </p:txBody>
      </p:sp>
      <p:sp>
        <p:nvSpPr>
          <p:cNvPr id="69642" name="Oval 10"/>
          <p:cNvSpPr>
            <a:spLocks/>
          </p:cNvSpPr>
          <p:nvPr/>
        </p:nvSpPr>
        <p:spPr bwMode="auto">
          <a:xfrm>
            <a:off x="7396163" y="2981326"/>
            <a:ext cx="1055596" cy="542925"/>
          </a:xfrm>
          <a:prstGeom prst="ellipse">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ethDst</a:t>
            </a:r>
          </a:p>
        </p:txBody>
      </p:sp>
      <p:sp>
        <p:nvSpPr>
          <p:cNvPr id="69643" name="Line 11"/>
          <p:cNvSpPr>
            <a:spLocks noChangeShapeType="1"/>
          </p:cNvSpPr>
          <p:nvPr/>
        </p:nvSpPr>
        <p:spPr bwMode="auto">
          <a:xfrm rot="10800000" flipH="1">
            <a:off x="6941643" y="3523060"/>
            <a:ext cx="904577" cy="457200"/>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44" name="Rectangle 12"/>
          <p:cNvSpPr>
            <a:spLocks/>
          </p:cNvSpPr>
          <p:nvPr/>
        </p:nvSpPr>
        <p:spPr bwMode="auto">
          <a:xfrm>
            <a:off x="7138989" y="3607743"/>
            <a:ext cx="1158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2</a:t>
            </a:r>
          </a:p>
        </p:txBody>
      </p:sp>
      <p:sp>
        <p:nvSpPr>
          <p:cNvPr id="69645" name="Rectangle 13"/>
          <p:cNvSpPr>
            <a:spLocks/>
          </p:cNvSpPr>
          <p:nvPr/>
        </p:nvSpPr>
        <p:spPr bwMode="auto">
          <a:xfrm>
            <a:off x="6481763" y="3990976"/>
            <a:ext cx="892969" cy="314325"/>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drop</a:t>
            </a:r>
          </a:p>
        </p:txBody>
      </p:sp>
      <p:sp>
        <p:nvSpPr>
          <p:cNvPr id="69646" name="Rectangle 14"/>
          <p:cNvSpPr>
            <a:spLocks/>
          </p:cNvSpPr>
          <p:nvPr/>
        </p:nvSpPr>
        <p:spPr bwMode="auto">
          <a:xfrm>
            <a:off x="8222160" y="3550593"/>
            <a:ext cx="1158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4</a:t>
            </a:r>
          </a:p>
        </p:txBody>
      </p:sp>
      <p:sp>
        <p:nvSpPr>
          <p:cNvPr id="69647" name="Rectangle 15"/>
          <p:cNvSpPr>
            <a:spLocks/>
          </p:cNvSpPr>
          <p:nvPr/>
        </p:nvSpPr>
        <p:spPr bwMode="auto">
          <a:xfrm>
            <a:off x="8160545" y="4838701"/>
            <a:ext cx="892969" cy="314325"/>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port 30</a:t>
            </a:r>
          </a:p>
        </p:txBody>
      </p:sp>
      <p:sp>
        <p:nvSpPr>
          <p:cNvPr id="69648" name="Oval 16"/>
          <p:cNvSpPr>
            <a:spLocks/>
          </p:cNvSpPr>
          <p:nvPr/>
        </p:nvSpPr>
        <p:spPr bwMode="auto">
          <a:xfrm>
            <a:off x="8160544" y="3895726"/>
            <a:ext cx="1048136" cy="581025"/>
          </a:xfrm>
          <a:prstGeom prst="ellipse">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ethSrc</a:t>
            </a:r>
          </a:p>
        </p:txBody>
      </p:sp>
      <p:sp>
        <p:nvSpPr>
          <p:cNvPr id="69650" name="Rectangle 18"/>
          <p:cNvSpPr>
            <a:spLocks/>
          </p:cNvSpPr>
          <p:nvPr/>
        </p:nvSpPr>
        <p:spPr bwMode="auto">
          <a:xfrm>
            <a:off x="8650785" y="4541193"/>
            <a:ext cx="1158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6</a:t>
            </a:r>
          </a:p>
        </p:txBody>
      </p:sp>
      <p:sp>
        <p:nvSpPr>
          <p:cNvPr id="69651" name="Rectangle 19"/>
          <p:cNvSpPr>
            <a:spLocks/>
          </p:cNvSpPr>
          <p:nvPr/>
        </p:nvSpPr>
        <p:spPr bwMode="auto">
          <a:xfrm>
            <a:off x="2809876" y="3105151"/>
            <a:ext cx="892969" cy="314325"/>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drop</a:t>
            </a:r>
          </a:p>
        </p:txBody>
      </p:sp>
      <p:sp>
        <p:nvSpPr>
          <p:cNvPr id="69653" name="Rectangle 21"/>
          <p:cNvSpPr>
            <a:spLocks/>
          </p:cNvSpPr>
          <p:nvPr/>
        </p:nvSpPr>
        <p:spPr bwMode="auto">
          <a:xfrm>
            <a:off x="4049317" y="2617143"/>
            <a:ext cx="46324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True</a:t>
            </a:r>
          </a:p>
        </p:txBody>
      </p:sp>
      <p:sp>
        <p:nvSpPr>
          <p:cNvPr id="69640" name="Line 8"/>
          <p:cNvSpPr>
            <a:spLocks noChangeShapeType="1"/>
          </p:cNvSpPr>
          <p:nvPr/>
        </p:nvSpPr>
        <p:spPr bwMode="auto">
          <a:xfrm rot="10800000">
            <a:off x="5626299" y="2625329"/>
            <a:ext cx="2164556" cy="381000"/>
          </a:xfrm>
          <a:prstGeom prst="line">
            <a:avLst/>
          </a:prstGeom>
          <a:noFill/>
          <a:ln w="63500" cap="flat">
            <a:solidFill>
              <a:srgbClr val="D90B00"/>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49" name="Line 17"/>
          <p:cNvSpPr>
            <a:spLocks noChangeShapeType="1"/>
          </p:cNvSpPr>
          <p:nvPr/>
        </p:nvSpPr>
        <p:spPr bwMode="auto">
          <a:xfrm rot="10800000" flipH="1">
            <a:off x="8603456" y="4467225"/>
            <a:ext cx="0" cy="376238"/>
          </a:xfrm>
          <a:prstGeom prst="line">
            <a:avLst/>
          </a:prstGeom>
          <a:noFill/>
          <a:ln w="63500" cap="flat">
            <a:solidFill>
              <a:srgbClr val="D90B00"/>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54" name="Line 22"/>
          <p:cNvSpPr>
            <a:spLocks noChangeShapeType="1"/>
          </p:cNvSpPr>
          <p:nvPr/>
        </p:nvSpPr>
        <p:spPr bwMode="auto">
          <a:xfrm rot="10800000">
            <a:off x="7862292" y="3529012"/>
            <a:ext cx="742950" cy="406004"/>
          </a:xfrm>
          <a:prstGeom prst="line">
            <a:avLst/>
          </a:prstGeom>
          <a:noFill/>
          <a:ln w="63500" cap="flat">
            <a:solidFill>
              <a:srgbClr val="D90B00"/>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55" name="Rectangle 23"/>
          <p:cNvSpPr>
            <a:spLocks/>
          </p:cNvSpPr>
          <p:nvPr/>
        </p:nvSpPr>
        <p:spPr bwMode="auto">
          <a:xfrm>
            <a:off x="8190959" y="5208040"/>
            <a:ext cx="2056882" cy="474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b"/>
          <a:lstStyle/>
          <a:p>
            <a:pPr algn="l"/>
            <a:r>
              <a:rPr lang="en-US" sz="1400" baseline="0" dirty="0">
                <a:latin typeface="Menlo Regular" charset="0"/>
                <a:cs typeface="Menlo Regular" charset="0"/>
                <a:sym typeface="Menlo Regular" charset="0"/>
              </a:rPr>
              <a:t>match:{</a:t>
            </a: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br>
              <a:rPr lang="en-US" sz="1400" baseline="0" dirty="0">
                <a:latin typeface="Menlo Regular" charset="0"/>
                <a:cs typeface="Menlo Regular" charset="0"/>
                <a:sym typeface="Menlo Regular" charset="0"/>
              </a:rPr>
            </a:br>
            <a:r>
              <a:rPr lang="en-US" sz="1400" baseline="0" dirty="0">
                <a:latin typeface="Menlo Regular" charset="0"/>
                <a:cs typeface="Menlo Regular" charset="0"/>
                <a:sym typeface="Menlo Regular" charset="0"/>
              </a:rPr>
              <a:t>ethDst:4,ethSrc:6}</a:t>
            </a:r>
          </a:p>
        </p:txBody>
      </p:sp>
      <p:sp>
        <p:nvSpPr>
          <p:cNvPr id="69660" name="Line 28"/>
          <p:cNvSpPr>
            <a:spLocks noChangeShapeType="1"/>
          </p:cNvSpPr>
          <p:nvPr/>
        </p:nvSpPr>
        <p:spPr bwMode="auto">
          <a:xfrm rot="10800000" flipH="1">
            <a:off x="3259932" y="2628901"/>
            <a:ext cx="2370832" cy="465535"/>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37" name="Rectangle 23"/>
          <p:cNvSpPr>
            <a:spLocks/>
          </p:cNvSpPr>
          <p:nvPr/>
        </p:nvSpPr>
        <p:spPr bwMode="auto">
          <a:xfrm>
            <a:off x="6367665" y="4334225"/>
            <a:ext cx="1968631" cy="474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b"/>
          <a:lstStyle/>
          <a:p>
            <a:pPr algn="l"/>
            <a:r>
              <a:rPr lang="en-US" sz="1400" baseline="0" dirty="0">
                <a:latin typeface="Menlo Regular" charset="0"/>
                <a:cs typeface="Menlo Regular" charset="0"/>
                <a:sym typeface="Menlo Regular" charset="0"/>
              </a:rPr>
              <a:t>match:{</a:t>
            </a: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br>
              <a:rPr lang="en-US" sz="1400" baseline="0" dirty="0">
                <a:latin typeface="Menlo Regular" charset="0"/>
                <a:cs typeface="Menlo Regular" charset="0"/>
                <a:sym typeface="Menlo Regular" charset="0"/>
              </a:rPr>
            </a:br>
            <a:r>
              <a:rPr lang="en-US" sz="1400" baseline="0" dirty="0">
                <a:latin typeface="Menlo Regular" charset="0"/>
                <a:cs typeface="Menlo Regular" charset="0"/>
                <a:sym typeface="Menlo Regular" charset="0"/>
              </a:rPr>
              <a:t>ethDst:2}</a:t>
            </a:r>
          </a:p>
        </p:txBody>
      </p:sp>
      <p:sp>
        <p:nvSpPr>
          <p:cNvPr id="25" name="Rectangle 23"/>
          <p:cNvSpPr>
            <a:spLocks/>
          </p:cNvSpPr>
          <p:nvPr/>
        </p:nvSpPr>
        <p:spPr bwMode="auto">
          <a:xfrm>
            <a:off x="2299263" y="3447583"/>
            <a:ext cx="1968631" cy="400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400" baseline="0" dirty="0">
                <a:latin typeface="Menlo Regular" charset="0"/>
                <a:cs typeface="Menlo Regular" charset="0"/>
                <a:sym typeface="Menlo Regular" charset="0"/>
              </a:rPr>
              <a:t>match:{</a:t>
            </a: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p>
        </p:txBody>
      </p:sp>
      <p:sp>
        <p:nvSpPr>
          <p:cNvPr id="27" name="Line 22"/>
          <p:cNvSpPr>
            <a:spLocks noChangeShapeType="1"/>
          </p:cNvSpPr>
          <p:nvPr/>
        </p:nvSpPr>
        <p:spPr bwMode="auto">
          <a:xfrm rot="10800000" flipH="1">
            <a:off x="7112001" y="3556000"/>
            <a:ext cx="776111" cy="451556"/>
          </a:xfrm>
          <a:prstGeom prst="line">
            <a:avLst/>
          </a:prstGeom>
          <a:noFill/>
          <a:ln w="63500" cap="flat">
            <a:solidFill>
              <a:srgbClr val="D90B00"/>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28" name="Line 8"/>
          <p:cNvSpPr>
            <a:spLocks noChangeShapeType="1"/>
          </p:cNvSpPr>
          <p:nvPr/>
        </p:nvSpPr>
        <p:spPr bwMode="auto">
          <a:xfrm rot="10800000" flipH="1">
            <a:off x="3654779" y="2667000"/>
            <a:ext cx="2017889" cy="437444"/>
          </a:xfrm>
          <a:prstGeom prst="line">
            <a:avLst/>
          </a:prstGeom>
          <a:noFill/>
          <a:ln w="63500" cap="flat">
            <a:solidFill>
              <a:srgbClr val="D90B00"/>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Tree>
    <p:extLst>
      <p:ext uri="{BB962C8B-B14F-4D97-AF65-F5344CB8AC3E}">
        <p14:creationId xmlns:p14="http://schemas.microsoft.com/office/powerpoint/2010/main" val="1900230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96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965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964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696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animBg="1"/>
      <p:bldP spid="69640" grpId="1" animBg="1"/>
      <p:bldP spid="69649" grpId="0" animBg="1"/>
      <p:bldP spid="69649" grpId="1" animBg="1"/>
      <p:bldP spid="69654" grpId="0" animBg="1"/>
      <p:bldP spid="69654" grpId="1" animBg="1"/>
      <p:bldP spid="69655" grpId="0"/>
      <p:bldP spid="37" grpId="0"/>
      <p:bldP spid="25" grpId="0"/>
      <p:bldP spid="27" grpId="0" animBg="1"/>
      <p:bldP spid="27" grpId="1"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Line 1"/>
          <p:cNvSpPr>
            <a:spLocks noChangeShapeType="1"/>
          </p:cNvSpPr>
          <p:nvPr/>
        </p:nvSpPr>
        <p:spPr bwMode="auto">
          <a:xfrm rot="10800000">
            <a:off x="5626298" y="2625329"/>
            <a:ext cx="2158306" cy="339328"/>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34" name="Line 2"/>
          <p:cNvSpPr>
            <a:spLocks noChangeShapeType="1"/>
          </p:cNvSpPr>
          <p:nvPr/>
        </p:nvSpPr>
        <p:spPr bwMode="auto">
          <a:xfrm rot="10800000" flipH="1">
            <a:off x="8603456" y="4467225"/>
            <a:ext cx="0" cy="376238"/>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35" name="Line 3"/>
          <p:cNvSpPr>
            <a:spLocks noChangeShapeType="1"/>
          </p:cNvSpPr>
          <p:nvPr/>
        </p:nvSpPr>
        <p:spPr bwMode="auto">
          <a:xfrm rot="10800000">
            <a:off x="7862294" y="3529014"/>
            <a:ext cx="738485" cy="370285"/>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38" name="Rectangle 6"/>
          <p:cNvSpPr>
            <a:spLocks noGrp="1" noChangeArrowheads="1"/>
          </p:cNvSpPr>
          <p:nvPr>
            <p:ph type="title"/>
          </p:nvPr>
        </p:nvSpPr>
        <p:spPr>
          <a:ln/>
        </p:spPr>
        <p:txBody>
          <a:bodyPr/>
          <a:lstStyle/>
          <a:p>
            <a:r>
              <a:rPr lang="en-US" dirty="0" smtClean="0"/>
              <a:t>Trace Tree =&gt; Flow Table</a:t>
            </a:r>
            <a:endParaRPr lang="en-US" dirty="0"/>
          </a:p>
        </p:txBody>
      </p:sp>
      <p:sp>
        <p:nvSpPr>
          <p:cNvPr id="69639" name="AutoShape 7"/>
          <p:cNvSpPr>
            <a:spLocks/>
          </p:cNvSpPr>
          <p:nvPr/>
        </p:nvSpPr>
        <p:spPr bwMode="auto">
          <a:xfrm>
            <a:off x="4695826" y="1743075"/>
            <a:ext cx="1907381" cy="876300"/>
          </a:xfrm>
          <a:prstGeom prst="diamond">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tabLst>
                <a:tab pos="198025" algn="l"/>
              </a:tabLst>
            </a:pPr>
            <a:r>
              <a:rPr lang="en-US" sz="1500" baseline="0" dirty="0" err="1">
                <a:latin typeface="Menlo Regular" charset="0"/>
                <a:cs typeface="Menlo Regular" charset="0"/>
                <a:sym typeface="Menlo Regular" charset="0"/>
              </a:rPr>
              <a:t>tcpDst</a:t>
            </a:r>
            <a:r>
              <a:rPr lang="en-US" sz="1500" baseline="0" dirty="0">
                <a:latin typeface="Menlo Regular" charset="0"/>
                <a:cs typeface="Menlo Regular" charset="0"/>
                <a:sym typeface="Menlo Regular" charset="0"/>
              </a:rPr>
              <a:t/>
            </a:r>
            <a:br>
              <a:rPr lang="en-US" sz="1500" baseline="0" dirty="0">
                <a:latin typeface="Menlo Regular" charset="0"/>
                <a:cs typeface="Menlo Regular" charset="0"/>
                <a:sym typeface="Menlo Regular" charset="0"/>
              </a:rPr>
            </a:br>
            <a:r>
              <a:rPr lang="en-US" sz="1500" baseline="0" dirty="0">
                <a:latin typeface="Menlo Regular" charset="0"/>
                <a:cs typeface="Menlo Regular" charset="0"/>
                <a:sym typeface="Menlo Regular" charset="0"/>
              </a:rPr>
              <a:t>==22</a:t>
            </a:r>
          </a:p>
        </p:txBody>
      </p:sp>
      <p:sp>
        <p:nvSpPr>
          <p:cNvPr id="69641" name="Rectangle 9"/>
          <p:cNvSpPr>
            <a:spLocks/>
          </p:cNvSpPr>
          <p:nvPr/>
        </p:nvSpPr>
        <p:spPr bwMode="auto">
          <a:xfrm>
            <a:off x="6634461" y="2617143"/>
            <a:ext cx="57905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False</a:t>
            </a:r>
          </a:p>
        </p:txBody>
      </p:sp>
      <p:sp>
        <p:nvSpPr>
          <p:cNvPr id="69642" name="Oval 10"/>
          <p:cNvSpPr>
            <a:spLocks/>
          </p:cNvSpPr>
          <p:nvPr/>
        </p:nvSpPr>
        <p:spPr bwMode="auto">
          <a:xfrm>
            <a:off x="7396163" y="2981326"/>
            <a:ext cx="1055596" cy="542925"/>
          </a:xfrm>
          <a:prstGeom prst="ellipse">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ethDst</a:t>
            </a:r>
          </a:p>
        </p:txBody>
      </p:sp>
      <p:sp>
        <p:nvSpPr>
          <p:cNvPr id="69643" name="Line 11"/>
          <p:cNvSpPr>
            <a:spLocks noChangeShapeType="1"/>
          </p:cNvSpPr>
          <p:nvPr/>
        </p:nvSpPr>
        <p:spPr bwMode="auto">
          <a:xfrm rot="10800000" flipH="1">
            <a:off x="6941643" y="3523060"/>
            <a:ext cx="904577" cy="457200"/>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44" name="Rectangle 12"/>
          <p:cNvSpPr>
            <a:spLocks/>
          </p:cNvSpPr>
          <p:nvPr/>
        </p:nvSpPr>
        <p:spPr bwMode="auto">
          <a:xfrm>
            <a:off x="7138989" y="3607743"/>
            <a:ext cx="1158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2</a:t>
            </a:r>
          </a:p>
        </p:txBody>
      </p:sp>
      <p:sp>
        <p:nvSpPr>
          <p:cNvPr id="69645" name="Rectangle 13"/>
          <p:cNvSpPr>
            <a:spLocks/>
          </p:cNvSpPr>
          <p:nvPr/>
        </p:nvSpPr>
        <p:spPr bwMode="auto">
          <a:xfrm>
            <a:off x="6481763" y="3990976"/>
            <a:ext cx="892969" cy="314325"/>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drop</a:t>
            </a:r>
          </a:p>
        </p:txBody>
      </p:sp>
      <p:sp>
        <p:nvSpPr>
          <p:cNvPr id="69646" name="Rectangle 14"/>
          <p:cNvSpPr>
            <a:spLocks/>
          </p:cNvSpPr>
          <p:nvPr/>
        </p:nvSpPr>
        <p:spPr bwMode="auto">
          <a:xfrm>
            <a:off x="8222160" y="3550593"/>
            <a:ext cx="1158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4</a:t>
            </a:r>
          </a:p>
        </p:txBody>
      </p:sp>
      <p:sp>
        <p:nvSpPr>
          <p:cNvPr id="69647" name="Rectangle 15"/>
          <p:cNvSpPr>
            <a:spLocks/>
          </p:cNvSpPr>
          <p:nvPr/>
        </p:nvSpPr>
        <p:spPr bwMode="auto">
          <a:xfrm>
            <a:off x="8160545" y="4838701"/>
            <a:ext cx="892969" cy="314325"/>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port 30</a:t>
            </a:r>
          </a:p>
        </p:txBody>
      </p:sp>
      <p:sp>
        <p:nvSpPr>
          <p:cNvPr id="69648" name="Oval 16"/>
          <p:cNvSpPr>
            <a:spLocks/>
          </p:cNvSpPr>
          <p:nvPr/>
        </p:nvSpPr>
        <p:spPr bwMode="auto">
          <a:xfrm>
            <a:off x="8160544" y="3895726"/>
            <a:ext cx="1048136" cy="581025"/>
          </a:xfrm>
          <a:prstGeom prst="ellipse">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ethSrc</a:t>
            </a:r>
          </a:p>
        </p:txBody>
      </p:sp>
      <p:sp>
        <p:nvSpPr>
          <p:cNvPr id="69650" name="Rectangle 18"/>
          <p:cNvSpPr>
            <a:spLocks/>
          </p:cNvSpPr>
          <p:nvPr/>
        </p:nvSpPr>
        <p:spPr bwMode="auto">
          <a:xfrm>
            <a:off x="8650785" y="4541193"/>
            <a:ext cx="1158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6</a:t>
            </a:r>
          </a:p>
        </p:txBody>
      </p:sp>
      <p:sp>
        <p:nvSpPr>
          <p:cNvPr id="69651" name="Rectangle 19"/>
          <p:cNvSpPr>
            <a:spLocks/>
          </p:cNvSpPr>
          <p:nvPr/>
        </p:nvSpPr>
        <p:spPr bwMode="auto">
          <a:xfrm>
            <a:off x="2809876" y="3105151"/>
            <a:ext cx="892969" cy="314325"/>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drop</a:t>
            </a:r>
          </a:p>
        </p:txBody>
      </p:sp>
      <p:sp>
        <p:nvSpPr>
          <p:cNvPr id="69653" name="Rectangle 21"/>
          <p:cNvSpPr>
            <a:spLocks/>
          </p:cNvSpPr>
          <p:nvPr/>
        </p:nvSpPr>
        <p:spPr bwMode="auto">
          <a:xfrm>
            <a:off x="4049317" y="2617143"/>
            <a:ext cx="46324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True</a:t>
            </a:r>
          </a:p>
        </p:txBody>
      </p:sp>
      <p:sp>
        <p:nvSpPr>
          <p:cNvPr id="69655" name="Rectangle 23"/>
          <p:cNvSpPr>
            <a:spLocks/>
          </p:cNvSpPr>
          <p:nvPr/>
        </p:nvSpPr>
        <p:spPr bwMode="auto">
          <a:xfrm>
            <a:off x="8190959" y="5208040"/>
            <a:ext cx="2056882" cy="474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b"/>
          <a:lstStyle/>
          <a:p>
            <a:pPr algn="l"/>
            <a:r>
              <a:rPr lang="en-US" sz="1400" baseline="0" dirty="0">
                <a:latin typeface="Menlo Regular" charset="0"/>
                <a:cs typeface="Menlo Regular" charset="0"/>
                <a:sym typeface="Menlo Regular" charset="0"/>
              </a:rPr>
              <a:t>match:{</a:t>
            </a: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br>
              <a:rPr lang="en-US" sz="1400" baseline="0" dirty="0">
                <a:latin typeface="Menlo Regular" charset="0"/>
                <a:cs typeface="Menlo Regular" charset="0"/>
                <a:sym typeface="Menlo Regular" charset="0"/>
              </a:rPr>
            </a:br>
            <a:r>
              <a:rPr lang="en-US" sz="1400" baseline="0" dirty="0">
                <a:latin typeface="Menlo Regular" charset="0"/>
                <a:cs typeface="Menlo Regular" charset="0"/>
                <a:sym typeface="Menlo Regular" charset="0"/>
              </a:rPr>
              <a:t>ethDst:4,ethSrc:6}</a:t>
            </a:r>
          </a:p>
        </p:txBody>
      </p:sp>
      <p:sp>
        <p:nvSpPr>
          <p:cNvPr id="69656" name="Line 24"/>
          <p:cNvSpPr>
            <a:spLocks noChangeShapeType="1"/>
          </p:cNvSpPr>
          <p:nvPr/>
        </p:nvSpPr>
        <p:spPr bwMode="auto">
          <a:xfrm rot="10800000" flipH="1">
            <a:off x="5641479" y="2664620"/>
            <a:ext cx="0" cy="2683669"/>
          </a:xfrm>
          <a:prstGeom prst="line">
            <a:avLst/>
          </a:prstGeom>
          <a:noFill/>
          <a:ln w="63500" cap="flat">
            <a:solidFill>
              <a:srgbClr val="D90B00"/>
            </a:solidFill>
            <a:prstDash val="sysDot"/>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60" name="Line 28"/>
          <p:cNvSpPr>
            <a:spLocks noChangeShapeType="1"/>
          </p:cNvSpPr>
          <p:nvPr/>
        </p:nvSpPr>
        <p:spPr bwMode="auto">
          <a:xfrm rot="10800000" flipH="1">
            <a:off x="3259932" y="2628901"/>
            <a:ext cx="2370832" cy="465535"/>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grpSp>
        <p:nvGrpSpPr>
          <p:cNvPr id="5" name="Group 4"/>
          <p:cNvGrpSpPr/>
          <p:nvPr/>
        </p:nvGrpSpPr>
        <p:grpSpPr>
          <a:xfrm>
            <a:off x="2009776" y="6259942"/>
            <a:ext cx="8208169" cy="235962"/>
            <a:chOff x="485775" y="6259942"/>
            <a:chExt cx="8208169" cy="235962"/>
          </a:xfrm>
        </p:grpSpPr>
        <p:sp>
          <p:nvSpPr>
            <p:cNvPr id="69652" name="Line 20"/>
            <p:cNvSpPr>
              <a:spLocks noChangeShapeType="1"/>
            </p:cNvSpPr>
            <p:nvPr/>
          </p:nvSpPr>
          <p:spPr bwMode="auto">
            <a:xfrm>
              <a:off x="485775" y="6324600"/>
              <a:ext cx="8208169" cy="28575"/>
            </a:xfrm>
            <a:prstGeom prst="line">
              <a:avLst/>
            </a:prstGeom>
            <a:noFill/>
            <a:ln w="50800" cap="rnd">
              <a:solidFill>
                <a:schemeClr val="tx1"/>
              </a:solidFill>
              <a:prstDash val="sysDot"/>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61" name="Rectangle 29"/>
            <p:cNvSpPr>
              <a:spLocks/>
            </p:cNvSpPr>
            <p:nvPr/>
          </p:nvSpPr>
          <p:spPr bwMode="auto">
            <a:xfrm>
              <a:off x="4208979" y="6259942"/>
              <a:ext cx="615553" cy="23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2300" dirty="0">
                  <a:cs typeface="Helvetica Neue Light" charset="0"/>
                </a:rPr>
                <a:t>Priority</a:t>
              </a:r>
            </a:p>
          </p:txBody>
        </p:sp>
      </p:grpSp>
      <p:grpSp>
        <p:nvGrpSpPr>
          <p:cNvPr id="4" name="Group 3"/>
          <p:cNvGrpSpPr/>
          <p:nvPr/>
        </p:nvGrpSpPr>
        <p:grpSpPr>
          <a:xfrm>
            <a:off x="4177903" y="5210145"/>
            <a:ext cx="2205732" cy="819180"/>
            <a:chOff x="2653903" y="5210145"/>
            <a:chExt cx="2205732" cy="819180"/>
          </a:xfrm>
        </p:grpSpPr>
        <p:sp>
          <p:nvSpPr>
            <p:cNvPr id="69657" name="Rectangle 25"/>
            <p:cNvSpPr>
              <a:spLocks/>
            </p:cNvSpPr>
            <p:nvPr/>
          </p:nvSpPr>
          <p:spPr bwMode="auto">
            <a:xfrm>
              <a:off x="2710161" y="5493693"/>
              <a:ext cx="208459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pPr algn="l"/>
              <a:r>
                <a:rPr lang="en-US" sz="1500" baseline="0">
                  <a:latin typeface="Menlo Regular" charset="0"/>
                  <a:cs typeface="Menlo Regular" charset="0"/>
                  <a:sym typeface="Menlo Regular" charset="0"/>
                </a:rPr>
                <a:t>match:{tcpDst==22}</a:t>
              </a:r>
            </a:p>
          </p:txBody>
        </p:sp>
        <p:sp>
          <p:nvSpPr>
            <p:cNvPr id="69658" name="Rectangle 26"/>
            <p:cNvSpPr>
              <a:spLocks/>
            </p:cNvSpPr>
            <p:nvPr/>
          </p:nvSpPr>
          <p:spPr bwMode="auto">
            <a:xfrm>
              <a:off x="2653903" y="5798493"/>
              <a:ext cx="220573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pPr algn="l"/>
              <a:r>
                <a:rPr lang="en-US" sz="1500" baseline="0">
                  <a:latin typeface="Menlo Regular" charset="0"/>
                  <a:cs typeface="Menlo Regular" charset="0"/>
                  <a:sym typeface="Menlo Regular" charset="0"/>
                </a:rPr>
                <a:t>action:ToController</a:t>
              </a:r>
            </a:p>
          </p:txBody>
        </p:sp>
        <p:sp>
          <p:nvSpPr>
            <p:cNvPr id="69662" name="Rectangle 30"/>
            <p:cNvSpPr>
              <a:spLocks/>
            </p:cNvSpPr>
            <p:nvPr/>
          </p:nvSpPr>
          <p:spPr bwMode="auto">
            <a:xfrm>
              <a:off x="2710160" y="5210145"/>
              <a:ext cx="1304801"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300" baseline="0">
                  <a:solidFill>
                    <a:srgbClr val="D90B00"/>
                  </a:solidFill>
                  <a:latin typeface="Menlo Bold" charset="0"/>
                  <a:cs typeface="Menlo Bold" charset="0"/>
                  <a:sym typeface="Menlo Bold" charset="0"/>
                </a:rPr>
                <a:t>barrier rule:</a:t>
              </a:r>
            </a:p>
          </p:txBody>
        </p:sp>
      </p:grpSp>
      <p:sp>
        <p:nvSpPr>
          <p:cNvPr id="37" name="Rectangle 23"/>
          <p:cNvSpPr>
            <a:spLocks/>
          </p:cNvSpPr>
          <p:nvPr/>
        </p:nvSpPr>
        <p:spPr bwMode="auto">
          <a:xfrm>
            <a:off x="6367665" y="4334225"/>
            <a:ext cx="1968631" cy="474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b"/>
          <a:lstStyle/>
          <a:p>
            <a:pPr algn="l"/>
            <a:r>
              <a:rPr lang="en-US" sz="1400" baseline="0" dirty="0">
                <a:latin typeface="Menlo Regular" charset="0"/>
                <a:cs typeface="Menlo Regular" charset="0"/>
                <a:sym typeface="Menlo Regular" charset="0"/>
              </a:rPr>
              <a:t>match:{</a:t>
            </a: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br>
              <a:rPr lang="en-US" sz="1400" baseline="0" dirty="0">
                <a:latin typeface="Menlo Regular" charset="0"/>
                <a:cs typeface="Menlo Regular" charset="0"/>
                <a:sym typeface="Menlo Regular" charset="0"/>
              </a:rPr>
            </a:br>
            <a:r>
              <a:rPr lang="en-US" sz="1400" baseline="0" dirty="0">
                <a:latin typeface="Menlo Regular" charset="0"/>
                <a:cs typeface="Menlo Regular" charset="0"/>
                <a:sym typeface="Menlo Regular" charset="0"/>
              </a:rPr>
              <a:t>ethDst:2}</a:t>
            </a:r>
          </a:p>
        </p:txBody>
      </p:sp>
      <p:sp>
        <p:nvSpPr>
          <p:cNvPr id="36" name="Line 16"/>
          <p:cNvSpPr>
            <a:spLocks noChangeShapeType="1"/>
          </p:cNvSpPr>
          <p:nvPr/>
        </p:nvSpPr>
        <p:spPr bwMode="auto">
          <a:xfrm flipV="1">
            <a:off x="7130388" y="4515345"/>
            <a:ext cx="1167421" cy="5251"/>
          </a:xfrm>
          <a:prstGeom prst="line">
            <a:avLst/>
          </a:prstGeom>
          <a:noFill/>
          <a:ln w="50800" cap="flat">
            <a:solidFill>
              <a:srgbClr val="D90B00"/>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800" baseline="0"/>
          </a:p>
        </p:txBody>
      </p:sp>
      <p:sp>
        <p:nvSpPr>
          <p:cNvPr id="38" name="Line 16"/>
          <p:cNvSpPr>
            <a:spLocks noChangeShapeType="1"/>
          </p:cNvSpPr>
          <p:nvPr/>
        </p:nvSpPr>
        <p:spPr bwMode="auto">
          <a:xfrm flipV="1">
            <a:off x="8950582" y="5373267"/>
            <a:ext cx="1167421" cy="5251"/>
          </a:xfrm>
          <a:prstGeom prst="line">
            <a:avLst/>
          </a:prstGeom>
          <a:noFill/>
          <a:ln w="50800" cap="flat">
            <a:solidFill>
              <a:srgbClr val="D90B00"/>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800" baseline="0"/>
          </a:p>
        </p:txBody>
      </p:sp>
      <p:sp>
        <p:nvSpPr>
          <p:cNvPr id="31" name="Rectangle 23"/>
          <p:cNvSpPr>
            <a:spLocks/>
          </p:cNvSpPr>
          <p:nvPr/>
        </p:nvSpPr>
        <p:spPr bwMode="auto">
          <a:xfrm>
            <a:off x="2299263" y="3447583"/>
            <a:ext cx="1968631" cy="400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400" baseline="0" dirty="0">
                <a:latin typeface="Menlo Regular" charset="0"/>
                <a:cs typeface="Menlo Regular" charset="0"/>
                <a:sym typeface="Menlo Regular" charset="0"/>
              </a:rPr>
              <a:t>match:{</a:t>
            </a: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p>
        </p:txBody>
      </p:sp>
    </p:spTree>
    <p:extLst>
      <p:ext uri="{BB962C8B-B14F-4D97-AF65-F5344CB8AC3E}">
        <p14:creationId xmlns:p14="http://schemas.microsoft.com/office/powerpoint/2010/main" val="20502666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6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6" grpId="0" animBg="1"/>
      <p:bldP spid="36"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Line 1"/>
          <p:cNvSpPr>
            <a:spLocks noChangeShapeType="1"/>
          </p:cNvSpPr>
          <p:nvPr/>
        </p:nvSpPr>
        <p:spPr bwMode="auto">
          <a:xfrm rot="10800000">
            <a:off x="5626298" y="2625329"/>
            <a:ext cx="2158306" cy="339328"/>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34" name="Line 2"/>
          <p:cNvSpPr>
            <a:spLocks noChangeShapeType="1"/>
          </p:cNvSpPr>
          <p:nvPr/>
        </p:nvSpPr>
        <p:spPr bwMode="auto">
          <a:xfrm rot="10800000" flipH="1">
            <a:off x="8603456" y="4467225"/>
            <a:ext cx="0" cy="376238"/>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35" name="Line 3"/>
          <p:cNvSpPr>
            <a:spLocks noChangeShapeType="1"/>
          </p:cNvSpPr>
          <p:nvPr/>
        </p:nvSpPr>
        <p:spPr bwMode="auto">
          <a:xfrm rot="10800000">
            <a:off x="7862294" y="3529014"/>
            <a:ext cx="738485" cy="370285"/>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39" name="AutoShape 7"/>
          <p:cNvSpPr>
            <a:spLocks/>
          </p:cNvSpPr>
          <p:nvPr/>
        </p:nvSpPr>
        <p:spPr bwMode="auto">
          <a:xfrm>
            <a:off x="4695826" y="1743075"/>
            <a:ext cx="1907381" cy="876300"/>
          </a:xfrm>
          <a:prstGeom prst="diamond">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pPr algn="ctr">
              <a:tabLst>
                <a:tab pos="198025" algn="l"/>
              </a:tabLst>
            </a:pPr>
            <a:r>
              <a:rPr lang="en-US" sz="1500" baseline="0" dirty="0" err="1">
                <a:latin typeface="Menlo Regular" charset="0"/>
                <a:cs typeface="Menlo Regular" charset="0"/>
                <a:sym typeface="Menlo Regular" charset="0"/>
              </a:rPr>
              <a:t>tcpDst</a:t>
            </a:r>
            <a:r>
              <a:rPr lang="en-US" sz="1500" baseline="0" dirty="0">
                <a:latin typeface="Menlo Regular" charset="0"/>
                <a:cs typeface="Menlo Regular" charset="0"/>
                <a:sym typeface="Menlo Regular" charset="0"/>
              </a:rPr>
              <a:t/>
            </a:r>
            <a:br>
              <a:rPr lang="en-US" sz="1500" baseline="0" dirty="0">
                <a:latin typeface="Menlo Regular" charset="0"/>
                <a:cs typeface="Menlo Regular" charset="0"/>
                <a:sym typeface="Menlo Regular" charset="0"/>
              </a:rPr>
            </a:br>
            <a:r>
              <a:rPr lang="en-US" sz="1500" baseline="0" dirty="0">
                <a:latin typeface="Menlo Regular" charset="0"/>
                <a:cs typeface="Menlo Regular" charset="0"/>
                <a:sym typeface="Menlo Regular" charset="0"/>
              </a:rPr>
              <a:t>==22</a:t>
            </a:r>
          </a:p>
        </p:txBody>
      </p:sp>
      <p:sp>
        <p:nvSpPr>
          <p:cNvPr id="69641" name="Rectangle 9"/>
          <p:cNvSpPr>
            <a:spLocks/>
          </p:cNvSpPr>
          <p:nvPr/>
        </p:nvSpPr>
        <p:spPr bwMode="auto">
          <a:xfrm>
            <a:off x="6634461" y="2617143"/>
            <a:ext cx="57905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False</a:t>
            </a:r>
          </a:p>
        </p:txBody>
      </p:sp>
      <p:sp>
        <p:nvSpPr>
          <p:cNvPr id="69642" name="Oval 10"/>
          <p:cNvSpPr>
            <a:spLocks/>
          </p:cNvSpPr>
          <p:nvPr/>
        </p:nvSpPr>
        <p:spPr bwMode="auto">
          <a:xfrm>
            <a:off x="7396163" y="2981326"/>
            <a:ext cx="1055596" cy="542925"/>
          </a:xfrm>
          <a:prstGeom prst="ellipse">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ethDst</a:t>
            </a:r>
          </a:p>
        </p:txBody>
      </p:sp>
      <p:sp>
        <p:nvSpPr>
          <p:cNvPr id="69643" name="Line 11"/>
          <p:cNvSpPr>
            <a:spLocks noChangeShapeType="1"/>
          </p:cNvSpPr>
          <p:nvPr/>
        </p:nvSpPr>
        <p:spPr bwMode="auto">
          <a:xfrm rot="10800000" flipH="1">
            <a:off x="6941643" y="3523060"/>
            <a:ext cx="904577" cy="457200"/>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44" name="Rectangle 12"/>
          <p:cNvSpPr>
            <a:spLocks/>
          </p:cNvSpPr>
          <p:nvPr/>
        </p:nvSpPr>
        <p:spPr bwMode="auto">
          <a:xfrm>
            <a:off x="7138989" y="3607743"/>
            <a:ext cx="1158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2</a:t>
            </a:r>
          </a:p>
        </p:txBody>
      </p:sp>
      <p:sp>
        <p:nvSpPr>
          <p:cNvPr id="69645" name="Rectangle 13"/>
          <p:cNvSpPr>
            <a:spLocks/>
          </p:cNvSpPr>
          <p:nvPr/>
        </p:nvSpPr>
        <p:spPr bwMode="auto">
          <a:xfrm>
            <a:off x="6481763" y="3990976"/>
            <a:ext cx="892969" cy="314325"/>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drop</a:t>
            </a:r>
          </a:p>
        </p:txBody>
      </p:sp>
      <p:sp>
        <p:nvSpPr>
          <p:cNvPr id="69646" name="Rectangle 14"/>
          <p:cNvSpPr>
            <a:spLocks/>
          </p:cNvSpPr>
          <p:nvPr/>
        </p:nvSpPr>
        <p:spPr bwMode="auto">
          <a:xfrm>
            <a:off x="8222160" y="3550593"/>
            <a:ext cx="1158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4</a:t>
            </a:r>
          </a:p>
        </p:txBody>
      </p:sp>
      <p:sp>
        <p:nvSpPr>
          <p:cNvPr id="69647" name="Rectangle 15"/>
          <p:cNvSpPr>
            <a:spLocks/>
          </p:cNvSpPr>
          <p:nvPr/>
        </p:nvSpPr>
        <p:spPr bwMode="auto">
          <a:xfrm>
            <a:off x="8160545" y="4838701"/>
            <a:ext cx="892969" cy="314325"/>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port 30</a:t>
            </a:r>
          </a:p>
        </p:txBody>
      </p:sp>
      <p:sp>
        <p:nvSpPr>
          <p:cNvPr id="69648" name="Oval 16"/>
          <p:cNvSpPr>
            <a:spLocks/>
          </p:cNvSpPr>
          <p:nvPr/>
        </p:nvSpPr>
        <p:spPr bwMode="auto">
          <a:xfrm>
            <a:off x="8160544" y="3895726"/>
            <a:ext cx="1048136" cy="581025"/>
          </a:xfrm>
          <a:prstGeom prst="ellipse">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ethSrc</a:t>
            </a:r>
          </a:p>
        </p:txBody>
      </p:sp>
      <p:sp>
        <p:nvSpPr>
          <p:cNvPr id="69650" name="Rectangle 18"/>
          <p:cNvSpPr>
            <a:spLocks/>
          </p:cNvSpPr>
          <p:nvPr/>
        </p:nvSpPr>
        <p:spPr bwMode="auto">
          <a:xfrm>
            <a:off x="8650785" y="4541193"/>
            <a:ext cx="1158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6</a:t>
            </a:r>
          </a:p>
        </p:txBody>
      </p:sp>
      <p:sp>
        <p:nvSpPr>
          <p:cNvPr id="69651" name="Rectangle 19"/>
          <p:cNvSpPr>
            <a:spLocks/>
          </p:cNvSpPr>
          <p:nvPr/>
        </p:nvSpPr>
        <p:spPr bwMode="auto">
          <a:xfrm>
            <a:off x="2809876" y="3105151"/>
            <a:ext cx="892969" cy="314325"/>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nchor="ctr"/>
          <a:lstStyle/>
          <a:p>
            <a:r>
              <a:rPr lang="en-US" sz="1500" baseline="0">
                <a:latin typeface="Menlo Regular" charset="0"/>
                <a:cs typeface="Menlo Regular" charset="0"/>
                <a:sym typeface="Menlo Regular" charset="0"/>
              </a:rPr>
              <a:t>drop</a:t>
            </a:r>
          </a:p>
        </p:txBody>
      </p:sp>
      <p:sp>
        <p:nvSpPr>
          <p:cNvPr id="69652" name="Line 20"/>
          <p:cNvSpPr>
            <a:spLocks noChangeShapeType="1"/>
          </p:cNvSpPr>
          <p:nvPr/>
        </p:nvSpPr>
        <p:spPr bwMode="auto">
          <a:xfrm>
            <a:off x="2009776" y="6324601"/>
            <a:ext cx="8208169" cy="28575"/>
          </a:xfrm>
          <a:prstGeom prst="line">
            <a:avLst/>
          </a:prstGeom>
          <a:noFill/>
          <a:ln w="50800" cap="rnd">
            <a:solidFill>
              <a:schemeClr val="tx1"/>
            </a:solidFill>
            <a:prstDash val="sysDot"/>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53" name="Rectangle 21"/>
          <p:cNvSpPr>
            <a:spLocks/>
          </p:cNvSpPr>
          <p:nvPr/>
        </p:nvSpPr>
        <p:spPr bwMode="auto">
          <a:xfrm>
            <a:off x="4049317" y="2617143"/>
            <a:ext cx="46324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500" baseline="0">
                <a:latin typeface="Menlo Regular" charset="0"/>
                <a:cs typeface="Menlo Regular" charset="0"/>
                <a:sym typeface="Menlo Regular" charset="0"/>
              </a:rPr>
              <a:t>True</a:t>
            </a:r>
          </a:p>
        </p:txBody>
      </p:sp>
      <p:sp>
        <p:nvSpPr>
          <p:cNvPr id="69655" name="Rectangle 23"/>
          <p:cNvSpPr>
            <a:spLocks/>
          </p:cNvSpPr>
          <p:nvPr/>
        </p:nvSpPr>
        <p:spPr bwMode="auto">
          <a:xfrm>
            <a:off x="8190959" y="5208040"/>
            <a:ext cx="2056882" cy="474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b"/>
          <a:lstStyle/>
          <a:p>
            <a:pPr algn="l"/>
            <a:r>
              <a:rPr lang="en-US" sz="1400" baseline="0" dirty="0">
                <a:latin typeface="Menlo Regular" charset="0"/>
                <a:cs typeface="Menlo Regular" charset="0"/>
                <a:sym typeface="Menlo Regular" charset="0"/>
              </a:rPr>
              <a:t>match:{</a:t>
            </a: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br>
              <a:rPr lang="en-US" sz="1400" baseline="0" dirty="0">
                <a:latin typeface="Menlo Regular" charset="0"/>
                <a:cs typeface="Menlo Regular" charset="0"/>
                <a:sym typeface="Menlo Regular" charset="0"/>
              </a:rPr>
            </a:br>
            <a:r>
              <a:rPr lang="en-US" sz="1400" baseline="0" dirty="0">
                <a:latin typeface="Menlo Regular" charset="0"/>
                <a:cs typeface="Menlo Regular" charset="0"/>
                <a:sym typeface="Menlo Regular" charset="0"/>
              </a:rPr>
              <a:t>ethDst:4,ethSrc:6}</a:t>
            </a:r>
          </a:p>
        </p:txBody>
      </p:sp>
      <p:sp>
        <p:nvSpPr>
          <p:cNvPr id="69656" name="Line 24"/>
          <p:cNvSpPr>
            <a:spLocks noChangeShapeType="1"/>
          </p:cNvSpPr>
          <p:nvPr/>
        </p:nvSpPr>
        <p:spPr bwMode="auto">
          <a:xfrm rot="10800000" flipH="1">
            <a:off x="5641479" y="2664620"/>
            <a:ext cx="0" cy="2683669"/>
          </a:xfrm>
          <a:prstGeom prst="line">
            <a:avLst/>
          </a:prstGeom>
          <a:noFill/>
          <a:ln w="63500" cap="flat">
            <a:solidFill>
              <a:srgbClr val="D90B00"/>
            </a:solidFill>
            <a:prstDash val="sysDot"/>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57" name="Rectangle 25"/>
          <p:cNvSpPr>
            <a:spLocks/>
          </p:cNvSpPr>
          <p:nvPr/>
        </p:nvSpPr>
        <p:spPr bwMode="auto">
          <a:xfrm>
            <a:off x="4234162" y="5493693"/>
            <a:ext cx="208459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pPr algn="l"/>
            <a:r>
              <a:rPr lang="en-US" sz="1500" baseline="0" dirty="0">
                <a:latin typeface="Menlo Regular" charset="0"/>
                <a:cs typeface="Menlo Regular" charset="0"/>
                <a:sym typeface="Menlo Regular" charset="0"/>
              </a:rPr>
              <a:t>match:{</a:t>
            </a:r>
            <a:r>
              <a:rPr lang="en-US" sz="1500" baseline="0" dirty="0" err="1">
                <a:latin typeface="Menlo Regular" charset="0"/>
                <a:cs typeface="Menlo Regular" charset="0"/>
                <a:sym typeface="Menlo Regular" charset="0"/>
              </a:rPr>
              <a:t>tcpDst</a:t>
            </a:r>
            <a:r>
              <a:rPr lang="en-US" sz="1500" baseline="0" dirty="0">
                <a:latin typeface="Menlo Regular" charset="0"/>
                <a:cs typeface="Menlo Regular" charset="0"/>
                <a:sym typeface="Menlo Regular" charset="0"/>
              </a:rPr>
              <a:t>==22}</a:t>
            </a:r>
          </a:p>
        </p:txBody>
      </p:sp>
      <p:sp>
        <p:nvSpPr>
          <p:cNvPr id="69658" name="Rectangle 26"/>
          <p:cNvSpPr>
            <a:spLocks/>
          </p:cNvSpPr>
          <p:nvPr/>
        </p:nvSpPr>
        <p:spPr bwMode="auto">
          <a:xfrm>
            <a:off x="4177903" y="5798493"/>
            <a:ext cx="220573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pPr algn="l"/>
            <a:r>
              <a:rPr lang="en-US" sz="1500" baseline="0">
                <a:latin typeface="Menlo Regular" charset="0"/>
                <a:cs typeface="Menlo Regular" charset="0"/>
                <a:sym typeface="Menlo Regular" charset="0"/>
              </a:rPr>
              <a:t>action:ToController</a:t>
            </a:r>
          </a:p>
        </p:txBody>
      </p:sp>
      <p:sp>
        <p:nvSpPr>
          <p:cNvPr id="69660" name="Line 28"/>
          <p:cNvSpPr>
            <a:spLocks noChangeShapeType="1"/>
          </p:cNvSpPr>
          <p:nvPr/>
        </p:nvSpPr>
        <p:spPr bwMode="auto">
          <a:xfrm rot="10800000" flipH="1">
            <a:off x="3259932" y="2628901"/>
            <a:ext cx="2370832" cy="465535"/>
          </a:xfrm>
          <a:prstGeom prst="line">
            <a:avLst/>
          </a:prstGeom>
          <a:noFill/>
          <a:ln w="25400" cap="flat">
            <a:solidFill>
              <a:schemeClr val="tx1"/>
            </a:solidFill>
            <a:prstDash val="solid"/>
            <a:miter lim="800000"/>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baseline="0"/>
          </a:p>
        </p:txBody>
      </p:sp>
      <p:sp>
        <p:nvSpPr>
          <p:cNvPr id="69662" name="Rectangle 30"/>
          <p:cNvSpPr>
            <a:spLocks/>
          </p:cNvSpPr>
          <p:nvPr/>
        </p:nvSpPr>
        <p:spPr bwMode="auto">
          <a:xfrm>
            <a:off x="4234161" y="5210146"/>
            <a:ext cx="1304801"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1300" baseline="0">
                <a:solidFill>
                  <a:srgbClr val="D90B00"/>
                </a:solidFill>
                <a:latin typeface="Menlo Bold" charset="0"/>
                <a:cs typeface="Menlo Bold" charset="0"/>
                <a:sym typeface="Menlo Bold" charset="0"/>
              </a:rPr>
              <a:t>barrier rule:</a:t>
            </a:r>
          </a:p>
        </p:txBody>
      </p:sp>
      <p:grpSp>
        <p:nvGrpSpPr>
          <p:cNvPr id="2" name="Group 1"/>
          <p:cNvGrpSpPr/>
          <p:nvPr/>
        </p:nvGrpSpPr>
        <p:grpSpPr>
          <a:xfrm>
            <a:off x="6113648" y="2060321"/>
            <a:ext cx="3936206" cy="4048125"/>
            <a:chOff x="4807744" y="2085975"/>
            <a:chExt cx="3936206" cy="4048125"/>
          </a:xfrm>
        </p:grpSpPr>
        <p:sp>
          <p:nvSpPr>
            <p:cNvPr id="69663" name="Oval 31"/>
            <p:cNvSpPr>
              <a:spLocks/>
            </p:cNvSpPr>
            <p:nvPr/>
          </p:nvSpPr>
          <p:spPr bwMode="auto">
            <a:xfrm>
              <a:off x="6800850" y="2085975"/>
              <a:ext cx="564356" cy="771525"/>
            </a:xfrm>
            <a:prstGeom prst="ellipse">
              <a:avLst/>
            </a:prstGeom>
            <a:solidFill>
              <a:srgbClr val="66B132"/>
            </a:solidFill>
            <a:ln w="25400" cap="flat">
              <a:solidFill>
                <a:schemeClr val="tx1"/>
              </a:solidFill>
              <a:prstDash val="solid"/>
              <a:miter lim="800000"/>
              <a:headEnd type="none" w="med" len="med"/>
              <a:tailEnd type="none" w="med" len="med"/>
            </a:ln>
          </p:spPr>
          <p:txBody>
            <a:bodyPr lIns="0" tIns="0" rIns="0" bIns="0" anchor="ctr"/>
            <a:lstStyle/>
            <a:p>
              <a:r>
                <a:rPr lang="en-US" sz="2300" b="1" baseline="0">
                  <a:latin typeface="Helvetica Neue" charset="0"/>
                  <a:cs typeface="Helvetica Neue" charset="0"/>
                  <a:sym typeface="Helvetica Neue" charset="0"/>
                </a:rPr>
                <a:t>1</a:t>
              </a:r>
            </a:p>
          </p:txBody>
        </p:sp>
        <p:sp>
          <p:nvSpPr>
            <p:cNvPr id="69637" name="AutoShape 5"/>
            <p:cNvSpPr>
              <a:spLocks/>
            </p:cNvSpPr>
            <p:nvPr/>
          </p:nvSpPr>
          <p:spPr bwMode="auto">
            <a:xfrm>
              <a:off x="4807744" y="2847975"/>
              <a:ext cx="3936206" cy="3286125"/>
            </a:xfrm>
            <a:prstGeom prst="roundRect">
              <a:avLst>
                <a:gd name="adj" fmla="val 4347"/>
              </a:avLst>
            </a:prstGeom>
            <a:solidFill>
              <a:schemeClr val="accent1">
                <a:alpha val="70000"/>
              </a:schemeClr>
            </a:solidFill>
            <a:ln w="25400" cap="flat">
              <a:solidFill>
                <a:schemeClr val="tx1">
                  <a:alpha val="70000"/>
                </a:schemeClr>
              </a:solidFill>
              <a:prstDash val="solid"/>
              <a:miter lim="800000"/>
              <a:headEnd type="none" w="med" len="med"/>
              <a:tailEnd type="none" w="med" len="med"/>
            </a:ln>
          </p:spPr>
          <p:txBody>
            <a:bodyPr lIns="0" tIns="0" rIns="0" bIns="0"/>
            <a:lstStyle/>
            <a:p>
              <a:endParaRPr lang="en-US" baseline="0"/>
            </a:p>
          </p:txBody>
        </p:sp>
      </p:grpSp>
      <p:sp>
        <p:nvSpPr>
          <p:cNvPr id="69664" name="Oval 32"/>
          <p:cNvSpPr>
            <a:spLocks/>
          </p:cNvSpPr>
          <p:nvPr/>
        </p:nvSpPr>
        <p:spPr bwMode="auto">
          <a:xfrm>
            <a:off x="5017294" y="2857501"/>
            <a:ext cx="564356" cy="771525"/>
          </a:xfrm>
          <a:prstGeom prst="ellipse">
            <a:avLst/>
          </a:prstGeom>
          <a:solidFill>
            <a:srgbClr val="66B132"/>
          </a:solidFill>
          <a:ln w="25400" cap="flat">
            <a:solidFill>
              <a:schemeClr val="tx1"/>
            </a:solidFill>
            <a:prstDash val="solid"/>
            <a:miter lim="800000"/>
            <a:headEnd type="none" w="med" len="med"/>
            <a:tailEnd type="none" w="med" len="med"/>
          </a:ln>
        </p:spPr>
        <p:txBody>
          <a:bodyPr lIns="0" tIns="0" rIns="0" bIns="0" anchor="ctr"/>
          <a:lstStyle/>
          <a:p>
            <a:r>
              <a:rPr lang="en-US" sz="2300" b="1" baseline="0">
                <a:latin typeface="Helvetica Neue" charset="0"/>
                <a:cs typeface="Helvetica Neue" charset="0"/>
                <a:sym typeface="Helvetica Neue" charset="0"/>
              </a:rPr>
              <a:t>2</a:t>
            </a:r>
          </a:p>
        </p:txBody>
      </p:sp>
      <p:grpSp>
        <p:nvGrpSpPr>
          <p:cNvPr id="4" name="Group 3"/>
          <p:cNvGrpSpPr/>
          <p:nvPr/>
        </p:nvGrpSpPr>
        <p:grpSpPr>
          <a:xfrm>
            <a:off x="2095500" y="1952626"/>
            <a:ext cx="2166056" cy="4181475"/>
            <a:chOff x="571500" y="1952625"/>
            <a:chExt cx="2014538" cy="4181475"/>
          </a:xfrm>
        </p:grpSpPr>
        <p:sp>
          <p:nvSpPr>
            <p:cNvPr id="69636" name="AutoShape 4"/>
            <p:cNvSpPr>
              <a:spLocks/>
            </p:cNvSpPr>
            <p:nvPr/>
          </p:nvSpPr>
          <p:spPr bwMode="auto">
            <a:xfrm>
              <a:off x="571500" y="2847975"/>
              <a:ext cx="2014538" cy="3286125"/>
            </a:xfrm>
            <a:prstGeom prst="roundRect">
              <a:avLst>
                <a:gd name="adj" fmla="val 5315"/>
              </a:avLst>
            </a:prstGeom>
            <a:solidFill>
              <a:schemeClr val="accent1">
                <a:alpha val="70000"/>
              </a:schemeClr>
            </a:solidFill>
            <a:ln w="25400" cap="flat">
              <a:solidFill>
                <a:schemeClr val="tx1">
                  <a:alpha val="70000"/>
                </a:schemeClr>
              </a:solidFill>
              <a:prstDash val="solid"/>
              <a:miter lim="800000"/>
              <a:headEnd type="none" w="med" len="med"/>
              <a:tailEnd type="none" w="med" len="med"/>
            </a:ln>
          </p:spPr>
          <p:txBody>
            <a:bodyPr lIns="0" tIns="0" rIns="0" bIns="0"/>
            <a:lstStyle/>
            <a:p>
              <a:endParaRPr lang="en-US" baseline="0"/>
            </a:p>
          </p:txBody>
        </p:sp>
        <p:sp>
          <p:nvSpPr>
            <p:cNvPr id="69665" name="Oval 33"/>
            <p:cNvSpPr>
              <a:spLocks/>
            </p:cNvSpPr>
            <p:nvPr/>
          </p:nvSpPr>
          <p:spPr bwMode="auto">
            <a:xfrm>
              <a:off x="1293019" y="1952625"/>
              <a:ext cx="564356" cy="771525"/>
            </a:xfrm>
            <a:prstGeom prst="ellipse">
              <a:avLst/>
            </a:prstGeom>
            <a:solidFill>
              <a:srgbClr val="66B132"/>
            </a:solidFill>
            <a:ln w="25400" cap="flat">
              <a:solidFill>
                <a:schemeClr val="tx1"/>
              </a:solidFill>
              <a:prstDash val="solid"/>
              <a:miter lim="800000"/>
              <a:headEnd type="none" w="med" len="med"/>
              <a:tailEnd type="none" w="med" len="med"/>
            </a:ln>
          </p:spPr>
          <p:txBody>
            <a:bodyPr lIns="0" tIns="0" rIns="0" bIns="0" anchor="ctr"/>
            <a:lstStyle/>
            <a:p>
              <a:r>
                <a:rPr lang="en-US" sz="2300" b="1" baseline="0">
                  <a:latin typeface="Helvetica Neue" charset="0"/>
                  <a:cs typeface="Helvetica Neue" charset="0"/>
                  <a:sym typeface="Helvetica Neue" charset="0"/>
                </a:rPr>
                <a:t>3</a:t>
              </a:r>
            </a:p>
          </p:txBody>
        </p:sp>
      </p:grpSp>
      <p:sp>
        <p:nvSpPr>
          <p:cNvPr id="37" name="Rectangle 23"/>
          <p:cNvSpPr>
            <a:spLocks/>
          </p:cNvSpPr>
          <p:nvPr/>
        </p:nvSpPr>
        <p:spPr bwMode="auto">
          <a:xfrm>
            <a:off x="6367665" y="4334225"/>
            <a:ext cx="1968631" cy="474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b"/>
          <a:lstStyle/>
          <a:p>
            <a:pPr algn="l"/>
            <a:r>
              <a:rPr lang="en-US" sz="1400" baseline="0" dirty="0">
                <a:latin typeface="Menlo Regular" charset="0"/>
                <a:cs typeface="Menlo Regular" charset="0"/>
                <a:sym typeface="Menlo Regular" charset="0"/>
              </a:rPr>
              <a:t>match:{</a:t>
            </a: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br>
              <a:rPr lang="en-US" sz="1400" baseline="0" dirty="0">
                <a:latin typeface="Menlo Regular" charset="0"/>
                <a:cs typeface="Menlo Regular" charset="0"/>
                <a:sym typeface="Menlo Regular" charset="0"/>
              </a:rPr>
            </a:br>
            <a:r>
              <a:rPr lang="en-US" sz="1400" baseline="0" dirty="0">
                <a:latin typeface="Menlo Regular" charset="0"/>
                <a:cs typeface="Menlo Regular" charset="0"/>
                <a:sym typeface="Menlo Regular" charset="0"/>
              </a:rPr>
              <a:t>ethDst:2}</a:t>
            </a:r>
          </a:p>
        </p:txBody>
      </p:sp>
      <p:sp>
        <p:nvSpPr>
          <p:cNvPr id="39" name="Rectangle 38"/>
          <p:cNvSpPr/>
          <p:nvPr/>
        </p:nvSpPr>
        <p:spPr>
          <a:xfrm>
            <a:off x="2705101" y="897938"/>
            <a:ext cx="7113179" cy="808144"/>
          </a:xfrm>
          <a:prstGeom prst="rect">
            <a:avLst/>
          </a:prstGeom>
          <a:gradFill rotWithShape="1">
            <a:gsLst>
              <a:gs pos="0">
                <a:srgbClr val="9E9273">
                  <a:tint val="100000"/>
                  <a:shade val="100000"/>
                  <a:satMod val="130000"/>
                </a:srgbClr>
              </a:gs>
              <a:gs pos="100000">
                <a:srgbClr val="9E9273">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18288" rtlCol="0" anchor="ctr"/>
          <a:lstStyle/>
          <a:p>
            <a:pPr algn="ctr" fontAlgn="auto">
              <a:spcBef>
                <a:spcPts val="0"/>
              </a:spcBef>
              <a:spcAft>
                <a:spcPts val="0"/>
              </a:spcAft>
            </a:pPr>
            <a:r>
              <a:rPr lang="en-US" altLang="zh-CN" baseline="0" dirty="0" smtClean="0">
                <a:solidFill>
                  <a:srgbClr val="000090"/>
                </a:solidFill>
                <a:latin typeface="Arial" pitchFamily="-105" charset="0"/>
                <a:ea typeface="ＭＳ Ｐゴシック" pitchFamily="-105" charset="-128"/>
                <a:cs typeface="ＭＳ Ｐゴシック" pitchFamily="-105" charset="-128"/>
              </a:rPr>
              <a:t>One can </a:t>
            </a:r>
            <a:r>
              <a:rPr lang="en-US" altLang="zh-CN" baseline="0" dirty="0">
                <a:solidFill>
                  <a:srgbClr val="000090"/>
                </a:solidFill>
                <a:latin typeface="Arial" pitchFamily="-105" charset="0"/>
                <a:ea typeface="ＭＳ Ｐゴシック" pitchFamily="-105" charset="-128"/>
                <a:cs typeface="ＭＳ Ｐゴシック" pitchFamily="-105" charset="-128"/>
              </a:rPr>
              <a:t>use simple, classical in-order tree traversal to </a:t>
            </a:r>
            <a:r>
              <a:rPr lang="en-US" altLang="zh-CN" baseline="0" dirty="0" smtClean="0">
                <a:solidFill>
                  <a:srgbClr val="C00000"/>
                </a:solidFill>
                <a:latin typeface="Arial" pitchFamily="-105" charset="0"/>
                <a:ea typeface="ＭＳ Ｐゴシック" pitchFamily="-105" charset="-128"/>
                <a:cs typeface="ＭＳ Ｐゴシック" pitchFamily="-105" charset="-128"/>
              </a:rPr>
              <a:t>automatically</a:t>
            </a:r>
            <a:r>
              <a:rPr lang="en-US" altLang="zh-CN" baseline="0" dirty="0" smtClean="0">
                <a:solidFill>
                  <a:srgbClr val="000090"/>
                </a:solidFill>
                <a:latin typeface="Arial" pitchFamily="-105" charset="0"/>
                <a:ea typeface="ＭＳ Ｐゴシック" pitchFamily="-105" charset="-128"/>
                <a:cs typeface="ＭＳ Ｐゴシック" pitchFamily="-105" charset="-128"/>
              </a:rPr>
              <a:t> </a:t>
            </a:r>
            <a:r>
              <a:rPr lang="en-US" altLang="zh-CN" dirty="0" smtClean="0">
                <a:solidFill>
                  <a:srgbClr val="000090"/>
                </a:solidFill>
                <a:latin typeface="Arial" pitchFamily="-105" charset="0"/>
                <a:ea typeface="ＭＳ Ｐゴシック" pitchFamily="-105" charset="-128"/>
                <a:cs typeface="ＭＳ Ｐゴシック" pitchFamily="-105" charset="-128"/>
              </a:rPr>
              <a:t>generate </a:t>
            </a:r>
            <a:r>
              <a:rPr lang="en-US" altLang="zh-CN" dirty="0">
                <a:solidFill>
                  <a:srgbClr val="000090"/>
                </a:solidFill>
                <a:latin typeface="Arial" pitchFamily="-105" charset="0"/>
                <a:ea typeface="ＭＳ Ｐゴシック" pitchFamily="-105" charset="-128"/>
                <a:cs typeface="ＭＳ Ｐゴシック" pitchFamily="-105" charset="-128"/>
              </a:rPr>
              <a:t>(using machine intelligence</a:t>
            </a:r>
            <a:r>
              <a:rPr lang="en-US" altLang="zh-CN" dirty="0" smtClean="0">
                <a:solidFill>
                  <a:srgbClr val="000090"/>
                </a:solidFill>
                <a:latin typeface="Arial" pitchFamily="-105" charset="0"/>
                <a:ea typeface="ＭＳ Ｐゴシック" pitchFamily="-105" charset="-128"/>
                <a:cs typeface="ＭＳ Ｐゴシック" pitchFamily="-105" charset="-128"/>
              </a:rPr>
              <a:t>)</a:t>
            </a:r>
            <a:r>
              <a:rPr lang="en-US" altLang="zh-CN" baseline="0" dirty="0" smtClean="0">
                <a:solidFill>
                  <a:srgbClr val="000090"/>
                </a:solidFill>
                <a:latin typeface="Arial" pitchFamily="-105" charset="0"/>
                <a:ea typeface="ＭＳ Ｐゴシック" pitchFamily="-105" charset="-128"/>
                <a:cs typeface="ＭＳ Ｐゴシック" pitchFamily="-105" charset="-128"/>
              </a:rPr>
              <a:t> </a:t>
            </a:r>
            <a:r>
              <a:rPr lang="en-US" altLang="zh-CN" baseline="0" dirty="0">
                <a:solidFill>
                  <a:srgbClr val="000090"/>
                </a:solidFill>
                <a:latin typeface="Arial" pitchFamily="-105" charset="0"/>
                <a:ea typeface="ＭＳ Ｐゴシック" pitchFamily="-105" charset="-128"/>
                <a:cs typeface="ＭＳ Ｐゴシック" pitchFamily="-105" charset="-128"/>
              </a:rPr>
              <a:t>flow table rules!</a:t>
            </a:r>
            <a:endParaRPr lang="en-US" kern="0" baseline="0" dirty="0">
              <a:solidFill>
                <a:srgbClr val="000090"/>
              </a:solidFill>
              <a:latin typeface="Calibri"/>
              <a:ea typeface="+mn-ea"/>
              <a:cs typeface="+mn-cs"/>
            </a:endParaRPr>
          </a:p>
        </p:txBody>
      </p:sp>
      <p:sp>
        <p:nvSpPr>
          <p:cNvPr id="40" name="Line 16"/>
          <p:cNvSpPr>
            <a:spLocks noChangeShapeType="1"/>
          </p:cNvSpPr>
          <p:nvPr/>
        </p:nvSpPr>
        <p:spPr bwMode="auto">
          <a:xfrm flipV="1">
            <a:off x="7130388" y="4515345"/>
            <a:ext cx="1167421" cy="5251"/>
          </a:xfrm>
          <a:prstGeom prst="line">
            <a:avLst/>
          </a:prstGeom>
          <a:noFill/>
          <a:ln w="50800" cap="flat">
            <a:solidFill>
              <a:srgbClr val="D90B00"/>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800" baseline="0"/>
          </a:p>
        </p:txBody>
      </p:sp>
      <p:sp>
        <p:nvSpPr>
          <p:cNvPr id="41" name="Line 16"/>
          <p:cNvSpPr>
            <a:spLocks noChangeShapeType="1"/>
          </p:cNvSpPr>
          <p:nvPr/>
        </p:nvSpPr>
        <p:spPr bwMode="auto">
          <a:xfrm flipV="1">
            <a:off x="8950582" y="5373267"/>
            <a:ext cx="1167421" cy="5251"/>
          </a:xfrm>
          <a:prstGeom prst="line">
            <a:avLst/>
          </a:prstGeom>
          <a:noFill/>
          <a:ln w="50800" cap="flat">
            <a:solidFill>
              <a:srgbClr val="D90B00"/>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sz="1800" baseline="0"/>
          </a:p>
        </p:txBody>
      </p:sp>
      <p:sp>
        <p:nvSpPr>
          <p:cNvPr id="42" name="Rectangle 23"/>
          <p:cNvSpPr>
            <a:spLocks/>
          </p:cNvSpPr>
          <p:nvPr/>
        </p:nvSpPr>
        <p:spPr bwMode="auto">
          <a:xfrm>
            <a:off x="2299263" y="3447583"/>
            <a:ext cx="1968631" cy="400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400" baseline="0" dirty="0">
                <a:latin typeface="Menlo Regular" charset="0"/>
                <a:cs typeface="Menlo Regular" charset="0"/>
                <a:sym typeface="Menlo Regular" charset="0"/>
              </a:rPr>
              <a:t>match:{</a:t>
            </a:r>
            <a:r>
              <a:rPr lang="en-US" sz="1400" baseline="0" dirty="0" err="1">
                <a:latin typeface="Menlo Regular" charset="0"/>
                <a:cs typeface="Menlo Regular" charset="0"/>
                <a:sym typeface="Menlo Regular" charset="0"/>
              </a:rPr>
              <a:t>tcpDst</a:t>
            </a:r>
            <a:r>
              <a:rPr lang="en-US" sz="1400" baseline="0" dirty="0">
                <a:latin typeface="Menlo Regular" charset="0"/>
                <a:cs typeface="Menlo Regular" charset="0"/>
                <a:sym typeface="Menlo Regular" charset="0"/>
              </a:rPr>
              <a:t>==22}</a:t>
            </a:r>
          </a:p>
        </p:txBody>
      </p:sp>
      <p:sp>
        <p:nvSpPr>
          <p:cNvPr id="43" name="Rectangle 29"/>
          <p:cNvSpPr>
            <a:spLocks/>
          </p:cNvSpPr>
          <p:nvPr/>
        </p:nvSpPr>
        <p:spPr bwMode="auto">
          <a:xfrm>
            <a:off x="5732980" y="6259942"/>
            <a:ext cx="615553" cy="23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sz="2300" dirty="0">
                <a:cs typeface="Helvetica Neue Light" charset="0"/>
              </a:rPr>
              <a:t>Priority</a:t>
            </a:r>
          </a:p>
        </p:txBody>
      </p:sp>
      <p:sp>
        <p:nvSpPr>
          <p:cNvPr id="44" name="Rectangle 6"/>
          <p:cNvSpPr>
            <a:spLocks noGrp="1" noChangeArrowheads="1"/>
          </p:cNvSpPr>
          <p:nvPr>
            <p:ph type="title"/>
          </p:nvPr>
        </p:nvSpPr>
        <p:spPr>
          <a:xfrm>
            <a:off x="1780874" y="85614"/>
            <a:ext cx="8562466" cy="685800"/>
          </a:xfrm>
          <a:ln/>
        </p:spPr>
        <p:txBody>
          <a:bodyPr>
            <a:normAutofit fontScale="90000"/>
          </a:bodyPr>
          <a:lstStyle/>
          <a:p>
            <a:r>
              <a:rPr lang="en-US" dirty="0" smtClean="0"/>
              <a:t>Trace Tree =&gt; Flow Table</a:t>
            </a:r>
            <a:endParaRPr lang="en-US" dirty="0"/>
          </a:p>
        </p:txBody>
      </p:sp>
    </p:spTree>
    <p:extLst>
      <p:ext uri="{BB962C8B-B14F-4D97-AF65-F5344CB8AC3E}">
        <p14:creationId xmlns:p14="http://schemas.microsoft.com/office/powerpoint/2010/main" val="6378058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4"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265" y="365125"/>
            <a:ext cx="11150600" cy="749487"/>
          </a:xfrm>
        </p:spPr>
        <p:txBody>
          <a:bodyPr>
            <a:normAutofit/>
          </a:bodyPr>
          <a:lstStyle/>
          <a:p>
            <a:pPr algn="ctr"/>
            <a:r>
              <a:rPr lang="en-US" sz="4000" dirty="0" smtClean="0"/>
              <a:t>Key Architecture Element</a:t>
            </a:r>
            <a:r>
              <a:rPr lang="en-US" sz="4000" smtClean="0"/>
              <a:t>: Self-Optimizing </a:t>
            </a:r>
            <a:r>
              <a:rPr lang="en-US" sz="4000" dirty="0" smtClean="0"/>
              <a:t>Dynamicity</a:t>
            </a:r>
            <a:endParaRPr lang="en-US" sz="4000" dirty="0"/>
          </a:p>
        </p:txBody>
      </p:sp>
      <p:sp>
        <p:nvSpPr>
          <p:cNvPr id="3" name="Content Placeholder 2"/>
          <p:cNvSpPr>
            <a:spLocks noGrp="1"/>
          </p:cNvSpPr>
          <p:nvPr>
            <p:ph idx="1"/>
          </p:nvPr>
        </p:nvSpPr>
        <p:spPr>
          <a:xfrm>
            <a:off x="712694" y="1364445"/>
            <a:ext cx="8329450" cy="1020168"/>
          </a:xfrm>
          <a:ln>
            <a:solidFill>
              <a:schemeClr val="accent2">
                <a:lumMod val="50000"/>
              </a:schemeClr>
            </a:solidFill>
          </a:ln>
        </p:spPr>
        <p:txBody>
          <a:bodyPr>
            <a:normAutofit fontScale="92500" lnSpcReduction="10000"/>
          </a:bodyPr>
          <a:lstStyle/>
          <a:p>
            <a:r>
              <a:rPr lang="en-US" dirty="0" smtClean="0"/>
              <a:t>Fundamental principles:</a:t>
            </a:r>
          </a:p>
          <a:p>
            <a:pPr lvl="1"/>
            <a:r>
              <a:rPr lang="en-US" sz="2000" dirty="0" smtClean="0"/>
              <a:t>Fundamental tradeoff among key metrics (e.g., CAP Theorem); Capacity Requirements of Control-Resource Channel, </a:t>
            </a:r>
            <a:r>
              <a:rPr lang="mr-IN" sz="2000" dirty="0" smtClean="0"/>
              <a:t>…</a:t>
            </a:r>
            <a:endParaRPr lang="en-US" sz="2000" dirty="0" smtClean="0"/>
          </a:p>
        </p:txBody>
      </p:sp>
      <p:graphicFrame>
        <p:nvGraphicFramePr>
          <p:cNvPr id="21" name="Diagram 20"/>
          <p:cNvGraphicFramePr/>
          <p:nvPr>
            <p:extLst>
              <p:ext uri="{D42A27DB-BD31-4B8C-83A1-F6EECF244321}">
                <p14:modId xmlns:p14="http://schemas.microsoft.com/office/powerpoint/2010/main" val="633499180"/>
              </p:ext>
            </p:extLst>
          </p:nvPr>
        </p:nvGraphicFramePr>
        <p:xfrm>
          <a:off x="9034310" y="1328583"/>
          <a:ext cx="3240233" cy="5098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Content Placeholder 2"/>
          <p:cNvSpPr txBox="1">
            <a:spLocks/>
          </p:cNvSpPr>
          <p:nvPr/>
        </p:nvSpPr>
        <p:spPr>
          <a:xfrm>
            <a:off x="712693" y="4191629"/>
            <a:ext cx="8329450" cy="2451223"/>
          </a:xfrm>
          <a:prstGeom prst="rect">
            <a:avLst/>
          </a:prstGeom>
          <a:ln>
            <a:solidFill>
              <a:schemeClr val="accent2">
                <a:lumMod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Systematic exploration of controlled dynamicity:</a:t>
            </a:r>
          </a:p>
          <a:p>
            <a:pPr lvl="1"/>
            <a:r>
              <a:rPr lang="en-US" sz="2000" dirty="0" smtClean="0"/>
              <a:t>Controlled placement of </a:t>
            </a:r>
            <a:r>
              <a:rPr lang="en-US" sz="2000" b="1" dirty="0" smtClean="0"/>
              <a:t>controllers</a:t>
            </a:r>
          </a:p>
          <a:p>
            <a:pPr lvl="1"/>
            <a:r>
              <a:rPr lang="en-US" sz="2000" dirty="0" smtClean="0"/>
              <a:t>Controlled placement of assets to </a:t>
            </a:r>
            <a:r>
              <a:rPr lang="en-US" sz="2000" b="1" dirty="0" smtClean="0"/>
              <a:t>enhance the controller-resource channel</a:t>
            </a:r>
          </a:p>
          <a:p>
            <a:pPr lvl="1"/>
            <a:r>
              <a:rPr lang="en-US" sz="2000" dirty="0" smtClean="0"/>
              <a:t>Controlled mobility to enhance capacity of </a:t>
            </a:r>
            <a:r>
              <a:rPr lang="en-US" sz="2000" b="1" dirty="0" smtClean="0"/>
              <a:t>the resource plane</a:t>
            </a:r>
          </a:p>
          <a:p>
            <a:pPr lvl="1"/>
            <a:r>
              <a:rPr lang="en-US" sz="2000" dirty="0" smtClean="0"/>
              <a:t>Controlled mobile </a:t>
            </a:r>
            <a:r>
              <a:rPr lang="en-US" sz="2000" b="1" dirty="0" smtClean="0"/>
              <a:t>data</a:t>
            </a:r>
          </a:p>
          <a:p>
            <a:pPr lvl="1"/>
            <a:r>
              <a:rPr lang="en-US" sz="2000" dirty="0" smtClean="0"/>
              <a:t>Controlled mobile </a:t>
            </a:r>
            <a:r>
              <a:rPr lang="en-US" sz="2000" b="1" dirty="0" smtClean="0"/>
              <a:t>code</a:t>
            </a:r>
            <a:r>
              <a:rPr lang="en-US" sz="2000" dirty="0" smtClean="0"/>
              <a:t> (network forwarding elem., NVF, analytics)</a:t>
            </a:r>
          </a:p>
        </p:txBody>
      </p:sp>
      <p:sp>
        <p:nvSpPr>
          <p:cNvPr id="23" name="Content Placeholder 2"/>
          <p:cNvSpPr txBox="1">
            <a:spLocks/>
          </p:cNvSpPr>
          <p:nvPr/>
        </p:nvSpPr>
        <p:spPr>
          <a:xfrm>
            <a:off x="712693" y="2706162"/>
            <a:ext cx="8329450" cy="1274172"/>
          </a:xfrm>
          <a:prstGeom prst="rect">
            <a:avLst/>
          </a:prstGeom>
          <a:ln>
            <a:solidFill>
              <a:schemeClr val="accent2">
                <a:lumMod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Self-optimizing adaptation:</a:t>
            </a:r>
          </a:p>
          <a:p>
            <a:pPr lvl="1"/>
            <a:r>
              <a:rPr lang="en-US" sz="2000" dirty="0" smtClean="0"/>
              <a:t>Robust control architecture (opportunistic central control, integrated dedicated CR channel and fate-sharing in-band resource channel, </a:t>
            </a:r>
            <a:r>
              <a:rPr lang="mr-IN" sz="2000" dirty="0" smtClean="0"/>
              <a:t>…</a:t>
            </a:r>
            <a:r>
              <a:rPr lang="en-US" sz="2000" dirty="0" smtClean="0"/>
              <a:t>)</a:t>
            </a:r>
          </a:p>
        </p:txBody>
      </p:sp>
    </p:spTree>
    <p:extLst>
      <p:ext uri="{BB962C8B-B14F-4D97-AF65-F5344CB8AC3E}">
        <p14:creationId xmlns:p14="http://schemas.microsoft.com/office/powerpoint/2010/main" val="21037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33" y="311338"/>
            <a:ext cx="11150600" cy="749487"/>
          </a:xfrm>
        </p:spPr>
        <p:txBody>
          <a:bodyPr>
            <a:normAutofit/>
          </a:bodyPr>
          <a:lstStyle/>
          <a:p>
            <a:r>
              <a:rPr lang="en-US" sz="4000" dirty="0" smtClean="0"/>
              <a:t>Key Architecture Element: Infrastructure w/ Coalition</a:t>
            </a:r>
            <a:endParaRPr lang="en-US" sz="4000" dirty="0"/>
          </a:p>
        </p:txBody>
      </p:sp>
      <p:sp>
        <p:nvSpPr>
          <p:cNvPr id="3" name="Content Placeholder 2"/>
          <p:cNvSpPr>
            <a:spLocks noGrp="1"/>
          </p:cNvSpPr>
          <p:nvPr>
            <p:ph idx="1"/>
          </p:nvPr>
        </p:nvSpPr>
        <p:spPr>
          <a:xfrm>
            <a:off x="497540" y="1221008"/>
            <a:ext cx="8329450" cy="1916641"/>
          </a:xfrm>
          <a:ln>
            <a:solidFill>
              <a:schemeClr val="accent2">
                <a:lumMod val="50000"/>
              </a:schemeClr>
            </a:solidFill>
          </a:ln>
        </p:spPr>
        <p:txBody>
          <a:bodyPr>
            <a:normAutofit/>
          </a:bodyPr>
          <a:lstStyle/>
          <a:p>
            <a:r>
              <a:rPr lang="en-US" dirty="0" smtClean="0"/>
              <a:t>Fundamental principles, e.g.,</a:t>
            </a:r>
          </a:p>
          <a:p>
            <a:pPr lvl="1"/>
            <a:r>
              <a:rPr lang="en-US" sz="2300" dirty="0" smtClean="0"/>
              <a:t>Fundamental limits on aggregation of local-interests and global coordination (e.g., Arrow’s Impossibility Theorem);</a:t>
            </a:r>
          </a:p>
          <a:p>
            <a:pPr lvl="1"/>
            <a:r>
              <a:rPr lang="en-US" sz="2300" dirty="0" smtClean="0"/>
              <a:t>Basic results, in specific settings, to guarantee collaboration stability (e.g., P-graph in </a:t>
            </a:r>
            <a:r>
              <a:rPr lang="en-US" sz="2300" dirty="0" err="1" smtClean="0"/>
              <a:t>interdomain</a:t>
            </a:r>
            <a:r>
              <a:rPr lang="en-US" sz="2300" dirty="0" smtClean="0"/>
              <a:t> routing)</a:t>
            </a:r>
          </a:p>
        </p:txBody>
      </p:sp>
      <p:graphicFrame>
        <p:nvGraphicFramePr>
          <p:cNvPr id="21" name="Diagram 20"/>
          <p:cNvGraphicFramePr/>
          <p:nvPr>
            <p:extLst>
              <p:ext uri="{D42A27DB-BD31-4B8C-83A1-F6EECF244321}">
                <p14:modId xmlns:p14="http://schemas.microsoft.com/office/powerpoint/2010/main" val="357325011"/>
              </p:ext>
            </p:extLst>
          </p:nvPr>
        </p:nvGraphicFramePr>
        <p:xfrm>
          <a:off x="9034311" y="1328583"/>
          <a:ext cx="2864844" cy="5098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Content Placeholder 2"/>
          <p:cNvSpPr txBox="1">
            <a:spLocks/>
          </p:cNvSpPr>
          <p:nvPr/>
        </p:nvSpPr>
        <p:spPr>
          <a:xfrm>
            <a:off x="497540" y="3692279"/>
            <a:ext cx="8329450" cy="2547155"/>
          </a:xfrm>
          <a:prstGeom prst="rect">
            <a:avLst/>
          </a:prstGeom>
          <a:ln>
            <a:solidFill>
              <a:schemeClr val="accent2">
                <a:lumMod val="50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Basic infrastructure building blocks:</a:t>
            </a:r>
          </a:p>
          <a:p>
            <a:pPr lvl="1"/>
            <a:r>
              <a:rPr lang="en-US" sz="2000" dirty="0" smtClean="0"/>
              <a:t>Organization mechanism, e.g., </a:t>
            </a:r>
          </a:p>
          <a:p>
            <a:pPr lvl="2"/>
            <a:r>
              <a:rPr lang="en-US" sz="1600" dirty="0" smtClean="0"/>
              <a:t>trusted </a:t>
            </a:r>
            <a:r>
              <a:rPr lang="en-US" sz="1600" dirty="0"/>
              <a:t>clearing house (e.g., SD exchange), peer-to-peer, </a:t>
            </a:r>
            <a:r>
              <a:rPr lang="en-US" sz="1600" dirty="0" smtClean="0"/>
              <a:t>hierarchical</a:t>
            </a:r>
          </a:p>
          <a:p>
            <a:pPr lvl="1"/>
            <a:r>
              <a:rPr lang="en-US" sz="2000" dirty="0" smtClean="0"/>
              <a:t>Information exchanged, </a:t>
            </a:r>
            <a:r>
              <a:rPr lang="en-US" sz="2000" dirty="0"/>
              <a:t>e.g., </a:t>
            </a:r>
            <a:endParaRPr lang="en-US" sz="2000" dirty="0" smtClean="0"/>
          </a:p>
          <a:p>
            <a:pPr lvl="2"/>
            <a:r>
              <a:rPr lang="en-US" sz="1600" dirty="0" smtClean="0"/>
              <a:t>raw </a:t>
            </a:r>
            <a:r>
              <a:rPr lang="en-US" sz="1600" dirty="0"/>
              <a:t>state such as topo,  computed state such as path </a:t>
            </a:r>
            <a:r>
              <a:rPr lang="en-US" sz="1600" dirty="0" smtClean="0"/>
              <a:t>vector</a:t>
            </a:r>
          </a:p>
          <a:p>
            <a:pPr lvl="2"/>
            <a:r>
              <a:rPr lang="en-US" sz="1600" dirty="0" smtClean="0"/>
              <a:t>query/response </a:t>
            </a:r>
            <a:r>
              <a:rPr lang="en-US" sz="1600" dirty="0"/>
              <a:t>vs </a:t>
            </a:r>
            <a:r>
              <a:rPr lang="en-US" sz="1600" dirty="0" smtClean="0"/>
              <a:t>pub vs pub/sub</a:t>
            </a:r>
          </a:p>
          <a:p>
            <a:pPr lvl="1"/>
            <a:r>
              <a:rPr lang="en-US" sz="2000" dirty="0" smtClean="0"/>
              <a:t>Hosting infrastructure, e.g., </a:t>
            </a:r>
          </a:p>
          <a:p>
            <a:pPr lvl="2"/>
            <a:r>
              <a:rPr lang="en-US" sz="1600" dirty="0" smtClean="0"/>
              <a:t>information flow control, </a:t>
            </a:r>
            <a:r>
              <a:rPr lang="en-US" sz="1600" dirty="0"/>
              <a:t>secure multi-party </a:t>
            </a:r>
            <a:r>
              <a:rPr lang="en-US" sz="1600" dirty="0" smtClean="0"/>
              <a:t>computation</a:t>
            </a:r>
          </a:p>
        </p:txBody>
      </p:sp>
    </p:spTree>
    <p:extLst>
      <p:ext uri="{BB962C8B-B14F-4D97-AF65-F5344CB8AC3E}">
        <p14:creationId xmlns:p14="http://schemas.microsoft.com/office/powerpoint/2010/main" val="70219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17" y="244211"/>
            <a:ext cx="10515600" cy="961651"/>
          </a:xfrm>
        </p:spPr>
        <p:txBody>
          <a:bodyPr>
            <a:normAutofit/>
          </a:bodyPr>
          <a:lstStyle/>
          <a:p>
            <a:r>
              <a:rPr lang="en-US" sz="3600" dirty="0" smtClean="0"/>
              <a:t>From Concepts to Realization</a:t>
            </a:r>
            <a:endParaRPr lang="en-US" sz="3600" dirty="0"/>
          </a:p>
        </p:txBody>
      </p:sp>
      <p:sp>
        <p:nvSpPr>
          <p:cNvPr id="4" name="Content Placeholder 3"/>
          <p:cNvSpPr>
            <a:spLocks noGrp="1"/>
          </p:cNvSpPr>
          <p:nvPr>
            <p:ph idx="1"/>
          </p:nvPr>
        </p:nvSpPr>
        <p:spPr>
          <a:xfrm>
            <a:off x="605117" y="1544575"/>
            <a:ext cx="5307768" cy="2095096"/>
          </a:xfrm>
        </p:spPr>
        <p:txBody>
          <a:bodyPr>
            <a:normAutofit/>
          </a:bodyPr>
          <a:lstStyle/>
          <a:p>
            <a:r>
              <a:rPr lang="en-US" dirty="0" smtClean="0"/>
              <a:t>Develop programming abstractions and tools to realize SDC control</a:t>
            </a:r>
          </a:p>
          <a:p>
            <a:pPr lvl="1"/>
            <a:r>
              <a:rPr lang="en-US" dirty="0" smtClean="0"/>
              <a:t>E.g., programming language based SDC control programming</a:t>
            </a:r>
            <a:endParaRPr lang="en-US" dirty="0"/>
          </a:p>
        </p:txBody>
      </p:sp>
      <p:graphicFrame>
        <p:nvGraphicFramePr>
          <p:cNvPr id="5" name="Diagram 4"/>
          <p:cNvGraphicFramePr/>
          <p:nvPr>
            <p:extLst>
              <p:ext uri="{D42A27DB-BD31-4B8C-83A1-F6EECF244321}">
                <p14:modId xmlns:p14="http://schemas.microsoft.com/office/powerpoint/2010/main" val="1125912316"/>
              </p:ext>
            </p:extLst>
          </p:nvPr>
        </p:nvGraphicFramePr>
        <p:xfrm>
          <a:off x="6145967" y="1723869"/>
          <a:ext cx="5696262" cy="4602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3"/>
          <p:cNvSpPr txBox="1">
            <a:spLocks/>
          </p:cNvSpPr>
          <p:nvPr/>
        </p:nvSpPr>
        <p:spPr>
          <a:xfrm>
            <a:off x="605117" y="3714035"/>
            <a:ext cx="5307768" cy="1359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Develop fundamental tools to verify/analyze design before SDC actual deployment effects</a:t>
            </a:r>
            <a:endParaRPr lang="en-US" dirty="0"/>
          </a:p>
        </p:txBody>
      </p:sp>
      <p:sp>
        <p:nvSpPr>
          <p:cNvPr id="7" name="Content Placeholder 3"/>
          <p:cNvSpPr txBox="1">
            <a:spLocks/>
          </p:cNvSpPr>
          <p:nvPr/>
        </p:nvSpPr>
        <p:spPr>
          <a:xfrm>
            <a:off x="605117" y="5148388"/>
            <a:ext cx="5307768" cy="1359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Develop built-in tools to monitor system operations</a:t>
            </a:r>
            <a:endParaRPr lang="en-US" dirty="0"/>
          </a:p>
        </p:txBody>
      </p:sp>
    </p:spTree>
    <p:extLst>
      <p:ext uri="{BB962C8B-B14F-4D97-AF65-F5344CB8AC3E}">
        <p14:creationId xmlns:p14="http://schemas.microsoft.com/office/powerpoint/2010/main" val="1372103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eft Arrow 9"/>
          <p:cNvSpPr/>
          <p:nvPr/>
        </p:nvSpPr>
        <p:spPr>
          <a:xfrm rot="16200000">
            <a:off x="5274824" y="4510519"/>
            <a:ext cx="949084" cy="605877"/>
          </a:xfrm>
          <a:prstGeom prst="leftArrow">
            <a:avLst>
              <a:gd name="adj1" fmla="val 60000"/>
              <a:gd name="adj2" fmla="val 50000"/>
            </a:avLst>
          </a:prstGeom>
          <a:gradFill>
            <a:gsLst>
              <a:gs pos="0">
                <a:schemeClr val="accent6">
                  <a:lumMod val="50000"/>
                </a:schemeClr>
              </a:gs>
              <a:gs pos="50000">
                <a:schemeClr val="accent6">
                  <a:lumMod val="50000"/>
                </a:schemeClr>
              </a:gs>
              <a:gs pos="100000">
                <a:schemeClr val="accent6">
                  <a:lumMod val="50000"/>
                </a:schemeClr>
              </a:gs>
            </a:gsLst>
          </a:gra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hueOff val="0"/>
              <a:satOff val="0"/>
              <a:lumOff val="0"/>
              <a:alphaOff val="0"/>
            </a:schemeClr>
          </a:fontRef>
        </p:style>
      </p:sp>
      <p:sp>
        <p:nvSpPr>
          <p:cNvPr id="2" name="Title 1"/>
          <p:cNvSpPr>
            <a:spLocks noGrp="1"/>
          </p:cNvSpPr>
          <p:nvPr>
            <p:ph type="title"/>
          </p:nvPr>
        </p:nvSpPr>
        <p:spPr>
          <a:xfrm>
            <a:off x="748555" y="311338"/>
            <a:ext cx="10515600" cy="854075"/>
          </a:xfrm>
        </p:spPr>
        <p:txBody>
          <a:bodyPr>
            <a:normAutofit/>
          </a:bodyPr>
          <a:lstStyle/>
          <a:p>
            <a:r>
              <a:rPr lang="en-US" dirty="0" smtClean="0"/>
              <a:t>SDC Programming Abstraction as Integrator</a:t>
            </a:r>
            <a:endParaRPr lang="en-US" dirty="0"/>
          </a:p>
        </p:txBody>
      </p:sp>
      <p:graphicFrame>
        <p:nvGraphicFramePr>
          <p:cNvPr id="7" name="Diagram 6"/>
          <p:cNvGraphicFramePr/>
          <p:nvPr>
            <p:extLst>
              <p:ext uri="{D42A27DB-BD31-4B8C-83A1-F6EECF244321}">
                <p14:modId xmlns:p14="http://schemas.microsoft.com/office/powerpoint/2010/main" val="842191195"/>
              </p:ext>
            </p:extLst>
          </p:nvPr>
        </p:nvGraphicFramePr>
        <p:xfrm>
          <a:off x="2402541" y="22910"/>
          <a:ext cx="673548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530267406"/>
              </p:ext>
            </p:extLst>
          </p:nvPr>
        </p:nvGraphicFramePr>
        <p:xfrm>
          <a:off x="4954495" y="5334001"/>
          <a:ext cx="1464234" cy="13644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Content Placeholder 3"/>
          <p:cNvSpPr>
            <a:spLocks noGrp="1"/>
          </p:cNvSpPr>
          <p:nvPr>
            <p:ph idx="1"/>
          </p:nvPr>
        </p:nvSpPr>
        <p:spPr>
          <a:xfrm>
            <a:off x="6808731" y="4818523"/>
            <a:ext cx="5307768" cy="1489553"/>
          </a:xfrm>
          <a:ln>
            <a:solidFill>
              <a:schemeClr val="tx1"/>
            </a:solidFill>
          </a:ln>
        </p:spPr>
        <p:txBody>
          <a:bodyPr>
            <a:normAutofit/>
          </a:bodyPr>
          <a:lstStyle/>
          <a:p>
            <a:r>
              <a:rPr lang="en-US" dirty="0" smtClean="0"/>
              <a:t>Integration of theory and practice</a:t>
            </a:r>
          </a:p>
          <a:p>
            <a:r>
              <a:rPr lang="en-US" dirty="0" smtClean="0"/>
              <a:t>Integration of human intelligence and machine intelligence</a:t>
            </a:r>
          </a:p>
        </p:txBody>
      </p:sp>
    </p:spTree>
    <p:extLst>
      <p:ext uri="{BB962C8B-B14F-4D97-AF65-F5344CB8AC3E}">
        <p14:creationId xmlns:p14="http://schemas.microsoft.com/office/powerpoint/2010/main" val="724341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555" y="132049"/>
            <a:ext cx="10515600" cy="997810"/>
          </a:xfrm>
        </p:spPr>
        <p:txBody>
          <a:bodyPr/>
          <a:lstStyle/>
          <a:p>
            <a:r>
              <a:rPr lang="en-US" dirty="0" smtClean="0"/>
              <a:t>SDC Programming Focus Areas</a:t>
            </a:r>
            <a:endParaRPr lang="en-US" dirty="0"/>
          </a:p>
        </p:txBody>
      </p:sp>
      <p:grpSp>
        <p:nvGrpSpPr>
          <p:cNvPr id="5" name="Group 4"/>
          <p:cNvGrpSpPr/>
          <p:nvPr/>
        </p:nvGrpSpPr>
        <p:grpSpPr>
          <a:xfrm>
            <a:off x="3510771" y="1599520"/>
            <a:ext cx="2668793" cy="1419404"/>
            <a:chOff x="1550872" y="4203395"/>
            <a:chExt cx="5505427" cy="1902292"/>
          </a:xfrm>
        </p:grpSpPr>
        <p:pic>
          <p:nvPicPr>
            <p:cNvPr id="6" name="Picture 5"/>
            <p:cNvPicPr>
              <a:picLocks noChangeAspect="1"/>
            </p:cNvPicPr>
            <p:nvPr/>
          </p:nvPicPr>
          <p:blipFill>
            <a:blip r:embed="rId2">
              <a:alphaModFix amt="55000"/>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328" r="100000"/>
                      </a14:imgEffect>
                    </a14:imgLayer>
                  </a14:imgProps>
                </a:ext>
              </a:extLst>
            </a:blip>
            <a:stretch>
              <a:fillRect/>
            </a:stretch>
          </p:blipFill>
          <p:spPr>
            <a:xfrm>
              <a:off x="1550872" y="4242287"/>
              <a:ext cx="5505427" cy="1863400"/>
            </a:xfrm>
            <a:prstGeom prst="rect">
              <a:avLst/>
            </a:prstGeom>
          </p:spPr>
        </p:pic>
        <p:sp>
          <p:nvSpPr>
            <p:cNvPr id="7" name="Rectangle 6"/>
            <p:cNvSpPr/>
            <p:nvPr/>
          </p:nvSpPr>
          <p:spPr>
            <a:xfrm>
              <a:off x="3320382" y="4203395"/>
              <a:ext cx="3281027" cy="606334"/>
            </a:xfrm>
            <a:prstGeom prst="rect">
              <a:avLst/>
            </a:prstGeom>
          </p:spPr>
          <p:txBody>
            <a:bodyPr wrap="none">
              <a:spAutoFit/>
            </a:bodyPr>
            <a:lstStyle/>
            <a:p>
              <a:pPr algn="ctr"/>
              <a:r>
                <a:rPr lang="en-US" sz="2000" dirty="0" smtClean="0"/>
                <a:t>Control Plane</a:t>
              </a:r>
              <a:endParaRPr lang="en-US" sz="2000" dirty="0"/>
            </a:p>
          </p:txBody>
        </p:sp>
      </p:grpSp>
      <p:grpSp>
        <p:nvGrpSpPr>
          <p:cNvPr id="8" name="Group 7"/>
          <p:cNvGrpSpPr/>
          <p:nvPr/>
        </p:nvGrpSpPr>
        <p:grpSpPr>
          <a:xfrm>
            <a:off x="8578998" y="1852723"/>
            <a:ext cx="2262550" cy="1125823"/>
            <a:chOff x="2388907" y="4288522"/>
            <a:chExt cx="4667392" cy="1508833"/>
          </a:xfrm>
        </p:grpSpPr>
        <p:pic>
          <p:nvPicPr>
            <p:cNvPr id="9" name="Picture 8"/>
            <p:cNvPicPr>
              <a:picLocks noChangeAspect="1"/>
            </p:cNvPicPr>
            <p:nvPr/>
          </p:nvPicPr>
          <p:blipFill>
            <a:blip r:embed="rId2">
              <a:alphaModFix amt="55000"/>
              <a:duotone>
                <a:schemeClr val="accent2">
                  <a:shade val="45000"/>
                  <a:satMod val="135000"/>
                </a:schemeClr>
                <a:prstClr val="white"/>
              </a:duotone>
              <a:extLst>
                <a:ext uri="{BEBA8EAE-BF5A-486C-A8C5-ECC9F3942E4B}">
                  <a14:imgProps xmlns:a14="http://schemas.microsoft.com/office/drawing/2010/main">
                    <a14:imgLayer r:embed="rId3">
                      <a14:imgEffect>
                        <a14:backgroundRemoval t="0" b="100000" l="328" r="100000"/>
                      </a14:imgEffect>
                    </a14:imgLayer>
                  </a14:imgProps>
                </a:ext>
              </a:extLst>
            </a:blip>
            <a:stretch>
              <a:fillRect/>
            </a:stretch>
          </p:blipFill>
          <p:spPr>
            <a:xfrm>
              <a:off x="2388907" y="4288522"/>
              <a:ext cx="4667392" cy="1508833"/>
            </a:xfrm>
            <a:prstGeom prst="rect">
              <a:avLst/>
            </a:prstGeom>
          </p:spPr>
        </p:pic>
        <p:sp>
          <p:nvSpPr>
            <p:cNvPr id="10" name="Rectangle 9"/>
            <p:cNvSpPr/>
            <p:nvPr/>
          </p:nvSpPr>
          <p:spPr>
            <a:xfrm>
              <a:off x="3217308" y="4710885"/>
              <a:ext cx="3281027" cy="606334"/>
            </a:xfrm>
            <a:prstGeom prst="rect">
              <a:avLst/>
            </a:prstGeom>
          </p:spPr>
          <p:txBody>
            <a:bodyPr wrap="none">
              <a:spAutoFit/>
            </a:bodyPr>
            <a:lstStyle/>
            <a:p>
              <a:pPr algn="ctr"/>
              <a:r>
                <a:rPr lang="en-US" sz="2000" dirty="0" smtClean="0"/>
                <a:t>Control Plane</a:t>
              </a:r>
              <a:endParaRPr lang="en-US" sz="2000" dirty="0"/>
            </a:p>
          </p:txBody>
        </p:sp>
      </p:grpSp>
      <p:grpSp>
        <p:nvGrpSpPr>
          <p:cNvPr id="11" name="Group 10"/>
          <p:cNvGrpSpPr/>
          <p:nvPr/>
        </p:nvGrpSpPr>
        <p:grpSpPr>
          <a:xfrm>
            <a:off x="748554" y="3438787"/>
            <a:ext cx="7733593" cy="3218957"/>
            <a:chOff x="1333253" y="4374774"/>
            <a:chExt cx="6691557" cy="2194963"/>
          </a:xfrm>
        </p:grpSpPr>
        <p:pic>
          <p:nvPicPr>
            <p:cNvPr id="12" name="Picture 11"/>
            <p:cNvPicPr>
              <a:picLocks noChangeAspect="1"/>
            </p:cNvPicPr>
            <p:nvPr/>
          </p:nvPicPr>
          <p:blipFill>
            <a:blip r:embed="rId2">
              <a:alphaModFix amt="55000"/>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328" r="100000"/>
                      </a14:imgEffect>
                    </a14:imgLayer>
                  </a14:imgProps>
                </a:ext>
              </a:extLst>
            </a:blip>
            <a:stretch>
              <a:fillRect/>
            </a:stretch>
          </p:blipFill>
          <p:spPr>
            <a:xfrm>
              <a:off x="1333253" y="4374774"/>
              <a:ext cx="6691557" cy="2194963"/>
            </a:xfrm>
            <a:prstGeom prst="rect">
              <a:avLst/>
            </a:prstGeom>
          </p:spPr>
        </p:pic>
        <p:sp>
          <p:nvSpPr>
            <p:cNvPr id="13" name="Rectangle 12"/>
            <p:cNvSpPr/>
            <p:nvPr/>
          </p:nvSpPr>
          <p:spPr>
            <a:xfrm>
              <a:off x="2507896" y="6112606"/>
              <a:ext cx="1953617" cy="309318"/>
            </a:xfrm>
            <a:prstGeom prst="rect">
              <a:avLst/>
            </a:prstGeom>
          </p:spPr>
          <p:txBody>
            <a:bodyPr wrap="none">
              <a:spAutoFit/>
            </a:bodyPr>
            <a:lstStyle/>
            <a:p>
              <a:pPr algn="ctr"/>
              <a:r>
                <a:rPr lang="en-US" sz="2000" dirty="0" smtClean="0"/>
                <a:t>Resource </a:t>
              </a:r>
              <a:r>
                <a:rPr lang="en-US" sz="2000" smtClean="0"/>
                <a:t>Plane </a:t>
              </a:r>
              <a:endParaRPr lang="en-US" sz="2000" dirty="0"/>
            </a:p>
          </p:txBody>
        </p:sp>
      </p:grpSp>
      <p:grpSp>
        <p:nvGrpSpPr>
          <p:cNvPr id="14" name="Group 13"/>
          <p:cNvGrpSpPr/>
          <p:nvPr/>
        </p:nvGrpSpPr>
        <p:grpSpPr>
          <a:xfrm>
            <a:off x="9126238" y="4692354"/>
            <a:ext cx="2108668" cy="858284"/>
            <a:chOff x="3258283" y="4598150"/>
            <a:chExt cx="2243969" cy="585252"/>
          </a:xfrm>
        </p:grpSpPr>
        <p:pic>
          <p:nvPicPr>
            <p:cNvPr id="15" name="Picture 14"/>
            <p:cNvPicPr>
              <a:picLocks noChangeAspect="1"/>
            </p:cNvPicPr>
            <p:nvPr/>
          </p:nvPicPr>
          <p:blipFill>
            <a:blip r:embed="rId2">
              <a:alphaModFix amt="55000"/>
              <a:duotone>
                <a:schemeClr val="accent2">
                  <a:shade val="45000"/>
                  <a:satMod val="135000"/>
                </a:schemeClr>
                <a:prstClr val="white"/>
              </a:duotone>
              <a:extLst>
                <a:ext uri="{BEBA8EAE-BF5A-486C-A8C5-ECC9F3942E4B}">
                  <a14:imgProps xmlns:a14="http://schemas.microsoft.com/office/drawing/2010/main">
                    <a14:imgLayer r:embed="rId3">
                      <a14:imgEffect>
                        <a14:backgroundRemoval t="0" b="100000" l="328" r="100000"/>
                      </a14:imgEffect>
                    </a14:imgLayer>
                  </a14:imgProps>
                </a:ext>
              </a:extLst>
            </a:blip>
            <a:stretch>
              <a:fillRect/>
            </a:stretch>
          </p:blipFill>
          <p:spPr>
            <a:xfrm>
              <a:off x="3258283" y="4598150"/>
              <a:ext cx="2243969" cy="585252"/>
            </a:xfrm>
            <a:prstGeom prst="rect">
              <a:avLst/>
            </a:prstGeom>
          </p:spPr>
        </p:pic>
        <p:sp>
          <p:nvSpPr>
            <p:cNvPr id="16" name="Rectangle 15"/>
            <p:cNvSpPr/>
            <p:nvPr/>
          </p:nvSpPr>
          <p:spPr>
            <a:xfrm>
              <a:off x="3403458" y="4787099"/>
              <a:ext cx="1953617" cy="309318"/>
            </a:xfrm>
            <a:prstGeom prst="rect">
              <a:avLst/>
            </a:prstGeom>
          </p:spPr>
          <p:txBody>
            <a:bodyPr wrap="none">
              <a:spAutoFit/>
            </a:bodyPr>
            <a:lstStyle/>
            <a:p>
              <a:pPr algn="ctr"/>
              <a:r>
                <a:rPr lang="en-US" sz="2000" smtClean="0"/>
                <a:t>Resource Plane</a:t>
              </a:r>
              <a:endParaRPr lang="en-US" sz="2000" dirty="0"/>
            </a:p>
          </p:txBody>
        </p:sp>
      </p:grpSp>
      <p:cxnSp>
        <p:nvCxnSpPr>
          <p:cNvPr id="21" name="Straight Arrow Connector 20"/>
          <p:cNvCxnSpPr>
            <a:endCxn id="9" idx="1"/>
          </p:cNvCxnSpPr>
          <p:nvPr/>
        </p:nvCxnSpPr>
        <p:spPr>
          <a:xfrm>
            <a:off x="6174299" y="2316445"/>
            <a:ext cx="2404699" cy="99190"/>
          </a:xfrm>
          <a:prstGeom prst="straightConnector1">
            <a:avLst/>
          </a:prstGeom>
          <a:ln w="31750">
            <a:solidFill>
              <a:schemeClr val="accent6">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563837" y="2694248"/>
            <a:ext cx="525546" cy="1465769"/>
          </a:xfrm>
          <a:prstGeom prst="rect">
            <a:avLst/>
          </a:prstGeom>
        </p:spPr>
      </p:pic>
      <p:sp>
        <p:nvSpPr>
          <p:cNvPr id="19" name="Vertical Scroll 18"/>
          <p:cNvSpPr/>
          <p:nvPr/>
        </p:nvSpPr>
        <p:spPr>
          <a:xfrm>
            <a:off x="3865337" y="1856499"/>
            <a:ext cx="319491" cy="516902"/>
          </a:xfrm>
          <a:prstGeom prst="vertic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a:stCxn id="12" idx="3"/>
            <a:endCxn id="15" idx="1"/>
          </p:cNvCxnSpPr>
          <p:nvPr/>
        </p:nvCxnSpPr>
        <p:spPr>
          <a:xfrm>
            <a:off x="8482147" y="5048266"/>
            <a:ext cx="644091" cy="7323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ular Callout 19"/>
          <p:cNvSpPr/>
          <p:nvPr/>
        </p:nvSpPr>
        <p:spPr>
          <a:xfrm>
            <a:off x="1738074" y="972744"/>
            <a:ext cx="1686365" cy="778957"/>
          </a:xfrm>
          <a:prstGeom prst="wedgeRoundRectCallout">
            <a:avLst>
              <a:gd name="adj1" fmla="val 80786"/>
              <a:gd name="adj2" fmla="val 93367"/>
              <a:gd name="adj3" fmla="val 16667"/>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Programming model at controller</a:t>
            </a:r>
            <a:endParaRPr lang="en-US"/>
          </a:p>
        </p:txBody>
      </p:sp>
      <p:sp>
        <p:nvSpPr>
          <p:cNvPr id="23" name="Can 22"/>
          <p:cNvSpPr/>
          <p:nvPr/>
        </p:nvSpPr>
        <p:spPr>
          <a:xfrm>
            <a:off x="4363959" y="2131939"/>
            <a:ext cx="399756" cy="3520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n 27"/>
          <p:cNvSpPr/>
          <p:nvPr/>
        </p:nvSpPr>
        <p:spPr>
          <a:xfrm>
            <a:off x="4863158" y="2146628"/>
            <a:ext cx="399756" cy="3520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an 28"/>
          <p:cNvSpPr/>
          <p:nvPr/>
        </p:nvSpPr>
        <p:spPr>
          <a:xfrm>
            <a:off x="5372970" y="2146628"/>
            <a:ext cx="399756" cy="3520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20145397">
            <a:off x="10041768" y="2766457"/>
            <a:ext cx="525546" cy="2274191"/>
          </a:xfrm>
          <a:prstGeom prst="rect">
            <a:avLst/>
          </a:prstGeom>
        </p:spPr>
      </p:pic>
      <p:grpSp>
        <p:nvGrpSpPr>
          <p:cNvPr id="52" name="Group 51"/>
          <p:cNvGrpSpPr/>
          <p:nvPr/>
        </p:nvGrpSpPr>
        <p:grpSpPr>
          <a:xfrm>
            <a:off x="2170893" y="4426217"/>
            <a:ext cx="4236648" cy="1361864"/>
            <a:chOff x="2816819" y="4329057"/>
            <a:chExt cx="4236648" cy="1361864"/>
          </a:xfrm>
        </p:grpSpPr>
        <p:sp>
          <p:nvSpPr>
            <p:cNvPr id="30" name="Rectangle 29"/>
            <p:cNvSpPr/>
            <p:nvPr/>
          </p:nvSpPr>
          <p:spPr>
            <a:xfrm>
              <a:off x="2834701" y="5045503"/>
              <a:ext cx="1030636" cy="64541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Network Resource </a:t>
              </a:r>
              <a:r>
                <a:rPr lang="en-US" sz="1400" dirty="0" err="1" smtClean="0"/>
                <a:t>CtrlModel</a:t>
              </a:r>
              <a:endParaRPr lang="en-US" sz="1400" dirty="0"/>
            </a:p>
          </p:txBody>
        </p:sp>
        <p:sp>
          <p:nvSpPr>
            <p:cNvPr id="36" name="Rectangle 35"/>
            <p:cNvSpPr/>
            <p:nvPr/>
          </p:nvSpPr>
          <p:spPr>
            <a:xfrm>
              <a:off x="2834700" y="4714130"/>
              <a:ext cx="2091503" cy="29840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Local Control</a:t>
              </a:r>
              <a:endParaRPr lang="en-US" sz="1400" dirty="0"/>
            </a:p>
          </p:txBody>
        </p:sp>
        <p:sp>
          <p:nvSpPr>
            <p:cNvPr id="37" name="Rectangle 36"/>
            <p:cNvSpPr/>
            <p:nvPr/>
          </p:nvSpPr>
          <p:spPr>
            <a:xfrm>
              <a:off x="2816819" y="4329057"/>
              <a:ext cx="4218767" cy="34147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Aggregation Control</a:t>
              </a:r>
              <a:endParaRPr lang="en-US" sz="1400" dirty="0"/>
            </a:p>
          </p:txBody>
        </p:sp>
        <p:sp>
          <p:nvSpPr>
            <p:cNvPr id="38" name="Rectangle 37"/>
            <p:cNvSpPr/>
            <p:nvPr/>
          </p:nvSpPr>
          <p:spPr>
            <a:xfrm>
              <a:off x="3895567" y="5045503"/>
              <a:ext cx="1030636" cy="64541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Compute</a:t>
              </a:r>
              <a:br>
                <a:rPr lang="en-US" sz="1400" dirty="0" smtClean="0"/>
              </a:br>
              <a:r>
                <a:rPr lang="en-US" sz="1400" dirty="0" smtClean="0"/>
                <a:t>Resource </a:t>
              </a:r>
              <a:r>
                <a:rPr lang="en-US" sz="1400" dirty="0" err="1" smtClean="0"/>
                <a:t>CtrlModel</a:t>
              </a:r>
              <a:endParaRPr lang="en-US" sz="1400" dirty="0"/>
            </a:p>
          </p:txBody>
        </p:sp>
        <p:sp>
          <p:nvSpPr>
            <p:cNvPr id="39" name="Rectangle 38"/>
            <p:cNvSpPr/>
            <p:nvPr/>
          </p:nvSpPr>
          <p:spPr>
            <a:xfrm>
              <a:off x="4956433" y="5045503"/>
              <a:ext cx="1030636" cy="64541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Storage</a:t>
              </a:r>
              <a:br>
                <a:rPr lang="en-US" sz="1400" dirty="0" smtClean="0"/>
              </a:br>
              <a:r>
                <a:rPr lang="en-US" sz="1400" dirty="0" smtClean="0"/>
                <a:t>Resource </a:t>
              </a:r>
              <a:r>
                <a:rPr lang="en-US" sz="1400" dirty="0" err="1" smtClean="0"/>
                <a:t>CtrlModel</a:t>
              </a:r>
              <a:endParaRPr lang="en-US" sz="1400" dirty="0"/>
            </a:p>
          </p:txBody>
        </p:sp>
        <p:sp>
          <p:nvSpPr>
            <p:cNvPr id="40" name="Rectangle 39"/>
            <p:cNvSpPr/>
            <p:nvPr/>
          </p:nvSpPr>
          <p:spPr>
            <a:xfrm>
              <a:off x="6022830" y="5045503"/>
              <a:ext cx="1030636" cy="64541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Mobility</a:t>
              </a:r>
              <a:br>
                <a:rPr lang="en-US" sz="1400" dirty="0" smtClean="0"/>
              </a:br>
              <a:r>
                <a:rPr lang="en-US" sz="1400" dirty="0" smtClean="0"/>
                <a:t>Resource </a:t>
              </a:r>
              <a:r>
                <a:rPr lang="en-US" sz="1400" dirty="0" err="1" smtClean="0"/>
                <a:t>CtrlModel</a:t>
              </a:r>
              <a:endParaRPr lang="en-US" sz="1400" dirty="0"/>
            </a:p>
          </p:txBody>
        </p:sp>
        <p:sp>
          <p:nvSpPr>
            <p:cNvPr id="45" name="Rectangle 44"/>
            <p:cNvSpPr/>
            <p:nvPr/>
          </p:nvSpPr>
          <p:spPr>
            <a:xfrm>
              <a:off x="4964373" y="4714130"/>
              <a:ext cx="2089094" cy="30181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Global Control</a:t>
              </a:r>
              <a:endParaRPr lang="en-US" sz="1400" dirty="0"/>
            </a:p>
          </p:txBody>
        </p:sp>
      </p:grpSp>
      <p:sp>
        <p:nvSpPr>
          <p:cNvPr id="46" name="Rounded Rectangular Callout 45"/>
          <p:cNvSpPr/>
          <p:nvPr/>
        </p:nvSpPr>
        <p:spPr>
          <a:xfrm>
            <a:off x="461719" y="2484007"/>
            <a:ext cx="1790326" cy="1065455"/>
          </a:xfrm>
          <a:prstGeom prst="wedgeRoundRectCallout">
            <a:avLst>
              <a:gd name="adj1" fmla="val 50022"/>
              <a:gd name="adj2" fmla="val 102664"/>
              <a:gd name="adj3" fmla="val 16667"/>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Programming model at individual resource node</a:t>
            </a:r>
            <a:endParaRPr lang="en-US" dirty="0"/>
          </a:p>
        </p:txBody>
      </p:sp>
      <p:sp>
        <p:nvSpPr>
          <p:cNvPr id="47" name="Rounded Rectangular Callout 46"/>
          <p:cNvSpPr/>
          <p:nvPr/>
        </p:nvSpPr>
        <p:spPr>
          <a:xfrm>
            <a:off x="6691822" y="1171525"/>
            <a:ext cx="1790326" cy="839051"/>
          </a:xfrm>
          <a:prstGeom prst="wedgeRoundRectCallout">
            <a:avLst>
              <a:gd name="adj1" fmla="val 12798"/>
              <a:gd name="adj2" fmla="val 93937"/>
              <a:gd name="adj3" fmla="val 16667"/>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Programming model for coordination</a:t>
            </a:r>
            <a:endParaRPr lang="en-US" dirty="0"/>
          </a:p>
        </p:txBody>
      </p:sp>
      <p:pic>
        <p:nvPicPr>
          <p:cNvPr id="53" name="Picture 52"/>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537490" y="2755123"/>
            <a:ext cx="525546" cy="1465769"/>
          </a:xfrm>
          <a:prstGeom prst="rect">
            <a:avLst/>
          </a:prstGeom>
        </p:spPr>
      </p:pic>
      <p:sp>
        <p:nvSpPr>
          <p:cNvPr id="54" name="Rectangle 53"/>
          <p:cNvSpPr/>
          <p:nvPr/>
        </p:nvSpPr>
        <p:spPr>
          <a:xfrm>
            <a:off x="2108901" y="4281767"/>
            <a:ext cx="4384890" cy="166958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flipV="1">
            <a:off x="4202641" y="2932052"/>
            <a:ext cx="155269" cy="570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051547" y="3059967"/>
            <a:ext cx="274434" cy="369332"/>
          </a:xfrm>
          <a:prstGeom prst="rect">
            <a:avLst/>
          </a:prstGeom>
          <a:noFill/>
        </p:spPr>
        <p:txBody>
          <a:bodyPr wrap="none" rtlCol="0">
            <a:spAutoFit/>
          </a:bodyPr>
          <a:lstStyle/>
          <a:p>
            <a:r>
              <a:rPr lang="en-US" dirty="0" smtClean="0"/>
              <a:t>s</a:t>
            </a:r>
            <a:endParaRPr lang="en-US" dirty="0"/>
          </a:p>
        </p:txBody>
      </p:sp>
      <p:sp>
        <p:nvSpPr>
          <p:cNvPr id="58" name="TextBox 57"/>
          <p:cNvSpPr txBox="1"/>
          <p:nvPr/>
        </p:nvSpPr>
        <p:spPr>
          <a:xfrm>
            <a:off x="5398411" y="2972344"/>
            <a:ext cx="486030" cy="369332"/>
          </a:xfrm>
          <a:prstGeom prst="rect">
            <a:avLst/>
          </a:prstGeom>
          <a:noFill/>
        </p:spPr>
        <p:txBody>
          <a:bodyPr wrap="none" rtlCol="0">
            <a:spAutoFit/>
          </a:bodyPr>
          <a:lstStyle/>
          <a:p>
            <a:r>
              <a:rPr lang="en-US" dirty="0" smtClean="0"/>
              <a:t>f(s)</a:t>
            </a:r>
            <a:endParaRPr lang="en-US" dirty="0"/>
          </a:p>
        </p:txBody>
      </p:sp>
      <p:cxnSp>
        <p:nvCxnSpPr>
          <p:cNvPr id="59" name="Straight Arrow Connector 58"/>
          <p:cNvCxnSpPr/>
          <p:nvPr/>
        </p:nvCxnSpPr>
        <p:spPr>
          <a:xfrm flipH="1">
            <a:off x="5371101" y="2853662"/>
            <a:ext cx="23435" cy="624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994689" y="3624021"/>
            <a:ext cx="1612621" cy="369332"/>
          </a:xfrm>
          <a:prstGeom prst="rect">
            <a:avLst/>
          </a:prstGeom>
          <a:noFill/>
        </p:spPr>
        <p:txBody>
          <a:bodyPr wrap="none" rtlCol="0">
            <a:spAutoFit/>
          </a:bodyPr>
          <a:lstStyle/>
          <a:p>
            <a:r>
              <a:rPr lang="en-US" smtClean="0"/>
              <a:t>Current </a:t>
            </a:r>
            <a:r>
              <a:rPr lang="en-US" dirty="0" smtClean="0"/>
              <a:t>state s’</a:t>
            </a:r>
            <a:endParaRPr lang="en-US" dirty="0"/>
          </a:p>
        </p:txBody>
      </p:sp>
    </p:spTree>
    <p:extLst>
      <p:ext uri="{BB962C8B-B14F-4D97-AF65-F5344CB8AC3E}">
        <p14:creationId xmlns:p14="http://schemas.microsoft.com/office/powerpoint/2010/main" val="153806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6" grpId="0" animBg="1"/>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(Near-Term) SDC Programming Abstraction Components</a:t>
            </a:r>
            <a:endParaRPr lang="en-US" dirty="0"/>
          </a:p>
        </p:txBody>
      </p:sp>
      <p:grpSp>
        <p:nvGrpSpPr>
          <p:cNvPr id="17" name="Group 16"/>
          <p:cNvGrpSpPr/>
          <p:nvPr/>
        </p:nvGrpSpPr>
        <p:grpSpPr>
          <a:xfrm>
            <a:off x="1431235" y="5077487"/>
            <a:ext cx="6465913" cy="872740"/>
            <a:chOff x="0" y="78"/>
            <a:chExt cx="2864843" cy="1618323"/>
          </a:xfrm>
          <a:noFill/>
        </p:grpSpPr>
        <p:sp>
          <p:nvSpPr>
            <p:cNvPr id="18" name="Rounded Rectangle 17"/>
            <p:cNvSpPr/>
            <p:nvPr/>
          </p:nvSpPr>
          <p:spPr>
            <a:xfrm>
              <a:off x="0" y="78"/>
              <a:ext cx="2864843" cy="1618323"/>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Rounded Rectangle 4"/>
            <p:cNvSpPr/>
            <p:nvPr/>
          </p:nvSpPr>
          <p:spPr>
            <a:xfrm>
              <a:off x="47399" y="47477"/>
              <a:ext cx="2467201" cy="1523525"/>
            </a:xfrm>
            <a:prstGeom prst="rect">
              <a:avLst/>
            </a:prstGeom>
            <a:solidFill>
              <a:schemeClr val="accent5">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000" dirty="0" smtClean="0"/>
                <a:t>Fault-Tolerant Fragmentation-Aware Data Store</a:t>
              </a:r>
              <a:endParaRPr lang="en-US" sz="2000" kern="1200" dirty="0"/>
            </a:p>
          </p:txBody>
        </p:sp>
      </p:grpSp>
      <p:grpSp>
        <p:nvGrpSpPr>
          <p:cNvPr id="20" name="Group 19"/>
          <p:cNvGrpSpPr/>
          <p:nvPr/>
        </p:nvGrpSpPr>
        <p:grpSpPr>
          <a:xfrm>
            <a:off x="7536910" y="1867066"/>
            <a:ext cx="1991404" cy="4057600"/>
            <a:chOff x="0" y="78"/>
            <a:chExt cx="2864843" cy="3793109"/>
          </a:xfrm>
          <a:noFill/>
        </p:grpSpPr>
        <p:sp>
          <p:nvSpPr>
            <p:cNvPr id="21" name="Rounded Rectangle 20"/>
            <p:cNvSpPr/>
            <p:nvPr/>
          </p:nvSpPr>
          <p:spPr>
            <a:xfrm>
              <a:off x="0" y="78"/>
              <a:ext cx="2864843" cy="1618323"/>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2" name="Rounded Rectangle 4"/>
            <p:cNvSpPr/>
            <p:nvPr/>
          </p:nvSpPr>
          <p:spPr>
            <a:xfrm>
              <a:off x="47399" y="47477"/>
              <a:ext cx="2467201" cy="3745710"/>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000" dirty="0" smtClean="0"/>
                <a:t>Autonomy Maximization SDC </a:t>
              </a:r>
              <a:r>
                <a:rPr lang="en-US" sz="2000" smtClean="0"/>
                <a:t>Program Generation</a:t>
              </a:r>
              <a:endParaRPr lang="en-US" sz="2000" kern="1200" dirty="0"/>
            </a:p>
          </p:txBody>
        </p:sp>
      </p:grpSp>
      <p:grpSp>
        <p:nvGrpSpPr>
          <p:cNvPr id="23" name="Group 22"/>
          <p:cNvGrpSpPr/>
          <p:nvPr/>
        </p:nvGrpSpPr>
        <p:grpSpPr>
          <a:xfrm>
            <a:off x="1431235" y="4028369"/>
            <a:ext cx="6465913" cy="872740"/>
            <a:chOff x="0" y="78"/>
            <a:chExt cx="2864843" cy="1618323"/>
          </a:xfrm>
          <a:noFill/>
        </p:grpSpPr>
        <p:sp>
          <p:nvSpPr>
            <p:cNvPr id="24" name="Rounded Rectangle 23"/>
            <p:cNvSpPr/>
            <p:nvPr/>
          </p:nvSpPr>
          <p:spPr>
            <a:xfrm>
              <a:off x="0" y="78"/>
              <a:ext cx="2864843" cy="1618323"/>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5" name="Rounded Rectangle 4"/>
            <p:cNvSpPr/>
            <p:nvPr/>
          </p:nvSpPr>
          <p:spPr>
            <a:xfrm>
              <a:off x="47399" y="47477"/>
              <a:ext cx="2467201" cy="1523525"/>
            </a:xfrm>
            <a:prstGeom prst="rect">
              <a:avLst/>
            </a:prstGeom>
            <a:solidFill>
              <a:schemeClr val="accent5">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000" dirty="0"/>
                <a:t>Data-Change-Centric Programming to Data Dynamicity-Agnostic </a:t>
              </a:r>
              <a:r>
                <a:rPr lang="en-US" sz="2000" dirty="0" smtClean="0"/>
                <a:t>Programming </a:t>
              </a:r>
              <a:br>
                <a:rPr lang="en-US" sz="2000" dirty="0" smtClean="0"/>
              </a:br>
              <a:r>
                <a:rPr lang="en-US" sz="2000" dirty="0" smtClean="0"/>
                <a:t>(Q1—ODL project; P2)</a:t>
              </a:r>
              <a:endParaRPr lang="en-US" sz="2000" dirty="0"/>
            </a:p>
          </p:txBody>
        </p:sp>
      </p:grpSp>
      <p:grpSp>
        <p:nvGrpSpPr>
          <p:cNvPr id="26" name="Group 25"/>
          <p:cNvGrpSpPr/>
          <p:nvPr/>
        </p:nvGrpSpPr>
        <p:grpSpPr>
          <a:xfrm>
            <a:off x="1431236" y="2958897"/>
            <a:ext cx="6440216" cy="872740"/>
            <a:chOff x="0" y="78"/>
            <a:chExt cx="2864843" cy="1618323"/>
          </a:xfrm>
          <a:noFill/>
        </p:grpSpPr>
        <p:sp>
          <p:nvSpPr>
            <p:cNvPr id="27" name="Rounded Rectangle 26"/>
            <p:cNvSpPr/>
            <p:nvPr/>
          </p:nvSpPr>
          <p:spPr>
            <a:xfrm>
              <a:off x="0" y="78"/>
              <a:ext cx="2864843" cy="1618323"/>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Rounded Rectangle 4"/>
            <p:cNvSpPr/>
            <p:nvPr/>
          </p:nvSpPr>
          <p:spPr>
            <a:xfrm>
              <a:off x="47399" y="47477"/>
              <a:ext cx="2467201" cy="1523525"/>
            </a:xfrm>
            <a:prstGeom prst="rect">
              <a:avLst/>
            </a:prstGeom>
            <a:solidFill>
              <a:schemeClr val="accent5">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1600" dirty="0"/>
                <a:t>From Low-Level </a:t>
              </a:r>
              <a:r>
                <a:rPr lang="en-US" sz="1600" dirty="0" err="1"/>
                <a:t>Datapath</a:t>
              </a:r>
              <a:r>
                <a:rPr lang="en-US" sz="1600" dirty="0"/>
                <a:t>-Aware Programming to High-Level </a:t>
              </a:r>
              <a:r>
                <a:rPr lang="en-US" sz="1600" dirty="0" err="1"/>
                <a:t>Datapath</a:t>
              </a:r>
              <a:r>
                <a:rPr lang="en-US" sz="1600" dirty="0"/>
                <a:t> Agnostic </a:t>
              </a:r>
              <a:r>
                <a:rPr lang="en-US" sz="1600" dirty="0" smtClean="0"/>
                <a:t>Programming </a:t>
              </a:r>
              <a:br>
                <a:rPr lang="en-US" sz="1600" dirty="0" smtClean="0"/>
              </a:br>
              <a:r>
                <a:rPr lang="en-US" sz="1600" dirty="0" smtClean="0"/>
                <a:t>(Q2: L2-L7 ODL project; Q3: SDR+P4; </a:t>
              </a:r>
              <a:r>
                <a:rPr lang="en-US" sz="1600" smtClean="0"/>
                <a:t>other L8/transformation </a:t>
              </a:r>
              <a:r>
                <a:rPr lang="en-US" sz="1600" dirty="0" smtClean="0"/>
                <a:t>later)</a:t>
              </a:r>
              <a:endParaRPr lang="en-US" sz="1600" dirty="0"/>
            </a:p>
          </p:txBody>
        </p:sp>
      </p:grpSp>
      <p:grpSp>
        <p:nvGrpSpPr>
          <p:cNvPr id="29" name="Group 28"/>
          <p:cNvGrpSpPr/>
          <p:nvPr/>
        </p:nvGrpSpPr>
        <p:grpSpPr>
          <a:xfrm>
            <a:off x="1431236" y="1903391"/>
            <a:ext cx="6465912" cy="872740"/>
            <a:chOff x="0" y="78"/>
            <a:chExt cx="2864843" cy="1618323"/>
          </a:xfrm>
          <a:noFill/>
        </p:grpSpPr>
        <p:sp>
          <p:nvSpPr>
            <p:cNvPr id="30" name="Rounded Rectangle 29"/>
            <p:cNvSpPr/>
            <p:nvPr/>
          </p:nvSpPr>
          <p:spPr>
            <a:xfrm>
              <a:off x="0" y="78"/>
              <a:ext cx="2864843" cy="1618323"/>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1" name="Rounded Rectangle 4"/>
            <p:cNvSpPr/>
            <p:nvPr/>
          </p:nvSpPr>
          <p:spPr>
            <a:xfrm>
              <a:off x="47399" y="47477"/>
              <a:ext cx="2467201" cy="1523525"/>
            </a:xfrm>
            <a:prstGeom prst="rect">
              <a:avLst/>
            </a:prstGeom>
            <a:solidFill>
              <a:schemeClr val="accent5">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000" dirty="0"/>
                <a:t>Coalition State </a:t>
              </a:r>
              <a:r>
                <a:rPr lang="en-US" sz="2000" dirty="0" smtClean="0"/>
                <a:t>Abstraction </a:t>
              </a:r>
              <a:br>
                <a:rPr lang="en-US" sz="2000" dirty="0" smtClean="0"/>
              </a:br>
              <a:r>
                <a:rPr lang="en-US" sz="2000" dirty="0" smtClean="0"/>
                <a:t>(Q5; P5 </a:t>
              </a:r>
              <a:r>
                <a:rPr lang="en-US" sz="2000" dirty="0" err="1" smtClean="0"/>
                <a:t>declr</a:t>
              </a:r>
              <a:r>
                <a:rPr lang="en-US" sz="2000" dirty="0" smtClean="0"/>
                <a:t> request)</a:t>
              </a:r>
              <a:endParaRPr lang="en-US" sz="2000" dirty="0"/>
            </a:p>
          </p:txBody>
        </p:sp>
      </p:grpSp>
      <p:grpSp>
        <p:nvGrpSpPr>
          <p:cNvPr id="32" name="Group 31"/>
          <p:cNvGrpSpPr/>
          <p:nvPr/>
        </p:nvGrpSpPr>
        <p:grpSpPr>
          <a:xfrm>
            <a:off x="9362396" y="1868843"/>
            <a:ext cx="1991404" cy="4057600"/>
            <a:chOff x="0" y="78"/>
            <a:chExt cx="2864843" cy="3793109"/>
          </a:xfrm>
          <a:noFill/>
        </p:grpSpPr>
        <p:sp>
          <p:nvSpPr>
            <p:cNvPr id="33" name="Rounded Rectangle 32"/>
            <p:cNvSpPr/>
            <p:nvPr/>
          </p:nvSpPr>
          <p:spPr>
            <a:xfrm>
              <a:off x="0" y="78"/>
              <a:ext cx="2864843" cy="1618323"/>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4" name="Rounded Rectangle 4"/>
            <p:cNvSpPr/>
            <p:nvPr/>
          </p:nvSpPr>
          <p:spPr>
            <a:xfrm>
              <a:off x="47399" y="47477"/>
              <a:ext cx="2467201" cy="3745710"/>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000" dirty="0" smtClean="0"/>
                <a:t>Controller </a:t>
              </a:r>
              <a:r>
                <a:rPr lang="en-US" sz="2000" dirty="0" err="1" smtClean="0"/>
                <a:t>Autoscaling</a:t>
              </a:r>
              <a:r>
                <a:rPr lang="en-US" sz="2000" dirty="0" smtClean="0"/>
                <a:t> (Q5)</a:t>
              </a:r>
              <a:endParaRPr lang="en-US" sz="2000" kern="1200" dirty="0"/>
            </a:p>
          </p:txBody>
        </p:sp>
      </p:grpSp>
    </p:spTree>
    <p:extLst>
      <p:ext uri="{BB962C8B-B14F-4D97-AF65-F5344CB8AC3E}">
        <p14:creationId xmlns:p14="http://schemas.microsoft.com/office/powerpoint/2010/main" val="988256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Backup: Details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9680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2439</TotalTime>
  <Words>2254</Words>
  <Application>Microsoft Macintosh PowerPoint</Application>
  <PresentationFormat>Widescreen</PresentationFormat>
  <Paragraphs>405</Paragraphs>
  <Slides>25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Calibri</vt:lpstr>
      <vt:lpstr>Calibri Light</vt:lpstr>
      <vt:lpstr>Helvetica Neue</vt:lpstr>
      <vt:lpstr>Helvetica Neue Light</vt:lpstr>
      <vt:lpstr>Lucida Grande</vt:lpstr>
      <vt:lpstr>Mangal</vt:lpstr>
      <vt:lpstr>Menlo Bold</vt:lpstr>
      <vt:lpstr>Menlo Regular</vt:lpstr>
      <vt:lpstr>ＭＳ Ｐゴシック</vt:lpstr>
      <vt:lpstr>Yu Gothic</vt:lpstr>
      <vt:lpstr>Arial</vt:lpstr>
      <vt:lpstr>Office Theme</vt:lpstr>
      <vt:lpstr>Dynamic and Self-Optimizing Control Plane for Software Defined Coalitions</vt:lpstr>
      <vt:lpstr>Big Picture</vt:lpstr>
      <vt:lpstr>Key Architecture Element: Self-Optimizing Dynamicity</vt:lpstr>
      <vt:lpstr>Key Architecture Element: Infrastructure w/ Coalition</vt:lpstr>
      <vt:lpstr>From Concepts to Realization</vt:lpstr>
      <vt:lpstr>SDC Programming Abstraction as Integrator</vt:lpstr>
      <vt:lpstr>SDC Programming Focus Areas</vt:lpstr>
      <vt:lpstr>(Near-Term) SDC Programming Abstraction Components</vt:lpstr>
      <vt:lpstr>Backup: Details</vt:lpstr>
      <vt:lpstr>Example: Network Resource Control</vt:lpstr>
      <vt:lpstr>Example Policy</vt:lpstr>
      <vt:lpstr>All Manual (Human-Intelligence) Control Programming</vt:lpstr>
      <vt:lpstr>All Manual (Human-Intelligence) Control Programming</vt:lpstr>
      <vt:lpstr>Does the Inserted Code Work?</vt:lpstr>
      <vt:lpstr>High-Level SDC Control Programming Abstraction: Initial Design (SDN)</vt:lpstr>
      <vt:lpstr>SDC Control Programming: Example</vt:lpstr>
      <vt:lpstr>How to Derive Code from a High-Level Description?</vt:lpstr>
      <vt:lpstr>Dynamic Tracing: Abstraction to Flow Tables</vt:lpstr>
      <vt:lpstr>PowerPoint Presentation</vt:lpstr>
      <vt:lpstr>PowerPoint Presentation</vt:lpstr>
      <vt:lpstr>PowerPoint Presentation</vt:lpstr>
      <vt:lpstr>Trace Tree Formal Spec</vt:lpstr>
      <vt:lpstr>Trace Tree =&gt; Flow Table</vt:lpstr>
      <vt:lpstr>Trace Tree =&gt; Flow Table</vt:lpstr>
      <vt:lpstr>Trace Tree =&gt; Flow Table</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and Self-Optimized Control Plane for Software Defined Coalitions</dc:title>
  <dc:creator>Richard Yang</dc:creator>
  <cp:lastModifiedBy>Richard Yang</cp:lastModifiedBy>
  <cp:revision>95</cp:revision>
  <dcterms:created xsi:type="dcterms:W3CDTF">2016-12-02T02:31:37Z</dcterms:created>
  <dcterms:modified xsi:type="dcterms:W3CDTF">2016-12-06T02:55:41Z</dcterms:modified>
</cp:coreProperties>
</file>