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Merriweather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erriweatherSans-bold.fntdata"/><Relationship Id="rId12" Type="http://schemas.openxmlformats.org/officeDocument/2006/relationships/slide" Target="slides/slide8.xml"/><Relationship Id="rId34" Type="http://schemas.openxmlformats.org/officeDocument/2006/relationships/font" Target="fonts/MerriweatherSans-regular.fntdata"/><Relationship Id="rId15" Type="http://schemas.openxmlformats.org/officeDocument/2006/relationships/slide" Target="slides/slide11.xml"/><Relationship Id="rId37" Type="http://schemas.openxmlformats.org/officeDocument/2006/relationships/font" Target="fonts/Merriweather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Merriweather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09550" lvl="0" marL="342900">
              <a:spcBef>
                <a:spcPts val="64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 real ODL code, show missing each part would cause disastrous result, but with FAST, all parts can be handled without users worrying about it.</a:t>
            </a:r>
          </a:p>
          <a:p>
            <a:pPr indent="-209550" lvl="0" marL="342900">
              <a:spcBef>
                <a:spcPts val="64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342900">
              <a:spcBef>
                <a:spcPts val="64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F0: Shortest Path Routing implemented in ODL (Complex)</a:t>
            </a:r>
          </a:p>
          <a:p>
            <a:pPr indent="-209550" lvl="0" marL="342900">
              <a:spcBef>
                <a:spcPts val="64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F1: Shortest Path Routing implemented in FAST (Simpler)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6E7BBD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652000" y="65532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42498" y="85614"/>
            <a:ext cx="11416620" cy="685799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 rot="5400000">
            <a:off x="3404658" y="-2246841"/>
            <a:ext cx="5333999" cy="11808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6E7BBD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" lvl="3" marL="1600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" lvl="4" marL="2057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 rot="5400000">
            <a:off x="7376584" y="1725083"/>
            <a:ext cx="6248399" cy="2950633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5400000">
            <a:off x="1370542" y="-1127124"/>
            <a:ext cx="6248399" cy="8655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6E7BBD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" lvl="3" marL="1600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" lvl="4" marL="2057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42498" y="85614"/>
            <a:ext cx="11416620" cy="685799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42498" y="85614"/>
            <a:ext cx="11416620" cy="685799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67217" y="990600"/>
            <a:ext cx="11808882" cy="542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6E7BBD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" lvl="3" marL="1600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" lvl="4" marL="2057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9652000" y="6543785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6E7BBD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14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14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14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14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42498" y="85614"/>
            <a:ext cx="11416620" cy="685799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67218" y="990600"/>
            <a:ext cx="5801782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6E7BBD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1" y="990600"/>
            <a:ext cx="58039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6E7BBD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600" y="1535112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E7BBD"/>
              </a:buClr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1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1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1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1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09600" y="2174875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E7BBD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E7BBD"/>
              </a:buClr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1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1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1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1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E7BBD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42498" y="85614"/>
            <a:ext cx="11416620" cy="685799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09600" y="273050"/>
            <a:ext cx="4011084" cy="1162049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766732" y="273051"/>
            <a:ext cx="6815666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6E7BBD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6E7BBD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9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9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9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9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2389716" y="4800600"/>
            <a:ext cx="7315200" cy="566737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6E7BBD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20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20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20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20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2389716" y="5367337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6E7BBD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9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9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9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686868"/>
              </a:buClr>
              <a:buFont typeface="Calibri"/>
              <a:buNone/>
              <a:defRPr b="0" i="0" sz="9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71451" y="6400800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804862"/>
          </a:xfrm>
          <a:prstGeom prst="rect">
            <a:avLst/>
          </a:prstGeom>
          <a:solidFill>
            <a:srgbClr val="0F4D92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342498" y="85614"/>
            <a:ext cx="11416620" cy="685799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67217" y="990600"/>
            <a:ext cx="11808882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6E7BBD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" lvl="3" marL="1600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" lvl="4" marL="2057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686868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rgbClr val="68686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 flipH="1" rot="10800000">
            <a:off x="0" y="6583363"/>
            <a:ext cx="12192000" cy="17461"/>
          </a:xfrm>
          <a:prstGeom prst="straightConnector1">
            <a:avLst/>
          </a:prstGeom>
          <a:noFill/>
          <a:ln cap="flat" cmpd="dbl" w="508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9546167" y="6549671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3721994" y="6571543"/>
            <a:ext cx="408637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OpenDaylight Summit, Seattle, Sept. 26-29, 2016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iki.opendaylight.org/view/SDN_Programming_using_High_Level_Programming_Abstraction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Relationship Id="rId4" Type="http://schemas.openxmlformats.org/officeDocument/2006/relationships/image" Target="../media/image0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20750"/>
            <a:ext cx="12192000" cy="5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ctrTitle"/>
          </p:nvPr>
        </p:nvSpPr>
        <p:spPr>
          <a:xfrm>
            <a:off x="1140000" y="1348475"/>
            <a:ext cx="9764100" cy="1946400"/>
          </a:xfrm>
          <a:prstGeom prst="rect">
            <a:avLst/>
          </a:prstGeom>
          <a:solidFill>
            <a:srgbClr val="071774">
              <a:alpha val="53330"/>
            </a:srgbClr>
          </a:solidFill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FAST: Simplifying SDN Programming using a Data-Driven Function Store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553774" y="3975100"/>
            <a:ext cx="9300900" cy="2239500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Kai Gao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Chen Gu, Charlie Proctor, Qiao Xiang, Y. Richard Yang</a:t>
            </a: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&amp; Networking Lab (SNLab)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 make the code correct, and COMPLEX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6172201" y="990600"/>
            <a:ext cx="5803799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b="1" lang="en-US"/>
              <a:t>Question</a:t>
            </a:r>
            <a:r>
              <a:rPr lang="en-US"/>
              <a:t>: can we write a </a:t>
            </a:r>
            <a:r>
              <a:rPr i="1" lang="en-US">
                <a:solidFill>
                  <a:srgbClr val="FF0000"/>
                </a:solidFill>
              </a:rPr>
              <a:t>correct</a:t>
            </a:r>
            <a:r>
              <a:rPr lang="en-US"/>
              <a:t> ODL program that is also </a:t>
            </a:r>
            <a:r>
              <a:rPr i="1" lang="en-US">
                <a:solidFill>
                  <a:srgbClr val="FF0000"/>
                </a:solidFill>
              </a:rPr>
              <a:t>simple</a:t>
            </a:r>
            <a:r>
              <a:rPr lang="en-US"/>
              <a:t> and </a:t>
            </a:r>
            <a:r>
              <a:rPr i="1" lang="en-US">
                <a:solidFill>
                  <a:srgbClr val="FF0000"/>
                </a:solidFill>
              </a:rPr>
              <a:t>efficient</a:t>
            </a:r>
            <a:r>
              <a:rPr lang="en-US"/>
              <a:t>?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complexity-efficiency-without-fast.png"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25166"/>
          <a:stretch/>
        </p:blipFill>
        <p:spPr>
          <a:xfrm>
            <a:off x="876775" y="1396421"/>
            <a:ext cx="5429250" cy="48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Can this program work?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5737175" y="990600"/>
            <a:ext cx="62385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RED: the dependent data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Parameters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Data read from the datastore (or more   generally, the </a:t>
            </a:r>
            <a:r>
              <a:rPr i="1" lang="en-US">
                <a:solidFill>
                  <a:srgbClr val="FF0000"/>
                </a:solidFill>
              </a:rPr>
              <a:t>information source</a:t>
            </a:r>
            <a:r>
              <a:rPr lang="en-US">
                <a:solidFill>
                  <a:srgbClr val="FF0000"/>
                </a:solidFill>
              </a:rPr>
              <a:t>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BLUE: the output of the program</a:t>
            </a:r>
          </a:p>
          <a:p>
            <a:pPr indent="-228600" lvl="1" marL="9144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Data written to the datastore (or more   generally,  the </a:t>
            </a:r>
            <a:r>
              <a:rPr i="1" lang="en-US">
                <a:solidFill>
                  <a:srgbClr val="0000FF"/>
                </a:solidFill>
              </a:rPr>
              <a:t>information sink</a:t>
            </a:r>
            <a:r>
              <a:rPr lang="en-US">
                <a:solidFill>
                  <a:srgbClr val="0000FF"/>
                </a:solidFill>
              </a:rPr>
              <a:t>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This is what we have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touch(binding(src)); touch(binding(dst));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touch(srcNode);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touch(e); touch(m); </a:t>
            </a:r>
            <a:r>
              <a:rPr b="1" lang="en-U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touch(e.bw);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78" name="Shape 178"/>
          <p:cNvSpPr txBox="1"/>
          <p:nvPr/>
        </p:nvSpPr>
        <p:spPr>
          <a:xfrm>
            <a:off x="5744500" y="2785480"/>
            <a:ext cx="6531300" cy="261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     broker.registerDataChangeListener(..., parameters, listener, ...);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(mapping in touched(nodeMap))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mapping, listener, ...);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(n in touched(nodes))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n, listener, 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(l in touched(links))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l, listener, 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l.bw, listener, 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public void onDataChanged(event)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if (oldPath.isNotAffectedBy(event)) return;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removeFlowRulesIfExists(oldPath);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findPath(currentSrc, currentDst, currentRequiredBw);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This is what we want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 strike="sng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touch(binding(src)); touch(binding(dst));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 strike="sng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touch(srcNode);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 strike="sng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touch(e); touch(m); </a:t>
            </a:r>
            <a:r>
              <a:rPr b="1" lang="en-US" sz="1400" strike="sng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touch(e.bw);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6172200" y="990600"/>
            <a:ext cx="5803800" cy="187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/>
              <a:t>Motivation</a:t>
            </a:r>
            <a:r>
              <a:rPr lang="en-US"/>
              <a:t>: can we automatically generate all the crossed code?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744500" y="2785480"/>
            <a:ext cx="6531300" cy="261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 strike="sngStrike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 strike="sngStrike">
                <a:latin typeface="Consolas"/>
                <a:ea typeface="Consolas"/>
                <a:cs typeface="Consolas"/>
                <a:sym typeface="Consolas"/>
              </a:rPr>
              <a:t>     broker.registerDataChangeListener(..., parameters, listener, ...);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 strike="sngStrike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(mapping in touched(nodeMap))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mapping, listener, ...);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(n in touched(nodes))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n, listener, </a:t>
            </a:r>
            <a:r>
              <a:rPr b="1" lang="en-US" sz="1200" strike="sng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(l in touched(links))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l, listener, </a:t>
            </a:r>
            <a:r>
              <a:rPr b="1" lang="en-US" sz="1200" strike="sng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l.bw, listener, </a:t>
            </a:r>
            <a:r>
              <a:rPr b="1" lang="en-US" sz="1200" strike="sng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1" lang="en-US" sz="12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 strike="sngStrike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 strike="sngStrike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 strike="sngStrike">
                <a:latin typeface="Consolas"/>
                <a:ea typeface="Consolas"/>
                <a:cs typeface="Consolas"/>
                <a:sym typeface="Consolas"/>
              </a:rPr>
              <a:t>public void onDataChanged(event)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 strike="sngStrike">
                <a:latin typeface="Consolas"/>
                <a:ea typeface="Consolas"/>
                <a:cs typeface="Consolas"/>
                <a:sym typeface="Consolas"/>
              </a:rPr>
              <a:t>	if (oldPath.isNotAffectedBy(event)) return;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 strike="sngStrike">
                <a:latin typeface="Consolas"/>
                <a:ea typeface="Consolas"/>
                <a:cs typeface="Consolas"/>
                <a:sym typeface="Consolas"/>
              </a:rPr>
              <a:t>	removeFlowRulesIfExists(oldPath);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 strike="sngStrike">
                <a:latin typeface="Consolas"/>
                <a:ea typeface="Consolas"/>
                <a:cs typeface="Consolas"/>
                <a:sym typeface="Consolas"/>
              </a:rPr>
              <a:t>	findPath(currentSrc, currentDst, currentRequiredBw);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 strike="sngStrike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 strike="sngStrike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33923" y="1113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FAST to the rescue </a:t>
            </a:r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6172201" y="990600"/>
            <a:ext cx="5803799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/>
              <a:t>Question</a:t>
            </a:r>
            <a:r>
              <a:rPr lang="en-US"/>
              <a:t>: can we write a </a:t>
            </a:r>
            <a:r>
              <a:rPr i="1" lang="en-US">
                <a:solidFill>
                  <a:srgbClr val="FF0000"/>
                </a:solidFill>
              </a:rPr>
              <a:t>correct</a:t>
            </a:r>
            <a:r>
              <a:rPr lang="en-US"/>
              <a:t> ODL program that is also </a:t>
            </a:r>
            <a:r>
              <a:rPr i="1" lang="en-US">
                <a:solidFill>
                  <a:srgbClr val="FF0000"/>
                </a:solidFill>
              </a:rPr>
              <a:t>simple</a:t>
            </a:r>
            <a:r>
              <a:rPr lang="en-US"/>
              <a:t> and </a:t>
            </a:r>
            <a:r>
              <a:rPr i="1" lang="en-US">
                <a:solidFill>
                  <a:srgbClr val="FF0000"/>
                </a:solidFill>
              </a:rPr>
              <a:t>efficient</a:t>
            </a:r>
            <a:r>
              <a:rPr lang="en-US"/>
              <a:t>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Answer</a:t>
            </a:r>
            <a:r>
              <a:rPr lang="en-US"/>
              <a:t>: YES, with FAST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complexity-efficiency-with-fast.jpg" id="197" name="Shape 197"/>
          <p:cNvPicPr preferRelativeResize="0"/>
          <p:nvPr/>
        </p:nvPicPr>
        <p:blipFill rotWithShape="1">
          <a:blip r:embed="rId3">
            <a:alphaModFix/>
          </a:blip>
          <a:srcRect b="367" l="0" r="0" t="367"/>
          <a:stretch/>
        </p:blipFill>
        <p:spPr>
          <a:xfrm>
            <a:off x="462525" y="3"/>
            <a:ext cx="5429250" cy="64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FAST programming model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67220" y="990600"/>
            <a:ext cx="5779200" cy="54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Users submit/delete instances at function instance store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Instances access ODL datastore through FAST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Attributes to support modular programming and composition 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9652000" y="6543785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fast-architecture-odl.jp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475" y="946200"/>
            <a:ext cx="5879874" cy="54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Precedence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67217" y="990600"/>
            <a:ext cx="11808900" cy="54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Express data dependency between input/output of different function instances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9652000" y="6543785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recedence-example.jp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73" y="2423812"/>
            <a:ext cx="9747451" cy="324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Group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67217" y="990600"/>
            <a:ext cx="11808900" cy="54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Group as a datastore transaction 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9652000" y="6543785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group-h2hintent-example.jp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226" y="2209624"/>
            <a:ext cx="4037074" cy="40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699">
              <a:srgbClr val="000000">
                <a:alpha val="2471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rgbClr val="C00000"/>
                </a:solidFill>
              </a:rPr>
              <a:t>A Closer Look Under the Hood</a:t>
            </a:r>
          </a:p>
        </p:txBody>
      </p:sp>
      <p:sp>
        <p:nvSpPr>
          <p:cNvPr id="230" name="Shape 23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Instance finite state machine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67217" y="990600"/>
            <a:ext cx="11808900" cy="54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9652000" y="6543785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fast-new-FSM-v2.jp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28" y="1089950"/>
            <a:ext cx="11147231" cy="503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Let's write a simple OpenDaylight program!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pseudo code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findPath(Ipv4Address src, Ipv4Address dst,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			     int requiredBw)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mapToNode(src, dst);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readTopology();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    	bw_src</a:t>
            </a: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 = (x == srcNode ? +inf : 0); // array of bw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// construct the path by keep track of last-hops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setupFlowRules(path);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n.neighbors)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(min(e.bw, bw_src(n)) &gt; bw_src(m)) {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if (!pq.contains(m))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		pq.add(m);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                      last-hop(m) = n;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5737175" y="990600"/>
            <a:ext cx="62385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Look for a path that satisfies the band-width requirement with the maximumbandwidth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</a:t>
            </a:r>
            <a:r>
              <a:rPr lang="en-US"/>
              <a:t>seems to be correct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But it is NOT if there is dynamics!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67217" y="990600"/>
            <a:ext cx="11808900" cy="54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9652000" y="6543785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components.jp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99" y="1155956"/>
            <a:ext cx="11808897" cy="472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5737175" y="990600"/>
            <a:ext cx="62385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RED: the dependent data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Functions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Parameters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Data read from the datastore (or more   general, the </a:t>
            </a:r>
            <a:r>
              <a:rPr i="1" lang="en-US">
                <a:solidFill>
                  <a:srgbClr val="FF0000"/>
                </a:solidFill>
              </a:rPr>
              <a:t>information source</a:t>
            </a:r>
            <a:r>
              <a:rPr lang="en-US">
                <a:solidFill>
                  <a:srgbClr val="FF0000"/>
                </a:solidFill>
              </a:rPr>
              <a:t>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b="1" lang="en-US">
                <a:solidFill>
                  <a:srgbClr val="FF0000"/>
                </a:solidFill>
              </a:rPr>
              <a:t>Automatically track the dependency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BLUE: the output of the program</a:t>
            </a:r>
          </a:p>
          <a:p>
            <a:pPr indent="-228600" lvl="1" marL="9144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Data written to the datastore (or more   general,  the </a:t>
            </a:r>
            <a:r>
              <a:rPr i="1" lang="en-US">
                <a:solidFill>
                  <a:srgbClr val="0000FF"/>
                </a:solidFill>
              </a:rPr>
              <a:t>information sink</a:t>
            </a:r>
            <a:r>
              <a:rPr lang="en-US">
                <a:solidFill>
                  <a:srgbClr val="0000FF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1" marL="914400" rtl="0">
              <a:spcBef>
                <a:spcPts val="0"/>
              </a:spcBef>
              <a:buClr>
                <a:srgbClr val="0000FF"/>
              </a:buClr>
            </a:pPr>
            <a:r>
              <a:rPr b="1" lang="en-US">
                <a:solidFill>
                  <a:srgbClr val="0000FF"/>
                </a:solidFill>
              </a:rPr>
              <a:t>Automatically restore the state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42498" y="85614"/>
            <a:ext cx="11416620" cy="685799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/>
              <a:t>Automatic dependency tracking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67217" y="990600"/>
            <a:ext cx="11808882" cy="542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/>
              <a:t>Requirements: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Capture all the data access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Learn</a:t>
            </a:r>
            <a:r>
              <a:rPr lang="en-US"/>
              <a:t> the relationship between data and function instances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Challenges: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How to get fine-grained dependency tracking with ODL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DataObject</a:t>
            </a:r>
            <a:r>
              <a:rPr lang="en-US"/>
              <a:t>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How to track primitive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How good we can get regarding the fine-grained dependency tracking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Solutions:</a:t>
            </a: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114285"/>
              <a:buFont typeface="Calibri"/>
            </a:pPr>
            <a:r>
              <a:rPr lang="en-US"/>
              <a:t>Java proxy with BA/BI codec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Information flow/Taint analysis [work-in-progress]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9652000" y="6543785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42498" y="85614"/>
            <a:ext cx="11416620" cy="685799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Automatic restoration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67217" y="990600"/>
            <a:ext cx="11808882" cy="542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/>
              <a:t>Requirements: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Clear all side-effects of dirty function instances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Challenges: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How to identify all “dirty” function instances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How to restore to the correct state</a:t>
            </a: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/>
              <a:t>Basic ideas: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Trace “dirty” function instances using  </a:t>
            </a:r>
            <a:r>
              <a:rPr i="1" lang="en-US">
                <a:solidFill>
                  <a:srgbClr val="980000"/>
                </a:solidFill>
              </a:rPr>
              <a:t>data dependency</a:t>
            </a:r>
            <a:r>
              <a:rPr lang="en-US"/>
              <a:t> graph</a:t>
            </a: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Calibri"/>
            </a:pPr>
            <a:r>
              <a:rPr lang="en-US"/>
              <a:t>Keep records of ODL data tree modifications [</a:t>
            </a:r>
            <a:r>
              <a:rPr lang="en-US"/>
              <a:t>w</a:t>
            </a:r>
            <a:r>
              <a:rPr lang="en-US"/>
              <a:t>ork-in-progress]</a:t>
            </a: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9652000" y="6543785"/>
            <a:ext cx="2540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Efficient Control-Data-Plane Co-Scheduling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67217" y="990600"/>
            <a:ext cx="11808900" cy="54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Requirements: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Maintain the consistency between control plane and data plane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Reduce group commit conflicts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Minimize the schedule makespan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Challenges: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Stochastic instance execution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Scheduling principles: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Execute instance that writes to data plane first [work-in-progress]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Execute instances in ongoing groups first</a:t>
            </a: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9652000" y="6543785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Faster, higher, stronger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Use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Conflict resolution framework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Data accountability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Debug an application on a running ODL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...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88" name="Shape 288"/>
          <p:cNvSpPr txBox="1"/>
          <p:nvPr>
            <p:ph idx="2" type="body"/>
          </p:nvPr>
        </p:nvSpPr>
        <p:spPr>
          <a:xfrm>
            <a:off x="6249351" y="914400"/>
            <a:ext cx="5803799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Solutions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Data access redirection with customized aggregator to resolve conflicts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Leverage the data dependency graph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Data access redirection and isolation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Develop FAST Apps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67217" y="990600"/>
            <a:ext cx="11808900" cy="54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Option 1: Maven archetype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Option 2: A customized browser-based IDE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b="1" lang="en-US" sz="2400"/>
              <a:t>Tutorial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https://wiki.opendaylight.org/view/SDN_Programming_using_High_Level_Programming_Abstractions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9652000" y="6543785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IDE for FAST-Maple Programming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67217" y="990600"/>
            <a:ext cx="11808900" cy="542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Example: a simple Host2Host app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9652000" y="6543785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Screen Shot 2016-09-28 at 12.14.56 AM.jpg"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425" y="2747175"/>
            <a:ext cx="6074575" cy="379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28 at 12.14.52 AM.jpg"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47175"/>
            <a:ext cx="6074575" cy="37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1628775" y="3825475"/>
            <a:ext cx="3021900" cy="181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771200" y="3707775"/>
            <a:ext cx="3021900" cy="168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  <a:effectLst>
            <a:outerShdw blurRad="25399" rotWithShape="0" algn="ctr" dir="2700000" dist="12700">
              <a:srgbClr val="000000">
                <a:alpha val="2470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Demo: </a:t>
            </a:r>
            <a:r>
              <a:rPr lang="en-US" sz="3600">
                <a:solidFill>
                  <a:srgbClr val="C00000"/>
                </a:solidFill>
              </a:rPr>
              <a:t>Host2Host App</a:t>
            </a:r>
          </a:p>
        </p:txBody>
      </p:sp>
      <p:sp>
        <p:nvSpPr>
          <p:cNvPr id="314" name="Shape 314"/>
          <p:cNvSpPr txBox="1"/>
          <p:nvPr>
            <p:ph idx="1" type="subTitle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1" name="Shape 321"/>
          <p:cNvSpPr txBox="1"/>
          <p:nvPr/>
        </p:nvSpPr>
        <p:spPr>
          <a:xfrm>
            <a:off x="0" y="2514650"/>
            <a:ext cx="121920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THANK YOU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algn="ctr">
              <a:spcBef>
                <a:spcPts val="0"/>
              </a:spcBef>
              <a:buNone/>
            </a:pPr>
            <a:r>
              <a:rPr lang="en-US" sz="3600">
                <a:solidFill>
                  <a:srgbClr val="FF0000"/>
                </a:solidFill>
              </a:rPr>
              <a:t>Q</a:t>
            </a:r>
            <a:r>
              <a:rPr lang="en-US" sz="3600"/>
              <a:t> &amp; </a:t>
            </a:r>
            <a:r>
              <a:rPr lang="en-US" sz="3600">
                <a:solidFill>
                  <a:srgbClr val="0000FF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Identify data dependency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5737175" y="990600"/>
            <a:ext cx="63228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RED: dependency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Functions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Parameters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Data read from the datastore, i.e., </a:t>
            </a:r>
            <a:r>
              <a:rPr i="1" lang="en-US">
                <a:solidFill>
                  <a:srgbClr val="FF0000"/>
                </a:solidFill>
              </a:rPr>
              <a:t>information source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BLUE: program output</a:t>
            </a:r>
          </a:p>
          <a:p>
            <a:pPr indent="-228600" lvl="1" marL="9144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Data written to the datastore, i.e.,  </a:t>
            </a:r>
            <a:r>
              <a:rPr i="1" lang="en-US">
                <a:solidFill>
                  <a:srgbClr val="0000FF"/>
                </a:solidFill>
              </a:rPr>
              <a:t>information sink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Handling data changes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737175" y="990600"/>
            <a:ext cx="62385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Register listeners for data changes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Seems not so hard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787350" y="3880350"/>
            <a:ext cx="63312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broker.registerDataChangeListener(..., parameters, listener, ...);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broker.registerDataChangeListener(..., nodeMap, listener, ...);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broker.registerDataChangeListener(..., topology, listener, ...);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public void onDataChanged(event)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findPath(currentSrc, currentDst, currentRequiredBw);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// with current IP-&gt;AP mapping, current topology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     // and current link bandwidth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Handling data changes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5737175" y="990600"/>
            <a:ext cx="62385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Register listeners for data changes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Seems not so hard, </a:t>
            </a:r>
            <a:r>
              <a:rPr lang="en-US">
                <a:solidFill>
                  <a:srgbClr val="FF0000"/>
                </a:solidFill>
              </a:rPr>
              <a:t>REALLY?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FF"/>
              </a:buClr>
            </a:pPr>
            <a:r>
              <a:rPr lang="en-US">
                <a:solidFill>
                  <a:srgbClr val="FF00FF"/>
                </a:solidFill>
              </a:rPr>
              <a:t>Must clean up the side-effects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5787350" y="3880350"/>
            <a:ext cx="63312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broker.registerDataChangeListener(..., parameters, listener, ...);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broker.registerDataChangeListener(..., nodeMap, listener, ...);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broker.registerDataChangeListener(..., topology, listener, ...);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public void onDataChanged(event)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	removeFlowRulesIfExists(oldPath);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findPath(currentSrc, currentDst, currentRequiredBw);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Now we want a little efficiency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5737175" y="990600"/>
            <a:ext cx="62385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Register listeners for data changes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Clear the side-effects of the program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FF"/>
              </a:buClr>
            </a:pPr>
            <a:r>
              <a:rPr lang="en-US">
                <a:solidFill>
                  <a:srgbClr val="FF00FF"/>
                </a:solidFill>
              </a:rPr>
              <a:t>Monitor coarse-grained dependencies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FF"/>
              </a:buClr>
            </a:pPr>
            <a:r>
              <a:rPr lang="en-US">
                <a:solidFill>
                  <a:srgbClr val="FF00FF"/>
                </a:solidFill>
              </a:rPr>
              <a:t>False-positive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5787350" y="3880350"/>
            <a:ext cx="63312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broker.registerDataChangeListener(..., parameters, listener, ...);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broker.registerDataChangeListener(..., nodeMap, listener, ...);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broker.registerDataChangeListener(..., topology, listener, 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SUBTREE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public void onDataChanged(event)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removeFlowRulesIfExists(oldPath);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findPath(currentSrc, currentDst, currentRequiredBw);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Now we want a little efficiency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5737175" y="990600"/>
            <a:ext cx="62385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Register listeners for data changes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Clear the side-effects of the program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FF"/>
              </a:buClr>
            </a:pPr>
            <a:r>
              <a:rPr lang="en-US">
                <a:solidFill>
                  <a:srgbClr val="FF00FF"/>
                </a:solidFill>
              </a:rPr>
              <a:t>Filter out irrelevant data changes in the callback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787350" y="3880350"/>
            <a:ext cx="63312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broker.registerDataChangeListener(..., parameters, listener, ...);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broker.registerDataChangeListener(..., nodeMap, listener, ...);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broker.registerDataChangeListener(..., topology, listener, 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SUBTREE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public void onDataChanged(event)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	if (oldPath.isNotAffectedBy(event)) return;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removeFlowRulesIfExists(oldPath);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findPath(currentSrc, currentDst, currentRequiredBw);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Now we want a little more efficiency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67225" y="951250"/>
            <a:ext cx="5801700" cy="537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	touch(binding(src)); touch(binding(dst));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 </a:t>
            </a:r>
            <a:r>
              <a:rPr b="1" lang="en-U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touch(srcNode);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			touch(e); touch(m);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5737175" y="990600"/>
            <a:ext cx="62385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Register listeners for data changes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Clear the side-effects of the program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Filter irrelevant data change in the callback function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FF"/>
              </a:buClr>
            </a:pPr>
            <a:r>
              <a:rPr lang="en-US">
                <a:solidFill>
                  <a:srgbClr val="FF00FF"/>
                </a:solidFill>
              </a:rPr>
              <a:t>Monitor only relevant data changes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FF"/>
              </a:buClr>
            </a:pPr>
            <a:r>
              <a:rPr lang="en-US">
                <a:solidFill>
                  <a:srgbClr val="FF00FF"/>
                </a:solidFill>
              </a:rPr>
              <a:t>only the data that are “touched”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5795925" y="3760325"/>
            <a:ext cx="63312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(mapping in touched(nodeMap))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mapping, listener, ...);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(n in touched(nodes))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n, listener, 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SUBTREE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(l in touched(links))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l, listener, 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SUBTREE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public void onDataChanged(event)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if (oldPath.isNotAffectedBy(event)) return;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removeFlowRulesIfExists(oldPath);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findPath(currentSrc, currentDst, currentRequiredBw);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42498" y="85614"/>
            <a:ext cx="11416500" cy="68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Now we want a little more efficiency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67218" y="990600"/>
            <a:ext cx="5801700" cy="53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findPath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Ipv4Address dst,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 		    int requiredBw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srcNode, dstNode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touch(binding(src)); touch(binding(dst));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topology =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bw_src(x) = (x == srcNode ? +inf : 0);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pq.add(srcNode);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touch(srcNode);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while (!pq.isEmpty())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n = pq.pop();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(bw_src(n) &lt; requiredBw)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if (n == dstNode)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return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setupFlowRules(path)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for (e(n-&gt;m):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touch(e); touch(m); </a:t>
            </a:r>
            <a:r>
              <a:rPr b="1" lang="en-U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touch(e.bw);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if (min(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updateBw(m, min(e.bw, bw_src(n)));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		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	return failure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171451" y="6400800"/>
            <a:ext cx="2540100" cy="304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5737175" y="990600"/>
            <a:ext cx="62385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Register listeners for data changes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>
                <a:solidFill>
                  <a:srgbClr val="000000"/>
                </a:solidFill>
              </a:rPr>
              <a:t>Clear the side-effects of the program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/>
              <a:t>Filter irrelevant data change in the callback function</a:t>
            </a:r>
          </a:p>
          <a:p>
            <a:pPr indent="-228600" lvl="0" marL="457200" rtl="0">
              <a:spcBef>
                <a:spcPts val="0"/>
              </a:spcBef>
              <a:buClr>
                <a:srgbClr val="FF00FF"/>
              </a:buClr>
            </a:pPr>
            <a:r>
              <a:rPr lang="en-US">
                <a:solidFill>
                  <a:srgbClr val="FF00FF"/>
                </a:solidFill>
              </a:rPr>
              <a:t>Monitor only relevant data changes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FF"/>
              </a:buClr>
            </a:pPr>
            <a:r>
              <a:rPr lang="en-US">
                <a:solidFill>
                  <a:srgbClr val="FF00FF"/>
                </a:solidFill>
              </a:rPr>
              <a:t>only the data that are touched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FF"/>
              </a:buClr>
            </a:pPr>
            <a:r>
              <a:rPr lang="en-US">
                <a:solidFill>
                  <a:srgbClr val="FF00FF"/>
                </a:solidFill>
              </a:rPr>
              <a:t>and only the "touched" attributes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5795925" y="3745605"/>
            <a:ext cx="6531300" cy="2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(n in touched(nodes))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n, listener, 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n.neighbors, listener, 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for (l in touched(links))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broker.registerDataChangeListener(..., l, listener, </a:t>
            </a:r>
            <a:r>
              <a:rPr b="1" lang="en-US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broker.registerDataCh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angeListener(..., l.bw, listener, </a:t>
            </a:r>
            <a:r>
              <a:rPr b="1" lang="en-U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public void onDataChanged(event)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if (oldPath.isNotAffectedBy(event)) return;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removeFlowRulesIfExists(oldPath);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	findPath(currentSrc, currentDst, currentRequiredBw);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