
<file path=[Content_Types].xml><?xml version="1.0" encoding="utf-8"?>
<Types xmlns="http://schemas.openxmlformats.org/package/2006/content-types">
  <Default Extension="xml" ContentType="application/xml"/>
  <Default Extension="jp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900" r:id="rId2"/>
    <p:sldId id="994" r:id="rId3"/>
    <p:sldId id="991" r:id="rId4"/>
    <p:sldId id="995" r:id="rId5"/>
    <p:sldId id="974" r:id="rId6"/>
    <p:sldId id="980" r:id="rId7"/>
    <p:sldId id="965" r:id="rId8"/>
    <p:sldId id="967" r:id="rId9"/>
    <p:sldId id="982" r:id="rId10"/>
    <p:sldId id="996" r:id="rId11"/>
    <p:sldId id="984" r:id="rId12"/>
    <p:sldId id="985" r:id="rId13"/>
    <p:sldId id="986" r:id="rId14"/>
    <p:sldId id="987" r:id="rId15"/>
    <p:sldId id="998" r:id="rId16"/>
    <p:sldId id="975" r:id="rId17"/>
    <p:sldId id="990" r:id="rId18"/>
    <p:sldId id="972" r:id="rId19"/>
  </p:sldIdLst>
  <p:sldSz cx="12190413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 baseline="-250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 baseline="-250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 baseline="-250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 baseline="-250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1D19"/>
    <a:srgbClr val="FF6600"/>
    <a:srgbClr val="FFCC99"/>
    <a:srgbClr val="0F4D92"/>
    <a:srgbClr val="C5D1E0"/>
    <a:srgbClr val="F3F3F3"/>
    <a:srgbClr val="FF0000"/>
    <a:srgbClr val="8080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017"/>
    <p:restoredTop sz="89755" autoAdjust="0"/>
  </p:normalViewPr>
  <p:slideViewPr>
    <p:cSldViewPr snapToGrid="0">
      <p:cViewPr varScale="1">
        <p:scale>
          <a:sx n="101" d="100"/>
          <a:sy n="101" d="100"/>
        </p:scale>
        <p:origin x="464" y="184"/>
      </p:cViewPr>
      <p:guideLst>
        <p:guide orient="horz" pos="2160"/>
        <p:guide pos="288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8" d="100"/>
        <a:sy n="98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-2604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handoutMaster" Target="handoutMasters/handout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A86A557-8001-48B9-9FF0-5C131EB5CD2C}" type="doc">
      <dgm:prSet loTypeId="urn:microsoft.com/office/officeart/2008/layout/VerticalCurvedList" loCatId="list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837596E1-DDC9-414B-A46F-504896914CEB}">
      <dgm:prSet phldrT="[文本]" custT="1"/>
      <dgm:spPr/>
      <dgm:t>
        <a:bodyPr/>
        <a:lstStyle/>
        <a:p>
          <a:endParaRPr lang="zh-CN" altLang="en-US" sz="2400" dirty="0">
            <a:latin typeface="+mn-lt"/>
          </a:endParaRPr>
        </a:p>
      </dgm:t>
    </dgm:pt>
    <dgm:pt modelId="{8A9728C0-6295-4B73-A5B5-03610AD34F14}" type="parTrans" cxnId="{6325CD12-E35D-469E-9DCA-6A69740A4759}">
      <dgm:prSet/>
      <dgm:spPr/>
      <dgm:t>
        <a:bodyPr/>
        <a:lstStyle/>
        <a:p>
          <a:endParaRPr lang="zh-CN" altLang="en-US"/>
        </a:p>
      </dgm:t>
    </dgm:pt>
    <dgm:pt modelId="{8718F8B3-7256-404A-B691-AB4C0AA26CAA}" type="sibTrans" cxnId="{6325CD12-E35D-469E-9DCA-6A69740A4759}">
      <dgm:prSet/>
      <dgm:spPr/>
      <dgm:t>
        <a:bodyPr/>
        <a:lstStyle/>
        <a:p>
          <a:endParaRPr lang="zh-CN" altLang="en-US"/>
        </a:p>
      </dgm:t>
    </dgm:pt>
    <dgm:pt modelId="{48DEC5B6-AB66-41FD-875C-35B9D9626455}">
      <dgm:prSet phldrT="[文本]" custT="1"/>
      <dgm:spPr/>
      <dgm:t>
        <a:bodyPr/>
        <a:lstStyle/>
        <a:p>
          <a:endParaRPr lang="zh-CN" altLang="en-US" sz="2400" dirty="0">
            <a:latin typeface="+mn-lt"/>
          </a:endParaRPr>
        </a:p>
      </dgm:t>
    </dgm:pt>
    <dgm:pt modelId="{6A676D29-21CB-472F-AAD5-CA58BCB94B91}" type="parTrans" cxnId="{B0B873FB-E043-4BC3-A152-57540936ED58}">
      <dgm:prSet/>
      <dgm:spPr/>
      <dgm:t>
        <a:bodyPr/>
        <a:lstStyle/>
        <a:p>
          <a:endParaRPr lang="zh-CN" altLang="en-US"/>
        </a:p>
      </dgm:t>
    </dgm:pt>
    <dgm:pt modelId="{780FB4F7-F235-422C-9B4F-B52DFCBFC2F1}" type="sibTrans" cxnId="{B0B873FB-E043-4BC3-A152-57540936ED58}">
      <dgm:prSet/>
      <dgm:spPr/>
      <dgm:t>
        <a:bodyPr/>
        <a:lstStyle/>
        <a:p>
          <a:endParaRPr lang="zh-CN" altLang="en-US"/>
        </a:p>
      </dgm:t>
    </dgm:pt>
    <dgm:pt modelId="{98437EF3-6584-46FD-AEAB-31A0E93A3AD9}">
      <dgm:prSet phldrT="[文本]" custT="1"/>
      <dgm:spPr/>
      <dgm:t>
        <a:bodyPr/>
        <a:lstStyle/>
        <a:p>
          <a:endParaRPr lang="zh-CN" altLang="en-US" sz="2400" dirty="0">
            <a:latin typeface="+mn-lt"/>
          </a:endParaRPr>
        </a:p>
      </dgm:t>
    </dgm:pt>
    <dgm:pt modelId="{F43E342F-3E8D-4805-B9FC-77A1B4DDAACF}" type="parTrans" cxnId="{4A31425D-1C77-4601-8F88-FD293945D4DD}">
      <dgm:prSet/>
      <dgm:spPr/>
      <dgm:t>
        <a:bodyPr/>
        <a:lstStyle/>
        <a:p>
          <a:endParaRPr lang="zh-CN" altLang="en-US"/>
        </a:p>
      </dgm:t>
    </dgm:pt>
    <dgm:pt modelId="{E807263D-0CFB-42FC-965A-8250A207FB7B}" type="sibTrans" cxnId="{4A31425D-1C77-4601-8F88-FD293945D4DD}">
      <dgm:prSet/>
      <dgm:spPr/>
      <dgm:t>
        <a:bodyPr/>
        <a:lstStyle/>
        <a:p>
          <a:endParaRPr lang="zh-CN" altLang="en-US"/>
        </a:p>
      </dgm:t>
    </dgm:pt>
    <dgm:pt modelId="{86E025B7-1E52-4461-AFF9-9B0C8683C75D}" type="pres">
      <dgm:prSet presAssocID="{CA86A557-8001-48B9-9FF0-5C131EB5CD2C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ABD194B3-48A6-4C36-8DB1-6EDEE47C62BE}" type="pres">
      <dgm:prSet presAssocID="{CA86A557-8001-48B9-9FF0-5C131EB5CD2C}" presName="Name1" presStyleCnt="0"/>
      <dgm:spPr/>
    </dgm:pt>
    <dgm:pt modelId="{C9A6D096-9681-48E1-8BA8-6B1851E84436}" type="pres">
      <dgm:prSet presAssocID="{CA86A557-8001-48B9-9FF0-5C131EB5CD2C}" presName="cycle" presStyleCnt="0"/>
      <dgm:spPr/>
    </dgm:pt>
    <dgm:pt modelId="{3C25E288-AD55-487B-961A-01A82940F8C9}" type="pres">
      <dgm:prSet presAssocID="{CA86A557-8001-48B9-9FF0-5C131EB5CD2C}" presName="srcNode" presStyleLbl="node1" presStyleIdx="0" presStyleCnt="3"/>
      <dgm:spPr/>
    </dgm:pt>
    <dgm:pt modelId="{7188616A-1392-486E-998D-C409DBC60393}" type="pres">
      <dgm:prSet presAssocID="{CA86A557-8001-48B9-9FF0-5C131EB5CD2C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387C0AEF-7F17-4A67-9CBD-52C4B4BD6423}" type="pres">
      <dgm:prSet presAssocID="{CA86A557-8001-48B9-9FF0-5C131EB5CD2C}" presName="extraNode" presStyleLbl="node1" presStyleIdx="0" presStyleCnt="3"/>
      <dgm:spPr/>
    </dgm:pt>
    <dgm:pt modelId="{A087E9D1-91E1-4811-8CE5-1BFA68D28B74}" type="pres">
      <dgm:prSet presAssocID="{CA86A557-8001-48B9-9FF0-5C131EB5CD2C}" presName="dstNode" presStyleLbl="node1" presStyleIdx="0" presStyleCnt="3"/>
      <dgm:spPr/>
    </dgm:pt>
    <dgm:pt modelId="{43B5B088-7B1A-41BC-9825-EE6772745AD2}" type="pres">
      <dgm:prSet presAssocID="{837596E1-DDC9-414B-A46F-504896914CEB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39E79F8-B94A-4E71-B4E2-17B90E95A081}" type="pres">
      <dgm:prSet presAssocID="{837596E1-DDC9-414B-A46F-504896914CEB}" presName="accent_1" presStyleCnt="0"/>
      <dgm:spPr/>
    </dgm:pt>
    <dgm:pt modelId="{6ACBAB29-8052-4D31-87EC-7CEAFF02BA42}" type="pres">
      <dgm:prSet presAssocID="{837596E1-DDC9-414B-A46F-504896914CEB}" presName="accentRepeatNode" presStyleLbl="solidFgAcc1" presStyleIdx="0" presStyleCnt="3"/>
      <dgm:spPr/>
    </dgm:pt>
    <dgm:pt modelId="{B2E435FA-0421-4863-9D87-2E53B7C493CF}" type="pres">
      <dgm:prSet presAssocID="{48DEC5B6-AB66-41FD-875C-35B9D9626455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A7A1952-1FEA-458E-960E-26BC68A00983}" type="pres">
      <dgm:prSet presAssocID="{48DEC5B6-AB66-41FD-875C-35B9D9626455}" presName="accent_2" presStyleCnt="0"/>
      <dgm:spPr/>
    </dgm:pt>
    <dgm:pt modelId="{684313DE-6DCD-4E1C-83F9-EED8963ADA15}" type="pres">
      <dgm:prSet presAssocID="{48DEC5B6-AB66-41FD-875C-35B9D9626455}" presName="accentRepeatNode" presStyleLbl="solidFgAcc1" presStyleIdx="1" presStyleCnt="3"/>
      <dgm:spPr/>
    </dgm:pt>
    <dgm:pt modelId="{7B33EB36-8203-4A3C-83CF-3669E0EE59B1}" type="pres">
      <dgm:prSet presAssocID="{98437EF3-6584-46FD-AEAB-31A0E93A3AD9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340D7B5-F94B-4595-B719-3020E9320282}" type="pres">
      <dgm:prSet presAssocID="{98437EF3-6584-46FD-AEAB-31A0E93A3AD9}" presName="accent_3" presStyleCnt="0"/>
      <dgm:spPr/>
    </dgm:pt>
    <dgm:pt modelId="{F8D81291-1374-4CE7-B95E-FDA177BEF1AC}" type="pres">
      <dgm:prSet presAssocID="{98437EF3-6584-46FD-AEAB-31A0E93A3AD9}" presName="accentRepeatNode" presStyleLbl="solidFgAcc1" presStyleIdx="2" presStyleCnt="3"/>
      <dgm:spPr/>
    </dgm:pt>
  </dgm:ptLst>
  <dgm:cxnLst>
    <dgm:cxn modelId="{5ECE7CB1-F2EF-40A2-BC47-B2C67B49FBC5}" type="presOf" srcId="{8718F8B3-7256-404A-B691-AB4C0AA26CAA}" destId="{7188616A-1392-486E-998D-C409DBC60393}" srcOrd="0" destOrd="0" presId="urn:microsoft.com/office/officeart/2008/layout/VerticalCurvedList"/>
    <dgm:cxn modelId="{B5D3371E-F7D4-4FE4-BE03-F50BA94F178C}" type="presOf" srcId="{837596E1-DDC9-414B-A46F-504896914CEB}" destId="{43B5B088-7B1A-41BC-9825-EE6772745AD2}" srcOrd="0" destOrd="0" presId="urn:microsoft.com/office/officeart/2008/layout/VerticalCurvedList"/>
    <dgm:cxn modelId="{F10DF4B9-A206-4AC8-8FA2-E006276299A3}" type="presOf" srcId="{48DEC5B6-AB66-41FD-875C-35B9D9626455}" destId="{B2E435FA-0421-4863-9D87-2E53B7C493CF}" srcOrd="0" destOrd="0" presId="urn:microsoft.com/office/officeart/2008/layout/VerticalCurvedList"/>
    <dgm:cxn modelId="{753F5167-E644-4EF7-A3B2-854CB3A56E3F}" type="presOf" srcId="{CA86A557-8001-48B9-9FF0-5C131EB5CD2C}" destId="{86E025B7-1E52-4461-AFF9-9B0C8683C75D}" srcOrd="0" destOrd="0" presId="urn:microsoft.com/office/officeart/2008/layout/VerticalCurvedList"/>
    <dgm:cxn modelId="{4499EA82-3CA7-4288-9C91-CD00BD9EFD6D}" type="presOf" srcId="{98437EF3-6584-46FD-AEAB-31A0E93A3AD9}" destId="{7B33EB36-8203-4A3C-83CF-3669E0EE59B1}" srcOrd="0" destOrd="0" presId="urn:microsoft.com/office/officeart/2008/layout/VerticalCurvedList"/>
    <dgm:cxn modelId="{B0B873FB-E043-4BC3-A152-57540936ED58}" srcId="{CA86A557-8001-48B9-9FF0-5C131EB5CD2C}" destId="{48DEC5B6-AB66-41FD-875C-35B9D9626455}" srcOrd="1" destOrd="0" parTransId="{6A676D29-21CB-472F-AAD5-CA58BCB94B91}" sibTransId="{780FB4F7-F235-422C-9B4F-B52DFCBFC2F1}"/>
    <dgm:cxn modelId="{4A31425D-1C77-4601-8F88-FD293945D4DD}" srcId="{CA86A557-8001-48B9-9FF0-5C131EB5CD2C}" destId="{98437EF3-6584-46FD-AEAB-31A0E93A3AD9}" srcOrd="2" destOrd="0" parTransId="{F43E342F-3E8D-4805-B9FC-77A1B4DDAACF}" sibTransId="{E807263D-0CFB-42FC-965A-8250A207FB7B}"/>
    <dgm:cxn modelId="{6325CD12-E35D-469E-9DCA-6A69740A4759}" srcId="{CA86A557-8001-48B9-9FF0-5C131EB5CD2C}" destId="{837596E1-DDC9-414B-A46F-504896914CEB}" srcOrd="0" destOrd="0" parTransId="{8A9728C0-6295-4B73-A5B5-03610AD34F14}" sibTransId="{8718F8B3-7256-404A-B691-AB4C0AA26CAA}"/>
    <dgm:cxn modelId="{D8B8686F-F15D-4E34-AFF5-0FB3256EB351}" type="presParOf" srcId="{86E025B7-1E52-4461-AFF9-9B0C8683C75D}" destId="{ABD194B3-48A6-4C36-8DB1-6EDEE47C62BE}" srcOrd="0" destOrd="0" presId="urn:microsoft.com/office/officeart/2008/layout/VerticalCurvedList"/>
    <dgm:cxn modelId="{9F8A0294-4A76-41B2-BE22-E2BF5BBE563A}" type="presParOf" srcId="{ABD194B3-48A6-4C36-8DB1-6EDEE47C62BE}" destId="{C9A6D096-9681-48E1-8BA8-6B1851E84436}" srcOrd="0" destOrd="0" presId="urn:microsoft.com/office/officeart/2008/layout/VerticalCurvedList"/>
    <dgm:cxn modelId="{013C0753-1A3B-4907-90BA-78A1948C7286}" type="presParOf" srcId="{C9A6D096-9681-48E1-8BA8-6B1851E84436}" destId="{3C25E288-AD55-487B-961A-01A82940F8C9}" srcOrd="0" destOrd="0" presId="urn:microsoft.com/office/officeart/2008/layout/VerticalCurvedList"/>
    <dgm:cxn modelId="{EC6BB9BC-8A21-4924-B966-C4BE6FC66F5F}" type="presParOf" srcId="{C9A6D096-9681-48E1-8BA8-6B1851E84436}" destId="{7188616A-1392-486E-998D-C409DBC60393}" srcOrd="1" destOrd="0" presId="urn:microsoft.com/office/officeart/2008/layout/VerticalCurvedList"/>
    <dgm:cxn modelId="{84256009-F1F3-48C2-B605-516C763A1DCD}" type="presParOf" srcId="{C9A6D096-9681-48E1-8BA8-6B1851E84436}" destId="{387C0AEF-7F17-4A67-9CBD-52C4B4BD6423}" srcOrd="2" destOrd="0" presId="urn:microsoft.com/office/officeart/2008/layout/VerticalCurvedList"/>
    <dgm:cxn modelId="{8A6C806E-FA98-4248-A302-A2A05FCCA0AA}" type="presParOf" srcId="{C9A6D096-9681-48E1-8BA8-6B1851E84436}" destId="{A087E9D1-91E1-4811-8CE5-1BFA68D28B74}" srcOrd="3" destOrd="0" presId="urn:microsoft.com/office/officeart/2008/layout/VerticalCurvedList"/>
    <dgm:cxn modelId="{CEE92E11-936A-4BA2-B96D-CEE8AA1B9C39}" type="presParOf" srcId="{ABD194B3-48A6-4C36-8DB1-6EDEE47C62BE}" destId="{43B5B088-7B1A-41BC-9825-EE6772745AD2}" srcOrd="1" destOrd="0" presId="urn:microsoft.com/office/officeart/2008/layout/VerticalCurvedList"/>
    <dgm:cxn modelId="{D11CE189-504C-4DAC-92E8-A8A715A3A0C2}" type="presParOf" srcId="{ABD194B3-48A6-4C36-8DB1-6EDEE47C62BE}" destId="{139E79F8-B94A-4E71-B4E2-17B90E95A081}" srcOrd="2" destOrd="0" presId="urn:microsoft.com/office/officeart/2008/layout/VerticalCurvedList"/>
    <dgm:cxn modelId="{0A4D4871-00CF-41E2-AE9C-0B5BFA7651CB}" type="presParOf" srcId="{139E79F8-B94A-4E71-B4E2-17B90E95A081}" destId="{6ACBAB29-8052-4D31-87EC-7CEAFF02BA42}" srcOrd="0" destOrd="0" presId="urn:microsoft.com/office/officeart/2008/layout/VerticalCurvedList"/>
    <dgm:cxn modelId="{6B988B9B-4BBF-4D49-BCBC-28902B423D12}" type="presParOf" srcId="{ABD194B3-48A6-4C36-8DB1-6EDEE47C62BE}" destId="{B2E435FA-0421-4863-9D87-2E53B7C493CF}" srcOrd="3" destOrd="0" presId="urn:microsoft.com/office/officeart/2008/layout/VerticalCurvedList"/>
    <dgm:cxn modelId="{E67F0E8B-967B-4FE1-AA5B-FAA6B65F5ACA}" type="presParOf" srcId="{ABD194B3-48A6-4C36-8DB1-6EDEE47C62BE}" destId="{4A7A1952-1FEA-458E-960E-26BC68A00983}" srcOrd="4" destOrd="0" presId="urn:microsoft.com/office/officeart/2008/layout/VerticalCurvedList"/>
    <dgm:cxn modelId="{EACBD78A-81DC-461A-9514-ED8E1F20C423}" type="presParOf" srcId="{4A7A1952-1FEA-458E-960E-26BC68A00983}" destId="{684313DE-6DCD-4E1C-83F9-EED8963ADA15}" srcOrd="0" destOrd="0" presId="urn:microsoft.com/office/officeart/2008/layout/VerticalCurvedList"/>
    <dgm:cxn modelId="{C68CB11C-4CC2-415E-A566-88F71F579A09}" type="presParOf" srcId="{ABD194B3-48A6-4C36-8DB1-6EDEE47C62BE}" destId="{7B33EB36-8203-4A3C-83CF-3669E0EE59B1}" srcOrd="5" destOrd="0" presId="urn:microsoft.com/office/officeart/2008/layout/VerticalCurvedList"/>
    <dgm:cxn modelId="{DB1183CF-273F-4436-8E11-C5E87AF6C3DF}" type="presParOf" srcId="{ABD194B3-48A6-4C36-8DB1-6EDEE47C62BE}" destId="{6340D7B5-F94B-4595-B719-3020E9320282}" srcOrd="6" destOrd="0" presId="urn:microsoft.com/office/officeart/2008/layout/VerticalCurvedList"/>
    <dgm:cxn modelId="{7A1ABC81-D8DB-4A53-A0EC-046040FE15F0}" type="presParOf" srcId="{6340D7B5-F94B-4595-B719-3020E9320282}" destId="{F8D81291-1374-4CE7-B95E-FDA177BEF1AC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0C762F6-3EA4-491B-8B7E-74955BE3FB03}" type="doc">
      <dgm:prSet loTypeId="urn:microsoft.com/office/officeart/2005/8/layout/hList3" loCatId="list" qsTypeId="urn:microsoft.com/office/officeart/2005/8/quickstyle/simple3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D143B3E8-F912-453B-AD22-331E496F3035}">
      <dgm:prSet phldrT="[文本]" custT="1"/>
      <dgm:spPr/>
      <dgm:t>
        <a:bodyPr/>
        <a:lstStyle/>
        <a:p>
          <a:endParaRPr lang="zh-CN" altLang="en-US" sz="2800" dirty="0"/>
        </a:p>
      </dgm:t>
    </dgm:pt>
    <dgm:pt modelId="{FB9B17CD-1200-4786-89ED-7F0ED9B866D7}" type="parTrans" cxnId="{7D79F025-98F5-467F-85F3-2509EC74C02F}">
      <dgm:prSet/>
      <dgm:spPr/>
      <dgm:t>
        <a:bodyPr/>
        <a:lstStyle/>
        <a:p>
          <a:endParaRPr lang="zh-CN" altLang="en-US"/>
        </a:p>
      </dgm:t>
    </dgm:pt>
    <dgm:pt modelId="{05C6E890-1947-4D40-B5BA-3B7BC35B1685}" type="sibTrans" cxnId="{7D79F025-98F5-467F-85F3-2509EC74C02F}">
      <dgm:prSet/>
      <dgm:spPr/>
      <dgm:t>
        <a:bodyPr/>
        <a:lstStyle/>
        <a:p>
          <a:endParaRPr lang="zh-CN" altLang="en-US"/>
        </a:p>
      </dgm:t>
    </dgm:pt>
    <dgm:pt modelId="{C56F3882-F441-48F3-AC14-5AED23F7F597}">
      <dgm:prSet phldrT="[文本]" custT="1"/>
      <dgm:spPr/>
      <dgm:t>
        <a:bodyPr anchor="t"/>
        <a:lstStyle/>
        <a:p>
          <a:pPr algn="l"/>
          <a:endParaRPr lang="zh-CN" altLang="en-US" sz="2400" dirty="0"/>
        </a:p>
      </dgm:t>
    </dgm:pt>
    <dgm:pt modelId="{0F51D985-31E1-4546-87BA-33B0C9295146}" type="parTrans" cxnId="{E0A8D80A-6CFB-4484-8CDD-96A9C30C77E9}">
      <dgm:prSet/>
      <dgm:spPr/>
      <dgm:t>
        <a:bodyPr/>
        <a:lstStyle/>
        <a:p>
          <a:endParaRPr lang="zh-CN" altLang="en-US"/>
        </a:p>
      </dgm:t>
    </dgm:pt>
    <dgm:pt modelId="{764CCC5A-8DC9-419B-87F0-D12B3E6E74BB}" type="sibTrans" cxnId="{E0A8D80A-6CFB-4484-8CDD-96A9C30C77E9}">
      <dgm:prSet/>
      <dgm:spPr/>
      <dgm:t>
        <a:bodyPr/>
        <a:lstStyle/>
        <a:p>
          <a:endParaRPr lang="zh-CN" altLang="en-US"/>
        </a:p>
      </dgm:t>
    </dgm:pt>
    <dgm:pt modelId="{F970CF20-7F1F-4359-BC15-E0736CB19221}">
      <dgm:prSet phldrT="[文本]" custT="1"/>
      <dgm:spPr/>
      <dgm:t>
        <a:bodyPr anchor="t"/>
        <a:lstStyle/>
        <a:p>
          <a:pPr algn="l"/>
          <a:endParaRPr lang="zh-CN" altLang="en-US" sz="2400" dirty="0"/>
        </a:p>
      </dgm:t>
    </dgm:pt>
    <dgm:pt modelId="{BFC27986-3B93-4878-9959-4CC02ADE790F}" type="parTrans" cxnId="{9E291646-2B54-4784-B9DB-F6E8AE9A67A0}">
      <dgm:prSet/>
      <dgm:spPr/>
      <dgm:t>
        <a:bodyPr/>
        <a:lstStyle/>
        <a:p>
          <a:endParaRPr lang="zh-CN" altLang="en-US"/>
        </a:p>
      </dgm:t>
    </dgm:pt>
    <dgm:pt modelId="{E8567A59-46C3-4E29-B279-477331ADC597}" type="sibTrans" cxnId="{9E291646-2B54-4784-B9DB-F6E8AE9A67A0}">
      <dgm:prSet/>
      <dgm:spPr/>
      <dgm:t>
        <a:bodyPr/>
        <a:lstStyle/>
        <a:p>
          <a:endParaRPr lang="zh-CN" altLang="en-US"/>
        </a:p>
      </dgm:t>
    </dgm:pt>
    <dgm:pt modelId="{615DEB23-0DE8-45B7-BA9C-7E4F0BFCD3EC}">
      <dgm:prSet phldrT="[文本]" custT="1"/>
      <dgm:spPr/>
      <dgm:t>
        <a:bodyPr anchor="t"/>
        <a:lstStyle/>
        <a:p>
          <a:pPr algn="l" rtl="0"/>
          <a:endParaRPr lang="zh-CN" altLang="en-US" sz="2400" dirty="0"/>
        </a:p>
      </dgm:t>
    </dgm:pt>
    <dgm:pt modelId="{D3F481AA-B34E-4514-9932-7F9E067EDBF6}" type="parTrans" cxnId="{05C5D303-66FE-49BD-90DC-5785DB843189}">
      <dgm:prSet/>
      <dgm:spPr/>
      <dgm:t>
        <a:bodyPr/>
        <a:lstStyle/>
        <a:p>
          <a:endParaRPr lang="zh-CN" altLang="en-US"/>
        </a:p>
      </dgm:t>
    </dgm:pt>
    <dgm:pt modelId="{DF70E0E3-2B0E-4107-8EA2-5E1F67A1C838}" type="sibTrans" cxnId="{05C5D303-66FE-49BD-90DC-5785DB843189}">
      <dgm:prSet/>
      <dgm:spPr/>
      <dgm:t>
        <a:bodyPr/>
        <a:lstStyle/>
        <a:p>
          <a:endParaRPr lang="zh-CN" altLang="en-US"/>
        </a:p>
      </dgm:t>
    </dgm:pt>
    <dgm:pt modelId="{146C0547-E135-4A56-9A29-4A3EE029125B}">
      <dgm:prSet phldrT="[文本]" custT="1"/>
      <dgm:spPr/>
      <dgm:t>
        <a:bodyPr anchor="t"/>
        <a:lstStyle/>
        <a:p>
          <a:pPr algn="l" rtl="0"/>
          <a:endParaRPr lang="zh-CN" altLang="en-US" sz="2400" dirty="0"/>
        </a:p>
      </dgm:t>
    </dgm:pt>
    <dgm:pt modelId="{6282EA2E-7281-4F3F-82AE-B77DB8DD48F1}" type="parTrans" cxnId="{1D229BCB-C40A-4EB0-BE0E-FF3DA83C6D7A}">
      <dgm:prSet/>
      <dgm:spPr/>
      <dgm:t>
        <a:bodyPr/>
        <a:lstStyle/>
        <a:p>
          <a:endParaRPr lang="zh-CN" altLang="en-US"/>
        </a:p>
      </dgm:t>
    </dgm:pt>
    <dgm:pt modelId="{EF9B2318-8087-493C-BA07-2539A40055C3}" type="sibTrans" cxnId="{1D229BCB-C40A-4EB0-BE0E-FF3DA83C6D7A}">
      <dgm:prSet/>
      <dgm:spPr/>
      <dgm:t>
        <a:bodyPr/>
        <a:lstStyle/>
        <a:p>
          <a:endParaRPr lang="zh-CN" altLang="en-US"/>
        </a:p>
      </dgm:t>
    </dgm:pt>
    <dgm:pt modelId="{BD379F7A-A832-487C-9A5E-AE750E6D688B}">
      <dgm:prSet custT="1"/>
      <dgm:spPr/>
      <dgm:t>
        <a:bodyPr anchor="t"/>
        <a:lstStyle/>
        <a:p>
          <a:pPr algn="l"/>
          <a:endParaRPr lang="en-US" altLang="zh-CN" sz="2400" dirty="0" smtClean="0"/>
        </a:p>
      </dgm:t>
    </dgm:pt>
    <dgm:pt modelId="{7C74DBFB-6E1B-429F-817C-FE4487BABE50}" type="parTrans" cxnId="{2A842930-C769-445F-B97F-F475410380A0}">
      <dgm:prSet/>
      <dgm:spPr/>
      <dgm:t>
        <a:bodyPr/>
        <a:lstStyle/>
        <a:p>
          <a:endParaRPr lang="zh-CN" altLang="en-US"/>
        </a:p>
      </dgm:t>
    </dgm:pt>
    <dgm:pt modelId="{7D44E366-8FC7-4FFC-8AB0-CE4ECC72B3B5}" type="sibTrans" cxnId="{2A842930-C769-445F-B97F-F475410380A0}">
      <dgm:prSet/>
      <dgm:spPr/>
      <dgm:t>
        <a:bodyPr/>
        <a:lstStyle/>
        <a:p>
          <a:endParaRPr lang="zh-CN" altLang="en-US"/>
        </a:p>
      </dgm:t>
    </dgm:pt>
    <dgm:pt modelId="{4743CA55-6F76-468F-BABF-F27661F89171}" type="pres">
      <dgm:prSet presAssocID="{40C762F6-3EA4-491B-8B7E-74955BE3FB03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B7FD2AB-786A-4BA0-94B8-73FB12FF2ADA}" type="pres">
      <dgm:prSet presAssocID="{D143B3E8-F912-453B-AD22-331E496F3035}" presName="roof" presStyleLbl="dkBgShp" presStyleIdx="0" presStyleCnt="2" custScaleY="55494"/>
      <dgm:spPr/>
      <dgm:t>
        <a:bodyPr/>
        <a:lstStyle/>
        <a:p>
          <a:endParaRPr lang="zh-CN" altLang="en-US"/>
        </a:p>
      </dgm:t>
    </dgm:pt>
    <dgm:pt modelId="{8DDAF652-6E25-4A93-877C-102400E70835}" type="pres">
      <dgm:prSet presAssocID="{D143B3E8-F912-453B-AD22-331E496F3035}" presName="pillars" presStyleCnt="0"/>
      <dgm:spPr/>
    </dgm:pt>
    <dgm:pt modelId="{437BA233-CB0E-4F40-9F13-707705429C6B}" type="pres">
      <dgm:prSet presAssocID="{D143B3E8-F912-453B-AD22-331E496F3035}" presName="pillar1" presStyleLbl="node1" presStyleIdx="0" presStyleCnt="5" custScaleY="12239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544609D-052E-425B-BFB2-31D82C857EC2}" type="pres">
      <dgm:prSet presAssocID="{146C0547-E135-4A56-9A29-4A3EE029125B}" presName="pillarX" presStyleLbl="node1" presStyleIdx="1" presStyleCnt="5" custScaleY="12239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F2BF918-63D4-471B-AC37-CBFCAEEFE5F3}" type="pres">
      <dgm:prSet presAssocID="{615DEB23-0DE8-45B7-BA9C-7E4F0BFCD3EC}" presName="pillarX" presStyleLbl="node1" presStyleIdx="2" presStyleCnt="5" custScaleY="12239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1BACF6A-F16C-4F64-9155-ACFDF2449BD7}" type="pres">
      <dgm:prSet presAssocID="{F970CF20-7F1F-4359-BC15-E0736CB19221}" presName="pillarX" presStyleLbl="node1" presStyleIdx="3" presStyleCnt="5" custScaleY="12239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3E42C1B-A935-4212-9191-1B9B0A64F3C8}" type="pres">
      <dgm:prSet presAssocID="{BD379F7A-A832-487C-9A5E-AE750E6D688B}" presName="pillarX" presStyleLbl="node1" presStyleIdx="4" presStyleCnt="5" custScaleY="12239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D5008A4-269E-4CA3-BA87-F2C8948DCC4C}" type="pres">
      <dgm:prSet presAssocID="{D143B3E8-F912-453B-AD22-331E496F3035}" presName="base" presStyleLbl="dkBgShp" presStyleIdx="1" presStyleCnt="2"/>
      <dgm:spPr/>
    </dgm:pt>
  </dgm:ptLst>
  <dgm:cxnLst>
    <dgm:cxn modelId="{9E291646-2B54-4784-B9DB-F6E8AE9A67A0}" srcId="{D143B3E8-F912-453B-AD22-331E496F3035}" destId="{F970CF20-7F1F-4359-BC15-E0736CB19221}" srcOrd="3" destOrd="0" parTransId="{BFC27986-3B93-4878-9959-4CC02ADE790F}" sibTransId="{E8567A59-46C3-4E29-B279-477331ADC597}"/>
    <dgm:cxn modelId="{E0A8D80A-6CFB-4484-8CDD-96A9C30C77E9}" srcId="{D143B3E8-F912-453B-AD22-331E496F3035}" destId="{C56F3882-F441-48F3-AC14-5AED23F7F597}" srcOrd="0" destOrd="0" parTransId="{0F51D985-31E1-4546-87BA-33B0C9295146}" sibTransId="{764CCC5A-8DC9-419B-87F0-D12B3E6E74BB}"/>
    <dgm:cxn modelId="{5CE9A48F-C3F2-4411-8BB0-EBCF4F114B12}" type="presOf" srcId="{F970CF20-7F1F-4359-BC15-E0736CB19221}" destId="{61BACF6A-F16C-4F64-9155-ACFDF2449BD7}" srcOrd="0" destOrd="0" presId="urn:microsoft.com/office/officeart/2005/8/layout/hList3"/>
    <dgm:cxn modelId="{1D229BCB-C40A-4EB0-BE0E-FF3DA83C6D7A}" srcId="{D143B3E8-F912-453B-AD22-331E496F3035}" destId="{146C0547-E135-4A56-9A29-4A3EE029125B}" srcOrd="1" destOrd="0" parTransId="{6282EA2E-7281-4F3F-82AE-B77DB8DD48F1}" sibTransId="{EF9B2318-8087-493C-BA07-2539A40055C3}"/>
    <dgm:cxn modelId="{5D13F949-88A2-44F7-AA4D-E3FF3728707B}" type="presOf" srcId="{C56F3882-F441-48F3-AC14-5AED23F7F597}" destId="{437BA233-CB0E-4F40-9F13-707705429C6B}" srcOrd="0" destOrd="0" presId="urn:microsoft.com/office/officeart/2005/8/layout/hList3"/>
    <dgm:cxn modelId="{1A7CDF0D-1746-40CC-B1DF-AAE5F876C6D1}" type="presOf" srcId="{D143B3E8-F912-453B-AD22-331E496F3035}" destId="{CB7FD2AB-786A-4BA0-94B8-73FB12FF2ADA}" srcOrd="0" destOrd="0" presId="urn:microsoft.com/office/officeart/2005/8/layout/hList3"/>
    <dgm:cxn modelId="{05C5D303-66FE-49BD-90DC-5785DB843189}" srcId="{D143B3E8-F912-453B-AD22-331E496F3035}" destId="{615DEB23-0DE8-45B7-BA9C-7E4F0BFCD3EC}" srcOrd="2" destOrd="0" parTransId="{D3F481AA-B34E-4514-9932-7F9E067EDBF6}" sibTransId="{DF70E0E3-2B0E-4107-8EA2-5E1F67A1C838}"/>
    <dgm:cxn modelId="{2A842930-C769-445F-B97F-F475410380A0}" srcId="{D143B3E8-F912-453B-AD22-331E496F3035}" destId="{BD379F7A-A832-487C-9A5E-AE750E6D688B}" srcOrd="4" destOrd="0" parTransId="{7C74DBFB-6E1B-429F-817C-FE4487BABE50}" sibTransId="{7D44E366-8FC7-4FFC-8AB0-CE4ECC72B3B5}"/>
    <dgm:cxn modelId="{7D79F025-98F5-467F-85F3-2509EC74C02F}" srcId="{40C762F6-3EA4-491B-8B7E-74955BE3FB03}" destId="{D143B3E8-F912-453B-AD22-331E496F3035}" srcOrd="0" destOrd="0" parTransId="{FB9B17CD-1200-4786-89ED-7F0ED9B866D7}" sibTransId="{05C6E890-1947-4D40-B5BA-3B7BC35B1685}"/>
    <dgm:cxn modelId="{84C03423-1328-4406-AEE7-9B14C27124B0}" type="presOf" srcId="{615DEB23-0DE8-45B7-BA9C-7E4F0BFCD3EC}" destId="{AF2BF918-63D4-471B-AC37-CBFCAEEFE5F3}" srcOrd="0" destOrd="0" presId="urn:microsoft.com/office/officeart/2005/8/layout/hList3"/>
    <dgm:cxn modelId="{0359B466-D601-4438-BCFF-A7EEB5BB8EAB}" type="presOf" srcId="{BD379F7A-A832-487C-9A5E-AE750E6D688B}" destId="{B3E42C1B-A935-4212-9191-1B9B0A64F3C8}" srcOrd="0" destOrd="0" presId="urn:microsoft.com/office/officeart/2005/8/layout/hList3"/>
    <dgm:cxn modelId="{F92EE513-35B1-481E-8092-4EA661B044C3}" type="presOf" srcId="{146C0547-E135-4A56-9A29-4A3EE029125B}" destId="{3544609D-052E-425B-BFB2-31D82C857EC2}" srcOrd="0" destOrd="0" presId="urn:microsoft.com/office/officeart/2005/8/layout/hList3"/>
    <dgm:cxn modelId="{3B9B1E1F-FFE7-4A33-9582-722CF08F89AD}" type="presOf" srcId="{40C762F6-3EA4-491B-8B7E-74955BE3FB03}" destId="{4743CA55-6F76-468F-BABF-F27661F89171}" srcOrd="0" destOrd="0" presId="urn:microsoft.com/office/officeart/2005/8/layout/hList3"/>
    <dgm:cxn modelId="{B558B354-41BA-4353-B50B-64D7A29CDE41}" type="presParOf" srcId="{4743CA55-6F76-468F-BABF-F27661F89171}" destId="{CB7FD2AB-786A-4BA0-94B8-73FB12FF2ADA}" srcOrd="0" destOrd="0" presId="urn:microsoft.com/office/officeart/2005/8/layout/hList3"/>
    <dgm:cxn modelId="{C2036C7A-B975-405F-B5D8-1E0ECCC2CD5D}" type="presParOf" srcId="{4743CA55-6F76-468F-BABF-F27661F89171}" destId="{8DDAF652-6E25-4A93-877C-102400E70835}" srcOrd="1" destOrd="0" presId="urn:microsoft.com/office/officeart/2005/8/layout/hList3"/>
    <dgm:cxn modelId="{8C49AC69-439B-4AF2-8418-DD6FC03A79E2}" type="presParOf" srcId="{8DDAF652-6E25-4A93-877C-102400E70835}" destId="{437BA233-CB0E-4F40-9F13-707705429C6B}" srcOrd="0" destOrd="0" presId="urn:microsoft.com/office/officeart/2005/8/layout/hList3"/>
    <dgm:cxn modelId="{74E0C72C-06FB-4301-9482-36FDB0BABCFF}" type="presParOf" srcId="{8DDAF652-6E25-4A93-877C-102400E70835}" destId="{3544609D-052E-425B-BFB2-31D82C857EC2}" srcOrd="1" destOrd="0" presId="urn:microsoft.com/office/officeart/2005/8/layout/hList3"/>
    <dgm:cxn modelId="{DE1DFF04-E7CD-47DF-B265-52CE4B61DD12}" type="presParOf" srcId="{8DDAF652-6E25-4A93-877C-102400E70835}" destId="{AF2BF918-63D4-471B-AC37-CBFCAEEFE5F3}" srcOrd="2" destOrd="0" presId="urn:microsoft.com/office/officeart/2005/8/layout/hList3"/>
    <dgm:cxn modelId="{CE84C6D8-AC9F-4F2F-9D22-5F23FF8194C5}" type="presParOf" srcId="{8DDAF652-6E25-4A93-877C-102400E70835}" destId="{61BACF6A-F16C-4F64-9155-ACFDF2449BD7}" srcOrd="3" destOrd="0" presId="urn:microsoft.com/office/officeart/2005/8/layout/hList3"/>
    <dgm:cxn modelId="{5215A395-2F62-409C-8B4E-157AA26F6525}" type="presParOf" srcId="{8DDAF652-6E25-4A93-877C-102400E70835}" destId="{B3E42C1B-A935-4212-9191-1B9B0A64F3C8}" srcOrd="4" destOrd="0" presId="urn:microsoft.com/office/officeart/2005/8/layout/hList3"/>
    <dgm:cxn modelId="{99F86ED1-DCC7-4373-9553-D8E4789E8DA2}" type="presParOf" srcId="{4743CA55-6F76-468F-BABF-F27661F89171}" destId="{FD5008A4-269E-4CA3-BA87-F2C8948DCC4C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F2A4DDF-9A3D-4683-B2D2-603D9E9D3771}" type="doc">
      <dgm:prSet loTypeId="urn:microsoft.com/office/officeart/2005/8/layout/vList5" loCatId="list" qsTypeId="urn:microsoft.com/office/officeart/2005/8/quickstyle/simple3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F23E6AC7-B152-4E2D-942D-B0619A16DB26}">
      <dgm:prSet phldrT="[文本]" custT="1"/>
      <dgm:spPr/>
      <dgm:t>
        <a:bodyPr/>
        <a:lstStyle/>
        <a:p>
          <a:r>
            <a:rPr lang="en-GB" sz="2800" b="1" dirty="0" smtClean="0"/>
            <a:t>RESTful-API</a:t>
          </a:r>
          <a:endParaRPr lang="zh-CN" altLang="en-US" sz="2800" dirty="0"/>
        </a:p>
      </dgm:t>
    </dgm:pt>
    <dgm:pt modelId="{418DFB63-4409-4E6C-BF3A-6254A335B43C}" type="parTrans" cxnId="{A2701140-340F-4B76-8B71-6617B92AE9E1}">
      <dgm:prSet/>
      <dgm:spPr/>
      <dgm:t>
        <a:bodyPr/>
        <a:lstStyle/>
        <a:p>
          <a:endParaRPr lang="zh-CN" altLang="en-US"/>
        </a:p>
      </dgm:t>
    </dgm:pt>
    <dgm:pt modelId="{48A0C4F5-E356-4535-96EB-A2D1401620F2}" type="sibTrans" cxnId="{A2701140-340F-4B76-8B71-6617B92AE9E1}">
      <dgm:prSet/>
      <dgm:spPr/>
      <dgm:t>
        <a:bodyPr/>
        <a:lstStyle/>
        <a:p>
          <a:endParaRPr lang="zh-CN" altLang="en-US"/>
        </a:p>
      </dgm:t>
    </dgm:pt>
    <dgm:pt modelId="{CD426F98-F821-4397-9FBF-53A678E57A40}">
      <dgm:prSet phldrT="[文本]" custT="1"/>
      <dgm:spPr/>
      <dgm:t>
        <a:bodyPr/>
        <a:lstStyle/>
        <a:p>
          <a:r>
            <a:rPr lang="en-GB" sz="2000" dirty="0" smtClean="0"/>
            <a:t>Allow users submit and manage transfer request through different interface</a:t>
          </a:r>
          <a:endParaRPr lang="zh-CN" altLang="en-US" sz="2000" dirty="0"/>
        </a:p>
      </dgm:t>
    </dgm:pt>
    <dgm:pt modelId="{5EACD86C-A40E-4D9D-9D42-618BBB9E4AF1}" type="parTrans" cxnId="{C2A412B2-19CD-4A40-90EA-8DCB52125243}">
      <dgm:prSet/>
      <dgm:spPr/>
      <dgm:t>
        <a:bodyPr/>
        <a:lstStyle/>
        <a:p>
          <a:endParaRPr lang="zh-CN" altLang="en-US"/>
        </a:p>
      </dgm:t>
    </dgm:pt>
    <dgm:pt modelId="{0F2F8837-25C2-4B56-B87E-3295AEB646F4}" type="sibTrans" cxnId="{C2A412B2-19CD-4A40-90EA-8DCB52125243}">
      <dgm:prSet/>
      <dgm:spPr/>
      <dgm:t>
        <a:bodyPr/>
        <a:lstStyle/>
        <a:p>
          <a:endParaRPr lang="zh-CN" altLang="en-US"/>
        </a:p>
      </dgm:t>
    </dgm:pt>
    <dgm:pt modelId="{19E76062-B84F-4B12-8306-12BC06FFC743}">
      <dgm:prSet phldrT="[文本]" custT="1"/>
      <dgm:spPr/>
      <dgm:t>
        <a:bodyPr/>
        <a:lstStyle/>
        <a:p>
          <a:r>
            <a:rPr lang="en-GB" sz="2800" b="1" smtClean="0"/>
            <a:t>ALTO</a:t>
          </a:r>
          <a:endParaRPr lang="zh-CN" altLang="en-US" sz="2800" dirty="0"/>
        </a:p>
      </dgm:t>
    </dgm:pt>
    <dgm:pt modelId="{F798AE5A-1616-43D1-9385-02E9BD53B0E1}" type="parTrans" cxnId="{A9FE901B-E7F0-44B5-B68A-2DD9BA26BE7A}">
      <dgm:prSet/>
      <dgm:spPr/>
      <dgm:t>
        <a:bodyPr/>
        <a:lstStyle/>
        <a:p>
          <a:endParaRPr lang="zh-CN" altLang="en-US"/>
        </a:p>
      </dgm:t>
    </dgm:pt>
    <dgm:pt modelId="{651C11B5-A36F-488F-9F66-480404295DC1}" type="sibTrans" cxnId="{A9FE901B-E7F0-44B5-B68A-2DD9BA26BE7A}">
      <dgm:prSet/>
      <dgm:spPr/>
      <dgm:t>
        <a:bodyPr/>
        <a:lstStyle/>
        <a:p>
          <a:endParaRPr lang="zh-CN" altLang="en-US"/>
        </a:p>
      </dgm:t>
    </dgm:pt>
    <dgm:pt modelId="{17B43373-F9D0-4F7D-8141-74E0DEF1D90A}">
      <dgm:prSet phldrT="[文本]" custT="1"/>
      <dgm:spPr/>
      <dgm:t>
        <a:bodyPr/>
        <a:lstStyle/>
        <a:p>
          <a:r>
            <a:rPr lang="en-GB" sz="2000" dirty="0" smtClean="0"/>
            <a:t>Collect on-demand, real-time, minimal abstract routing information</a:t>
          </a:r>
          <a:endParaRPr lang="zh-CN" altLang="en-US" sz="2000" dirty="0"/>
        </a:p>
      </dgm:t>
    </dgm:pt>
    <dgm:pt modelId="{0CB96805-6DDD-468A-95F6-53B8307E5FF7}" type="parTrans" cxnId="{9F09997C-1F77-4EE0-9897-59569C97D8C3}">
      <dgm:prSet/>
      <dgm:spPr/>
      <dgm:t>
        <a:bodyPr/>
        <a:lstStyle/>
        <a:p>
          <a:endParaRPr lang="zh-CN" altLang="en-US"/>
        </a:p>
      </dgm:t>
    </dgm:pt>
    <dgm:pt modelId="{15E6937C-E347-4AC9-B5D9-642534CE572C}" type="sibTrans" cxnId="{9F09997C-1F77-4EE0-9897-59569C97D8C3}">
      <dgm:prSet/>
      <dgm:spPr/>
      <dgm:t>
        <a:bodyPr/>
        <a:lstStyle/>
        <a:p>
          <a:endParaRPr lang="zh-CN" altLang="en-US"/>
        </a:p>
      </dgm:t>
    </dgm:pt>
    <dgm:pt modelId="{2C7FEA01-BB06-4AD5-9192-55A41A9DE689}">
      <dgm:prSet phldrT="[文本]" custT="1"/>
      <dgm:spPr/>
      <dgm:t>
        <a:bodyPr/>
        <a:lstStyle/>
        <a:p>
          <a:r>
            <a:rPr lang="en-GB" sz="2800" b="1" smtClean="0"/>
            <a:t>ExaO Scheduler</a:t>
          </a:r>
          <a:endParaRPr lang="zh-CN" altLang="en-US" sz="2800" dirty="0"/>
        </a:p>
      </dgm:t>
    </dgm:pt>
    <dgm:pt modelId="{3DF827F6-D783-4B80-8155-13449C7B57D9}" type="parTrans" cxnId="{1D81AE2B-5649-4ECC-988C-687C76B69CED}">
      <dgm:prSet/>
      <dgm:spPr/>
      <dgm:t>
        <a:bodyPr/>
        <a:lstStyle/>
        <a:p>
          <a:endParaRPr lang="zh-CN" altLang="en-US"/>
        </a:p>
      </dgm:t>
    </dgm:pt>
    <dgm:pt modelId="{40743290-C337-48EA-A860-226B3E967BDF}" type="sibTrans" cxnId="{1D81AE2B-5649-4ECC-988C-687C76B69CED}">
      <dgm:prSet/>
      <dgm:spPr/>
      <dgm:t>
        <a:bodyPr/>
        <a:lstStyle/>
        <a:p>
          <a:endParaRPr lang="zh-CN" altLang="en-US"/>
        </a:p>
      </dgm:t>
    </dgm:pt>
    <dgm:pt modelId="{BDC05A72-91C0-459D-875B-A577CFC48B52}">
      <dgm:prSet phldrT="[文本]" custT="1"/>
      <dgm:spPr/>
      <dgm:t>
        <a:bodyPr/>
        <a:lstStyle/>
        <a:p>
          <a:r>
            <a:rPr lang="en-GB" sz="2000" dirty="0" smtClean="0"/>
            <a:t>Centralized, efficient file-level scheduling and network resource allocation</a:t>
          </a:r>
          <a:endParaRPr lang="zh-CN" altLang="en-US" sz="2000" dirty="0"/>
        </a:p>
      </dgm:t>
    </dgm:pt>
    <dgm:pt modelId="{077D47DB-A0F9-4B3E-B826-66AB1F9D1CC5}" type="parTrans" cxnId="{0533369A-FC51-40DE-B006-AF2BBD010B2F}">
      <dgm:prSet/>
      <dgm:spPr/>
      <dgm:t>
        <a:bodyPr/>
        <a:lstStyle/>
        <a:p>
          <a:endParaRPr lang="zh-CN" altLang="en-US"/>
        </a:p>
      </dgm:t>
    </dgm:pt>
    <dgm:pt modelId="{6698FA49-5DE0-400C-A868-90D9643C4728}" type="sibTrans" cxnId="{0533369A-FC51-40DE-B006-AF2BBD010B2F}">
      <dgm:prSet/>
      <dgm:spPr/>
      <dgm:t>
        <a:bodyPr/>
        <a:lstStyle/>
        <a:p>
          <a:endParaRPr lang="zh-CN" altLang="en-US"/>
        </a:p>
      </dgm:t>
    </dgm:pt>
    <dgm:pt modelId="{A04CE278-FA75-40F9-AB1A-A4EEE6CA103D}">
      <dgm:prSet phldrT="[文本]" custT="1"/>
      <dgm:spPr/>
      <dgm:t>
        <a:bodyPr/>
        <a:lstStyle/>
        <a:p>
          <a:r>
            <a:rPr lang="en-GB" sz="2800" b="1" smtClean="0"/>
            <a:t>FDT</a:t>
          </a:r>
          <a:endParaRPr lang="zh-CN" altLang="en-US" sz="2800" dirty="0"/>
        </a:p>
      </dgm:t>
    </dgm:pt>
    <dgm:pt modelId="{34972BE8-D7BA-430C-84D5-954CBD915B8F}" type="parTrans" cxnId="{3AE0844C-23C3-4100-A2A0-86270CC3A2A1}">
      <dgm:prSet/>
      <dgm:spPr/>
      <dgm:t>
        <a:bodyPr/>
        <a:lstStyle/>
        <a:p>
          <a:endParaRPr lang="zh-CN" altLang="en-US"/>
        </a:p>
      </dgm:t>
    </dgm:pt>
    <dgm:pt modelId="{4CAE26A8-EE5D-43C3-9F54-8BAEE214E802}" type="sibTrans" cxnId="{3AE0844C-23C3-4100-A2A0-86270CC3A2A1}">
      <dgm:prSet/>
      <dgm:spPr/>
      <dgm:t>
        <a:bodyPr/>
        <a:lstStyle/>
        <a:p>
          <a:endParaRPr lang="zh-CN" altLang="en-US"/>
        </a:p>
      </dgm:t>
    </dgm:pt>
    <dgm:pt modelId="{2A2B55C3-D73F-4919-BA67-0ACA8EF94562}">
      <dgm:prSet phldrT="[文本]" custT="1"/>
      <dgm:spPr/>
      <dgm:t>
        <a:bodyPr/>
        <a:lstStyle/>
        <a:p>
          <a:r>
            <a:rPr lang="en-GB" sz="2000" dirty="0" smtClean="0"/>
            <a:t>Efficient data transfer tool on end hosts</a:t>
          </a:r>
          <a:endParaRPr lang="zh-CN" altLang="en-US" sz="2000" dirty="0"/>
        </a:p>
      </dgm:t>
    </dgm:pt>
    <dgm:pt modelId="{F606A141-D4AF-4B5E-87ED-ED7A4FF1ADAD}" type="parTrans" cxnId="{385057B3-3141-4CD1-A300-361CD82A5620}">
      <dgm:prSet/>
      <dgm:spPr/>
      <dgm:t>
        <a:bodyPr/>
        <a:lstStyle/>
        <a:p>
          <a:endParaRPr lang="zh-CN" altLang="en-US"/>
        </a:p>
      </dgm:t>
    </dgm:pt>
    <dgm:pt modelId="{D90CED73-5A1D-4C5B-ABCE-7CBAF629F82B}" type="sibTrans" cxnId="{385057B3-3141-4CD1-A300-361CD82A5620}">
      <dgm:prSet/>
      <dgm:spPr/>
      <dgm:t>
        <a:bodyPr/>
        <a:lstStyle/>
        <a:p>
          <a:endParaRPr lang="zh-CN" altLang="en-US"/>
        </a:p>
      </dgm:t>
    </dgm:pt>
    <dgm:pt modelId="{2AC953DA-B86E-465D-8CFE-10BB2A80F0BF}">
      <dgm:prSet phldrT="[文本]" custT="1"/>
      <dgm:spPr/>
      <dgm:t>
        <a:bodyPr/>
        <a:lstStyle/>
        <a:p>
          <a:r>
            <a:rPr lang="en-GB" sz="2800" b="1" smtClean="0"/>
            <a:t>Monalisa</a:t>
          </a:r>
          <a:endParaRPr lang="zh-CN" altLang="en-US" sz="2800" dirty="0"/>
        </a:p>
      </dgm:t>
    </dgm:pt>
    <dgm:pt modelId="{03A8F3A2-2EA1-43AF-AD96-9A52314B82C8}" type="parTrans" cxnId="{76C6424E-65D1-4A2C-B097-BDC4FDD8B73D}">
      <dgm:prSet/>
      <dgm:spPr/>
      <dgm:t>
        <a:bodyPr/>
        <a:lstStyle/>
        <a:p>
          <a:endParaRPr lang="zh-CN" altLang="en-US"/>
        </a:p>
      </dgm:t>
    </dgm:pt>
    <dgm:pt modelId="{AFC181D7-7C48-402F-898B-29B6E98C672A}" type="sibTrans" cxnId="{76C6424E-65D1-4A2C-B097-BDC4FDD8B73D}">
      <dgm:prSet/>
      <dgm:spPr/>
      <dgm:t>
        <a:bodyPr/>
        <a:lstStyle/>
        <a:p>
          <a:endParaRPr lang="zh-CN" altLang="en-US"/>
        </a:p>
      </dgm:t>
    </dgm:pt>
    <dgm:pt modelId="{649D1862-B8D9-4B81-BF56-B4C4E3135EAE}">
      <dgm:prSet phldrT="[文本]" custT="1"/>
      <dgm:spPr/>
      <dgm:t>
        <a:bodyPr/>
        <a:lstStyle/>
        <a:p>
          <a:r>
            <a:rPr lang="en-GB" sz="2000" dirty="0" smtClean="0"/>
            <a:t>Distributed monitoring infrastructure for real time monitoring of each </a:t>
          </a:r>
          <a:r>
            <a:rPr lang="en-US" altLang="zh-CN" sz="2000" dirty="0" smtClean="0"/>
            <a:t>transfer</a:t>
          </a:r>
          <a:endParaRPr lang="zh-CN" altLang="en-US" sz="2000" dirty="0"/>
        </a:p>
      </dgm:t>
    </dgm:pt>
    <dgm:pt modelId="{101DE5CF-F955-4532-8C54-53B7E99D22ED}" type="parTrans" cxnId="{477F77B4-A4D5-485A-AB9A-237A647E5B22}">
      <dgm:prSet/>
      <dgm:spPr/>
      <dgm:t>
        <a:bodyPr/>
        <a:lstStyle/>
        <a:p>
          <a:endParaRPr lang="zh-CN" altLang="en-US"/>
        </a:p>
      </dgm:t>
    </dgm:pt>
    <dgm:pt modelId="{C7C5B4F7-D2D7-47C0-9ABC-01AAFF5C7903}" type="sibTrans" cxnId="{477F77B4-A4D5-485A-AB9A-237A647E5B22}">
      <dgm:prSet/>
      <dgm:spPr/>
      <dgm:t>
        <a:bodyPr/>
        <a:lstStyle/>
        <a:p>
          <a:endParaRPr lang="zh-CN" altLang="en-US"/>
        </a:p>
      </dgm:t>
    </dgm:pt>
    <dgm:pt modelId="{493FE95A-5E94-1448-BEC8-A77A9D12847F}">
      <dgm:prSet phldrT="[文本]" custT="1"/>
      <dgm:spPr/>
      <dgm:t>
        <a:bodyPr/>
        <a:lstStyle/>
        <a:p>
          <a:r>
            <a:rPr lang="en-US" altLang="zh-CN" sz="2800" b="1" smtClean="0"/>
            <a:t>Transfer Execution Nodes</a:t>
          </a:r>
          <a:endParaRPr lang="zh-CN" altLang="en-US" sz="2800" b="1" dirty="0"/>
        </a:p>
      </dgm:t>
    </dgm:pt>
    <dgm:pt modelId="{273937F6-37E7-FC4C-B09D-341C0C05E320}" type="parTrans" cxnId="{A74DD1A6-CCB2-6746-8D96-BB6C4E52536F}">
      <dgm:prSet/>
      <dgm:spPr/>
      <dgm:t>
        <a:bodyPr/>
        <a:lstStyle/>
        <a:p>
          <a:endParaRPr lang="zh-CN" altLang="en-US"/>
        </a:p>
      </dgm:t>
    </dgm:pt>
    <dgm:pt modelId="{B2C7E4F7-2CE6-B745-914E-6BB59E3BFC15}" type="sibTrans" cxnId="{A74DD1A6-CCB2-6746-8D96-BB6C4E52536F}">
      <dgm:prSet/>
      <dgm:spPr/>
      <dgm:t>
        <a:bodyPr/>
        <a:lstStyle/>
        <a:p>
          <a:endParaRPr lang="zh-CN" altLang="en-US"/>
        </a:p>
      </dgm:t>
    </dgm:pt>
    <dgm:pt modelId="{8B01ED18-491D-A744-B9AC-C8B4C8414670}">
      <dgm:prSet phldrT="[文本]" custT="1"/>
      <dgm:spPr/>
      <dgm:t>
        <a:bodyPr/>
        <a:lstStyle/>
        <a:p>
          <a:r>
            <a:rPr lang="en-US" altLang="zh-CN" sz="2000" dirty="0" smtClean="0"/>
            <a:t>Enforce scheduling and rate allocation decisions at end hosts</a:t>
          </a:r>
          <a:endParaRPr lang="zh-CN" altLang="en-US" sz="2000" dirty="0"/>
        </a:p>
      </dgm:t>
    </dgm:pt>
    <dgm:pt modelId="{235FD834-D2B3-A449-9EFD-50C277FD65C7}" type="parTrans" cxnId="{D4ED20BA-A57A-3B47-8A5D-5F154415D9B8}">
      <dgm:prSet/>
      <dgm:spPr/>
      <dgm:t>
        <a:bodyPr/>
        <a:lstStyle/>
        <a:p>
          <a:endParaRPr lang="zh-CN" altLang="en-US"/>
        </a:p>
      </dgm:t>
    </dgm:pt>
    <dgm:pt modelId="{600E91A4-4D6A-D74D-B40E-545AE1F91BB7}" type="sibTrans" cxnId="{D4ED20BA-A57A-3B47-8A5D-5F154415D9B8}">
      <dgm:prSet/>
      <dgm:spPr/>
      <dgm:t>
        <a:bodyPr/>
        <a:lstStyle/>
        <a:p>
          <a:endParaRPr lang="zh-CN" altLang="en-US"/>
        </a:p>
      </dgm:t>
    </dgm:pt>
    <dgm:pt modelId="{87E76F1D-3B60-734E-B2BB-F44ADBD4EBD0}">
      <dgm:prSet phldrT="[文本]" custT="1"/>
      <dgm:spPr/>
      <dgm:t>
        <a:bodyPr/>
        <a:lstStyle/>
        <a:p>
          <a:r>
            <a:rPr lang="en-US" altLang="zh-CN" sz="2000" dirty="0" smtClean="0"/>
            <a:t>Enforce resource allocation in the network</a:t>
          </a:r>
          <a:endParaRPr lang="zh-CN" altLang="en-US" sz="2000" dirty="0"/>
        </a:p>
      </dgm:t>
    </dgm:pt>
    <dgm:pt modelId="{29A631DA-9243-B642-A751-4850D366D3B6}" type="parTrans" cxnId="{B6B1BC19-E76B-6A41-937E-EB86006F958A}">
      <dgm:prSet/>
      <dgm:spPr/>
      <dgm:t>
        <a:bodyPr/>
        <a:lstStyle/>
        <a:p>
          <a:endParaRPr lang="zh-CN" altLang="en-US"/>
        </a:p>
      </dgm:t>
    </dgm:pt>
    <dgm:pt modelId="{82628D05-80DD-F940-B65D-652CF6F9AB02}" type="sibTrans" cxnId="{B6B1BC19-E76B-6A41-937E-EB86006F958A}">
      <dgm:prSet/>
      <dgm:spPr/>
      <dgm:t>
        <a:bodyPr/>
        <a:lstStyle/>
        <a:p>
          <a:endParaRPr lang="zh-CN" altLang="en-US"/>
        </a:p>
      </dgm:t>
    </dgm:pt>
    <dgm:pt modelId="{18DA4FDB-D872-43E0-B04D-CF45D4149ADE}" type="pres">
      <dgm:prSet presAssocID="{7F2A4DDF-9A3D-4683-B2D2-603D9E9D3771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60C3E00-9C62-413C-A9E2-EF15ED82F2F9}" type="pres">
      <dgm:prSet presAssocID="{F23E6AC7-B152-4E2D-942D-B0619A16DB26}" presName="linNode" presStyleCnt="0"/>
      <dgm:spPr/>
      <dgm:t>
        <a:bodyPr/>
        <a:lstStyle/>
        <a:p>
          <a:endParaRPr lang="zh-CN" altLang="en-US"/>
        </a:p>
      </dgm:t>
    </dgm:pt>
    <dgm:pt modelId="{4EE85207-F60B-4091-9F90-DBD34FEC4955}" type="pres">
      <dgm:prSet presAssocID="{F23E6AC7-B152-4E2D-942D-B0619A16DB26}" presName="parentText" presStyleLbl="node1" presStyleIdx="0" presStyleCnt="6" custScaleX="87067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D53CFF7-C289-4CC8-A1BC-B7C7D28145D2}" type="pres">
      <dgm:prSet presAssocID="{F23E6AC7-B152-4E2D-942D-B0619A16DB26}" presName="descendantText" presStyleLbl="alignAccFollowNode1" presStyleIdx="0" presStyleCnt="6" custScaleX="12682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996E024-91AA-4EFA-B5A2-0393A0A46986}" type="pres">
      <dgm:prSet presAssocID="{48A0C4F5-E356-4535-96EB-A2D1401620F2}" presName="sp" presStyleCnt="0"/>
      <dgm:spPr/>
      <dgm:t>
        <a:bodyPr/>
        <a:lstStyle/>
        <a:p>
          <a:endParaRPr lang="zh-CN" altLang="en-US"/>
        </a:p>
      </dgm:t>
    </dgm:pt>
    <dgm:pt modelId="{84A14A87-A00A-4A04-92CE-ADA5D3E3CCCD}" type="pres">
      <dgm:prSet presAssocID="{19E76062-B84F-4B12-8306-12BC06FFC743}" presName="linNode" presStyleCnt="0"/>
      <dgm:spPr/>
      <dgm:t>
        <a:bodyPr/>
        <a:lstStyle/>
        <a:p>
          <a:endParaRPr lang="zh-CN" altLang="en-US"/>
        </a:p>
      </dgm:t>
    </dgm:pt>
    <dgm:pt modelId="{A734FBFB-4123-4354-8347-2BF391065CC8}" type="pres">
      <dgm:prSet presAssocID="{19E76062-B84F-4B12-8306-12BC06FFC743}" presName="parentText" presStyleLbl="node1" presStyleIdx="1" presStyleCnt="6" custScaleX="87067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38EA1F3-D27E-4BE0-B912-D1BD83913AFE}" type="pres">
      <dgm:prSet presAssocID="{19E76062-B84F-4B12-8306-12BC06FFC743}" presName="descendantText" presStyleLbl="alignAccFollowNode1" presStyleIdx="1" presStyleCnt="6" custScaleX="12682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65AEAFE-B222-4865-88B0-1412BF3C9CA1}" type="pres">
      <dgm:prSet presAssocID="{651C11B5-A36F-488F-9F66-480404295DC1}" presName="sp" presStyleCnt="0"/>
      <dgm:spPr/>
      <dgm:t>
        <a:bodyPr/>
        <a:lstStyle/>
        <a:p>
          <a:endParaRPr lang="zh-CN" altLang="en-US"/>
        </a:p>
      </dgm:t>
    </dgm:pt>
    <dgm:pt modelId="{0C7677EB-01B3-4F42-8015-15DD4DD71F91}" type="pres">
      <dgm:prSet presAssocID="{2C7FEA01-BB06-4AD5-9192-55A41A9DE689}" presName="linNode" presStyleCnt="0"/>
      <dgm:spPr/>
      <dgm:t>
        <a:bodyPr/>
        <a:lstStyle/>
        <a:p>
          <a:endParaRPr lang="zh-CN" altLang="en-US"/>
        </a:p>
      </dgm:t>
    </dgm:pt>
    <dgm:pt modelId="{CF5EBAA8-D50A-420A-84E3-C1EE07B1CEA8}" type="pres">
      <dgm:prSet presAssocID="{2C7FEA01-BB06-4AD5-9192-55A41A9DE689}" presName="parentText" presStyleLbl="node1" presStyleIdx="2" presStyleCnt="6" custScaleX="87067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D130479-2567-4AAD-9175-06EE72774FE7}" type="pres">
      <dgm:prSet presAssocID="{2C7FEA01-BB06-4AD5-9192-55A41A9DE689}" presName="descendantText" presStyleLbl="alignAccFollowNode1" presStyleIdx="2" presStyleCnt="6" custScaleX="12682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EB445C6-B00D-4673-8B93-BEF9DCB0E439}" type="pres">
      <dgm:prSet presAssocID="{40743290-C337-48EA-A860-226B3E967BDF}" presName="sp" presStyleCnt="0"/>
      <dgm:spPr/>
      <dgm:t>
        <a:bodyPr/>
        <a:lstStyle/>
        <a:p>
          <a:endParaRPr lang="zh-CN" altLang="en-US"/>
        </a:p>
      </dgm:t>
    </dgm:pt>
    <dgm:pt modelId="{26D3F287-53B6-3447-A6D0-2812E3CE3A52}" type="pres">
      <dgm:prSet presAssocID="{493FE95A-5E94-1448-BEC8-A77A9D12847F}" presName="linNode" presStyleCnt="0"/>
      <dgm:spPr/>
      <dgm:t>
        <a:bodyPr/>
        <a:lstStyle/>
        <a:p>
          <a:endParaRPr lang="zh-CN" altLang="en-US"/>
        </a:p>
      </dgm:t>
    </dgm:pt>
    <dgm:pt modelId="{EF211CF4-090E-1544-8206-8E9EA2748C88}" type="pres">
      <dgm:prSet presAssocID="{493FE95A-5E94-1448-BEC8-A77A9D12847F}" presName="parentText" presStyleLbl="node1" presStyleIdx="3" presStyleCnt="6" custScaleX="8706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FF8707-5149-5A4E-B569-68081CD78366}" type="pres">
      <dgm:prSet presAssocID="{493FE95A-5E94-1448-BEC8-A77A9D12847F}" presName="descendantText" presStyleLbl="alignAccFollowNode1" presStyleIdx="3" presStyleCnt="6" custScaleX="12682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95FB9C-98DC-CF4C-9FCD-19447A892928}" type="pres">
      <dgm:prSet presAssocID="{B2C7E4F7-2CE6-B745-914E-6BB59E3BFC15}" presName="sp" presStyleCnt="0"/>
      <dgm:spPr/>
      <dgm:t>
        <a:bodyPr/>
        <a:lstStyle/>
        <a:p>
          <a:endParaRPr lang="zh-CN" altLang="en-US"/>
        </a:p>
      </dgm:t>
    </dgm:pt>
    <dgm:pt modelId="{14C50100-5E4D-4F90-A482-A5B20BAF0093}" type="pres">
      <dgm:prSet presAssocID="{A04CE278-FA75-40F9-AB1A-A4EEE6CA103D}" presName="linNode" presStyleCnt="0"/>
      <dgm:spPr/>
      <dgm:t>
        <a:bodyPr/>
        <a:lstStyle/>
        <a:p>
          <a:endParaRPr lang="zh-CN" altLang="en-US"/>
        </a:p>
      </dgm:t>
    </dgm:pt>
    <dgm:pt modelId="{1889267E-0460-4F69-A28E-F489C3AFE258}" type="pres">
      <dgm:prSet presAssocID="{A04CE278-FA75-40F9-AB1A-A4EEE6CA103D}" presName="parentText" presStyleLbl="node1" presStyleIdx="4" presStyleCnt="6" custScaleX="87067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C9A76F0-5BF5-402E-8F48-13E9ACEF8CBA}" type="pres">
      <dgm:prSet presAssocID="{A04CE278-FA75-40F9-AB1A-A4EEE6CA103D}" presName="descendantText" presStyleLbl="alignAccFollowNode1" presStyleIdx="4" presStyleCnt="6" custScaleX="12682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5E06D1C-2036-4F5E-A501-E88482B21A22}" type="pres">
      <dgm:prSet presAssocID="{4CAE26A8-EE5D-43C3-9F54-8BAEE214E802}" presName="sp" presStyleCnt="0"/>
      <dgm:spPr/>
      <dgm:t>
        <a:bodyPr/>
        <a:lstStyle/>
        <a:p>
          <a:endParaRPr lang="zh-CN" altLang="en-US"/>
        </a:p>
      </dgm:t>
    </dgm:pt>
    <dgm:pt modelId="{343D0E35-E620-49F6-8F86-D95F8AE3287E}" type="pres">
      <dgm:prSet presAssocID="{2AC953DA-B86E-465D-8CFE-10BB2A80F0BF}" presName="linNode" presStyleCnt="0"/>
      <dgm:spPr/>
      <dgm:t>
        <a:bodyPr/>
        <a:lstStyle/>
        <a:p>
          <a:endParaRPr lang="zh-CN" altLang="en-US"/>
        </a:p>
      </dgm:t>
    </dgm:pt>
    <dgm:pt modelId="{021A7200-A1B1-4E60-A02F-9D6DA35506AF}" type="pres">
      <dgm:prSet presAssocID="{2AC953DA-B86E-465D-8CFE-10BB2A80F0BF}" presName="parentText" presStyleLbl="node1" presStyleIdx="5" presStyleCnt="6" custScaleX="87067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0F4114B-DAA8-48A5-8F24-0C89AF8CF265}" type="pres">
      <dgm:prSet presAssocID="{2AC953DA-B86E-465D-8CFE-10BB2A80F0BF}" presName="descendantText" presStyleLbl="alignAccFollowNode1" presStyleIdx="5" presStyleCnt="6" custScaleX="12682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A7A8D44-6448-405A-ADB6-74A9CFF31518}" type="presOf" srcId="{BDC05A72-91C0-459D-875B-A577CFC48B52}" destId="{9D130479-2567-4AAD-9175-06EE72774FE7}" srcOrd="0" destOrd="0" presId="urn:microsoft.com/office/officeart/2005/8/layout/vList5"/>
    <dgm:cxn modelId="{0533369A-FC51-40DE-B006-AF2BBD010B2F}" srcId="{2C7FEA01-BB06-4AD5-9192-55A41A9DE689}" destId="{BDC05A72-91C0-459D-875B-A577CFC48B52}" srcOrd="0" destOrd="0" parTransId="{077D47DB-A0F9-4B3E-B826-66AB1F9D1CC5}" sibTransId="{6698FA49-5DE0-400C-A868-90D9643C4728}"/>
    <dgm:cxn modelId="{1D81AE2B-5649-4ECC-988C-687C76B69CED}" srcId="{7F2A4DDF-9A3D-4683-B2D2-603D9E9D3771}" destId="{2C7FEA01-BB06-4AD5-9192-55A41A9DE689}" srcOrd="2" destOrd="0" parTransId="{3DF827F6-D783-4B80-8155-13449C7B57D9}" sibTransId="{40743290-C337-48EA-A860-226B3E967BDF}"/>
    <dgm:cxn modelId="{F569AE0D-0F0B-421D-A31E-2165DE90574E}" type="presOf" srcId="{CD426F98-F821-4397-9FBF-53A678E57A40}" destId="{8D53CFF7-C289-4CC8-A1BC-B7C7D28145D2}" srcOrd="0" destOrd="0" presId="urn:microsoft.com/office/officeart/2005/8/layout/vList5"/>
    <dgm:cxn modelId="{D4ED20BA-A57A-3B47-8A5D-5F154415D9B8}" srcId="{493FE95A-5E94-1448-BEC8-A77A9D12847F}" destId="{8B01ED18-491D-A744-B9AC-C8B4C8414670}" srcOrd="0" destOrd="0" parTransId="{235FD834-D2B3-A449-9EFD-50C277FD65C7}" sibTransId="{600E91A4-4D6A-D74D-B40E-545AE1F91BB7}"/>
    <dgm:cxn modelId="{B1562D38-00C2-4944-A6B7-EBBB4BB5B57E}" type="presOf" srcId="{F23E6AC7-B152-4E2D-942D-B0619A16DB26}" destId="{4EE85207-F60B-4091-9F90-DBD34FEC4955}" srcOrd="0" destOrd="0" presId="urn:microsoft.com/office/officeart/2005/8/layout/vList5"/>
    <dgm:cxn modelId="{A2701140-340F-4B76-8B71-6617B92AE9E1}" srcId="{7F2A4DDF-9A3D-4683-B2D2-603D9E9D3771}" destId="{F23E6AC7-B152-4E2D-942D-B0619A16DB26}" srcOrd="0" destOrd="0" parTransId="{418DFB63-4409-4E6C-BF3A-6254A335B43C}" sibTransId="{48A0C4F5-E356-4535-96EB-A2D1401620F2}"/>
    <dgm:cxn modelId="{292E473D-12AD-4E95-9D8D-B15E82197335}" type="presOf" srcId="{2A2B55C3-D73F-4919-BA67-0ACA8EF94562}" destId="{AC9A76F0-5BF5-402E-8F48-13E9ACEF8CBA}" srcOrd="0" destOrd="0" presId="urn:microsoft.com/office/officeart/2005/8/layout/vList5"/>
    <dgm:cxn modelId="{264645FA-E14D-40E7-A147-B20CDACCEED8}" type="presOf" srcId="{19E76062-B84F-4B12-8306-12BC06FFC743}" destId="{A734FBFB-4123-4354-8347-2BF391065CC8}" srcOrd="0" destOrd="0" presId="urn:microsoft.com/office/officeart/2005/8/layout/vList5"/>
    <dgm:cxn modelId="{385057B3-3141-4CD1-A300-361CD82A5620}" srcId="{A04CE278-FA75-40F9-AB1A-A4EEE6CA103D}" destId="{2A2B55C3-D73F-4919-BA67-0ACA8EF94562}" srcOrd="0" destOrd="0" parTransId="{F606A141-D4AF-4B5E-87ED-ED7A4FF1ADAD}" sibTransId="{D90CED73-5A1D-4C5B-ABCE-7CBAF629F82B}"/>
    <dgm:cxn modelId="{B6B1BC19-E76B-6A41-937E-EB86006F958A}" srcId="{19E76062-B84F-4B12-8306-12BC06FFC743}" destId="{87E76F1D-3B60-734E-B2BB-F44ADBD4EBD0}" srcOrd="1" destOrd="0" parTransId="{29A631DA-9243-B642-A751-4850D366D3B6}" sibTransId="{82628D05-80DD-F940-B65D-652CF6F9AB02}"/>
    <dgm:cxn modelId="{A9FE901B-E7F0-44B5-B68A-2DD9BA26BE7A}" srcId="{7F2A4DDF-9A3D-4683-B2D2-603D9E9D3771}" destId="{19E76062-B84F-4B12-8306-12BC06FFC743}" srcOrd="1" destOrd="0" parTransId="{F798AE5A-1616-43D1-9385-02E9BD53B0E1}" sibTransId="{651C11B5-A36F-488F-9F66-480404295DC1}"/>
    <dgm:cxn modelId="{FCE424E6-6597-8D44-815A-7D7B8EFE370E}" type="presOf" srcId="{87E76F1D-3B60-734E-B2BB-F44ADBD4EBD0}" destId="{D38EA1F3-D27E-4BE0-B912-D1BD83913AFE}" srcOrd="0" destOrd="1" presId="urn:microsoft.com/office/officeart/2005/8/layout/vList5"/>
    <dgm:cxn modelId="{3D544CE2-C474-4E40-B85F-2A054FDC28D6}" type="presOf" srcId="{2AC953DA-B86E-465D-8CFE-10BB2A80F0BF}" destId="{021A7200-A1B1-4E60-A02F-9D6DA35506AF}" srcOrd="0" destOrd="0" presId="urn:microsoft.com/office/officeart/2005/8/layout/vList5"/>
    <dgm:cxn modelId="{A74DD1A6-CCB2-6746-8D96-BB6C4E52536F}" srcId="{7F2A4DDF-9A3D-4683-B2D2-603D9E9D3771}" destId="{493FE95A-5E94-1448-BEC8-A77A9D12847F}" srcOrd="3" destOrd="0" parTransId="{273937F6-37E7-FC4C-B09D-341C0C05E320}" sibTransId="{B2C7E4F7-2CE6-B745-914E-6BB59E3BFC15}"/>
    <dgm:cxn modelId="{68A656FE-754B-6045-87FA-098633A5D240}" type="presOf" srcId="{8B01ED18-491D-A744-B9AC-C8B4C8414670}" destId="{DEFF8707-5149-5A4E-B569-68081CD78366}" srcOrd="0" destOrd="0" presId="urn:microsoft.com/office/officeart/2005/8/layout/vList5"/>
    <dgm:cxn modelId="{9F09997C-1F77-4EE0-9897-59569C97D8C3}" srcId="{19E76062-B84F-4B12-8306-12BC06FFC743}" destId="{17B43373-F9D0-4F7D-8141-74E0DEF1D90A}" srcOrd="0" destOrd="0" parTransId="{0CB96805-6DDD-468A-95F6-53B8307E5FF7}" sibTransId="{15E6937C-E347-4AC9-B5D9-642534CE572C}"/>
    <dgm:cxn modelId="{67F7B713-0AB9-4C5D-A6C1-9E66CB009000}" type="presOf" srcId="{2C7FEA01-BB06-4AD5-9192-55A41A9DE689}" destId="{CF5EBAA8-D50A-420A-84E3-C1EE07B1CEA8}" srcOrd="0" destOrd="0" presId="urn:microsoft.com/office/officeart/2005/8/layout/vList5"/>
    <dgm:cxn modelId="{9B7B3DD3-B459-4534-8963-E04B61022D27}" type="presOf" srcId="{A04CE278-FA75-40F9-AB1A-A4EEE6CA103D}" destId="{1889267E-0460-4F69-A28E-F489C3AFE258}" srcOrd="0" destOrd="0" presId="urn:microsoft.com/office/officeart/2005/8/layout/vList5"/>
    <dgm:cxn modelId="{0C0CD4D9-B7B1-4ED9-BB9D-C7FAB7636EFB}" type="presOf" srcId="{17B43373-F9D0-4F7D-8141-74E0DEF1D90A}" destId="{D38EA1F3-D27E-4BE0-B912-D1BD83913AFE}" srcOrd="0" destOrd="0" presId="urn:microsoft.com/office/officeart/2005/8/layout/vList5"/>
    <dgm:cxn modelId="{C2A412B2-19CD-4A40-90EA-8DCB52125243}" srcId="{F23E6AC7-B152-4E2D-942D-B0619A16DB26}" destId="{CD426F98-F821-4397-9FBF-53A678E57A40}" srcOrd="0" destOrd="0" parTransId="{5EACD86C-A40E-4D9D-9D42-618BBB9E4AF1}" sibTransId="{0F2F8837-25C2-4B56-B87E-3295AEB646F4}"/>
    <dgm:cxn modelId="{76C6424E-65D1-4A2C-B097-BDC4FDD8B73D}" srcId="{7F2A4DDF-9A3D-4683-B2D2-603D9E9D3771}" destId="{2AC953DA-B86E-465D-8CFE-10BB2A80F0BF}" srcOrd="5" destOrd="0" parTransId="{03A8F3A2-2EA1-43AF-AD96-9A52314B82C8}" sibTransId="{AFC181D7-7C48-402F-898B-29B6E98C672A}"/>
    <dgm:cxn modelId="{3AE0844C-23C3-4100-A2A0-86270CC3A2A1}" srcId="{7F2A4DDF-9A3D-4683-B2D2-603D9E9D3771}" destId="{A04CE278-FA75-40F9-AB1A-A4EEE6CA103D}" srcOrd="4" destOrd="0" parTransId="{34972BE8-D7BA-430C-84D5-954CBD915B8F}" sibTransId="{4CAE26A8-EE5D-43C3-9F54-8BAEE214E802}"/>
    <dgm:cxn modelId="{C5CE2CB9-03BD-5049-BD5E-BF967772E979}" type="presOf" srcId="{493FE95A-5E94-1448-BEC8-A77A9D12847F}" destId="{EF211CF4-090E-1544-8206-8E9EA2748C88}" srcOrd="0" destOrd="0" presId="urn:microsoft.com/office/officeart/2005/8/layout/vList5"/>
    <dgm:cxn modelId="{0C460BB0-449A-4F64-B56E-6307FF9AA3F4}" type="presOf" srcId="{7F2A4DDF-9A3D-4683-B2D2-603D9E9D3771}" destId="{18DA4FDB-D872-43E0-B04D-CF45D4149ADE}" srcOrd="0" destOrd="0" presId="urn:microsoft.com/office/officeart/2005/8/layout/vList5"/>
    <dgm:cxn modelId="{B09D2D15-95B4-4CBD-993E-40E7D6CF83E1}" type="presOf" srcId="{649D1862-B8D9-4B81-BF56-B4C4E3135EAE}" destId="{20F4114B-DAA8-48A5-8F24-0C89AF8CF265}" srcOrd="0" destOrd="0" presId="urn:microsoft.com/office/officeart/2005/8/layout/vList5"/>
    <dgm:cxn modelId="{477F77B4-A4D5-485A-AB9A-237A647E5B22}" srcId="{2AC953DA-B86E-465D-8CFE-10BB2A80F0BF}" destId="{649D1862-B8D9-4B81-BF56-B4C4E3135EAE}" srcOrd="0" destOrd="0" parTransId="{101DE5CF-F955-4532-8C54-53B7E99D22ED}" sibTransId="{C7C5B4F7-D2D7-47C0-9ABC-01AAFF5C7903}"/>
    <dgm:cxn modelId="{8C2A524A-DE78-4F24-89DF-01CB54E40F06}" type="presParOf" srcId="{18DA4FDB-D872-43E0-B04D-CF45D4149ADE}" destId="{460C3E00-9C62-413C-A9E2-EF15ED82F2F9}" srcOrd="0" destOrd="0" presId="urn:microsoft.com/office/officeart/2005/8/layout/vList5"/>
    <dgm:cxn modelId="{267D764B-5DD1-462E-8935-22D1BCA0E999}" type="presParOf" srcId="{460C3E00-9C62-413C-A9E2-EF15ED82F2F9}" destId="{4EE85207-F60B-4091-9F90-DBD34FEC4955}" srcOrd="0" destOrd="0" presId="urn:microsoft.com/office/officeart/2005/8/layout/vList5"/>
    <dgm:cxn modelId="{F72AD16A-8C6A-4C53-B170-76D3E488E23E}" type="presParOf" srcId="{460C3E00-9C62-413C-A9E2-EF15ED82F2F9}" destId="{8D53CFF7-C289-4CC8-A1BC-B7C7D28145D2}" srcOrd="1" destOrd="0" presId="urn:microsoft.com/office/officeart/2005/8/layout/vList5"/>
    <dgm:cxn modelId="{3C9D1E68-1A45-41A6-92DC-4C72CC7CE236}" type="presParOf" srcId="{18DA4FDB-D872-43E0-B04D-CF45D4149ADE}" destId="{7996E024-91AA-4EFA-B5A2-0393A0A46986}" srcOrd="1" destOrd="0" presId="urn:microsoft.com/office/officeart/2005/8/layout/vList5"/>
    <dgm:cxn modelId="{32A52004-90BC-4DC8-9384-78CB2F7BA6E9}" type="presParOf" srcId="{18DA4FDB-D872-43E0-B04D-CF45D4149ADE}" destId="{84A14A87-A00A-4A04-92CE-ADA5D3E3CCCD}" srcOrd="2" destOrd="0" presId="urn:microsoft.com/office/officeart/2005/8/layout/vList5"/>
    <dgm:cxn modelId="{105FFFBB-D201-4018-96A5-45020FD74E64}" type="presParOf" srcId="{84A14A87-A00A-4A04-92CE-ADA5D3E3CCCD}" destId="{A734FBFB-4123-4354-8347-2BF391065CC8}" srcOrd="0" destOrd="0" presId="urn:microsoft.com/office/officeart/2005/8/layout/vList5"/>
    <dgm:cxn modelId="{3701D207-59E9-4F6C-A185-7D143A0AC4D5}" type="presParOf" srcId="{84A14A87-A00A-4A04-92CE-ADA5D3E3CCCD}" destId="{D38EA1F3-D27E-4BE0-B912-D1BD83913AFE}" srcOrd="1" destOrd="0" presId="urn:microsoft.com/office/officeart/2005/8/layout/vList5"/>
    <dgm:cxn modelId="{AFB46CDD-81C2-4327-9E1F-EC44A6D24A52}" type="presParOf" srcId="{18DA4FDB-D872-43E0-B04D-CF45D4149ADE}" destId="{E65AEAFE-B222-4865-88B0-1412BF3C9CA1}" srcOrd="3" destOrd="0" presId="urn:microsoft.com/office/officeart/2005/8/layout/vList5"/>
    <dgm:cxn modelId="{90200521-7AAB-43DE-83A4-F4D2E636B0A9}" type="presParOf" srcId="{18DA4FDB-D872-43E0-B04D-CF45D4149ADE}" destId="{0C7677EB-01B3-4F42-8015-15DD4DD71F91}" srcOrd="4" destOrd="0" presId="urn:microsoft.com/office/officeart/2005/8/layout/vList5"/>
    <dgm:cxn modelId="{9394FEAE-CB1D-4E0D-838B-79F3B7E4E9B3}" type="presParOf" srcId="{0C7677EB-01B3-4F42-8015-15DD4DD71F91}" destId="{CF5EBAA8-D50A-420A-84E3-C1EE07B1CEA8}" srcOrd="0" destOrd="0" presId="urn:microsoft.com/office/officeart/2005/8/layout/vList5"/>
    <dgm:cxn modelId="{04588A13-9ACB-4392-8EA6-C3A357DCB72C}" type="presParOf" srcId="{0C7677EB-01B3-4F42-8015-15DD4DD71F91}" destId="{9D130479-2567-4AAD-9175-06EE72774FE7}" srcOrd="1" destOrd="0" presId="urn:microsoft.com/office/officeart/2005/8/layout/vList5"/>
    <dgm:cxn modelId="{52D1AA1C-4244-473B-934F-7AEB414DEC32}" type="presParOf" srcId="{18DA4FDB-D872-43E0-B04D-CF45D4149ADE}" destId="{6EB445C6-B00D-4673-8B93-BEF9DCB0E439}" srcOrd="5" destOrd="0" presId="urn:microsoft.com/office/officeart/2005/8/layout/vList5"/>
    <dgm:cxn modelId="{F1F462A2-BF6A-7741-AF37-573A7B650711}" type="presParOf" srcId="{18DA4FDB-D872-43E0-B04D-CF45D4149ADE}" destId="{26D3F287-53B6-3447-A6D0-2812E3CE3A52}" srcOrd="6" destOrd="0" presId="urn:microsoft.com/office/officeart/2005/8/layout/vList5"/>
    <dgm:cxn modelId="{1F4FB526-2A07-F74A-BCE7-ACF585D3823A}" type="presParOf" srcId="{26D3F287-53B6-3447-A6D0-2812E3CE3A52}" destId="{EF211CF4-090E-1544-8206-8E9EA2748C88}" srcOrd="0" destOrd="0" presId="urn:microsoft.com/office/officeart/2005/8/layout/vList5"/>
    <dgm:cxn modelId="{B4E9969C-F5D6-344A-A52E-51F024C609AF}" type="presParOf" srcId="{26D3F287-53B6-3447-A6D0-2812E3CE3A52}" destId="{DEFF8707-5149-5A4E-B569-68081CD78366}" srcOrd="1" destOrd="0" presId="urn:microsoft.com/office/officeart/2005/8/layout/vList5"/>
    <dgm:cxn modelId="{062508C6-41A9-C846-B99B-E002240D6347}" type="presParOf" srcId="{18DA4FDB-D872-43E0-B04D-CF45D4149ADE}" destId="{B095FB9C-98DC-CF4C-9FCD-19447A892928}" srcOrd="7" destOrd="0" presId="urn:microsoft.com/office/officeart/2005/8/layout/vList5"/>
    <dgm:cxn modelId="{C2FE7FD4-681D-4FBA-8AFF-FBF01E976209}" type="presParOf" srcId="{18DA4FDB-D872-43E0-B04D-CF45D4149ADE}" destId="{14C50100-5E4D-4F90-A482-A5B20BAF0093}" srcOrd="8" destOrd="0" presId="urn:microsoft.com/office/officeart/2005/8/layout/vList5"/>
    <dgm:cxn modelId="{C5FB1659-028A-4154-AC91-3B4BAD593FE1}" type="presParOf" srcId="{14C50100-5E4D-4F90-A482-A5B20BAF0093}" destId="{1889267E-0460-4F69-A28E-F489C3AFE258}" srcOrd="0" destOrd="0" presId="urn:microsoft.com/office/officeart/2005/8/layout/vList5"/>
    <dgm:cxn modelId="{CF38A30A-868E-4C7F-B27B-FCE38693BD08}" type="presParOf" srcId="{14C50100-5E4D-4F90-A482-A5B20BAF0093}" destId="{AC9A76F0-5BF5-402E-8F48-13E9ACEF8CBA}" srcOrd="1" destOrd="0" presId="urn:microsoft.com/office/officeart/2005/8/layout/vList5"/>
    <dgm:cxn modelId="{B09ECB0A-832D-4760-9A19-FD0933630E08}" type="presParOf" srcId="{18DA4FDB-D872-43E0-B04D-CF45D4149ADE}" destId="{95E06D1C-2036-4F5E-A501-E88482B21A22}" srcOrd="9" destOrd="0" presId="urn:microsoft.com/office/officeart/2005/8/layout/vList5"/>
    <dgm:cxn modelId="{9226248E-64E3-414F-800D-721DBEF350B0}" type="presParOf" srcId="{18DA4FDB-D872-43E0-B04D-CF45D4149ADE}" destId="{343D0E35-E620-49F6-8F86-D95F8AE3287E}" srcOrd="10" destOrd="0" presId="urn:microsoft.com/office/officeart/2005/8/layout/vList5"/>
    <dgm:cxn modelId="{F73F7176-193B-4AFC-B652-680C56D3A5D2}" type="presParOf" srcId="{343D0E35-E620-49F6-8F86-D95F8AE3287E}" destId="{021A7200-A1B1-4E60-A02F-9D6DA35506AF}" srcOrd="0" destOrd="0" presId="urn:microsoft.com/office/officeart/2005/8/layout/vList5"/>
    <dgm:cxn modelId="{D1275E3B-67A0-4315-8724-87BB732BDBE4}" type="presParOf" srcId="{343D0E35-E620-49F6-8F86-D95F8AE3287E}" destId="{20F4114B-DAA8-48A5-8F24-0C89AF8CF265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88616A-1392-486E-998D-C409DBC60393}">
      <dsp:nvSpPr>
        <dsp:cNvPr id="0" name=""/>
        <dsp:cNvSpPr/>
      </dsp:nvSpPr>
      <dsp:spPr>
        <a:xfrm>
          <a:off x="-6002420" y="-918715"/>
          <a:ext cx="7147405" cy="7147405"/>
        </a:xfrm>
        <a:prstGeom prst="blockArc">
          <a:avLst>
            <a:gd name="adj1" fmla="val 18900000"/>
            <a:gd name="adj2" fmla="val 2700000"/>
            <a:gd name="adj3" fmla="val 302"/>
          </a:avLst>
        </a:pr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B5B088-7B1A-41BC-9825-EE6772745AD2}">
      <dsp:nvSpPr>
        <dsp:cNvPr id="0" name=""/>
        <dsp:cNvSpPr/>
      </dsp:nvSpPr>
      <dsp:spPr>
        <a:xfrm>
          <a:off x="737024" y="530997"/>
          <a:ext cx="4917133" cy="106199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42958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400" kern="1200" dirty="0">
            <a:latin typeface="+mn-lt"/>
          </a:endParaRPr>
        </a:p>
      </dsp:txBody>
      <dsp:txXfrm>
        <a:off x="737024" y="530997"/>
        <a:ext cx="4917133" cy="1061994"/>
      </dsp:txXfrm>
    </dsp:sp>
    <dsp:sp modelId="{6ACBAB29-8052-4D31-87EC-7CEAFF02BA42}">
      <dsp:nvSpPr>
        <dsp:cNvPr id="0" name=""/>
        <dsp:cNvSpPr/>
      </dsp:nvSpPr>
      <dsp:spPr>
        <a:xfrm>
          <a:off x="73277" y="398248"/>
          <a:ext cx="1327493" cy="132749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E435FA-0421-4863-9D87-2E53B7C493CF}">
      <dsp:nvSpPr>
        <dsp:cNvPr id="0" name=""/>
        <dsp:cNvSpPr/>
      </dsp:nvSpPr>
      <dsp:spPr>
        <a:xfrm>
          <a:off x="1123059" y="2123989"/>
          <a:ext cx="4531098" cy="106199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42958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400" kern="1200" dirty="0">
            <a:latin typeface="+mn-lt"/>
          </a:endParaRPr>
        </a:p>
      </dsp:txBody>
      <dsp:txXfrm>
        <a:off x="1123059" y="2123989"/>
        <a:ext cx="4531098" cy="1061994"/>
      </dsp:txXfrm>
    </dsp:sp>
    <dsp:sp modelId="{684313DE-6DCD-4E1C-83F9-EED8963ADA15}">
      <dsp:nvSpPr>
        <dsp:cNvPr id="0" name=""/>
        <dsp:cNvSpPr/>
      </dsp:nvSpPr>
      <dsp:spPr>
        <a:xfrm>
          <a:off x="459312" y="1991240"/>
          <a:ext cx="1327493" cy="132749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33EB36-8203-4A3C-83CF-3669E0EE59B1}">
      <dsp:nvSpPr>
        <dsp:cNvPr id="0" name=""/>
        <dsp:cNvSpPr/>
      </dsp:nvSpPr>
      <dsp:spPr>
        <a:xfrm>
          <a:off x="737024" y="3716981"/>
          <a:ext cx="4917133" cy="1061994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42958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400" kern="1200" dirty="0">
            <a:latin typeface="+mn-lt"/>
          </a:endParaRPr>
        </a:p>
      </dsp:txBody>
      <dsp:txXfrm>
        <a:off x="737024" y="3716981"/>
        <a:ext cx="4917133" cy="1061994"/>
      </dsp:txXfrm>
    </dsp:sp>
    <dsp:sp modelId="{F8D81291-1374-4CE7-B95E-FDA177BEF1AC}">
      <dsp:nvSpPr>
        <dsp:cNvPr id="0" name=""/>
        <dsp:cNvSpPr/>
      </dsp:nvSpPr>
      <dsp:spPr>
        <a:xfrm>
          <a:off x="73277" y="3584232"/>
          <a:ext cx="1327493" cy="132749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7FD2AB-786A-4BA0-94B8-73FB12FF2ADA}">
      <dsp:nvSpPr>
        <dsp:cNvPr id="0" name=""/>
        <dsp:cNvSpPr/>
      </dsp:nvSpPr>
      <dsp:spPr>
        <a:xfrm>
          <a:off x="0" y="179357"/>
          <a:ext cx="11017516" cy="901992"/>
        </a:xfrm>
        <a:prstGeom prst="rect">
          <a:avLst/>
        </a:prstGeom>
        <a:solidFill>
          <a:schemeClr val="accent5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800" kern="1200" dirty="0"/>
        </a:p>
      </dsp:txBody>
      <dsp:txXfrm>
        <a:off x="0" y="179357"/>
        <a:ext cx="11017516" cy="901992"/>
      </dsp:txXfrm>
    </dsp:sp>
    <dsp:sp modelId="{437BA233-CB0E-4F40-9F13-707705429C6B}">
      <dsp:nvSpPr>
        <dsp:cNvPr id="0" name=""/>
        <dsp:cNvSpPr/>
      </dsp:nvSpPr>
      <dsp:spPr>
        <a:xfrm>
          <a:off x="1344" y="1060807"/>
          <a:ext cx="2202965" cy="4177795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400" kern="1200" dirty="0"/>
        </a:p>
      </dsp:txBody>
      <dsp:txXfrm>
        <a:off x="1344" y="1060807"/>
        <a:ext cx="2202965" cy="4177795"/>
      </dsp:txXfrm>
    </dsp:sp>
    <dsp:sp modelId="{3544609D-052E-425B-BFB2-31D82C857EC2}">
      <dsp:nvSpPr>
        <dsp:cNvPr id="0" name=""/>
        <dsp:cNvSpPr/>
      </dsp:nvSpPr>
      <dsp:spPr>
        <a:xfrm>
          <a:off x="2204310" y="1060807"/>
          <a:ext cx="2202965" cy="4177795"/>
        </a:xfrm>
        <a:prstGeom prst="rect">
          <a:avLst/>
        </a:prstGeom>
        <a:gradFill rotWithShape="0">
          <a:gsLst>
            <a:gs pos="0">
              <a:schemeClr val="accent5">
                <a:hueOff val="-2483469"/>
                <a:satOff val="9953"/>
                <a:lumOff val="2157"/>
                <a:alphaOff val="0"/>
                <a:tint val="50000"/>
                <a:satMod val="300000"/>
              </a:schemeClr>
            </a:gs>
            <a:gs pos="35000">
              <a:schemeClr val="accent5">
                <a:hueOff val="-2483469"/>
                <a:satOff val="9953"/>
                <a:lumOff val="2157"/>
                <a:alphaOff val="0"/>
                <a:tint val="37000"/>
                <a:satMod val="300000"/>
              </a:schemeClr>
            </a:gs>
            <a:gs pos="100000">
              <a:schemeClr val="accent5">
                <a:hueOff val="-2483469"/>
                <a:satOff val="9953"/>
                <a:lumOff val="2157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400" kern="1200" dirty="0"/>
        </a:p>
      </dsp:txBody>
      <dsp:txXfrm>
        <a:off x="2204310" y="1060807"/>
        <a:ext cx="2202965" cy="4177795"/>
      </dsp:txXfrm>
    </dsp:sp>
    <dsp:sp modelId="{AF2BF918-63D4-471B-AC37-CBFCAEEFE5F3}">
      <dsp:nvSpPr>
        <dsp:cNvPr id="0" name=""/>
        <dsp:cNvSpPr/>
      </dsp:nvSpPr>
      <dsp:spPr>
        <a:xfrm>
          <a:off x="4407275" y="1060807"/>
          <a:ext cx="2202965" cy="4177795"/>
        </a:xfrm>
        <a:prstGeom prst="rect">
          <a:avLst/>
        </a:prstGeom>
        <a:gradFill rotWithShape="0">
          <a:gsLst>
            <a:gs pos="0">
              <a:schemeClr val="accent5">
                <a:hueOff val="-4966938"/>
                <a:satOff val="19906"/>
                <a:lumOff val="4314"/>
                <a:alphaOff val="0"/>
                <a:tint val="50000"/>
                <a:satMod val="300000"/>
              </a:schemeClr>
            </a:gs>
            <a:gs pos="35000">
              <a:schemeClr val="accent5">
                <a:hueOff val="-4966938"/>
                <a:satOff val="19906"/>
                <a:lumOff val="4314"/>
                <a:alphaOff val="0"/>
                <a:tint val="37000"/>
                <a:satMod val="300000"/>
              </a:schemeClr>
            </a:gs>
            <a:gs pos="100000">
              <a:schemeClr val="accent5">
                <a:hueOff val="-4966938"/>
                <a:satOff val="19906"/>
                <a:lumOff val="4314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400" kern="1200" dirty="0"/>
        </a:p>
      </dsp:txBody>
      <dsp:txXfrm>
        <a:off x="4407275" y="1060807"/>
        <a:ext cx="2202965" cy="4177795"/>
      </dsp:txXfrm>
    </dsp:sp>
    <dsp:sp modelId="{61BACF6A-F16C-4F64-9155-ACFDF2449BD7}">
      <dsp:nvSpPr>
        <dsp:cNvPr id="0" name=""/>
        <dsp:cNvSpPr/>
      </dsp:nvSpPr>
      <dsp:spPr>
        <a:xfrm>
          <a:off x="6610240" y="1060807"/>
          <a:ext cx="2202965" cy="4177795"/>
        </a:xfrm>
        <a:prstGeom prst="rect">
          <a:avLst/>
        </a:prstGeom>
        <a:gradFill rotWithShape="0">
          <a:gsLst>
            <a:gs pos="0">
              <a:schemeClr val="accent5">
                <a:hueOff val="-7450407"/>
                <a:satOff val="29858"/>
                <a:lumOff val="6471"/>
                <a:alphaOff val="0"/>
                <a:tint val="50000"/>
                <a:satMod val="300000"/>
              </a:schemeClr>
            </a:gs>
            <a:gs pos="35000">
              <a:schemeClr val="accent5">
                <a:hueOff val="-7450407"/>
                <a:satOff val="29858"/>
                <a:lumOff val="6471"/>
                <a:alphaOff val="0"/>
                <a:tint val="37000"/>
                <a:satMod val="300000"/>
              </a:schemeClr>
            </a:gs>
            <a:gs pos="100000">
              <a:schemeClr val="accent5">
                <a:hueOff val="-7450407"/>
                <a:satOff val="29858"/>
                <a:lumOff val="6471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400" kern="1200" dirty="0"/>
        </a:p>
      </dsp:txBody>
      <dsp:txXfrm>
        <a:off x="6610240" y="1060807"/>
        <a:ext cx="2202965" cy="4177795"/>
      </dsp:txXfrm>
    </dsp:sp>
    <dsp:sp modelId="{B3E42C1B-A935-4212-9191-1B9B0A64F3C8}">
      <dsp:nvSpPr>
        <dsp:cNvPr id="0" name=""/>
        <dsp:cNvSpPr/>
      </dsp:nvSpPr>
      <dsp:spPr>
        <a:xfrm>
          <a:off x="8813205" y="1060807"/>
          <a:ext cx="2202965" cy="4177795"/>
        </a:xfrm>
        <a:prstGeom prst="rect">
          <a:avLst/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tint val="50000"/>
                <a:satMod val="300000"/>
              </a:schemeClr>
            </a:gs>
            <a:gs pos="35000">
              <a:schemeClr val="accent5">
                <a:hueOff val="-9933876"/>
                <a:satOff val="39811"/>
                <a:lumOff val="8628"/>
                <a:alphaOff val="0"/>
                <a:tint val="37000"/>
                <a:satMod val="30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altLang="zh-CN" sz="2400" kern="1200" dirty="0" smtClean="0"/>
        </a:p>
      </dsp:txBody>
      <dsp:txXfrm>
        <a:off x="8813205" y="1060807"/>
        <a:ext cx="2202965" cy="4177795"/>
      </dsp:txXfrm>
    </dsp:sp>
    <dsp:sp modelId="{FD5008A4-269E-4CA3-BA87-F2C8948DCC4C}">
      <dsp:nvSpPr>
        <dsp:cNvPr id="0" name=""/>
        <dsp:cNvSpPr/>
      </dsp:nvSpPr>
      <dsp:spPr>
        <a:xfrm>
          <a:off x="0" y="4856363"/>
          <a:ext cx="11017516" cy="379257"/>
        </a:xfrm>
        <a:prstGeom prst="rect">
          <a:avLst/>
        </a:prstGeom>
        <a:solidFill>
          <a:schemeClr val="accent5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53CFF7-C289-4CC8-A1BC-B7C7D28145D2}">
      <dsp:nvSpPr>
        <dsp:cNvPr id="0" name=""/>
        <dsp:cNvSpPr/>
      </dsp:nvSpPr>
      <dsp:spPr>
        <a:xfrm rot="5400000">
          <a:off x="6915779" y="-3673618"/>
          <a:ext cx="660443" cy="8175626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2000" kern="1200" dirty="0" smtClean="0"/>
            <a:t>Allow users submit and manage transfer request through different interface</a:t>
          </a:r>
          <a:endParaRPr lang="zh-CN" altLang="en-US" sz="2000" kern="1200" dirty="0"/>
        </a:p>
      </dsp:txBody>
      <dsp:txXfrm rot="-5400000">
        <a:off x="3158188" y="116213"/>
        <a:ext cx="8143386" cy="595963"/>
      </dsp:txXfrm>
    </dsp:sp>
    <dsp:sp modelId="{4EE85207-F60B-4091-9F90-DBD34FEC4955}">
      <dsp:nvSpPr>
        <dsp:cNvPr id="0" name=""/>
        <dsp:cNvSpPr/>
      </dsp:nvSpPr>
      <dsp:spPr>
        <a:xfrm>
          <a:off x="934" y="1417"/>
          <a:ext cx="3157253" cy="825554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800" b="1" kern="1200" dirty="0" smtClean="0"/>
            <a:t>RESTful-API</a:t>
          </a:r>
          <a:endParaRPr lang="zh-CN" altLang="en-US" sz="2800" kern="1200" dirty="0"/>
        </a:p>
      </dsp:txBody>
      <dsp:txXfrm>
        <a:off x="41234" y="41717"/>
        <a:ext cx="3076653" cy="744954"/>
      </dsp:txXfrm>
    </dsp:sp>
    <dsp:sp modelId="{D38EA1F3-D27E-4BE0-B912-D1BD83913AFE}">
      <dsp:nvSpPr>
        <dsp:cNvPr id="0" name=""/>
        <dsp:cNvSpPr/>
      </dsp:nvSpPr>
      <dsp:spPr>
        <a:xfrm rot="5400000">
          <a:off x="6915779" y="-2806786"/>
          <a:ext cx="660443" cy="8175626"/>
        </a:xfrm>
        <a:prstGeom prst="round2SameRect">
          <a:avLst/>
        </a:prstGeom>
        <a:solidFill>
          <a:schemeClr val="accent5">
            <a:tint val="40000"/>
            <a:alpha val="90000"/>
            <a:hueOff val="-2148096"/>
            <a:satOff val="9651"/>
            <a:lumOff val="663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-2148096"/>
              <a:satOff val="9651"/>
              <a:lumOff val="66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2000" kern="1200" dirty="0" smtClean="0"/>
            <a:t>Collect on-demand, real-time, minimal abstract routing information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Enforce resource allocation in the network</a:t>
          </a:r>
          <a:endParaRPr lang="zh-CN" altLang="en-US" sz="2000" kern="1200" dirty="0"/>
        </a:p>
      </dsp:txBody>
      <dsp:txXfrm rot="-5400000">
        <a:off x="3158188" y="983045"/>
        <a:ext cx="8143386" cy="595963"/>
      </dsp:txXfrm>
    </dsp:sp>
    <dsp:sp modelId="{A734FBFB-4123-4354-8347-2BF391065CC8}">
      <dsp:nvSpPr>
        <dsp:cNvPr id="0" name=""/>
        <dsp:cNvSpPr/>
      </dsp:nvSpPr>
      <dsp:spPr>
        <a:xfrm>
          <a:off x="934" y="868249"/>
          <a:ext cx="3157253" cy="825554"/>
        </a:xfrm>
        <a:prstGeom prst="roundRect">
          <a:avLst/>
        </a:prstGeom>
        <a:gradFill rotWithShape="0">
          <a:gsLst>
            <a:gs pos="0">
              <a:schemeClr val="accent5">
                <a:hueOff val="-1986775"/>
                <a:satOff val="7962"/>
                <a:lumOff val="1726"/>
                <a:alphaOff val="0"/>
                <a:tint val="50000"/>
                <a:satMod val="300000"/>
              </a:schemeClr>
            </a:gs>
            <a:gs pos="35000">
              <a:schemeClr val="accent5">
                <a:hueOff val="-1986775"/>
                <a:satOff val="7962"/>
                <a:lumOff val="1726"/>
                <a:alphaOff val="0"/>
                <a:tint val="37000"/>
                <a:satMod val="300000"/>
              </a:schemeClr>
            </a:gs>
            <a:gs pos="100000">
              <a:schemeClr val="accent5">
                <a:hueOff val="-1986775"/>
                <a:satOff val="7962"/>
                <a:lumOff val="1726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800" b="1" kern="1200" smtClean="0"/>
            <a:t>ALTO</a:t>
          </a:r>
          <a:endParaRPr lang="zh-CN" altLang="en-US" sz="2800" kern="1200" dirty="0"/>
        </a:p>
      </dsp:txBody>
      <dsp:txXfrm>
        <a:off x="41234" y="908549"/>
        <a:ext cx="3076653" cy="744954"/>
      </dsp:txXfrm>
    </dsp:sp>
    <dsp:sp modelId="{9D130479-2567-4AAD-9175-06EE72774FE7}">
      <dsp:nvSpPr>
        <dsp:cNvPr id="0" name=""/>
        <dsp:cNvSpPr/>
      </dsp:nvSpPr>
      <dsp:spPr>
        <a:xfrm rot="5400000">
          <a:off x="6915779" y="-1939954"/>
          <a:ext cx="660443" cy="8175626"/>
        </a:xfrm>
        <a:prstGeom prst="round2SameRect">
          <a:avLst/>
        </a:prstGeom>
        <a:solidFill>
          <a:schemeClr val="accent5">
            <a:tint val="40000"/>
            <a:alpha val="90000"/>
            <a:hueOff val="-4296193"/>
            <a:satOff val="19301"/>
            <a:lumOff val="1327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-4296193"/>
              <a:satOff val="19301"/>
              <a:lumOff val="1327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2000" kern="1200" dirty="0" smtClean="0"/>
            <a:t>Centralized, efficient file-level scheduling and network resource allocation</a:t>
          </a:r>
          <a:endParaRPr lang="zh-CN" altLang="en-US" sz="2000" kern="1200" dirty="0"/>
        </a:p>
      </dsp:txBody>
      <dsp:txXfrm rot="-5400000">
        <a:off x="3158188" y="1849877"/>
        <a:ext cx="8143386" cy="595963"/>
      </dsp:txXfrm>
    </dsp:sp>
    <dsp:sp modelId="{CF5EBAA8-D50A-420A-84E3-C1EE07B1CEA8}">
      <dsp:nvSpPr>
        <dsp:cNvPr id="0" name=""/>
        <dsp:cNvSpPr/>
      </dsp:nvSpPr>
      <dsp:spPr>
        <a:xfrm>
          <a:off x="934" y="1735081"/>
          <a:ext cx="3157253" cy="825554"/>
        </a:xfrm>
        <a:prstGeom prst="roundRect">
          <a:avLst/>
        </a:prstGeom>
        <a:gradFill rotWithShape="0">
          <a:gsLst>
            <a:gs pos="0">
              <a:schemeClr val="accent5">
                <a:hueOff val="-3973551"/>
                <a:satOff val="15924"/>
                <a:lumOff val="3451"/>
                <a:alphaOff val="0"/>
                <a:tint val="50000"/>
                <a:satMod val="300000"/>
              </a:schemeClr>
            </a:gs>
            <a:gs pos="35000">
              <a:schemeClr val="accent5">
                <a:hueOff val="-3973551"/>
                <a:satOff val="15924"/>
                <a:lumOff val="3451"/>
                <a:alphaOff val="0"/>
                <a:tint val="37000"/>
                <a:satMod val="300000"/>
              </a:schemeClr>
            </a:gs>
            <a:gs pos="100000">
              <a:schemeClr val="accent5">
                <a:hueOff val="-3973551"/>
                <a:satOff val="15924"/>
                <a:lumOff val="3451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800" b="1" kern="1200" smtClean="0"/>
            <a:t>ExaO Scheduler</a:t>
          </a:r>
          <a:endParaRPr lang="zh-CN" altLang="en-US" sz="2800" kern="1200" dirty="0"/>
        </a:p>
      </dsp:txBody>
      <dsp:txXfrm>
        <a:off x="41234" y="1775381"/>
        <a:ext cx="3076653" cy="744954"/>
      </dsp:txXfrm>
    </dsp:sp>
    <dsp:sp modelId="{DEFF8707-5149-5A4E-B569-68081CD78366}">
      <dsp:nvSpPr>
        <dsp:cNvPr id="0" name=""/>
        <dsp:cNvSpPr/>
      </dsp:nvSpPr>
      <dsp:spPr>
        <a:xfrm rot="5400000">
          <a:off x="6915779" y="-1073122"/>
          <a:ext cx="660443" cy="8175626"/>
        </a:xfrm>
        <a:prstGeom prst="round2SameRect">
          <a:avLst/>
        </a:prstGeom>
        <a:solidFill>
          <a:schemeClr val="accent5">
            <a:tint val="40000"/>
            <a:alpha val="90000"/>
            <a:hueOff val="-6444289"/>
            <a:satOff val="28952"/>
            <a:lumOff val="1990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-6444289"/>
              <a:satOff val="28952"/>
              <a:lumOff val="199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Enforce scheduling and rate allocation decisions at end hosts</a:t>
          </a:r>
          <a:endParaRPr lang="zh-CN" altLang="en-US" sz="2000" kern="1200" dirty="0"/>
        </a:p>
      </dsp:txBody>
      <dsp:txXfrm rot="-5400000">
        <a:off x="3158188" y="2716709"/>
        <a:ext cx="8143386" cy="595963"/>
      </dsp:txXfrm>
    </dsp:sp>
    <dsp:sp modelId="{EF211CF4-090E-1544-8206-8E9EA2748C88}">
      <dsp:nvSpPr>
        <dsp:cNvPr id="0" name=""/>
        <dsp:cNvSpPr/>
      </dsp:nvSpPr>
      <dsp:spPr>
        <a:xfrm>
          <a:off x="934" y="2601913"/>
          <a:ext cx="3157253" cy="825554"/>
        </a:xfrm>
        <a:prstGeom prst="roundRect">
          <a:avLst/>
        </a:prstGeom>
        <a:gradFill rotWithShape="0">
          <a:gsLst>
            <a:gs pos="0">
              <a:schemeClr val="accent5">
                <a:hueOff val="-5960326"/>
                <a:satOff val="23887"/>
                <a:lumOff val="5177"/>
                <a:alphaOff val="0"/>
                <a:tint val="50000"/>
                <a:satMod val="300000"/>
              </a:schemeClr>
            </a:gs>
            <a:gs pos="35000">
              <a:schemeClr val="accent5">
                <a:hueOff val="-5960326"/>
                <a:satOff val="23887"/>
                <a:lumOff val="5177"/>
                <a:alphaOff val="0"/>
                <a:tint val="37000"/>
                <a:satMod val="300000"/>
              </a:schemeClr>
            </a:gs>
            <a:gs pos="100000">
              <a:schemeClr val="accent5">
                <a:hueOff val="-5960326"/>
                <a:satOff val="23887"/>
                <a:lumOff val="5177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b="1" kern="1200" smtClean="0"/>
            <a:t>Transfer Execution Nodes</a:t>
          </a:r>
          <a:endParaRPr lang="zh-CN" altLang="en-US" sz="2800" b="1" kern="1200" dirty="0"/>
        </a:p>
      </dsp:txBody>
      <dsp:txXfrm>
        <a:off x="41234" y="2642213"/>
        <a:ext cx="3076653" cy="744954"/>
      </dsp:txXfrm>
    </dsp:sp>
    <dsp:sp modelId="{AC9A76F0-5BF5-402E-8F48-13E9ACEF8CBA}">
      <dsp:nvSpPr>
        <dsp:cNvPr id="0" name=""/>
        <dsp:cNvSpPr/>
      </dsp:nvSpPr>
      <dsp:spPr>
        <a:xfrm rot="5400000">
          <a:off x="6915779" y="-206290"/>
          <a:ext cx="660443" cy="8175626"/>
        </a:xfrm>
        <a:prstGeom prst="round2SameRect">
          <a:avLst/>
        </a:prstGeom>
        <a:solidFill>
          <a:schemeClr val="accent5">
            <a:tint val="40000"/>
            <a:alpha val="90000"/>
            <a:hueOff val="-8592385"/>
            <a:satOff val="38602"/>
            <a:lumOff val="2654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-8592385"/>
              <a:satOff val="38602"/>
              <a:lumOff val="265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2000" kern="1200" dirty="0" smtClean="0"/>
            <a:t>Efficient data transfer tool on end hosts</a:t>
          </a:r>
          <a:endParaRPr lang="zh-CN" altLang="en-US" sz="2000" kern="1200" dirty="0"/>
        </a:p>
      </dsp:txBody>
      <dsp:txXfrm rot="-5400000">
        <a:off x="3158188" y="3583541"/>
        <a:ext cx="8143386" cy="595963"/>
      </dsp:txXfrm>
    </dsp:sp>
    <dsp:sp modelId="{1889267E-0460-4F69-A28E-F489C3AFE258}">
      <dsp:nvSpPr>
        <dsp:cNvPr id="0" name=""/>
        <dsp:cNvSpPr/>
      </dsp:nvSpPr>
      <dsp:spPr>
        <a:xfrm>
          <a:off x="934" y="3468745"/>
          <a:ext cx="3157253" cy="825554"/>
        </a:xfrm>
        <a:prstGeom prst="roundRect">
          <a:avLst/>
        </a:prstGeom>
        <a:gradFill rotWithShape="0">
          <a:gsLst>
            <a:gs pos="0">
              <a:schemeClr val="accent5">
                <a:hueOff val="-7947101"/>
                <a:satOff val="31849"/>
                <a:lumOff val="6902"/>
                <a:alphaOff val="0"/>
                <a:tint val="50000"/>
                <a:satMod val="300000"/>
              </a:schemeClr>
            </a:gs>
            <a:gs pos="35000">
              <a:schemeClr val="accent5">
                <a:hueOff val="-7947101"/>
                <a:satOff val="31849"/>
                <a:lumOff val="6902"/>
                <a:alphaOff val="0"/>
                <a:tint val="37000"/>
                <a:satMod val="300000"/>
              </a:schemeClr>
            </a:gs>
            <a:gs pos="100000">
              <a:schemeClr val="accent5">
                <a:hueOff val="-7947101"/>
                <a:satOff val="31849"/>
                <a:lumOff val="6902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800" b="1" kern="1200" smtClean="0"/>
            <a:t>FDT</a:t>
          </a:r>
          <a:endParaRPr lang="zh-CN" altLang="en-US" sz="2800" kern="1200" dirty="0"/>
        </a:p>
      </dsp:txBody>
      <dsp:txXfrm>
        <a:off x="41234" y="3509045"/>
        <a:ext cx="3076653" cy="744954"/>
      </dsp:txXfrm>
    </dsp:sp>
    <dsp:sp modelId="{20F4114B-DAA8-48A5-8F24-0C89AF8CF265}">
      <dsp:nvSpPr>
        <dsp:cNvPr id="0" name=""/>
        <dsp:cNvSpPr/>
      </dsp:nvSpPr>
      <dsp:spPr>
        <a:xfrm rot="5400000">
          <a:off x="6915779" y="660541"/>
          <a:ext cx="660443" cy="8175626"/>
        </a:xfrm>
        <a:prstGeom prst="round2SameRect">
          <a:avLst/>
        </a:prstGeom>
        <a:solidFill>
          <a:schemeClr val="accent5">
            <a:tint val="40000"/>
            <a:alpha val="90000"/>
            <a:hueOff val="-10740482"/>
            <a:satOff val="48253"/>
            <a:lumOff val="3317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-10740482"/>
              <a:satOff val="48253"/>
              <a:lumOff val="3317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2000" kern="1200" dirty="0" smtClean="0"/>
            <a:t>Distributed monitoring infrastructure for real time monitoring of each </a:t>
          </a:r>
          <a:r>
            <a:rPr lang="en-US" altLang="zh-CN" sz="2000" kern="1200" dirty="0" smtClean="0"/>
            <a:t>transfer</a:t>
          </a:r>
          <a:endParaRPr lang="zh-CN" altLang="en-US" sz="2000" kern="1200" dirty="0"/>
        </a:p>
      </dsp:txBody>
      <dsp:txXfrm rot="-5400000">
        <a:off x="3158188" y="4450372"/>
        <a:ext cx="8143386" cy="595963"/>
      </dsp:txXfrm>
    </dsp:sp>
    <dsp:sp modelId="{021A7200-A1B1-4E60-A02F-9D6DA35506AF}">
      <dsp:nvSpPr>
        <dsp:cNvPr id="0" name=""/>
        <dsp:cNvSpPr/>
      </dsp:nvSpPr>
      <dsp:spPr>
        <a:xfrm>
          <a:off x="934" y="4335577"/>
          <a:ext cx="3157253" cy="825554"/>
        </a:xfrm>
        <a:prstGeom prst="roundRect">
          <a:avLst/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tint val="50000"/>
                <a:satMod val="300000"/>
              </a:schemeClr>
            </a:gs>
            <a:gs pos="35000">
              <a:schemeClr val="accent5">
                <a:hueOff val="-9933876"/>
                <a:satOff val="39811"/>
                <a:lumOff val="8628"/>
                <a:alphaOff val="0"/>
                <a:tint val="37000"/>
                <a:satMod val="30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800" b="1" kern="1200" smtClean="0"/>
            <a:t>Monalisa</a:t>
          </a:r>
          <a:endParaRPr lang="zh-CN" altLang="en-US" sz="2800" kern="1200" dirty="0"/>
        </a:p>
      </dsp:txBody>
      <dsp:txXfrm>
        <a:off x="41234" y="4375877"/>
        <a:ext cx="3076653" cy="7449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effectLst>
                  <a:outerShdw blurRad="38100" dist="38100" dir="2700000" algn="tl">
                    <a:srgbClr val="DDDDDD"/>
                  </a:outerShdw>
                </a:effectLst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46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effectLst>
                  <a:outerShdw blurRad="38100" dist="38100" dir="2700000" algn="tl">
                    <a:srgbClr val="DDDDDD"/>
                  </a:outerShdw>
                </a:effectLst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46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effectLst>
                  <a:outerShdw blurRad="38100" dist="38100" dir="2700000" algn="tl">
                    <a:srgbClr val="DDDDDD"/>
                  </a:outerShdw>
                </a:effectLst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46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effectLst>
                  <a:outerShdw blurRad="38100" dist="38100" dir="2700000" algn="tl">
                    <a:srgbClr val="DDDDDD"/>
                  </a:outerShdw>
                </a:effectLst>
              </a:defRPr>
            </a:lvl1pPr>
          </a:lstStyle>
          <a:p>
            <a:pPr>
              <a:defRPr/>
            </a:pPr>
            <a:fld id="{5721E9F5-F346-4544-A173-003E47FC89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1274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baseline="0">
                <a:effectLst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baseline="0">
                <a:effectLst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2588" y="685800"/>
            <a:ext cx="6092825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baseline="0">
                <a:effectLst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baseline="0">
                <a:effectLst/>
              </a:defRPr>
            </a:lvl1pPr>
          </a:lstStyle>
          <a:p>
            <a:pPr>
              <a:defRPr/>
            </a:pPr>
            <a:fld id="{86487906-38C7-2948-8EF2-63BA3985CD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12778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5" charset="0"/>
        <a:ea typeface="ＭＳ Ｐゴシック" pitchFamily="-105" charset="-128"/>
        <a:cs typeface="ＭＳ Ｐゴシック" pitchFamily="-10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5" charset="0"/>
        <a:ea typeface="ＭＳ Ｐゴシック" pitchFamily="-10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5" charset="0"/>
        <a:ea typeface="ＭＳ Ｐゴシック" pitchFamily="-10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5" charset="0"/>
        <a:ea typeface="ＭＳ Ｐゴシック" pitchFamily="-10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5" charset="0"/>
        <a:ea typeface="ＭＳ Ｐゴシック" pitchFamily="-10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62F50D6-D15D-9D43-8078-CCA5EDDAF389}" type="slidenum">
              <a:rPr lang="en-US" sz="1200" baseline="0"/>
              <a:pPr/>
              <a:t>1</a:t>
            </a:fld>
            <a:endParaRPr lang="en-US" sz="1200" baseline="0"/>
          </a:p>
        </p:txBody>
      </p:sp>
      <p:sp>
        <p:nvSpPr>
          <p:cNvPr id="51202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solidFill>
            <a:srgbClr val="FFFFFF"/>
          </a:solidFill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46573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487906-38C7-2948-8EF2-63BA3985CDFF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5476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62F50D6-D15D-9D43-8078-CCA5EDDAF389}" type="slidenum">
              <a:rPr lang="en-US" sz="1200" baseline="0"/>
              <a:pPr/>
              <a:t>18</a:t>
            </a:fld>
            <a:endParaRPr lang="en-US" sz="1200" baseline="0"/>
          </a:p>
        </p:txBody>
      </p:sp>
      <p:sp>
        <p:nvSpPr>
          <p:cNvPr id="51202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solidFill>
            <a:srgbClr val="FFFFFF"/>
          </a:solidFill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46573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kern="1200" dirty="0" smtClean="0">
              <a:solidFill>
                <a:schemeClr val="tx1"/>
              </a:solidFill>
              <a:latin typeface="Arial" pitchFamily="-105" charset="0"/>
              <a:ea typeface="ＭＳ Ｐゴシック" pitchFamily="-105" charset="-128"/>
              <a:cs typeface="ＭＳ Ｐゴシック" pitchFamily="-105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kern="1200" dirty="0" smtClean="0">
              <a:solidFill>
                <a:schemeClr val="tx1"/>
              </a:solidFill>
              <a:latin typeface="Arial" pitchFamily="-105" charset="0"/>
              <a:ea typeface="ＭＳ Ｐゴシック" pitchFamily="-105" charset="-128"/>
              <a:cs typeface="ＭＳ Ｐゴシック" pitchFamily="-105" charset="-128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487906-38C7-2948-8EF2-63BA3985CDFF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3673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487906-38C7-2948-8EF2-63BA3985CDFF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2173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487906-38C7-2948-8EF2-63BA3985CDFF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8493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487906-38C7-2948-8EF2-63BA3985CDFF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0975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487906-38C7-2948-8EF2-63BA3985CDFF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3309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altLang="zh-CN" sz="3200" dirty="0" smtClean="0"/>
              <a:t>Minimally invasive change on end host groups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altLang="zh-CN" sz="3200" dirty="0" smtClean="0"/>
              <a:t>Real-time, dynamic resource allocation under the existence of other network traffic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altLang="zh-CN" sz="3200" b="1" dirty="0" smtClean="0"/>
              <a:t>Not CMS or HEP specific, </a:t>
            </a:r>
            <a:r>
              <a:rPr lang="en-GB" altLang="zh-CN" sz="3200" dirty="0" smtClean="0"/>
              <a:t>hence support any data intensive sciences.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altLang="zh-CN" sz="32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altLang="zh-CN" sz="3200" dirty="0" smtClean="0"/>
              <a:t>Dataset distribution to N destination: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altLang="zh-CN" sz="3200" b="1" dirty="0" smtClean="0"/>
              <a:t>Maximal link utilization </a:t>
            </a:r>
            <a:r>
              <a:rPr lang="en-GB" altLang="zh-CN" sz="3200" dirty="0" smtClean="0"/>
              <a:t>in the testbed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3200" b="1" dirty="0" smtClean="0"/>
              <a:t>N</a:t>
            </a:r>
            <a:r>
              <a:rPr lang="en-GB" altLang="zh-CN" sz="3200" b="1" dirty="0" smtClean="0"/>
              <a:t> times faster than dataset level scheduling 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487906-38C7-2948-8EF2-63BA3985CDFF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3537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487906-38C7-2948-8EF2-63BA3985CDFF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7620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487906-38C7-2948-8EF2-63BA3985CDFF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992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281" y="2130426"/>
            <a:ext cx="10361851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562" y="3886200"/>
            <a:ext cx="8533289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71429" y="6400800"/>
            <a:ext cx="2539669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131E5B-00C3-0745-B9A8-94A27EBE9C2C}" type="slidenum">
              <a:rPr lang="en-US"/>
              <a:pPr>
                <a:defRPr/>
              </a:pPr>
              <a:t>‹#›</a:t>
            </a:fld>
            <a:endParaRPr lang="en-US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97235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71429" y="6400800"/>
            <a:ext cx="2539669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CB2A15-B8E4-7E4F-8BA5-A4DAD477726A}" type="slidenum">
              <a:rPr lang="en-US"/>
              <a:pPr>
                <a:defRPr/>
              </a:pPr>
              <a:t>‹#›</a:t>
            </a:fld>
            <a:endParaRPr lang="en-US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24828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091" y="6356352"/>
            <a:ext cx="2742843" cy="365125"/>
          </a:xfrm>
          <a:prstGeom prst="rect">
            <a:avLst/>
          </a:prstGeom>
        </p:spPr>
        <p:txBody>
          <a:bodyPr/>
          <a:lstStyle/>
          <a:p>
            <a:fld id="{248163CF-BA54-D549-9D5C-B7FFE81D7A99}" type="datetimeFigureOut">
              <a:rPr lang="en-US" smtClean="0"/>
              <a:t>11/14/16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075" y="6356352"/>
            <a:ext cx="4114264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9479" y="6356352"/>
            <a:ext cx="2742843" cy="365125"/>
          </a:xfrm>
          <a:prstGeom prst="rect">
            <a:avLst/>
          </a:prstGeom>
        </p:spPr>
        <p:txBody>
          <a:bodyPr/>
          <a:lstStyle/>
          <a:p>
            <a:fld id="{2086F01A-CE0F-4F46-B785-041037040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622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>
          <a:xfrm>
            <a:off x="9544924" y="6549672"/>
            <a:ext cx="2539669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8174B04-4DAE-EB42-9616-9AE45265018B}" type="slidenum">
              <a:rPr lang="en-US" smtClean="0"/>
              <a:pPr>
                <a:defRPr/>
              </a:pPr>
              <a:t>‹#›</a:t>
            </a:fld>
            <a:endParaRPr lang="en-US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80590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75356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959" y="4406901"/>
            <a:ext cx="1036185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959" y="2906713"/>
            <a:ext cx="10361851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71429" y="6400800"/>
            <a:ext cx="2539669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3492EE-3409-4449-A1A9-21803391433C}" type="slidenum">
              <a:rPr lang="en-US"/>
              <a:pPr>
                <a:defRPr/>
              </a:pPr>
              <a:t>‹#›</a:t>
            </a:fld>
            <a:endParaRPr lang="en-US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87006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196" y="990600"/>
            <a:ext cx="5801027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1397" y="990600"/>
            <a:ext cx="5803145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71429" y="6400800"/>
            <a:ext cx="2539669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3B7268-F349-8842-B2C6-E5D994E4AE31}" type="slidenum">
              <a:rPr lang="en-US"/>
              <a:pPr>
                <a:defRPr/>
              </a:pPr>
              <a:t>‹#›</a:t>
            </a:fld>
            <a:endParaRPr lang="en-US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1558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71429" y="6400800"/>
            <a:ext cx="2539669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E0BDCD-C9B5-0945-AF7F-3E94AA7ADACD}" type="slidenum">
              <a:rPr lang="en-US"/>
              <a:pPr>
                <a:defRPr/>
              </a:pPr>
              <a:t>‹#›</a:t>
            </a:fld>
            <a:endParaRPr lang="en-US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7318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71429" y="6400800"/>
            <a:ext cx="2539669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F64BDA-7C03-0348-A74F-EE75429B1384}" type="slidenum">
              <a:rPr lang="en-US"/>
              <a:pPr>
                <a:defRPr/>
              </a:pPr>
              <a:t>‹#›</a:t>
            </a:fld>
            <a:endParaRPr lang="en-US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66884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35970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113" y="273051"/>
            <a:ext cx="681477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21" y="1435101"/>
            <a:ext cx="401056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71429" y="6400800"/>
            <a:ext cx="2539669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A41906-1694-444C-9BC0-9D3A13E9E150}" type="slidenum">
              <a:rPr lang="en-US"/>
              <a:pPr>
                <a:defRPr/>
              </a:pPr>
              <a:t>‹#›</a:t>
            </a:fld>
            <a:endParaRPr lang="en-US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421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0" y="1"/>
            <a:ext cx="12190413" cy="804863"/>
          </a:xfrm>
          <a:prstGeom prst="rect">
            <a:avLst/>
          </a:prstGeom>
          <a:solidFill>
            <a:srgbClr val="0F4D92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-105" charset="0"/>
              <a:ea typeface="ＭＳ Ｐゴシック" pitchFamily="-105" charset="-128"/>
              <a:cs typeface="ＭＳ Ｐゴシック" pitchFamily="-105" charset="-128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454" y="85614"/>
            <a:ext cx="1141513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" dist="12700" dir="2700000" algn="ctr" rotWithShape="0">
              <a:srgbClr val="000000">
                <a:alpha val="25000"/>
              </a:srgb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67195" y="990600"/>
            <a:ext cx="11807346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12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13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3F3F3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F3F3F3"/>
          </a:solidFill>
          <a:latin typeface="Georgia" pitchFamily="-105" charset="0"/>
          <a:ea typeface="ＭＳ Ｐゴシック" pitchFamily="-105" charset="-128"/>
          <a:cs typeface="ＭＳ Ｐゴシック" pitchFamily="-105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F3F3F3"/>
          </a:solidFill>
          <a:latin typeface="Georgia" pitchFamily="-105" charset="0"/>
          <a:ea typeface="ＭＳ Ｐゴシック" pitchFamily="-105" charset="-128"/>
          <a:cs typeface="ＭＳ Ｐゴシック" pitchFamily="-105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F3F3F3"/>
          </a:solidFill>
          <a:latin typeface="Georgia" pitchFamily="-105" charset="0"/>
          <a:ea typeface="ＭＳ Ｐゴシック" pitchFamily="-105" charset="-128"/>
          <a:cs typeface="ＭＳ Ｐゴシック" pitchFamily="-105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F3F3F3"/>
          </a:solidFill>
          <a:latin typeface="Georgia" pitchFamily="-105" charset="0"/>
          <a:ea typeface="ＭＳ Ｐゴシック" pitchFamily="-105" charset="-128"/>
          <a:cs typeface="ＭＳ Ｐゴシック" pitchFamily="-105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rgbClr val="F3F3F3"/>
          </a:solidFill>
          <a:latin typeface="Georgia" pitchFamily="-105" charset="0"/>
          <a:ea typeface="ＭＳ Ｐゴシック" pitchFamily="-105" charset="-128"/>
          <a:cs typeface="ＭＳ Ｐゴシック" pitchFamily="-105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rgbClr val="F3F3F3"/>
          </a:solidFill>
          <a:latin typeface="Georgia" pitchFamily="-105" charset="0"/>
          <a:ea typeface="ＭＳ Ｐゴシック" pitchFamily="-105" charset="-128"/>
          <a:cs typeface="ＭＳ Ｐゴシック" pitchFamily="-105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rgbClr val="F3F3F3"/>
          </a:solidFill>
          <a:latin typeface="Georgia" pitchFamily="-105" charset="0"/>
          <a:ea typeface="ＭＳ Ｐゴシック" pitchFamily="-105" charset="-128"/>
          <a:cs typeface="ＭＳ Ｐゴシック" pitchFamily="-105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rgbClr val="F3F3F3"/>
          </a:solidFill>
          <a:latin typeface="Georgia" pitchFamily="-105" charset="0"/>
          <a:ea typeface="ＭＳ Ｐゴシック" pitchFamily="-105" charset="-128"/>
          <a:cs typeface="ＭＳ Ｐゴシック" pitchFamily="-105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6E7BBD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j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j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j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686868"/>
          </a:solidFill>
          <a:latin typeface="+mj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686868"/>
          </a:solidFill>
          <a:latin typeface="+mj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686868"/>
          </a:solidFill>
          <a:latin typeface="+mj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686868"/>
          </a:solidFill>
          <a:latin typeface="+mj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4" Type="http://schemas.openxmlformats.org/officeDocument/2006/relationships/image" Target="../media/image5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4" Type="http://schemas.openxmlformats.org/officeDocument/2006/relationships/image" Target="../media/image5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4" Type="http://schemas.openxmlformats.org/officeDocument/2006/relationships/image" Target="../media/image5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oleObject8.bin"/><Relationship Id="rId5" Type="http://schemas.openxmlformats.org/officeDocument/2006/relationships/image" Target="../media/image5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4" Type="http://schemas.openxmlformats.org/officeDocument/2006/relationships/image" Target="../media/image5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10.bin"/><Relationship Id="rId5" Type="http://schemas.openxmlformats.org/officeDocument/2006/relationships/image" Target="../media/image6.emf"/><Relationship Id="rId6" Type="http://schemas.openxmlformats.org/officeDocument/2006/relationships/image" Target="../media/image7.png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diagramData" Target="../diagrams/data1.xml"/><Relationship Id="rId5" Type="http://schemas.openxmlformats.org/officeDocument/2006/relationships/diagramLayout" Target="../diagrams/layout1.xml"/><Relationship Id="rId6" Type="http://schemas.openxmlformats.org/officeDocument/2006/relationships/diagramQuickStyle" Target="../diagrams/quickStyle1.xml"/><Relationship Id="rId7" Type="http://schemas.openxmlformats.org/officeDocument/2006/relationships/diagramColors" Target="../diagrams/colors1.xml"/><Relationship Id="rId8" Type="http://schemas.microsoft.com/office/2007/relationships/diagramDrawing" Target="../diagrams/drawing1.xml"/><Relationship Id="rId9" Type="http://schemas.openxmlformats.org/officeDocument/2006/relationships/oleObject" Target="../embeddings/oleObject1.bin"/><Relationship Id="rId10" Type="http://schemas.openxmlformats.org/officeDocument/2006/relationships/image" Target="../media/image2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3.emf"/><Relationship Id="rId6" Type="http://schemas.openxmlformats.org/officeDocument/2006/relationships/image" Target="../media/image5.png"/><Relationship Id="rId7" Type="http://schemas.openxmlformats.org/officeDocument/2006/relationships/oleObject" Target="../embeddings/oleObject3.bin"/><Relationship Id="rId8" Type="http://schemas.openxmlformats.org/officeDocument/2006/relationships/image" Target="../media/image4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4" Type="http://schemas.openxmlformats.org/officeDocument/2006/relationships/diagramLayout" Target="../diagrams/layout3.xml"/><Relationship Id="rId5" Type="http://schemas.openxmlformats.org/officeDocument/2006/relationships/diagramQuickStyle" Target="../diagrams/quickStyle3.xml"/><Relationship Id="rId6" Type="http://schemas.openxmlformats.org/officeDocument/2006/relationships/diagramColors" Target="../diagrams/colors3.xml"/><Relationship Id="rId7" Type="http://schemas.microsoft.com/office/2007/relationships/diagramDrawing" Target="../diagrams/drawing3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4" Type="http://schemas.openxmlformats.org/officeDocument/2006/relationships/image" Target="../media/image5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2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806451"/>
            <a:ext cx="12190413" cy="578908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37252" y="1419038"/>
            <a:ext cx="10814539" cy="163195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4000" dirty="0" err="1">
                <a:solidFill>
                  <a:srgbClr val="800000"/>
                </a:solidFill>
                <a:latin typeface="Georgia" charset="0"/>
                <a:ea typeface="ＭＳ Ｐゴシック" charset="0"/>
                <a:cs typeface="ＭＳ Ｐゴシック" charset="0"/>
              </a:rPr>
              <a:t>ExaO</a:t>
            </a:r>
            <a:r>
              <a:rPr lang="en-US" altLang="zh-CN" sz="4000" dirty="0">
                <a:solidFill>
                  <a:srgbClr val="800000"/>
                </a:solidFill>
                <a:latin typeface="Georgia" charset="0"/>
                <a:ea typeface="ＭＳ Ｐゴシック" charset="0"/>
                <a:cs typeface="ＭＳ Ｐゴシック" charset="0"/>
              </a:rPr>
              <a:t>: Software Defined Data Distribution for </a:t>
            </a:r>
            <a:r>
              <a:rPr lang="en-US" altLang="zh-CN" sz="4000" dirty="0" err="1">
                <a:solidFill>
                  <a:srgbClr val="800000"/>
                </a:solidFill>
                <a:latin typeface="Georgia" charset="0"/>
                <a:ea typeface="ＭＳ Ｐゴシック" charset="0"/>
                <a:cs typeface="ＭＳ Ｐゴシック" charset="0"/>
              </a:rPr>
              <a:t>Exascale</a:t>
            </a:r>
            <a:r>
              <a:rPr lang="en-US" altLang="zh-CN" sz="4000" dirty="0">
                <a:solidFill>
                  <a:srgbClr val="800000"/>
                </a:solidFill>
                <a:latin typeface="Georgia" charset="0"/>
                <a:ea typeface="ＭＳ Ｐゴシック" charset="0"/>
                <a:cs typeface="ＭＳ Ｐゴシック" charset="0"/>
              </a:rPr>
              <a:t> Sciences</a:t>
            </a:r>
            <a:endParaRPr lang="en-US" sz="4000" dirty="0">
              <a:solidFill>
                <a:srgbClr val="800000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99286" y="3797868"/>
            <a:ext cx="8991839" cy="1294832"/>
          </a:xfrm>
        </p:spPr>
        <p:txBody>
          <a:bodyPr/>
          <a:lstStyle/>
          <a:p>
            <a:r>
              <a:rPr lang="en-US" altLang="zh-CN" smtClean="0"/>
              <a:t>California </a:t>
            </a:r>
            <a:r>
              <a:rPr lang="en-US" altLang="zh-CN" dirty="0" smtClean="0"/>
              <a:t>Institute of Technology,</a:t>
            </a:r>
          </a:p>
          <a:p>
            <a:r>
              <a:rPr lang="en-US" dirty="0"/>
              <a:t>European Organization for Nuclear Research (</a:t>
            </a:r>
            <a:r>
              <a:rPr lang="en-US" altLang="zh-CN" dirty="0"/>
              <a:t>CERN</a:t>
            </a:r>
            <a:r>
              <a:rPr lang="en-US" altLang="zh-CN" dirty="0" smtClean="0"/>
              <a:t>),</a:t>
            </a:r>
          </a:p>
          <a:p>
            <a:r>
              <a:rPr lang="en-US" altLang="zh-CN" dirty="0"/>
              <a:t>Yale </a:t>
            </a:r>
            <a:r>
              <a:rPr lang="en-US" altLang="zh-CN" dirty="0" smtClean="0"/>
              <a:t>University</a:t>
            </a:r>
            <a:endParaRPr lang="en-US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2566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5000">
        <p14:ripple/>
      </p:transition>
    </mc:Choice>
    <mc:Fallback xmlns="">
      <p:transition spd="slow" advTm="5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/>
          <p:cNvGraphicFramePr>
            <a:graphicFrameLocks noChangeAspect="1"/>
          </p:cNvGraphicFramePr>
          <p:nvPr>
            <p:extLst/>
          </p:nvPr>
        </p:nvGraphicFramePr>
        <p:xfrm>
          <a:off x="342900" y="1031875"/>
          <a:ext cx="6821488" cy="565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9" name="Visio" r:id="rId3" imgW="4296601" imgH="3470883" progId="Visio.Drawing.11">
                  <p:embed/>
                </p:oleObj>
              </mc:Choice>
              <mc:Fallback>
                <p:oleObj name="Visio" r:id="rId3" imgW="4296601" imgH="3470883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" y="1031875"/>
                        <a:ext cx="6821488" cy="565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1"/>
            <a:ext cx="12190413" cy="781665"/>
          </a:xfrm>
        </p:spPr>
        <p:txBody>
          <a:bodyPr/>
          <a:lstStyle/>
          <a:p>
            <a:r>
              <a:rPr lang="en-GB" altLang="zh-CN" dirty="0" err="1"/>
              <a:t>ExaO</a:t>
            </a:r>
            <a:r>
              <a:rPr lang="zh-CN" altLang="en-US" dirty="0"/>
              <a:t> </a:t>
            </a:r>
            <a:r>
              <a:rPr lang="en-US" altLang="zh-CN" dirty="0" smtClean="0"/>
              <a:t>Workflow</a:t>
            </a:r>
            <a:endParaRPr lang="zh-CN" alt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7534656" y="1005840"/>
            <a:ext cx="4504424" cy="5654244"/>
          </a:xfrm>
        </p:spPr>
        <p:txBody>
          <a:bodyPr>
            <a:noAutofit/>
          </a:bodyPr>
          <a:lstStyle/>
          <a:p>
            <a:pPr marL="342866" indent="-342866">
              <a:lnSpc>
                <a:spcPct val="70000"/>
              </a:lnSpc>
              <a:buFont typeface="+mj-lt"/>
              <a:buAutoNum type="arabicParenR"/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Users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submit,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track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and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manage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dataset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transfer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requests</a:t>
            </a:r>
          </a:p>
          <a:p>
            <a:pPr marL="342866" indent="-342866">
              <a:lnSpc>
                <a:spcPct val="70000"/>
              </a:lnSpc>
              <a:buFont typeface="+mj-lt"/>
              <a:buAutoNum type="arabicParenR"/>
            </a:pPr>
            <a:r>
              <a:rPr lang="en-US" altLang="zh-CN" sz="2000" dirty="0"/>
              <a:t>Scheduler</a:t>
            </a:r>
            <a:r>
              <a:rPr lang="zh-CN" altLang="en-US" sz="2000" dirty="0"/>
              <a:t> </a:t>
            </a:r>
            <a:r>
              <a:rPr lang="en-US" altLang="zh-CN" sz="2000" dirty="0"/>
              <a:t>queries</a:t>
            </a:r>
            <a:r>
              <a:rPr lang="zh-CN" altLang="en-US" sz="2000" dirty="0"/>
              <a:t> </a:t>
            </a:r>
            <a:r>
              <a:rPr lang="en-US" altLang="zh-CN" sz="2000" dirty="0"/>
              <a:t>NEW</a:t>
            </a:r>
            <a:r>
              <a:rPr lang="zh-CN" altLang="en-US" sz="2000" dirty="0"/>
              <a:t> </a:t>
            </a:r>
            <a:r>
              <a:rPr lang="en-US" altLang="zh-CN" sz="2000" dirty="0"/>
              <a:t>requests</a:t>
            </a:r>
            <a:r>
              <a:rPr lang="zh-CN" altLang="en-US" sz="2000" dirty="0"/>
              <a:t> </a:t>
            </a:r>
            <a:r>
              <a:rPr lang="en-US" altLang="zh-CN" sz="2000" dirty="0"/>
              <a:t>via</a:t>
            </a:r>
            <a:r>
              <a:rPr lang="zh-CN" altLang="en-US" sz="2000" dirty="0"/>
              <a:t> </a:t>
            </a:r>
            <a:r>
              <a:rPr lang="en-US" altLang="zh-CN" sz="2000" dirty="0" err="1"/>
              <a:t>ExaO</a:t>
            </a:r>
            <a:r>
              <a:rPr lang="zh-CN" altLang="en-US" sz="2000" dirty="0"/>
              <a:t> </a:t>
            </a:r>
            <a:r>
              <a:rPr lang="en-US" altLang="zh-CN" sz="2000" dirty="0"/>
              <a:t>RESTful</a:t>
            </a:r>
            <a:r>
              <a:rPr lang="zh-CN" altLang="en-US" sz="2000" dirty="0"/>
              <a:t> </a:t>
            </a:r>
            <a:r>
              <a:rPr lang="en-US" altLang="zh-CN" sz="2000" dirty="0" smtClean="0"/>
              <a:t>interface</a:t>
            </a:r>
          </a:p>
          <a:p>
            <a:pPr marL="342866" indent="-342866">
              <a:lnSpc>
                <a:spcPct val="70000"/>
              </a:lnSpc>
              <a:buFont typeface="+mj-lt"/>
              <a:buAutoNum type="arabicParenR"/>
            </a:pPr>
            <a:r>
              <a:rPr lang="en-US" altLang="zh-CN" sz="2000" dirty="0" smtClean="0"/>
              <a:t>Scheduler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queries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ALTO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controllers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for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routing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state</a:t>
            </a:r>
          </a:p>
        </p:txBody>
      </p:sp>
      <p:grpSp>
        <p:nvGrpSpPr>
          <p:cNvPr id="25" name="组合 24"/>
          <p:cNvGrpSpPr/>
          <p:nvPr/>
        </p:nvGrpSpPr>
        <p:grpSpPr>
          <a:xfrm>
            <a:off x="1158600" y="4010629"/>
            <a:ext cx="1622322" cy="408917"/>
            <a:chOff x="6500621" y="1302555"/>
            <a:chExt cx="1622322" cy="408917"/>
          </a:xfrm>
        </p:grpSpPr>
        <p:sp>
          <p:nvSpPr>
            <p:cNvPr id="23" name="对角圆角矩形 22"/>
            <p:cNvSpPr/>
            <p:nvPr/>
          </p:nvSpPr>
          <p:spPr bwMode="auto">
            <a:xfrm>
              <a:off x="6500621" y="1340698"/>
              <a:ext cx="1488347" cy="370774"/>
            </a:xfrm>
            <a:prstGeom prst="round2Diag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-105" charset="0"/>
                <a:ea typeface="ＭＳ Ｐゴシック" pitchFamily="-105" charset="-128"/>
                <a:cs typeface="ＭＳ Ｐゴシック" pitchFamily="-105" charset="-128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6500621" y="1302555"/>
              <a:ext cx="16223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Routing Query</a:t>
              </a:r>
              <a:endParaRPr lang="zh-CN" altLang="en-US" dirty="0"/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1311000" y="4163029"/>
            <a:ext cx="1622322" cy="408917"/>
            <a:chOff x="6500621" y="1302555"/>
            <a:chExt cx="1622322" cy="408917"/>
          </a:xfrm>
        </p:grpSpPr>
        <p:sp>
          <p:nvSpPr>
            <p:cNvPr id="27" name="对角圆角矩形 26"/>
            <p:cNvSpPr/>
            <p:nvPr/>
          </p:nvSpPr>
          <p:spPr bwMode="auto">
            <a:xfrm>
              <a:off x="6500621" y="1340698"/>
              <a:ext cx="1488347" cy="370774"/>
            </a:xfrm>
            <a:prstGeom prst="round2Diag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-105" charset="0"/>
                <a:ea typeface="ＭＳ Ｐゴシック" pitchFamily="-105" charset="-128"/>
                <a:cs typeface="ＭＳ Ｐゴシック" pitchFamily="-105" charset="-128"/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6500621" y="1302555"/>
              <a:ext cx="16223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Routing Query</a:t>
              </a:r>
              <a:endParaRPr lang="zh-CN" altLang="en-US" dirty="0"/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1463400" y="4315429"/>
            <a:ext cx="1622322" cy="408917"/>
            <a:chOff x="6500621" y="1302555"/>
            <a:chExt cx="1622322" cy="408917"/>
          </a:xfrm>
        </p:grpSpPr>
        <p:sp>
          <p:nvSpPr>
            <p:cNvPr id="30" name="对角圆角矩形 29"/>
            <p:cNvSpPr/>
            <p:nvPr/>
          </p:nvSpPr>
          <p:spPr bwMode="auto">
            <a:xfrm>
              <a:off x="6500621" y="1340698"/>
              <a:ext cx="1488347" cy="370774"/>
            </a:xfrm>
            <a:prstGeom prst="round2Diag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-105" charset="0"/>
                <a:ea typeface="ＭＳ Ｐゴシック" pitchFamily="-105" charset="-128"/>
                <a:cs typeface="ＭＳ Ｐゴシック" pitchFamily="-105" charset="-128"/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6500621" y="1302555"/>
              <a:ext cx="16223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Routing Query</a:t>
              </a:r>
              <a:endParaRPr lang="zh-CN" altLang="en-US" dirty="0"/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743957" y="2448283"/>
            <a:ext cx="1757944" cy="350587"/>
            <a:chOff x="5560608" y="1333344"/>
            <a:chExt cx="1622322" cy="350587"/>
          </a:xfrm>
        </p:grpSpPr>
        <p:sp>
          <p:nvSpPr>
            <p:cNvPr id="60" name="对角圆角矩形 59"/>
            <p:cNvSpPr/>
            <p:nvPr/>
          </p:nvSpPr>
          <p:spPr bwMode="auto">
            <a:xfrm>
              <a:off x="5584682" y="1431759"/>
              <a:ext cx="1352245" cy="252172"/>
            </a:xfrm>
            <a:prstGeom prst="round2Diag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-105" charset="0"/>
                <a:ea typeface="ＭＳ Ｐゴシック" pitchFamily="-105" charset="-128"/>
                <a:cs typeface="ＭＳ Ｐゴシック" pitchFamily="-105" charset="-128"/>
              </a:endParaRPr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5560608" y="1333344"/>
              <a:ext cx="16223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User Requests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5549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0000"/>
    </mc:Choice>
    <mc:Fallback xmlns="">
      <p:transition advTm="1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7.83956E-7 2.59259E-6 L 0.00039 0.07222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36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5419E-7 -3.33333E-6 L -0.056 0.16436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00" y="8218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124E-6 4.44444E-6 L 0.10223 0.14282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05" y="7130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84021E-6 2.22222E-6 L 0.299 0.11875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50" y="59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6179292"/>
              </p:ext>
            </p:extLst>
          </p:nvPr>
        </p:nvGraphicFramePr>
        <p:xfrm>
          <a:off x="342900" y="1031875"/>
          <a:ext cx="6821488" cy="565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1" name="Visio" r:id="rId3" imgW="4296601" imgH="3470883" progId="Visio.Drawing.11">
                  <p:embed/>
                </p:oleObj>
              </mc:Choice>
              <mc:Fallback>
                <p:oleObj name="Visio" r:id="rId3" imgW="4296601" imgH="3470883" progId="Visio.Drawing.11">
                  <p:embed/>
                  <p:pic>
                    <p:nvPicPr>
                      <p:cNvPr id="0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" y="1031875"/>
                        <a:ext cx="6821488" cy="565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1"/>
            <a:ext cx="12190413" cy="781665"/>
          </a:xfrm>
        </p:spPr>
        <p:txBody>
          <a:bodyPr/>
          <a:lstStyle/>
          <a:p>
            <a:r>
              <a:rPr lang="en-GB" altLang="zh-CN" dirty="0" err="1"/>
              <a:t>ExaO</a:t>
            </a:r>
            <a:r>
              <a:rPr lang="zh-CN" altLang="en-US" dirty="0"/>
              <a:t> </a:t>
            </a:r>
            <a:r>
              <a:rPr lang="en-US" altLang="zh-CN" dirty="0" smtClean="0"/>
              <a:t>Workflow</a:t>
            </a:r>
            <a:endParaRPr lang="zh-CN" alt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7534656" y="1006152"/>
            <a:ext cx="4504424" cy="5654244"/>
          </a:xfrm>
        </p:spPr>
        <p:txBody>
          <a:bodyPr>
            <a:noAutofit/>
          </a:bodyPr>
          <a:lstStyle/>
          <a:p>
            <a:pPr marL="342866" indent="-342866">
              <a:lnSpc>
                <a:spcPct val="70000"/>
              </a:lnSpc>
              <a:buFont typeface="+mj-lt"/>
              <a:buAutoNum type="arabicParenR"/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Users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submit,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track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and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manage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dataset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transfer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requests</a:t>
            </a:r>
          </a:p>
          <a:p>
            <a:pPr marL="342866" indent="-342866">
              <a:lnSpc>
                <a:spcPct val="70000"/>
              </a:lnSpc>
              <a:buFont typeface="+mj-lt"/>
              <a:buAutoNum type="arabicParenR"/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Scheduler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queries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NEW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requests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via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 err="1">
                <a:solidFill>
                  <a:schemeClr val="bg1">
                    <a:lumMod val="65000"/>
                  </a:schemeClr>
                </a:solidFill>
              </a:rPr>
              <a:t>ExaO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RESTful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interface</a:t>
            </a:r>
          </a:p>
          <a:p>
            <a:pPr marL="342866" indent="-342866">
              <a:lnSpc>
                <a:spcPct val="70000"/>
              </a:lnSpc>
              <a:buFont typeface="+mj-lt"/>
              <a:buAutoNum type="arabicParenR"/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Scheduler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queries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ALTO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controllers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for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routing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state</a:t>
            </a:r>
          </a:p>
          <a:p>
            <a:pPr marL="342866" indent="-342866">
              <a:lnSpc>
                <a:spcPct val="70000"/>
              </a:lnSpc>
              <a:buFont typeface="+mj-lt"/>
              <a:buAutoNum type="arabicParenR"/>
            </a:pPr>
            <a:r>
              <a:rPr lang="en-US" altLang="zh-CN" sz="2000" dirty="0"/>
              <a:t>ALTO</a:t>
            </a:r>
            <a:r>
              <a:rPr lang="zh-CN" altLang="en-US" sz="2000" dirty="0"/>
              <a:t> </a:t>
            </a:r>
            <a:r>
              <a:rPr lang="en-US" altLang="zh-CN" sz="2000" dirty="0"/>
              <a:t>controller</a:t>
            </a:r>
            <a:r>
              <a:rPr lang="zh-CN" altLang="en-US" sz="2000" dirty="0"/>
              <a:t> </a:t>
            </a:r>
            <a:r>
              <a:rPr lang="en-US" altLang="zh-CN" sz="2000" dirty="0"/>
              <a:t>collects</a:t>
            </a:r>
            <a:r>
              <a:rPr lang="zh-CN" altLang="en-US" sz="2000" dirty="0"/>
              <a:t> </a:t>
            </a:r>
            <a:r>
              <a:rPr lang="en-US" altLang="zh-CN" sz="2000" dirty="0"/>
              <a:t>complete</a:t>
            </a:r>
            <a:r>
              <a:rPr lang="zh-CN" altLang="en-US" sz="2000" dirty="0"/>
              <a:t> </a:t>
            </a:r>
            <a:r>
              <a:rPr lang="en-US" altLang="zh-CN" sz="2000" dirty="0"/>
              <a:t>network</a:t>
            </a:r>
            <a:r>
              <a:rPr lang="zh-CN" altLang="en-US" sz="2000" dirty="0"/>
              <a:t> </a:t>
            </a:r>
            <a:r>
              <a:rPr lang="en-US" altLang="zh-CN" sz="2000" dirty="0" smtClean="0"/>
              <a:t>state and computes</a:t>
            </a:r>
            <a:r>
              <a:rPr lang="zh-CN" altLang="en-US" sz="2000" dirty="0" smtClean="0"/>
              <a:t> </a:t>
            </a:r>
            <a:r>
              <a:rPr lang="en-US" altLang="zh-CN" sz="2000" dirty="0"/>
              <a:t>on-demand,</a:t>
            </a:r>
            <a:r>
              <a:rPr lang="zh-CN" altLang="en-US" sz="2000" dirty="0"/>
              <a:t> </a:t>
            </a:r>
            <a:r>
              <a:rPr lang="en-US" altLang="zh-CN" sz="2000" dirty="0"/>
              <a:t>minimal,</a:t>
            </a:r>
            <a:r>
              <a:rPr lang="zh-CN" altLang="en-US" sz="2000" dirty="0"/>
              <a:t> </a:t>
            </a:r>
            <a:r>
              <a:rPr lang="en-US" altLang="zh-CN" sz="2000" dirty="0"/>
              <a:t>abstract</a:t>
            </a:r>
            <a:r>
              <a:rPr lang="zh-CN" altLang="en-US" sz="2000" dirty="0"/>
              <a:t> </a:t>
            </a:r>
            <a:r>
              <a:rPr lang="en-US" altLang="zh-CN" sz="2000" dirty="0"/>
              <a:t>routing</a:t>
            </a:r>
            <a:r>
              <a:rPr lang="zh-CN" altLang="en-US" sz="2000" dirty="0"/>
              <a:t> </a:t>
            </a:r>
            <a:r>
              <a:rPr lang="en-US" altLang="zh-CN" sz="2000" dirty="0"/>
              <a:t>state</a:t>
            </a:r>
            <a:r>
              <a:rPr lang="zh-CN" altLang="en-US" sz="2000" dirty="0"/>
              <a:t> </a:t>
            </a:r>
            <a:r>
              <a:rPr lang="en-US" altLang="zh-CN" sz="2000" dirty="0"/>
              <a:t>in</a:t>
            </a:r>
            <a:r>
              <a:rPr lang="zh-CN" altLang="en-US" sz="2000" dirty="0"/>
              <a:t> </a:t>
            </a:r>
            <a:r>
              <a:rPr lang="en-US" altLang="zh-CN" sz="2000" dirty="0"/>
              <a:t>response</a:t>
            </a:r>
            <a:r>
              <a:rPr lang="zh-CN" altLang="en-US" sz="2000" dirty="0"/>
              <a:t> </a:t>
            </a:r>
            <a:r>
              <a:rPr lang="en-US" altLang="zh-CN" sz="2000" dirty="0"/>
              <a:t>to</a:t>
            </a:r>
            <a:r>
              <a:rPr lang="zh-CN" altLang="en-US" sz="2000" dirty="0"/>
              <a:t> </a:t>
            </a:r>
            <a:r>
              <a:rPr lang="en-US" altLang="zh-CN" sz="2000" dirty="0" smtClean="0"/>
              <a:t>query</a:t>
            </a:r>
            <a:endParaRPr lang="en-US" altLang="zh-CN" sz="2000" dirty="0"/>
          </a:p>
        </p:txBody>
      </p:sp>
      <p:grpSp>
        <p:nvGrpSpPr>
          <p:cNvPr id="32" name="组合 31"/>
          <p:cNvGrpSpPr/>
          <p:nvPr/>
        </p:nvGrpSpPr>
        <p:grpSpPr>
          <a:xfrm>
            <a:off x="5818959" y="4966628"/>
            <a:ext cx="1622322" cy="408917"/>
            <a:chOff x="6500621" y="1302555"/>
            <a:chExt cx="1622322" cy="408917"/>
          </a:xfrm>
        </p:grpSpPr>
        <p:sp>
          <p:nvSpPr>
            <p:cNvPr id="33" name="对角圆角矩形 32"/>
            <p:cNvSpPr/>
            <p:nvPr/>
          </p:nvSpPr>
          <p:spPr bwMode="auto">
            <a:xfrm>
              <a:off x="6500621" y="1340698"/>
              <a:ext cx="1488347" cy="370774"/>
            </a:xfrm>
            <a:prstGeom prst="round2Diag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-105" charset="0"/>
                <a:ea typeface="ＭＳ Ｐゴシック" pitchFamily="-105" charset="-128"/>
                <a:cs typeface="ＭＳ Ｐゴシック" pitchFamily="-105" charset="-128"/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6500621" y="1302555"/>
              <a:ext cx="16223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Routing ACK</a:t>
              </a:r>
              <a:endParaRPr lang="zh-CN" altLang="en-US" dirty="0"/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3122906" y="4994456"/>
            <a:ext cx="1622322" cy="408917"/>
            <a:chOff x="6500621" y="1302555"/>
            <a:chExt cx="1622322" cy="408917"/>
          </a:xfrm>
        </p:grpSpPr>
        <p:sp>
          <p:nvSpPr>
            <p:cNvPr id="39" name="对角圆角矩形 38"/>
            <p:cNvSpPr/>
            <p:nvPr/>
          </p:nvSpPr>
          <p:spPr bwMode="auto">
            <a:xfrm>
              <a:off x="6500621" y="1340698"/>
              <a:ext cx="1488347" cy="370774"/>
            </a:xfrm>
            <a:prstGeom prst="round2Diag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-105" charset="0"/>
                <a:ea typeface="ＭＳ Ｐゴシック" pitchFamily="-105" charset="-128"/>
                <a:cs typeface="ＭＳ Ｐゴシック" pitchFamily="-105" charset="-128"/>
              </a:endParaRP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6500621" y="1302555"/>
              <a:ext cx="16223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Routing ACK</a:t>
              </a:r>
              <a:endParaRPr lang="zh-CN" altLang="en-US" dirty="0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445903" y="4993487"/>
            <a:ext cx="1622322" cy="408917"/>
            <a:chOff x="6500621" y="1302555"/>
            <a:chExt cx="1622322" cy="408917"/>
          </a:xfrm>
        </p:grpSpPr>
        <p:sp>
          <p:nvSpPr>
            <p:cNvPr id="36" name="对角圆角矩形 35"/>
            <p:cNvSpPr/>
            <p:nvPr/>
          </p:nvSpPr>
          <p:spPr bwMode="auto">
            <a:xfrm>
              <a:off x="6500621" y="1340698"/>
              <a:ext cx="1488347" cy="370774"/>
            </a:xfrm>
            <a:prstGeom prst="round2Diag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-105" charset="0"/>
                <a:ea typeface="ＭＳ Ｐゴシック" pitchFamily="-105" charset="-128"/>
                <a:cs typeface="ＭＳ Ｐゴシック" pitchFamily="-105" charset="-128"/>
              </a:endParaRP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6500621" y="1302555"/>
              <a:ext cx="16223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Routing ACK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6890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0000"/>
    </mc:Choice>
    <mc:Fallback xmlns="">
      <p:transition advTm="1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9 -3.7037E-7 L 0.06576 -0.1787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86" y="-8935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1.85185E-6 L -0.1392 -0.1629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66" y="-8148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10001E-7 4.81481E-6 L -0.36645 -0.16505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323" y="-82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9819042"/>
              </p:ext>
            </p:extLst>
          </p:nvPr>
        </p:nvGraphicFramePr>
        <p:xfrm>
          <a:off x="342900" y="1031875"/>
          <a:ext cx="6821488" cy="565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5" name="Visio" r:id="rId3" imgW="4296601" imgH="3470883" progId="Visio.Drawing.11">
                  <p:embed/>
                </p:oleObj>
              </mc:Choice>
              <mc:Fallback>
                <p:oleObj name="Visio" r:id="rId3" imgW="4296601" imgH="3470883" progId="Visio.Drawing.11">
                  <p:embed/>
                  <p:pic>
                    <p:nvPicPr>
                      <p:cNvPr id="0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" y="1031875"/>
                        <a:ext cx="6821488" cy="565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1"/>
            <a:ext cx="12190413" cy="781665"/>
          </a:xfrm>
        </p:spPr>
        <p:txBody>
          <a:bodyPr/>
          <a:lstStyle/>
          <a:p>
            <a:r>
              <a:rPr lang="en-GB" altLang="zh-CN" dirty="0" err="1"/>
              <a:t>ExaO</a:t>
            </a:r>
            <a:r>
              <a:rPr lang="zh-CN" altLang="en-US" dirty="0"/>
              <a:t> </a:t>
            </a:r>
            <a:r>
              <a:rPr lang="en-US" altLang="zh-CN" dirty="0" smtClean="0"/>
              <a:t>Workflow</a:t>
            </a:r>
            <a:endParaRPr lang="zh-CN" alt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7534656" y="1005840"/>
            <a:ext cx="4504424" cy="5654244"/>
          </a:xfrm>
        </p:spPr>
        <p:txBody>
          <a:bodyPr>
            <a:noAutofit/>
          </a:bodyPr>
          <a:lstStyle/>
          <a:p>
            <a:pPr marL="342866" indent="-342866">
              <a:lnSpc>
                <a:spcPct val="70000"/>
              </a:lnSpc>
              <a:buFont typeface="+mj-lt"/>
              <a:buAutoNum type="arabicParenR"/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Users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submit,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track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and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manage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dataset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transfer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requests</a:t>
            </a:r>
          </a:p>
          <a:p>
            <a:pPr marL="342866" indent="-342866">
              <a:lnSpc>
                <a:spcPct val="70000"/>
              </a:lnSpc>
              <a:buFont typeface="+mj-lt"/>
              <a:buAutoNum type="arabicParenR"/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Scheduler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queries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NEW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requests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via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 err="1">
                <a:solidFill>
                  <a:schemeClr val="bg1">
                    <a:lumMod val="65000"/>
                  </a:schemeClr>
                </a:solidFill>
              </a:rPr>
              <a:t>ExaO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RESTful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interface</a:t>
            </a:r>
          </a:p>
          <a:p>
            <a:pPr marL="342866" indent="-342866">
              <a:lnSpc>
                <a:spcPct val="70000"/>
              </a:lnSpc>
              <a:buFont typeface="+mj-lt"/>
              <a:buAutoNum type="arabicParenR"/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Scheduler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queries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ALTO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controllers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for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routing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state</a:t>
            </a:r>
          </a:p>
          <a:p>
            <a:pPr marL="342866" indent="-342866">
              <a:lnSpc>
                <a:spcPct val="70000"/>
              </a:lnSpc>
              <a:buFont typeface="+mj-lt"/>
              <a:buAutoNum type="arabicParenR"/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ALTO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controller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collects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complete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network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 smtClean="0">
                <a:solidFill>
                  <a:schemeClr val="bg1">
                    <a:lumMod val="65000"/>
                  </a:schemeClr>
                </a:solidFill>
              </a:rPr>
              <a:t>state and computes</a:t>
            </a:r>
            <a:r>
              <a:rPr lang="zh-CN" altLang="en-US" sz="20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on-demand,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minimal,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abstract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routing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state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in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response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to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 smtClean="0">
                <a:solidFill>
                  <a:schemeClr val="bg1">
                    <a:lumMod val="65000"/>
                  </a:schemeClr>
                </a:solidFill>
              </a:rPr>
              <a:t>query</a:t>
            </a:r>
          </a:p>
          <a:p>
            <a:pPr marL="342866" indent="-342866">
              <a:lnSpc>
                <a:spcPct val="70000"/>
              </a:lnSpc>
              <a:buFont typeface="+mj-lt"/>
              <a:buAutoNum type="arabicParenR"/>
            </a:pPr>
            <a:r>
              <a:rPr lang="en-US" altLang="zh-CN" sz="2000" dirty="0" smtClean="0"/>
              <a:t>Scheduler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makes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centralized,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dynamic,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file-level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scheduling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and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global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network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resource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allocation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decisions</a:t>
            </a:r>
          </a:p>
        </p:txBody>
      </p:sp>
      <p:grpSp>
        <p:nvGrpSpPr>
          <p:cNvPr id="41" name="组合 40"/>
          <p:cNvGrpSpPr/>
          <p:nvPr/>
        </p:nvGrpSpPr>
        <p:grpSpPr>
          <a:xfrm>
            <a:off x="1467873" y="3718930"/>
            <a:ext cx="2120213" cy="408917"/>
            <a:chOff x="6500621" y="1302555"/>
            <a:chExt cx="1664954" cy="408917"/>
          </a:xfrm>
        </p:grpSpPr>
        <p:sp>
          <p:nvSpPr>
            <p:cNvPr id="42" name="对角圆角矩形 41"/>
            <p:cNvSpPr/>
            <p:nvPr/>
          </p:nvSpPr>
          <p:spPr bwMode="auto">
            <a:xfrm>
              <a:off x="6500621" y="1340698"/>
              <a:ext cx="1488347" cy="370774"/>
            </a:xfrm>
            <a:prstGeom prst="round2Diag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-105" charset="0"/>
                <a:ea typeface="ＭＳ Ｐゴシック" pitchFamily="-105" charset="-128"/>
                <a:cs typeface="ＭＳ Ｐゴシック" pitchFamily="-105" charset="-128"/>
              </a:endParaRP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6500621" y="1302555"/>
              <a:ext cx="16649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Schedule </a:t>
              </a:r>
              <a:r>
                <a:rPr lang="en-US" altLang="zh-CN" dirty="0"/>
                <a:t>Decisions</a:t>
              </a:r>
              <a:endParaRPr lang="zh-CN" altLang="en-US" dirty="0"/>
            </a:p>
          </p:txBody>
        </p:sp>
      </p:grpSp>
      <p:grpSp>
        <p:nvGrpSpPr>
          <p:cNvPr id="62" name="组合 61"/>
          <p:cNvGrpSpPr/>
          <p:nvPr/>
        </p:nvGrpSpPr>
        <p:grpSpPr>
          <a:xfrm>
            <a:off x="1620273" y="3871330"/>
            <a:ext cx="2120213" cy="408917"/>
            <a:chOff x="6500621" y="1302555"/>
            <a:chExt cx="1664954" cy="408917"/>
          </a:xfrm>
        </p:grpSpPr>
        <p:sp>
          <p:nvSpPr>
            <p:cNvPr id="63" name="对角圆角矩形 62"/>
            <p:cNvSpPr/>
            <p:nvPr/>
          </p:nvSpPr>
          <p:spPr bwMode="auto">
            <a:xfrm>
              <a:off x="6500621" y="1340698"/>
              <a:ext cx="1488347" cy="370774"/>
            </a:xfrm>
            <a:prstGeom prst="round2Diag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-105" charset="0"/>
                <a:ea typeface="ＭＳ Ｐゴシック" pitchFamily="-105" charset="-128"/>
                <a:cs typeface="ＭＳ Ｐゴシック" pitchFamily="-105" charset="-128"/>
              </a:endParaRPr>
            </a:p>
          </p:txBody>
        </p:sp>
        <p:sp>
          <p:nvSpPr>
            <p:cNvPr id="64" name="文本框 63"/>
            <p:cNvSpPr txBox="1"/>
            <p:nvPr/>
          </p:nvSpPr>
          <p:spPr>
            <a:xfrm>
              <a:off x="6500621" y="1302555"/>
              <a:ext cx="16649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Schedule </a:t>
              </a:r>
              <a:r>
                <a:rPr lang="en-US" altLang="zh-CN" dirty="0"/>
                <a:t>Decisions</a:t>
              </a:r>
              <a:endParaRPr lang="zh-CN" altLang="en-US" dirty="0"/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1772673" y="4023730"/>
            <a:ext cx="2120213" cy="408917"/>
            <a:chOff x="6500621" y="1302555"/>
            <a:chExt cx="1664954" cy="408917"/>
          </a:xfrm>
        </p:grpSpPr>
        <p:sp>
          <p:nvSpPr>
            <p:cNvPr id="66" name="对角圆角矩形 65"/>
            <p:cNvSpPr/>
            <p:nvPr/>
          </p:nvSpPr>
          <p:spPr bwMode="auto">
            <a:xfrm>
              <a:off x="6500621" y="1340698"/>
              <a:ext cx="1488347" cy="370774"/>
            </a:xfrm>
            <a:prstGeom prst="round2Diag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-105" charset="0"/>
                <a:ea typeface="ＭＳ Ｐゴシック" pitchFamily="-105" charset="-128"/>
                <a:cs typeface="ＭＳ Ｐゴシック" pitchFamily="-105" charset="-128"/>
              </a:endParaRPr>
            </a:p>
          </p:txBody>
        </p:sp>
        <p:sp>
          <p:nvSpPr>
            <p:cNvPr id="67" name="文本框 66"/>
            <p:cNvSpPr txBox="1"/>
            <p:nvPr/>
          </p:nvSpPr>
          <p:spPr>
            <a:xfrm>
              <a:off x="6500621" y="1302555"/>
              <a:ext cx="16649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Schedule </a:t>
              </a:r>
              <a:r>
                <a:rPr lang="en-US" altLang="zh-CN" dirty="0"/>
                <a:t>Decisions</a:t>
              </a:r>
              <a:endParaRPr lang="zh-CN" altLang="en-US" dirty="0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925073" y="4176130"/>
            <a:ext cx="2120213" cy="408917"/>
            <a:chOff x="6500621" y="1302555"/>
            <a:chExt cx="1664954" cy="408917"/>
          </a:xfrm>
        </p:grpSpPr>
        <p:sp>
          <p:nvSpPr>
            <p:cNvPr id="15" name="对角圆角矩形 14"/>
            <p:cNvSpPr/>
            <p:nvPr/>
          </p:nvSpPr>
          <p:spPr bwMode="auto">
            <a:xfrm>
              <a:off x="6500621" y="1340698"/>
              <a:ext cx="1488347" cy="370774"/>
            </a:xfrm>
            <a:prstGeom prst="round2Diag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-105" charset="0"/>
                <a:ea typeface="ＭＳ Ｐゴシック" pitchFamily="-105" charset="-128"/>
                <a:cs typeface="ＭＳ Ｐゴシック" pitchFamily="-105" charset="-128"/>
              </a:endParaRPr>
            </a:p>
          </p:txBody>
        </p:sp>
        <p:sp>
          <p:nvSpPr>
            <p:cNvPr id="16" name="文本框 66"/>
            <p:cNvSpPr txBox="1"/>
            <p:nvPr/>
          </p:nvSpPr>
          <p:spPr>
            <a:xfrm>
              <a:off x="6500621" y="1302555"/>
              <a:ext cx="16649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Schedule Decisions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19103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0000"/>
    </mc:Choice>
    <mc:Fallback xmlns="">
      <p:transition advTm="1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3872E-6 -7.40741E-7 L -0.11785 0.18055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63" y="10787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891E-7 -2.96296E-6 L 0.10288 0.16389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44" y="9398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1692E-6 4.81481E-6 L 0.28754 0.13217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77" y="6597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5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125 C 0 -0.181 0.069 -0.25 0.125 -0.25 L 0.25 -0.25 E" pathEditMode="relative" ptsTypes="">
                                      <p:cBhvr>
                                        <p:cTn id="27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9761361"/>
              </p:ext>
            </p:extLst>
          </p:nvPr>
        </p:nvGraphicFramePr>
        <p:xfrm>
          <a:off x="342900" y="1031875"/>
          <a:ext cx="6821488" cy="565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68" name="Visio" r:id="rId4" imgW="4296601" imgH="3470883" progId="Visio.Drawing.11">
                  <p:embed/>
                </p:oleObj>
              </mc:Choice>
              <mc:Fallback>
                <p:oleObj name="Visio" r:id="rId4" imgW="4296601" imgH="3470883" progId="Visio.Drawing.11">
                  <p:embed/>
                  <p:pic>
                    <p:nvPicPr>
                      <p:cNvPr id="0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" y="1031875"/>
                        <a:ext cx="6821488" cy="565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1"/>
            <a:ext cx="12190413" cy="781665"/>
          </a:xfrm>
        </p:spPr>
        <p:txBody>
          <a:bodyPr/>
          <a:lstStyle/>
          <a:p>
            <a:r>
              <a:rPr lang="en-GB" altLang="zh-CN" dirty="0" err="1"/>
              <a:t>ExaO</a:t>
            </a:r>
            <a:r>
              <a:rPr lang="zh-CN" altLang="en-US" dirty="0"/>
              <a:t> </a:t>
            </a:r>
            <a:r>
              <a:rPr lang="en-US" altLang="zh-CN" dirty="0" smtClean="0"/>
              <a:t>Workflow</a:t>
            </a:r>
            <a:endParaRPr lang="zh-CN" alt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7534656" y="1014984"/>
            <a:ext cx="4504424" cy="5654244"/>
          </a:xfrm>
        </p:spPr>
        <p:txBody>
          <a:bodyPr>
            <a:noAutofit/>
          </a:bodyPr>
          <a:lstStyle/>
          <a:p>
            <a:pPr marL="342866" indent="-342866">
              <a:lnSpc>
                <a:spcPct val="70000"/>
              </a:lnSpc>
              <a:buFont typeface="+mj-lt"/>
              <a:buAutoNum type="arabicParenR"/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Users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submit,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track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and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manage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dataset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transfer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requests</a:t>
            </a:r>
          </a:p>
          <a:p>
            <a:pPr marL="342866" indent="-342866">
              <a:lnSpc>
                <a:spcPct val="70000"/>
              </a:lnSpc>
              <a:buFont typeface="+mj-lt"/>
              <a:buAutoNum type="arabicParenR"/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Scheduler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queries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NEW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requests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via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 err="1">
                <a:solidFill>
                  <a:schemeClr val="bg1">
                    <a:lumMod val="65000"/>
                  </a:schemeClr>
                </a:solidFill>
              </a:rPr>
              <a:t>ExaO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RESTful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interface</a:t>
            </a:r>
          </a:p>
          <a:p>
            <a:pPr marL="342866" indent="-342866">
              <a:lnSpc>
                <a:spcPct val="70000"/>
              </a:lnSpc>
              <a:buFont typeface="+mj-lt"/>
              <a:buAutoNum type="arabicParenR"/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Scheduler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queries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ALTO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controllers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for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routing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state</a:t>
            </a:r>
          </a:p>
          <a:p>
            <a:pPr marL="342866" indent="-342866">
              <a:lnSpc>
                <a:spcPct val="70000"/>
              </a:lnSpc>
              <a:buFont typeface="+mj-lt"/>
              <a:buAutoNum type="arabicParenR"/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ALTO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controller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collects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complete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network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 smtClean="0">
                <a:solidFill>
                  <a:schemeClr val="bg1">
                    <a:lumMod val="65000"/>
                  </a:schemeClr>
                </a:solidFill>
              </a:rPr>
              <a:t>state and computes</a:t>
            </a:r>
            <a:r>
              <a:rPr lang="zh-CN" altLang="en-US" sz="20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on-demand,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minimal,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abstract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routing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state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in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response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to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query</a:t>
            </a:r>
          </a:p>
          <a:p>
            <a:pPr marL="342866" indent="-342866">
              <a:lnSpc>
                <a:spcPct val="70000"/>
              </a:lnSpc>
              <a:buFont typeface="+mj-lt"/>
              <a:buAutoNum type="arabicParenR"/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Scheduler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makes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centralized,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dynamic,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file-level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scheduling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and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global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network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resource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allocation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decisions</a:t>
            </a:r>
          </a:p>
          <a:p>
            <a:pPr marL="342866" indent="-342866">
              <a:lnSpc>
                <a:spcPct val="70000"/>
              </a:lnSpc>
              <a:buFont typeface="+mj-lt"/>
              <a:buAutoNum type="arabicParenR"/>
            </a:pPr>
            <a:r>
              <a:rPr lang="en-US" altLang="zh-CN" sz="2000" dirty="0"/>
              <a:t>Transfer</a:t>
            </a:r>
            <a:r>
              <a:rPr lang="zh-CN" altLang="en-US" sz="2000" dirty="0"/>
              <a:t> </a:t>
            </a:r>
            <a:r>
              <a:rPr lang="en-US" altLang="zh-CN" sz="2000" dirty="0"/>
              <a:t>Execution</a:t>
            </a:r>
            <a:r>
              <a:rPr lang="zh-CN" altLang="en-US" sz="2000" dirty="0"/>
              <a:t> </a:t>
            </a:r>
            <a:r>
              <a:rPr lang="en-US" altLang="zh-CN" sz="2000" dirty="0"/>
              <a:t>Nodes</a:t>
            </a:r>
            <a:r>
              <a:rPr lang="zh-CN" altLang="en-US" sz="2000" dirty="0"/>
              <a:t> </a:t>
            </a:r>
            <a:r>
              <a:rPr lang="en-US" altLang="zh-CN" sz="2000" dirty="0"/>
              <a:t>(TEN)</a:t>
            </a:r>
            <a:r>
              <a:rPr lang="zh-CN" altLang="en-US" sz="2000" dirty="0"/>
              <a:t> </a:t>
            </a:r>
            <a:r>
              <a:rPr lang="en-US" altLang="zh-CN" sz="2000" dirty="0"/>
              <a:t>query</a:t>
            </a:r>
            <a:r>
              <a:rPr lang="zh-CN" altLang="en-US" sz="2000" dirty="0"/>
              <a:t> </a:t>
            </a:r>
            <a:r>
              <a:rPr lang="en-US" altLang="zh-CN" sz="2000" dirty="0"/>
              <a:t>updated</a:t>
            </a:r>
            <a:r>
              <a:rPr lang="zh-CN" altLang="en-US" sz="2000" dirty="0"/>
              <a:t> </a:t>
            </a:r>
            <a:r>
              <a:rPr lang="en-US" altLang="zh-CN" sz="2000" dirty="0"/>
              <a:t>scheduling</a:t>
            </a:r>
            <a:r>
              <a:rPr lang="zh-CN" altLang="en-US" sz="2000" dirty="0"/>
              <a:t> </a:t>
            </a:r>
            <a:r>
              <a:rPr lang="en-US" altLang="zh-CN" sz="2000" dirty="0"/>
              <a:t>and</a:t>
            </a:r>
            <a:r>
              <a:rPr lang="zh-CN" altLang="en-US" sz="2000" dirty="0"/>
              <a:t> </a:t>
            </a:r>
            <a:r>
              <a:rPr lang="en-US" altLang="zh-CN" sz="2000" dirty="0"/>
              <a:t>allocation</a:t>
            </a:r>
            <a:r>
              <a:rPr lang="zh-CN" altLang="en-US" sz="2000" dirty="0"/>
              <a:t> </a:t>
            </a:r>
            <a:r>
              <a:rPr lang="en-US" altLang="zh-CN" sz="2000" dirty="0"/>
              <a:t>decisions</a:t>
            </a:r>
          </a:p>
          <a:p>
            <a:pPr marL="342866" indent="-342866">
              <a:lnSpc>
                <a:spcPct val="70000"/>
              </a:lnSpc>
              <a:buFont typeface="+mj-lt"/>
              <a:buAutoNum type="arabicParenR"/>
            </a:pPr>
            <a:r>
              <a:rPr lang="en-US" altLang="zh-CN" sz="2000" dirty="0"/>
              <a:t>TEN</a:t>
            </a:r>
            <a:r>
              <a:rPr lang="zh-CN" altLang="en-US" sz="2000" dirty="0"/>
              <a:t> </a:t>
            </a:r>
            <a:r>
              <a:rPr lang="en-US" altLang="zh-CN" sz="2000" dirty="0"/>
              <a:t>instruct</a:t>
            </a:r>
            <a:r>
              <a:rPr lang="zh-CN" altLang="en-US" sz="2000" dirty="0"/>
              <a:t> </a:t>
            </a:r>
            <a:r>
              <a:rPr lang="en-GB" sz="2000" dirty="0"/>
              <a:t>efficient data transfer tools on end hosts</a:t>
            </a:r>
            <a:r>
              <a:rPr lang="zh-CN" altLang="en-US" sz="2000" dirty="0"/>
              <a:t> </a:t>
            </a:r>
            <a:r>
              <a:rPr lang="en-US" altLang="zh-CN" sz="2000" dirty="0"/>
              <a:t>(e.g.,</a:t>
            </a:r>
            <a:r>
              <a:rPr lang="zh-CN" altLang="en-US" sz="2000" dirty="0"/>
              <a:t> </a:t>
            </a:r>
            <a:r>
              <a:rPr lang="en-US" altLang="zh-CN" sz="2000" dirty="0"/>
              <a:t>FDT)</a:t>
            </a:r>
            <a:r>
              <a:rPr lang="zh-CN" altLang="en-US" sz="2000" dirty="0"/>
              <a:t> </a:t>
            </a:r>
            <a:r>
              <a:rPr lang="en-US" altLang="zh-CN" sz="2000" dirty="0"/>
              <a:t>to</a:t>
            </a:r>
            <a:r>
              <a:rPr lang="zh-CN" altLang="en-US" sz="2000" dirty="0"/>
              <a:t> </a:t>
            </a:r>
            <a:r>
              <a:rPr lang="en-US" altLang="zh-CN" sz="2000" dirty="0"/>
              <a:t>enforce</a:t>
            </a:r>
            <a:r>
              <a:rPr lang="zh-CN" altLang="en-US" sz="2000" dirty="0"/>
              <a:t> </a:t>
            </a:r>
            <a:r>
              <a:rPr lang="en-US" altLang="zh-CN" sz="2000" dirty="0"/>
              <a:t>scheduling</a:t>
            </a:r>
            <a:r>
              <a:rPr lang="zh-CN" altLang="en-US" sz="2000" dirty="0"/>
              <a:t> </a:t>
            </a:r>
            <a:r>
              <a:rPr lang="en-US" altLang="zh-CN" sz="2000" dirty="0"/>
              <a:t>and</a:t>
            </a:r>
            <a:r>
              <a:rPr lang="zh-CN" altLang="en-US" sz="2000" dirty="0"/>
              <a:t> </a:t>
            </a:r>
            <a:r>
              <a:rPr lang="en-US" altLang="zh-CN" sz="2000" dirty="0"/>
              <a:t>allocation</a:t>
            </a:r>
            <a:r>
              <a:rPr lang="zh-CN" altLang="en-US" sz="2000" dirty="0"/>
              <a:t> </a:t>
            </a:r>
            <a:r>
              <a:rPr lang="en-US" altLang="zh-CN" sz="2000" dirty="0" smtClean="0"/>
              <a:t>decisions</a:t>
            </a:r>
            <a:endParaRPr lang="en-US" altLang="zh-CN" sz="2000" dirty="0"/>
          </a:p>
        </p:txBody>
      </p:sp>
      <p:grpSp>
        <p:nvGrpSpPr>
          <p:cNvPr id="50" name="组合 49"/>
          <p:cNvGrpSpPr/>
          <p:nvPr/>
        </p:nvGrpSpPr>
        <p:grpSpPr>
          <a:xfrm>
            <a:off x="2537661" y="3654497"/>
            <a:ext cx="1338413" cy="408917"/>
            <a:chOff x="6500621" y="1302555"/>
            <a:chExt cx="1622322" cy="408917"/>
          </a:xfrm>
        </p:grpSpPr>
        <p:sp>
          <p:nvSpPr>
            <p:cNvPr id="51" name="对角圆角矩形 50"/>
            <p:cNvSpPr/>
            <p:nvPr/>
          </p:nvSpPr>
          <p:spPr bwMode="auto">
            <a:xfrm>
              <a:off x="6500621" y="1340698"/>
              <a:ext cx="1488347" cy="370774"/>
            </a:xfrm>
            <a:prstGeom prst="round2Diag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-105" charset="0"/>
                <a:ea typeface="ＭＳ Ｐゴシック" pitchFamily="-105" charset="-128"/>
                <a:cs typeface="ＭＳ Ｐゴシック" pitchFamily="-105" charset="-128"/>
              </a:endParaRPr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6500621" y="1302555"/>
              <a:ext cx="16223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TEN Query</a:t>
              </a:r>
              <a:endParaRPr lang="zh-CN" altLang="en-US" dirty="0"/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3841773" y="3692640"/>
            <a:ext cx="1716695" cy="584775"/>
            <a:chOff x="6500621" y="1302555"/>
            <a:chExt cx="1622322" cy="584775"/>
          </a:xfrm>
        </p:grpSpPr>
        <p:sp>
          <p:nvSpPr>
            <p:cNvPr id="48" name="对角圆角矩形 47"/>
            <p:cNvSpPr/>
            <p:nvPr/>
          </p:nvSpPr>
          <p:spPr bwMode="auto">
            <a:xfrm>
              <a:off x="6500621" y="1340698"/>
              <a:ext cx="1488347" cy="370774"/>
            </a:xfrm>
            <a:prstGeom prst="round2Diag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-105" charset="0"/>
                <a:ea typeface="ＭＳ Ｐゴシック" pitchFamily="-105" charset="-128"/>
                <a:cs typeface="ＭＳ Ｐゴシック" pitchFamily="-105" charset="-128"/>
              </a:endParaRPr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6500621" y="1302555"/>
              <a:ext cx="162232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TEN instruction</a:t>
              </a:r>
              <a:endParaRPr lang="zh-CN" altLang="en-US" dirty="0"/>
            </a:p>
          </p:txBody>
        </p:sp>
      </p:grpSp>
      <p:grpSp>
        <p:nvGrpSpPr>
          <p:cNvPr id="68" name="组合 67"/>
          <p:cNvGrpSpPr/>
          <p:nvPr/>
        </p:nvGrpSpPr>
        <p:grpSpPr>
          <a:xfrm>
            <a:off x="3969197" y="3845040"/>
            <a:ext cx="1741673" cy="584775"/>
            <a:chOff x="6500621" y="1302555"/>
            <a:chExt cx="1622323" cy="584775"/>
          </a:xfrm>
        </p:grpSpPr>
        <p:sp>
          <p:nvSpPr>
            <p:cNvPr id="69" name="对角圆角矩形 68"/>
            <p:cNvSpPr/>
            <p:nvPr/>
          </p:nvSpPr>
          <p:spPr bwMode="auto">
            <a:xfrm>
              <a:off x="6500621" y="1340698"/>
              <a:ext cx="1488347" cy="370774"/>
            </a:xfrm>
            <a:prstGeom prst="round2Diag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-105" charset="0"/>
                <a:ea typeface="ＭＳ Ｐゴシック" pitchFamily="-105" charset="-128"/>
                <a:cs typeface="ＭＳ Ｐゴシック" pitchFamily="-105" charset="-128"/>
              </a:endParaRPr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6500622" y="1302555"/>
              <a:ext cx="162232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TEN instruction</a:t>
              </a:r>
              <a:endParaRPr lang="zh-CN" altLang="en-US" dirty="0"/>
            </a:p>
          </p:txBody>
        </p:sp>
      </p:grpSp>
      <p:grpSp>
        <p:nvGrpSpPr>
          <p:cNvPr id="71" name="组合 70"/>
          <p:cNvGrpSpPr/>
          <p:nvPr/>
        </p:nvGrpSpPr>
        <p:grpSpPr>
          <a:xfrm>
            <a:off x="4000500" y="3997440"/>
            <a:ext cx="1862768" cy="408917"/>
            <a:chOff x="6500621" y="1302555"/>
            <a:chExt cx="1622322" cy="408917"/>
          </a:xfrm>
        </p:grpSpPr>
        <p:sp>
          <p:nvSpPr>
            <p:cNvPr id="72" name="对角圆角矩形 71"/>
            <p:cNvSpPr/>
            <p:nvPr/>
          </p:nvSpPr>
          <p:spPr bwMode="auto">
            <a:xfrm>
              <a:off x="6500621" y="1340698"/>
              <a:ext cx="1488347" cy="370774"/>
            </a:xfrm>
            <a:prstGeom prst="round2Diag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-105" charset="0"/>
                <a:ea typeface="ＭＳ Ｐゴシック" pitchFamily="-105" charset="-128"/>
                <a:cs typeface="ＭＳ Ｐゴシック" pitchFamily="-105" charset="-128"/>
              </a:endParaRPr>
            </a:p>
          </p:txBody>
        </p:sp>
        <p:sp>
          <p:nvSpPr>
            <p:cNvPr id="73" name="文本框 72"/>
            <p:cNvSpPr txBox="1"/>
            <p:nvPr/>
          </p:nvSpPr>
          <p:spPr>
            <a:xfrm>
              <a:off x="6500621" y="1302555"/>
              <a:ext cx="16223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TEN </a:t>
              </a:r>
              <a:r>
                <a:rPr lang="en-US" altLang="zh-CN" dirty="0" err="1" smtClean="0"/>
                <a:t>ininstruction</a:t>
              </a:r>
              <a:endParaRPr lang="zh-CN" altLang="en-US" dirty="0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4093624" y="4149840"/>
            <a:ext cx="1922044" cy="584775"/>
            <a:chOff x="6500621" y="1302555"/>
            <a:chExt cx="1622322" cy="584775"/>
          </a:xfrm>
        </p:grpSpPr>
        <p:sp>
          <p:nvSpPr>
            <p:cNvPr id="18" name="对角圆角矩形 17"/>
            <p:cNvSpPr/>
            <p:nvPr/>
          </p:nvSpPr>
          <p:spPr bwMode="auto">
            <a:xfrm>
              <a:off x="6500621" y="1340698"/>
              <a:ext cx="1488347" cy="370774"/>
            </a:xfrm>
            <a:prstGeom prst="round2Diag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-105" charset="0"/>
                <a:ea typeface="ＭＳ Ｐゴシック" pitchFamily="-105" charset="-128"/>
                <a:cs typeface="ＭＳ Ｐゴシック" pitchFamily="-105" charset="-128"/>
              </a:endParaRPr>
            </a:p>
          </p:txBody>
        </p:sp>
        <p:sp>
          <p:nvSpPr>
            <p:cNvPr id="19" name="文本框 72"/>
            <p:cNvSpPr txBox="1"/>
            <p:nvPr/>
          </p:nvSpPr>
          <p:spPr>
            <a:xfrm>
              <a:off x="6500621" y="1302555"/>
              <a:ext cx="162232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TEN instruction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77145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0000"/>
    </mc:Choice>
    <mc:Fallback xmlns="">
      <p:transition advTm="1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88084E-6 2.96296E-6 L -0.21695 0.28796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848" y="14398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1684E-6 -7.40741E-7 L -0.03712 0.24884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62" y="12431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0033E-7 -1.48148E-6 L 0.13231 0.23935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15" y="11968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5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3.7037E-6 L -3.33333E-6 -0.13611 C -3.33333E-6 -0.19722 0.02631 -0.27222 0.04766 -0.27222 L 0.09532 -0.27222 " pathEditMode="relative" rAng="0" ptsTypes="FfFF">
                                      <p:cBhvr>
                                        <p:cTn id="35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66" y="-136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0280700"/>
              </p:ext>
            </p:extLst>
          </p:nvPr>
        </p:nvGraphicFramePr>
        <p:xfrm>
          <a:off x="342900" y="1031875"/>
          <a:ext cx="6821488" cy="565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2" name="Visio" r:id="rId3" imgW="4296601" imgH="3470883" progId="Visio.Drawing.11">
                  <p:embed/>
                </p:oleObj>
              </mc:Choice>
              <mc:Fallback>
                <p:oleObj name="Visio" r:id="rId3" imgW="4296601" imgH="3470883" progId="Visio.Drawing.11">
                  <p:embed/>
                  <p:pic>
                    <p:nvPicPr>
                      <p:cNvPr id="0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" y="1031875"/>
                        <a:ext cx="6821488" cy="565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1"/>
            <a:ext cx="12190413" cy="781665"/>
          </a:xfrm>
        </p:spPr>
        <p:txBody>
          <a:bodyPr/>
          <a:lstStyle/>
          <a:p>
            <a:r>
              <a:rPr lang="en-GB" altLang="zh-CN" dirty="0" err="1"/>
              <a:t>ExaO</a:t>
            </a:r>
            <a:r>
              <a:rPr lang="zh-CN" altLang="en-US" dirty="0"/>
              <a:t> </a:t>
            </a:r>
            <a:r>
              <a:rPr lang="en-US" altLang="zh-CN" dirty="0" smtClean="0"/>
              <a:t>Workflow</a:t>
            </a:r>
            <a:endParaRPr lang="zh-CN" alt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7534656" y="1014984"/>
            <a:ext cx="4504424" cy="5654244"/>
          </a:xfrm>
        </p:spPr>
        <p:txBody>
          <a:bodyPr>
            <a:noAutofit/>
          </a:bodyPr>
          <a:lstStyle/>
          <a:p>
            <a:pPr marL="342866" indent="-342866">
              <a:lnSpc>
                <a:spcPct val="70000"/>
              </a:lnSpc>
              <a:buFont typeface="+mj-lt"/>
              <a:buAutoNum type="arabicParenR"/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Users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submit,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track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and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manage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dataset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transfer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requests</a:t>
            </a:r>
          </a:p>
          <a:p>
            <a:pPr marL="342866" indent="-342866">
              <a:lnSpc>
                <a:spcPct val="70000"/>
              </a:lnSpc>
              <a:buFont typeface="+mj-lt"/>
              <a:buAutoNum type="arabicParenR"/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Scheduler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queries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NEW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requests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via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 err="1">
                <a:solidFill>
                  <a:schemeClr val="bg1">
                    <a:lumMod val="65000"/>
                  </a:schemeClr>
                </a:solidFill>
              </a:rPr>
              <a:t>ExaO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RESTful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interface</a:t>
            </a:r>
          </a:p>
          <a:p>
            <a:pPr marL="342866" indent="-342866">
              <a:lnSpc>
                <a:spcPct val="70000"/>
              </a:lnSpc>
              <a:buFont typeface="+mj-lt"/>
              <a:buAutoNum type="arabicParenR"/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Scheduler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queries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ALTO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controllers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for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routing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state</a:t>
            </a:r>
          </a:p>
          <a:p>
            <a:pPr marL="342866" indent="-342866">
              <a:lnSpc>
                <a:spcPct val="70000"/>
              </a:lnSpc>
              <a:buFont typeface="+mj-lt"/>
              <a:buAutoNum type="arabicParenR"/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ALTO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controller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collects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complete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network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 smtClean="0">
                <a:solidFill>
                  <a:schemeClr val="bg1">
                    <a:lumMod val="65000"/>
                  </a:schemeClr>
                </a:solidFill>
              </a:rPr>
              <a:t>state and computes</a:t>
            </a:r>
            <a:r>
              <a:rPr lang="zh-CN" altLang="en-US" sz="20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on-demand,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minimal,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abstract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routing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state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in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response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to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query</a:t>
            </a:r>
          </a:p>
          <a:p>
            <a:pPr marL="342866" indent="-342866">
              <a:lnSpc>
                <a:spcPct val="70000"/>
              </a:lnSpc>
              <a:buFont typeface="+mj-lt"/>
              <a:buAutoNum type="arabicParenR"/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Scheduler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makes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centralized,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dynamic,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file-level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scheduling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and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global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network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resource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allocation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decisions</a:t>
            </a:r>
          </a:p>
          <a:p>
            <a:pPr marL="342866" indent="-342866">
              <a:lnSpc>
                <a:spcPct val="70000"/>
              </a:lnSpc>
              <a:buFont typeface="+mj-lt"/>
              <a:buAutoNum type="arabicParenR"/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Transfer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Execution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Nodes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(TEN)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query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updated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scheduling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and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allocation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decisions</a:t>
            </a:r>
          </a:p>
          <a:p>
            <a:pPr marL="342866" indent="-342866">
              <a:lnSpc>
                <a:spcPct val="70000"/>
              </a:lnSpc>
              <a:buFont typeface="+mj-lt"/>
              <a:buAutoNum type="arabicParenR"/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TEN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instruct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GB" sz="2000" dirty="0">
                <a:solidFill>
                  <a:schemeClr val="bg1">
                    <a:lumMod val="65000"/>
                  </a:schemeClr>
                </a:solidFill>
              </a:rPr>
              <a:t>efficient data transfer tools on end hosts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(e.g.,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FDT)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to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enforce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scheduling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and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allocation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decisions</a:t>
            </a:r>
          </a:p>
          <a:p>
            <a:pPr marL="342866" indent="-342866">
              <a:lnSpc>
                <a:spcPct val="70000"/>
              </a:lnSpc>
              <a:buFont typeface="+mj-lt"/>
              <a:buAutoNum type="arabicParenR"/>
            </a:pPr>
            <a:r>
              <a:rPr lang="en-US" altLang="zh-CN" sz="2000" dirty="0" err="1"/>
              <a:t>MonALISA</a:t>
            </a:r>
            <a:r>
              <a:rPr lang="zh-CN" altLang="en-US" sz="2000" dirty="0"/>
              <a:t> </a:t>
            </a:r>
            <a:r>
              <a:rPr lang="en-US" altLang="zh-CN" sz="2000" dirty="0"/>
              <a:t>sensors</a:t>
            </a:r>
            <a:r>
              <a:rPr lang="zh-CN" altLang="en-US" sz="2000" dirty="0"/>
              <a:t>  </a:t>
            </a:r>
            <a:r>
              <a:rPr lang="en-US" altLang="zh-CN" sz="2000" dirty="0"/>
              <a:t>monitor</a:t>
            </a:r>
            <a:r>
              <a:rPr lang="zh-CN" altLang="en-US" sz="2000" dirty="0"/>
              <a:t> </a:t>
            </a:r>
            <a:r>
              <a:rPr lang="en-US" altLang="zh-CN" sz="2000" dirty="0"/>
              <a:t>data</a:t>
            </a:r>
            <a:r>
              <a:rPr lang="zh-CN" altLang="en-US" sz="2000" dirty="0"/>
              <a:t> </a:t>
            </a:r>
            <a:r>
              <a:rPr lang="en-US" altLang="zh-CN" sz="2000" dirty="0"/>
              <a:t>transfer</a:t>
            </a:r>
            <a:r>
              <a:rPr lang="zh-CN" altLang="en-US" sz="2000" dirty="0"/>
              <a:t> </a:t>
            </a:r>
            <a:r>
              <a:rPr lang="en-US" altLang="zh-CN" sz="2000" dirty="0"/>
              <a:t>status</a:t>
            </a:r>
            <a:r>
              <a:rPr lang="zh-CN" altLang="en-US" sz="2000" dirty="0"/>
              <a:t> </a:t>
            </a:r>
            <a:r>
              <a:rPr lang="en-US" altLang="zh-CN" sz="2000" dirty="0"/>
              <a:t>and</a:t>
            </a:r>
            <a:r>
              <a:rPr lang="zh-CN" altLang="en-US" sz="2000" dirty="0"/>
              <a:t> </a:t>
            </a:r>
            <a:r>
              <a:rPr lang="en-US" altLang="zh-CN" sz="2000" dirty="0"/>
              <a:t>send</a:t>
            </a:r>
            <a:r>
              <a:rPr lang="zh-CN" altLang="en-US" sz="2000" dirty="0"/>
              <a:t> </a:t>
            </a:r>
            <a:r>
              <a:rPr lang="en-US" altLang="zh-CN" sz="2000" dirty="0"/>
              <a:t>update</a:t>
            </a:r>
            <a:r>
              <a:rPr lang="zh-CN" altLang="en-US" sz="2000" dirty="0"/>
              <a:t> </a:t>
            </a:r>
            <a:r>
              <a:rPr lang="en-US" altLang="zh-CN" sz="2000" dirty="0"/>
              <a:t>back</a:t>
            </a:r>
          </a:p>
        </p:txBody>
      </p:sp>
      <p:grpSp>
        <p:nvGrpSpPr>
          <p:cNvPr id="50" name="组合 49"/>
          <p:cNvGrpSpPr/>
          <p:nvPr/>
        </p:nvGrpSpPr>
        <p:grpSpPr>
          <a:xfrm>
            <a:off x="342454" y="6108481"/>
            <a:ext cx="1664146" cy="584775"/>
            <a:chOff x="6500621" y="1302555"/>
            <a:chExt cx="1622322" cy="584775"/>
          </a:xfrm>
        </p:grpSpPr>
        <p:sp>
          <p:nvSpPr>
            <p:cNvPr id="51" name="对角圆角矩形 50"/>
            <p:cNvSpPr/>
            <p:nvPr/>
          </p:nvSpPr>
          <p:spPr bwMode="auto">
            <a:xfrm>
              <a:off x="6500621" y="1340698"/>
              <a:ext cx="1488347" cy="370774"/>
            </a:xfrm>
            <a:prstGeom prst="round2Diag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-105" charset="0"/>
                <a:ea typeface="ＭＳ Ｐゴシック" pitchFamily="-105" charset="-128"/>
                <a:cs typeface="ＭＳ Ｐゴシック" pitchFamily="-105" charset="-128"/>
              </a:endParaRPr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6500621" y="1302555"/>
              <a:ext cx="162232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Transfer</a:t>
              </a:r>
              <a:r>
                <a:rPr lang="zh-CN" altLang="en-US" dirty="0" smtClean="0"/>
                <a:t> </a:t>
              </a:r>
              <a:r>
                <a:rPr lang="en-US" altLang="zh-CN" dirty="0" smtClean="0"/>
                <a:t>Status</a:t>
              </a:r>
              <a:endParaRPr lang="zh-CN" altLang="en-US" dirty="0"/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2822416" y="6108481"/>
            <a:ext cx="1647984" cy="584775"/>
            <a:chOff x="6500621" y="1302555"/>
            <a:chExt cx="1622322" cy="584775"/>
          </a:xfrm>
        </p:grpSpPr>
        <p:sp>
          <p:nvSpPr>
            <p:cNvPr id="45" name="对角圆角矩形 44"/>
            <p:cNvSpPr/>
            <p:nvPr/>
          </p:nvSpPr>
          <p:spPr bwMode="auto">
            <a:xfrm>
              <a:off x="6500621" y="1340698"/>
              <a:ext cx="1488347" cy="370774"/>
            </a:xfrm>
            <a:prstGeom prst="round2Diag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-105" charset="0"/>
                <a:ea typeface="ＭＳ Ｐゴシック" pitchFamily="-105" charset="-128"/>
                <a:cs typeface="ＭＳ Ｐゴシック" pitchFamily="-105" charset="-128"/>
              </a:endParaRPr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6500621" y="1302555"/>
              <a:ext cx="162232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Transfer</a:t>
              </a:r>
              <a:r>
                <a:rPr lang="zh-CN" altLang="en-US" dirty="0" smtClean="0"/>
                <a:t> </a:t>
              </a:r>
              <a:r>
                <a:rPr lang="en-US" altLang="zh-CN" dirty="0" smtClean="0"/>
                <a:t>Status</a:t>
              </a:r>
              <a:endParaRPr lang="zh-CN" altLang="en-US" dirty="0"/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5302378" y="6073299"/>
            <a:ext cx="1695322" cy="408917"/>
            <a:chOff x="6500621" y="1302555"/>
            <a:chExt cx="1622322" cy="408917"/>
          </a:xfrm>
        </p:grpSpPr>
        <p:sp>
          <p:nvSpPr>
            <p:cNvPr id="48" name="对角圆角矩形 47"/>
            <p:cNvSpPr/>
            <p:nvPr/>
          </p:nvSpPr>
          <p:spPr bwMode="auto">
            <a:xfrm>
              <a:off x="6500621" y="1340698"/>
              <a:ext cx="1488347" cy="370774"/>
            </a:xfrm>
            <a:prstGeom prst="round2Diag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-105" charset="0"/>
                <a:ea typeface="ＭＳ Ｐゴシック" pitchFamily="-105" charset="-128"/>
                <a:cs typeface="ＭＳ Ｐゴシック" pitchFamily="-105" charset="-128"/>
              </a:endParaRPr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6500621" y="1302555"/>
              <a:ext cx="16223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Transfer</a:t>
              </a:r>
              <a:r>
                <a:rPr lang="zh-CN" altLang="en-US" dirty="0" smtClean="0"/>
                <a:t> </a:t>
              </a:r>
              <a:r>
                <a:rPr lang="en-US" altLang="zh-CN" dirty="0" smtClean="0"/>
                <a:t>Status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0421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0000"/>
    </mc:Choice>
    <mc:Fallback xmlns="">
      <p:transition advTm="1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719E-6 -3.7037E-7 L 0.41829 -0.28981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914" y="-14491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5021E-6 -3.7037E-7 L 0.22112 -0.25648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056" y="-12824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52233E-6 2.22222E-6 L 0.06212 -0.25417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99" y="-127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4"/>
          <p:cNvSpPr/>
          <p:nvPr/>
        </p:nvSpPr>
        <p:spPr>
          <a:xfrm>
            <a:off x="0" y="7572"/>
            <a:ext cx="1219041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0" hangingPunct="0"/>
            <a:r>
              <a:rPr lang="en-GB" sz="4400" kern="0" baseline="0" dirty="0">
                <a:solidFill>
                  <a:srgbClr val="F3F3F3"/>
                </a:solidFill>
                <a:latin typeface="+mj-lt"/>
                <a:ea typeface="+mj-ea"/>
                <a:cs typeface="+mj-cs"/>
              </a:rPr>
              <a:t>Practical </a:t>
            </a:r>
            <a:r>
              <a:rPr lang="en-GB" sz="4400" kern="0" baseline="0" dirty="0" smtClean="0">
                <a:solidFill>
                  <a:srgbClr val="F3F3F3"/>
                </a:solidFill>
                <a:latin typeface="+mj-lt"/>
                <a:ea typeface="+mj-ea"/>
                <a:cs typeface="+mj-cs"/>
              </a:rPr>
              <a:t>Concerns</a:t>
            </a:r>
            <a:endParaRPr lang="en-GB" sz="4400" kern="0" baseline="0" dirty="0">
              <a:solidFill>
                <a:srgbClr val="F3F3F3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任意多边形 2"/>
          <p:cNvSpPr/>
          <p:nvPr/>
        </p:nvSpPr>
        <p:spPr>
          <a:xfrm>
            <a:off x="1703536" y="1180727"/>
            <a:ext cx="4163344" cy="2498006"/>
          </a:xfrm>
          <a:custGeom>
            <a:avLst/>
            <a:gdLst>
              <a:gd name="connsiteX0" fmla="*/ 0 w 4163344"/>
              <a:gd name="connsiteY0" fmla="*/ 0 h 2498006"/>
              <a:gd name="connsiteX1" fmla="*/ 4163344 w 4163344"/>
              <a:gd name="connsiteY1" fmla="*/ 0 h 2498006"/>
              <a:gd name="connsiteX2" fmla="*/ 4163344 w 4163344"/>
              <a:gd name="connsiteY2" fmla="*/ 2498006 h 2498006"/>
              <a:gd name="connsiteX3" fmla="*/ 0 w 4163344"/>
              <a:gd name="connsiteY3" fmla="*/ 2498006 h 2498006"/>
              <a:gd name="connsiteX4" fmla="*/ 0 w 4163344"/>
              <a:gd name="connsiteY4" fmla="*/ 0 h 2498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63344" h="2498006">
                <a:moveTo>
                  <a:pt x="0" y="0"/>
                </a:moveTo>
                <a:lnTo>
                  <a:pt x="4163344" y="0"/>
                </a:lnTo>
                <a:lnTo>
                  <a:pt x="4163344" y="2498006"/>
                </a:lnTo>
                <a:lnTo>
                  <a:pt x="0" y="2498006"/>
                </a:lnTo>
                <a:lnTo>
                  <a:pt x="0" y="0"/>
                </a:lnTo>
                <a:close/>
              </a:path>
            </a:pathLst>
          </a:cu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5">
              <a:hueOff val="0"/>
              <a:satOff val="0"/>
              <a:lumOff val="0"/>
              <a:alphaOff val="0"/>
            </a:schemeClr>
          </a:fillRef>
          <a:effectRef idx="1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91440" tIns="91440" rIns="91440" bIns="91440" numCol="1" spcCol="1270" anchor="ctr" anchorCtr="0">
            <a:noAutofit/>
          </a:bodyPr>
          <a:lstStyle/>
          <a:p>
            <a:pPr lvl="0" algn="l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2400" kern="1200" baseline="0" dirty="0" smtClean="0"/>
              <a:t>Minimally invasive change on end host groups</a:t>
            </a:r>
            <a:endParaRPr lang="zh-CN" altLang="en-US" sz="2400" kern="1200" dirty="0"/>
          </a:p>
        </p:txBody>
      </p:sp>
      <p:sp>
        <p:nvSpPr>
          <p:cNvPr id="5" name="任意多边形 4"/>
          <p:cNvSpPr/>
          <p:nvPr/>
        </p:nvSpPr>
        <p:spPr>
          <a:xfrm>
            <a:off x="6283215" y="1180727"/>
            <a:ext cx="4163344" cy="2498006"/>
          </a:xfrm>
          <a:custGeom>
            <a:avLst/>
            <a:gdLst>
              <a:gd name="connsiteX0" fmla="*/ 0 w 4163344"/>
              <a:gd name="connsiteY0" fmla="*/ 0 h 2498006"/>
              <a:gd name="connsiteX1" fmla="*/ 4163344 w 4163344"/>
              <a:gd name="connsiteY1" fmla="*/ 0 h 2498006"/>
              <a:gd name="connsiteX2" fmla="*/ 4163344 w 4163344"/>
              <a:gd name="connsiteY2" fmla="*/ 2498006 h 2498006"/>
              <a:gd name="connsiteX3" fmla="*/ 0 w 4163344"/>
              <a:gd name="connsiteY3" fmla="*/ 2498006 h 2498006"/>
              <a:gd name="connsiteX4" fmla="*/ 0 w 4163344"/>
              <a:gd name="connsiteY4" fmla="*/ 0 h 2498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63344" h="2498006">
                <a:moveTo>
                  <a:pt x="0" y="0"/>
                </a:moveTo>
                <a:lnTo>
                  <a:pt x="4163344" y="0"/>
                </a:lnTo>
                <a:lnTo>
                  <a:pt x="4163344" y="2498006"/>
                </a:lnTo>
                <a:lnTo>
                  <a:pt x="0" y="2498006"/>
                </a:lnTo>
                <a:lnTo>
                  <a:pt x="0" y="0"/>
                </a:lnTo>
                <a:close/>
              </a:path>
            </a:pathLst>
          </a:cu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5">
              <a:hueOff val="-3311292"/>
              <a:satOff val="13270"/>
              <a:lumOff val="2876"/>
              <a:alphaOff val="0"/>
            </a:schemeClr>
          </a:fillRef>
          <a:effectRef idx="1">
            <a:schemeClr val="accent5">
              <a:hueOff val="-3311292"/>
              <a:satOff val="13270"/>
              <a:lumOff val="2876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91440" tIns="91440" rIns="91440" bIns="91440" numCol="1" spcCol="1270" anchor="ctr" anchorCtr="0">
            <a:noAutofit/>
          </a:bodyPr>
          <a:lstStyle/>
          <a:p>
            <a:pPr lvl="0" algn="l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2400" kern="1200" baseline="0" dirty="0" smtClean="0"/>
              <a:t>Real-time, dynamic resource allocation under the existence of other network traffic</a:t>
            </a:r>
            <a:endParaRPr lang="zh-CN" altLang="en-US" sz="2400" kern="1200" dirty="0"/>
          </a:p>
        </p:txBody>
      </p:sp>
      <p:sp>
        <p:nvSpPr>
          <p:cNvPr id="7" name="任意多边形 6"/>
          <p:cNvSpPr/>
          <p:nvPr/>
        </p:nvSpPr>
        <p:spPr>
          <a:xfrm>
            <a:off x="1703536" y="4095068"/>
            <a:ext cx="4163344" cy="2498006"/>
          </a:xfrm>
          <a:custGeom>
            <a:avLst/>
            <a:gdLst>
              <a:gd name="connsiteX0" fmla="*/ 0 w 4163344"/>
              <a:gd name="connsiteY0" fmla="*/ 0 h 2498006"/>
              <a:gd name="connsiteX1" fmla="*/ 4163344 w 4163344"/>
              <a:gd name="connsiteY1" fmla="*/ 0 h 2498006"/>
              <a:gd name="connsiteX2" fmla="*/ 4163344 w 4163344"/>
              <a:gd name="connsiteY2" fmla="*/ 2498006 h 2498006"/>
              <a:gd name="connsiteX3" fmla="*/ 0 w 4163344"/>
              <a:gd name="connsiteY3" fmla="*/ 2498006 h 2498006"/>
              <a:gd name="connsiteX4" fmla="*/ 0 w 4163344"/>
              <a:gd name="connsiteY4" fmla="*/ 0 h 2498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63344" h="2498006">
                <a:moveTo>
                  <a:pt x="0" y="0"/>
                </a:moveTo>
                <a:lnTo>
                  <a:pt x="4163344" y="0"/>
                </a:lnTo>
                <a:lnTo>
                  <a:pt x="4163344" y="2498006"/>
                </a:lnTo>
                <a:lnTo>
                  <a:pt x="0" y="2498006"/>
                </a:lnTo>
                <a:lnTo>
                  <a:pt x="0" y="0"/>
                </a:lnTo>
                <a:close/>
              </a:path>
            </a:pathLst>
          </a:cu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5">
              <a:hueOff val="-6622584"/>
              <a:satOff val="26541"/>
              <a:lumOff val="5752"/>
              <a:alphaOff val="0"/>
            </a:schemeClr>
          </a:fillRef>
          <a:effectRef idx="1">
            <a:schemeClr val="accent5">
              <a:hueOff val="-6622584"/>
              <a:satOff val="26541"/>
              <a:lumOff val="5752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91440" tIns="91440" rIns="91440" bIns="91440" numCol="1" spcCol="1270" anchor="ctr" anchorCtr="0">
            <a:noAutofit/>
          </a:bodyPr>
          <a:lstStyle/>
          <a:p>
            <a:pPr lvl="0" algn="l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2400" b="1" kern="1200" baseline="0" dirty="0" smtClean="0"/>
              <a:t>Not CMS or HEP specific, </a:t>
            </a:r>
            <a:r>
              <a:rPr lang="en-GB" sz="2400" kern="1200" baseline="0" dirty="0" smtClean="0"/>
              <a:t>hence support any data intensive sciences</a:t>
            </a:r>
            <a:endParaRPr lang="zh-CN" altLang="en-US" sz="2400" kern="1200" dirty="0"/>
          </a:p>
        </p:txBody>
      </p:sp>
      <p:sp>
        <p:nvSpPr>
          <p:cNvPr id="8" name="任意多边形 7"/>
          <p:cNvSpPr/>
          <p:nvPr/>
        </p:nvSpPr>
        <p:spPr>
          <a:xfrm>
            <a:off x="6283215" y="4095068"/>
            <a:ext cx="4163344" cy="2498006"/>
          </a:xfrm>
          <a:custGeom>
            <a:avLst/>
            <a:gdLst>
              <a:gd name="connsiteX0" fmla="*/ 0 w 4163344"/>
              <a:gd name="connsiteY0" fmla="*/ 0 h 2498006"/>
              <a:gd name="connsiteX1" fmla="*/ 4163344 w 4163344"/>
              <a:gd name="connsiteY1" fmla="*/ 0 h 2498006"/>
              <a:gd name="connsiteX2" fmla="*/ 4163344 w 4163344"/>
              <a:gd name="connsiteY2" fmla="*/ 2498006 h 2498006"/>
              <a:gd name="connsiteX3" fmla="*/ 0 w 4163344"/>
              <a:gd name="connsiteY3" fmla="*/ 2498006 h 2498006"/>
              <a:gd name="connsiteX4" fmla="*/ 0 w 4163344"/>
              <a:gd name="connsiteY4" fmla="*/ 0 h 2498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63344" h="2498006">
                <a:moveTo>
                  <a:pt x="0" y="0"/>
                </a:moveTo>
                <a:lnTo>
                  <a:pt x="4163344" y="0"/>
                </a:lnTo>
                <a:lnTo>
                  <a:pt x="4163344" y="2498006"/>
                </a:lnTo>
                <a:lnTo>
                  <a:pt x="0" y="2498006"/>
                </a:lnTo>
                <a:lnTo>
                  <a:pt x="0" y="0"/>
                </a:lnTo>
                <a:close/>
              </a:path>
            </a:pathLst>
          </a:cu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5">
              <a:hueOff val="-9933876"/>
              <a:satOff val="39811"/>
              <a:lumOff val="8628"/>
              <a:alphaOff val="0"/>
            </a:schemeClr>
          </a:fillRef>
          <a:effectRef idx="1">
            <a:schemeClr val="accent5">
              <a:hueOff val="-9933876"/>
              <a:satOff val="39811"/>
              <a:lumOff val="8628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91440" tIns="91440" rIns="91440" bIns="91440" numCol="1" spcCol="1270" anchor="ctr" anchorCtr="0">
            <a:noAutofit/>
          </a:bodyPr>
          <a:lstStyle/>
          <a:p>
            <a:pPr lvl="0" algn="l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2400" kern="1200" baseline="0" dirty="0" smtClean="0"/>
              <a:t>Dataset distribution to N destination</a:t>
            </a:r>
            <a:endParaRPr lang="zh-CN" altLang="en-US" sz="2400" kern="1200" dirty="0" smtClean="0"/>
          </a:p>
          <a:p>
            <a:pPr lvl="0" algn="l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400" b="1" kern="1200" baseline="0" dirty="0" smtClean="0">
                <a:latin typeface="+mn-lt"/>
              </a:rPr>
              <a:t>   • </a:t>
            </a:r>
            <a:r>
              <a:rPr lang="en-GB" sz="2400" b="1" kern="1200" baseline="0" dirty="0" smtClean="0"/>
              <a:t>Maximal link utilization </a:t>
            </a:r>
            <a:r>
              <a:rPr lang="en-GB" sz="2400" kern="1200" baseline="0" dirty="0" smtClean="0"/>
              <a:t>in the testbed</a:t>
            </a:r>
            <a:endParaRPr lang="zh-CN" altLang="en-US" sz="2400" kern="1200" dirty="0" smtClean="0"/>
          </a:p>
          <a:p>
            <a:pPr lvl="0" algn="l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400" b="1" kern="1200" baseline="0" dirty="0" smtClean="0">
                <a:latin typeface="+mn-lt"/>
              </a:rPr>
              <a:t>   • </a:t>
            </a:r>
            <a:r>
              <a:rPr lang="en-US" altLang="zh-CN" sz="2400" b="1" kern="1200" baseline="0" dirty="0" smtClean="0"/>
              <a:t>N</a:t>
            </a:r>
            <a:r>
              <a:rPr lang="en-GB" sz="2400" b="1" kern="1200" baseline="0" dirty="0" smtClean="0"/>
              <a:t> times faster than dataset level scheduling </a:t>
            </a:r>
            <a:endParaRPr lang="zh-CN" altLang="en-US" sz="2400" kern="1200" dirty="0"/>
          </a:p>
        </p:txBody>
      </p:sp>
    </p:spTree>
    <p:extLst>
      <p:ext uri="{BB962C8B-B14F-4D97-AF65-F5344CB8AC3E}">
        <p14:creationId xmlns:p14="http://schemas.microsoft.com/office/powerpoint/2010/main" val="2202911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7" grpId="0" animBg="1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4150951"/>
              </p:ext>
            </p:extLst>
          </p:nvPr>
        </p:nvGraphicFramePr>
        <p:xfrm>
          <a:off x="441433" y="1260514"/>
          <a:ext cx="5411412" cy="29178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9" name="Visio" r:id="rId4" imgW="4594394" imgH="2683680" progId="Visio.Drawing.11">
                  <p:embed/>
                </p:oleObj>
              </mc:Choice>
              <mc:Fallback>
                <p:oleObj name="Visio" r:id="rId4" imgW="4594394" imgH="268368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433" y="1260514"/>
                        <a:ext cx="5411412" cy="291784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0413" cy="805218"/>
          </a:xfrm>
        </p:spPr>
        <p:txBody>
          <a:bodyPr/>
          <a:lstStyle/>
          <a:p>
            <a:r>
              <a:rPr lang="en-US" altLang="zh-CN" sz="4000" dirty="0"/>
              <a:t>Example:</a:t>
            </a:r>
            <a:r>
              <a:rPr lang="zh-CN" altLang="en-US" sz="4000" dirty="0"/>
              <a:t> </a:t>
            </a:r>
            <a:r>
              <a:rPr lang="en-US" altLang="zh-CN" sz="4000" dirty="0"/>
              <a:t>Distributing</a:t>
            </a:r>
            <a:r>
              <a:rPr lang="zh-CN" altLang="en-US" sz="4000" dirty="0"/>
              <a:t> </a:t>
            </a:r>
            <a:r>
              <a:rPr lang="en-US" altLang="zh-CN" sz="4000" dirty="0"/>
              <a:t>Dataset</a:t>
            </a:r>
            <a:r>
              <a:rPr lang="zh-CN" altLang="en-US" sz="4000" dirty="0"/>
              <a:t> </a:t>
            </a:r>
            <a:r>
              <a:rPr lang="en-US" altLang="zh-CN" sz="4000" dirty="0"/>
              <a:t>X</a:t>
            </a:r>
            <a:r>
              <a:rPr lang="zh-CN" altLang="en-US" sz="4000" dirty="0"/>
              <a:t> </a:t>
            </a:r>
            <a:r>
              <a:rPr lang="en-US" altLang="zh-CN" sz="4000" dirty="0"/>
              <a:t>to</a:t>
            </a:r>
            <a:r>
              <a:rPr lang="zh-CN" altLang="en-US" sz="4000" dirty="0"/>
              <a:t> </a:t>
            </a:r>
            <a:r>
              <a:rPr lang="en-US" altLang="zh-CN" sz="4000" dirty="0"/>
              <a:t>All</a:t>
            </a:r>
            <a:r>
              <a:rPr lang="zh-CN" altLang="en-US" sz="4000" dirty="0"/>
              <a:t> </a:t>
            </a:r>
            <a:r>
              <a:rPr lang="en-US" altLang="zh-CN" sz="4000" dirty="0"/>
              <a:t>the</a:t>
            </a:r>
            <a:r>
              <a:rPr lang="zh-CN" altLang="en-US" sz="4000" dirty="0"/>
              <a:t> </a:t>
            </a:r>
            <a:r>
              <a:rPr lang="en-US" altLang="zh-CN" sz="4000" dirty="0"/>
              <a:t>Sites</a:t>
            </a:r>
            <a:r>
              <a:rPr lang="zh-CN" altLang="en-US" sz="4000" dirty="0"/>
              <a:t> </a:t>
            </a:r>
            <a:r>
              <a:rPr lang="en-US" altLang="zh-CN" sz="4000" dirty="0"/>
              <a:t>in</a:t>
            </a:r>
            <a:r>
              <a:rPr lang="zh-CN" altLang="en-US" sz="4000" dirty="0"/>
              <a:t> </a:t>
            </a:r>
            <a:r>
              <a:rPr lang="en-US" altLang="zh-CN" sz="4000" dirty="0" err="1" smtClean="0"/>
              <a:t>ExaO</a:t>
            </a:r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174" y="4556728"/>
            <a:ext cx="6214118" cy="192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603726" y="884896"/>
            <a:ext cx="5586687" cy="5973103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sz="2200" dirty="0" smtClean="0"/>
              <a:t>Site 1 is the only source at the beginning</a:t>
            </a:r>
          </a:p>
          <a:p>
            <a:pPr>
              <a:lnSpc>
                <a:spcPct val="80000"/>
              </a:lnSpc>
            </a:pPr>
            <a:r>
              <a:rPr lang="en-US" sz="2200" dirty="0" smtClean="0"/>
              <a:t>Each site can become a file provider once receiving files</a:t>
            </a:r>
          </a:p>
          <a:p>
            <a:pPr>
              <a:lnSpc>
                <a:spcPct val="80000"/>
              </a:lnSpc>
            </a:pPr>
            <a:r>
              <a:rPr lang="en-US" sz="2200" dirty="0" smtClean="0"/>
              <a:t>Site 1 sends 3000/6=500 unique files to each destination site</a:t>
            </a:r>
          </a:p>
          <a:p>
            <a:pPr lvl="1">
              <a:lnSpc>
                <a:spcPct val="80000"/>
              </a:lnSpc>
            </a:pPr>
            <a:r>
              <a:rPr lang="en-US" sz="2200" dirty="0" smtClean="0"/>
              <a:t>Limit the rate of each (site 1, site X) flow as 100/6=16.7Gbps</a:t>
            </a:r>
          </a:p>
          <a:p>
            <a:pPr lvl="1">
              <a:lnSpc>
                <a:spcPct val="80000"/>
              </a:lnSpc>
            </a:pPr>
            <a:r>
              <a:rPr lang="en-US" sz="2200" b="1" dirty="0" smtClean="0"/>
              <a:t>Uplink utilization: 100%</a:t>
            </a:r>
          </a:p>
          <a:p>
            <a:pPr>
              <a:lnSpc>
                <a:spcPct val="80000"/>
              </a:lnSpc>
            </a:pPr>
            <a:r>
              <a:rPr lang="en-US" sz="2200" dirty="0" smtClean="0"/>
              <a:t>Site X (X=2, 3, </a:t>
            </a:r>
            <a:r>
              <a:rPr lang="is-IS" sz="2200" dirty="0" smtClean="0"/>
              <a:t>…, 7</a:t>
            </a:r>
            <a:r>
              <a:rPr lang="en-US" sz="2200" dirty="0" smtClean="0"/>
              <a:t>):</a:t>
            </a:r>
          </a:p>
          <a:p>
            <a:pPr lvl="1">
              <a:lnSpc>
                <a:spcPct val="80000"/>
              </a:lnSpc>
            </a:pPr>
            <a:r>
              <a:rPr lang="en-US" sz="2200" dirty="0" smtClean="0"/>
              <a:t>becomes a source to other destination </a:t>
            </a:r>
            <a:r>
              <a:rPr lang="en-US" sz="2200" dirty="0"/>
              <a:t>sites </a:t>
            </a:r>
            <a:r>
              <a:rPr lang="en-US" sz="2200" dirty="0" smtClean="0"/>
              <a:t>after </a:t>
            </a:r>
            <a:r>
              <a:rPr lang="en-US" sz="2200" dirty="0"/>
              <a:t>receiving a unique file from site </a:t>
            </a:r>
            <a:r>
              <a:rPr lang="en-US" sz="2200" dirty="0" smtClean="0"/>
              <a:t>1</a:t>
            </a:r>
          </a:p>
          <a:p>
            <a:pPr lvl="1">
              <a:lnSpc>
                <a:spcPct val="80000"/>
              </a:lnSpc>
            </a:pPr>
            <a:r>
              <a:rPr lang="en-US" sz="2200" dirty="0" smtClean="0"/>
              <a:t>sends the received file to all other </a:t>
            </a:r>
            <a:r>
              <a:rPr lang="en-US" altLang="zh-CN" sz="2200" dirty="0" smtClean="0"/>
              <a:t>5</a:t>
            </a:r>
            <a:r>
              <a:rPr lang="zh-CN" altLang="en-US" sz="2200" dirty="0" smtClean="0"/>
              <a:t> </a:t>
            </a:r>
            <a:r>
              <a:rPr lang="en-US" sz="2200" dirty="0" smtClean="0"/>
              <a:t>destination sites</a:t>
            </a:r>
            <a:r>
              <a:rPr lang="en-US" sz="2200" dirty="0"/>
              <a:t>,</a:t>
            </a:r>
            <a:r>
              <a:rPr lang="zh-CN" altLang="en-US" sz="2200" dirty="0" smtClean="0"/>
              <a:t> </a:t>
            </a:r>
            <a:r>
              <a:rPr lang="en-US" altLang="zh-CN" sz="2200" dirty="0" smtClean="0"/>
              <a:t>each </a:t>
            </a:r>
            <a:r>
              <a:rPr lang="en-US" sz="2200" dirty="0" smtClean="0"/>
              <a:t>at (100-16.7)/</a:t>
            </a:r>
            <a:r>
              <a:rPr lang="en-US" altLang="zh-CN" sz="2200" dirty="0" smtClean="0"/>
              <a:t>5=16.7Gbps</a:t>
            </a:r>
          </a:p>
          <a:p>
            <a:pPr lvl="1">
              <a:lnSpc>
                <a:spcPct val="80000"/>
              </a:lnSpc>
            </a:pPr>
            <a:r>
              <a:rPr lang="en-US" altLang="zh-CN" sz="2200" b="1" dirty="0" smtClean="0"/>
              <a:t>Uplink utilization: is 83.3%</a:t>
            </a:r>
          </a:p>
          <a:p>
            <a:pPr>
              <a:lnSpc>
                <a:spcPct val="80000"/>
              </a:lnSpc>
            </a:pPr>
            <a:r>
              <a:rPr lang="en-US" altLang="zh-CN" sz="2200" b="1" dirty="0" smtClean="0">
                <a:solidFill>
                  <a:srgbClr val="FF0000"/>
                </a:solidFill>
              </a:rPr>
              <a:t>Total link utilization: 6/7=85.71%</a:t>
            </a:r>
            <a:endParaRPr lang="en-US" sz="2200" b="1" dirty="0" smtClean="0">
              <a:solidFill>
                <a:srgbClr val="FF0000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sz="2200" b="1" dirty="0" smtClean="0"/>
              <a:t>6 times of </a:t>
            </a:r>
            <a:r>
              <a:rPr lang="en-US" sz="2200" b="1" dirty="0" err="1" smtClean="0"/>
              <a:t>PhEDEx</a:t>
            </a:r>
            <a:endParaRPr lang="en-US" sz="2200" b="1" dirty="0" smtClean="0"/>
          </a:p>
          <a:p>
            <a:pPr lvl="1">
              <a:lnSpc>
                <a:spcPct val="80000"/>
              </a:lnSpc>
            </a:pPr>
            <a:r>
              <a:rPr lang="en-US" altLang="zh-CN" sz="2200" b="1" dirty="0">
                <a:solidFill>
                  <a:srgbClr val="FF0000"/>
                </a:solidFill>
              </a:rPr>
              <a:t>Achieves</a:t>
            </a:r>
            <a:r>
              <a:rPr lang="zh-CN" altLang="en-US" sz="2200" b="1" dirty="0">
                <a:solidFill>
                  <a:srgbClr val="FF0000"/>
                </a:solidFill>
              </a:rPr>
              <a:t> </a:t>
            </a:r>
            <a:r>
              <a:rPr lang="en-US" altLang="zh-CN" sz="2200" b="1" dirty="0">
                <a:solidFill>
                  <a:srgbClr val="FF0000"/>
                </a:solidFill>
              </a:rPr>
              <a:t>theoretical</a:t>
            </a:r>
            <a:r>
              <a:rPr lang="zh-CN" altLang="en-US" sz="2200" b="1" dirty="0">
                <a:solidFill>
                  <a:srgbClr val="FF0000"/>
                </a:solidFill>
              </a:rPr>
              <a:t> </a:t>
            </a:r>
            <a:r>
              <a:rPr lang="en-US" altLang="zh-CN" sz="2200" b="1" dirty="0">
                <a:solidFill>
                  <a:srgbClr val="FF0000"/>
                </a:solidFill>
              </a:rPr>
              <a:t>m</a:t>
            </a:r>
            <a:r>
              <a:rPr lang="en-US" sz="2200" b="1" dirty="0">
                <a:solidFill>
                  <a:srgbClr val="FF0000"/>
                </a:solidFill>
              </a:rPr>
              <a:t>aximum</a:t>
            </a:r>
            <a:endParaRPr lang="en-US" sz="2200" b="1" dirty="0" smtClean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50917" y="884897"/>
            <a:ext cx="2384683" cy="297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Dataset </a:t>
            </a:r>
            <a:r>
              <a:rPr lang="en-US" altLang="zh-CN" sz="2000" b="1" dirty="0" smtClean="0"/>
              <a:t>X</a:t>
            </a:r>
            <a:r>
              <a:rPr lang="en-US" sz="2000" b="1" dirty="0" smtClean="0"/>
              <a:t> (3000 50GB files)</a:t>
            </a:r>
            <a:endParaRPr lang="en-US" sz="2000" b="1" dirty="0"/>
          </a:p>
        </p:txBody>
      </p:sp>
      <p:sp>
        <p:nvSpPr>
          <p:cNvPr id="2" name="椭圆 1"/>
          <p:cNvSpPr/>
          <p:nvPr/>
        </p:nvSpPr>
        <p:spPr bwMode="auto">
          <a:xfrm>
            <a:off x="3453475" y="1238143"/>
            <a:ext cx="836613" cy="728662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-105" charset="0"/>
              <a:ea typeface="ＭＳ Ｐゴシック" pitchFamily="-105" charset="-128"/>
              <a:cs typeface="ＭＳ Ｐゴシック" pitchFamily="-105" charset="-128"/>
            </a:endParaRPr>
          </a:p>
        </p:txBody>
      </p:sp>
      <p:cxnSp>
        <p:nvCxnSpPr>
          <p:cNvPr id="4" name="直接箭头连接符 3"/>
          <p:cNvCxnSpPr/>
          <p:nvPr/>
        </p:nvCxnSpPr>
        <p:spPr bwMode="auto">
          <a:xfrm flipH="1">
            <a:off x="3343271" y="2009669"/>
            <a:ext cx="242888" cy="21918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triangle"/>
          </a:ln>
          <a:effectLst/>
        </p:spPr>
      </p:cxnSp>
      <p:cxnSp>
        <p:nvCxnSpPr>
          <p:cNvPr id="11" name="直接箭头连接符 10"/>
          <p:cNvCxnSpPr/>
          <p:nvPr/>
        </p:nvCxnSpPr>
        <p:spPr bwMode="auto">
          <a:xfrm flipH="1">
            <a:off x="2338381" y="2428875"/>
            <a:ext cx="319094" cy="12382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triangle"/>
          </a:ln>
          <a:effectLst/>
        </p:spPr>
      </p:cxnSp>
      <p:sp>
        <p:nvSpPr>
          <p:cNvPr id="13" name="椭圆 12"/>
          <p:cNvSpPr/>
          <p:nvPr/>
        </p:nvSpPr>
        <p:spPr bwMode="auto">
          <a:xfrm>
            <a:off x="485174" y="3166593"/>
            <a:ext cx="757839" cy="728662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-105" charset="0"/>
              <a:ea typeface="ＭＳ Ｐゴシック" pitchFamily="-105" charset="-128"/>
              <a:cs typeface="ＭＳ Ｐゴシック" pitchFamily="-105" charset="-128"/>
            </a:endParaRPr>
          </a:p>
        </p:txBody>
      </p:sp>
      <p:cxnSp>
        <p:nvCxnSpPr>
          <p:cNvPr id="14" name="直接箭头连接符 13"/>
          <p:cNvCxnSpPr/>
          <p:nvPr/>
        </p:nvCxnSpPr>
        <p:spPr bwMode="auto">
          <a:xfrm flipH="1">
            <a:off x="2497928" y="2595563"/>
            <a:ext cx="369099" cy="23336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triangle"/>
          </a:ln>
          <a:effectLst/>
        </p:spPr>
      </p:cxnSp>
      <p:cxnSp>
        <p:nvCxnSpPr>
          <p:cNvPr id="16" name="直接箭头连接符 15"/>
          <p:cNvCxnSpPr/>
          <p:nvPr/>
        </p:nvCxnSpPr>
        <p:spPr bwMode="auto">
          <a:xfrm flipH="1">
            <a:off x="3050917" y="2662235"/>
            <a:ext cx="11375" cy="23919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triangle"/>
          </a:ln>
          <a:effectLst/>
        </p:spPr>
      </p:cxnSp>
      <p:cxnSp>
        <p:nvCxnSpPr>
          <p:cNvPr id="18" name="直接箭头连接符 17"/>
          <p:cNvCxnSpPr/>
          <p:nvPr/>
        </p:nvCxnSpPr>
        <p:spPr bwMode="auto">
          <a:xfrm>
            <a:off x="3243269" y="2543163"/>
            <a:ext cx="221446" cy="17627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triangle"/>
          </a:ln>
          <a:effectLst/>
        </p:spPr>
      </p:cxnSp>
      <p:cxnSp>
        <p:nvCxnSpPr>
          <p:cNvPr id="20" name="直接箭头连接符 19"/>
          <p:cNvCxnSpPr/>
          <p:nvPr/>
        </p:nvCxnSpPr>
        <p:spPr bwMode="auto">
          <a:xfrm>
            <a:off x="3353992" y="2490787"/>
            <a:ext cx="291700" cy="14051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triangle"/>
          </a:ln>
          <a:effectLst/>
        </p:spPr>
      </p:cxnSp>
      <p:cxnSp>
        <p:nvCxnSpPr>
          <p:cNvPr id="22" name="直接箭头连接符 21"/>
          <p:cNvCxnSpPr/>
          <p:nvPr/>
        </p:nvCxnSpPr>
        <p:spPr bwMode="auto">
          <a:xfrm>
            <a:off x="3476629" y="2405045"/>
            <a:ext cx="257043" cy="8574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triangle"/>
          </a:ln>
          <a:effectLst/>
        </p:spPr>
      </p:cxnSp>
      <p:sp>
        <p:nvSpPr>
          <p:cNvPr id="25" name="椭圆 24"/>
          <p:cNvSpPr/>
          <p:nvPr/>
        </p:nvSpPr>
        <p:spPr bwMode="auto">
          <a:xfrm>
            <a:off x="1351947" y="3166593"/>
            <a:ext cx="757839" cy="728662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-105" charset="0"/>
              <a:ea typeface="ＭＳ Ｐゴシック" pitchFamily="-105" charset="-128"/>
              <a:cs typeface="ＭＳ Ｐゴシック" pitchFamily="-105" charset="-128"/>
            </a:endParaRPr>
          </a:p>
        </p:txBody>
      </p:sp>
      <p:sp>
        <p:nvSpPr>
          <p:cNvPr id="26" name="椭圆 25"/>
          <p:cNvSpPr/>
          <p:nvPr/>
        </p:nvSpPr>
        <p:spPr bwMode="auto">
          <a:xfrm>
            <a:off x="2194918" y="3166593"/>
            <a:ext cx="757839" cy="728662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-105" charset="0"/>
              <a:ea typeface="ＭＳ Ｐゴシック" pitchFamily="-105" charset="-128"/>
              <a:cs typeface="ＭＳ Ｐゴシック" pitchFamily="-105" charset="-128"/>
            </a:endParaRPr>
          </a:p>
        </p:txBody>
      </p:sp>
      <p:sp>
        <p:nvSpPr>
          <p:cNvPr id="27" name="椭圆 26"/>
          <p:cNvSpPr/>
          <p:nvPr/>
        </p:nvSpPr>
        <p:spPr bwMode="auto">
          <a:xfrm>
            <a:off x="3437924" y="3166593"/>
            <a:ext cx="757839" cy="728662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-105" charset="0"/>
              <a:ea typeface="ＭＳ Ｐゴシック" pitchFamily="-105" charset="-128"/>
              <a:cs typeface="ＭＳ Ｐゴシック" pitchFamily="-105" charset="-128"/>
            </a:endParaRPr>
          </a:p>
        </p:txBody>
      </p:sp>
      <p:sp>
        <p:nvSpPr>
          <p:cNvPr id="28" name="椭圆 27"/>
          <p:cNvSpPr/>
          <p:nvPr/>
        </p:nvSpPr>
        <p:spPr bwMode="auto">
          <a:xfrm>
            <a:off x="4280900" y="3166593"/>
            <a:ext cx="757839" cy="728662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-105" charset="0"/>
              <a:ea typeface="ＭＳ Ｐゴシック" pitchFamily="-105" charset="-128"/>
              <a:cs typeface="ＭＳ Ｐゴシック" pitchFamily="-105" charset="-128"/>
            </a:endParaRPr>
          </a:p>
        </p:txBody>
      </p:sp>
      <p:sp>
        <p:nvSpPr>
          <p:cNvPr id="29" name="椭圆 28"/>
          <p:cNvSpPr/>
          <p:nvPr/>
        </p:nvSpPr>
        <p:spPr bwMode="auto">
          <a:xfrm>
            <a:off x="5166721" y="3166593"/>
            <a:ext cx="757839" cy="728662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-105" charset="0"/>
              <a:ea typeface="ＭＳ Ｐゴシック" pitchFamily="-105" charset="-128"/>
              <a:cs typeface="ＭＳ Ｐゴシック" pitchFamily="-105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2838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30000"/>
    </mc:Choice>
    <mc:Fallback xmlns="">
      <p:transition advTm="3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500"/>
                            </p:stCondLst>
                            <p:childTnLst>
                              <p:par>
                                <p:cTn id="5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0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  <p:bldP spid="25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091" y="1007392"/>
            <a:ext cx="10514231" cy="5656881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CN" sz="3200" dirty="0" smtClean="0"/>
              <a:t>A u</a:t>
            </a:r>
            <a:r>
              <a:rPr lang="x-none" altLang="zh-CN" sz="3200" dirty="0" smtClean="0"/>
              <a:t>ser</a:t>
            </a:r>
            <a:r>
              <a:rPr lang="x-none" altLang="en-US" sz="3200" dirty="0" smtClean="0"/>
              <a:t> </a:t>
            </a:r>
            <a:r>
              <a:rPr lang="x-none" altLang="zh-CN" sz="3200" dirty="0"/>
              <a:t>submits</a:t>
            </a:r>
            <a:r>
              <a:rPr lang="x-none" altLang="en-US" sz="3200" dirty="0"/>
              <a:t> </a:t>
            </a:r>
            <a:r>
              <a:rPr lang="x-none" altLang="zh-CN" sz="3200" dirty="0"/>
              <a:t>a</a:t>
            </a:r>
            <a:r>
              <a:rPr lang="x-none" altLang="en-US" sz="3200" dirty="0"/>
              <a:t> </a:t>
            </a:r>
            <a:r>
              <a:rPr lang="x-none" altLang="zh-CN" sz="3200" dirty="0"/>
              <a:t>request:</a:t>
            </a:r>
          </a:p>
          <a:p>
            <a:pPr marL="457200" lvl="1" indent="0">
              <a:buNone/>
            </a:pPr>
            <a:r>
              <a:rPr lang="x-none" altLang="zh-CN" sz="3200" dirty="0"/>
              <a:t>	{</a:t>
            </a:r>
          </a:p>
          <a:p>
            <a:pPr marL="457200" lvl="1" indent="0">
              <a:buNone/>
            </a:pPr>
            <a:r>
              <a:rPr lang="x-none" altLang="zh-CN" sz="3200" dirty="0"/>
              <a:t>		“</a:t>
            </a:r>
            <a:r>
              <a:rPr lang="x-none" altLang="x-none" sz="3200" dirty="0"/>
              <a:t>DatasetName</a:t>
            </a:r>
            <a:r>
              <a:rPr lang="x-none" altLang="zh-CN" sz="3200" dirty="0"/>
              <a:t>”:</a:t>
            </a:r>
            <a:r>
              <a:rPr lang="x-none" altLang="en-US" sz="3200" dirty="0"/>
              <a:t> </a:t>
            </a:r>
            <a:r>
              <a:rPr lang="x-none" altLang="zh-CN" sz="3200" dirty="0"/>
              <a:t>“A”,</a:t>
            </a:r>
          </a:p>
          <a:p>
            <a:pPr marL="457200" lvl="1" indent="0">
              <a:buNone/>
            </a:pPr>
            <a:r>
              <a:rPr lang="x-none" altLang="x-none" sz="3200" dirty="0"/>
              <a:t>	 	“Destination”: {“Site 2”, “Site 3”, “Site 4”, “Site 5”, “Site 6”, “Site 7”}</a:t>
            </a:r>
          </a:p>
          <a:p>
            <a:pPr marL="457200" lvl="1" indent="0">
              <a:buNone/>
            </a:pPr>
            <a:r>
              <a:rPr lang="x-none" altLang="zh-CN" sz="3200" dirty="0"/>
              <a:t>	}</a:t>
            </a:r>
          </a:p>
          <a:p>
            <a:pPr marL="514350" indent="-514350">
              <a:buFont typeface="+mj-lt"/>
              <a:buAutoNum type="arabicPeriod"/>
            </a:pPr>
            <a:r>
              <a:rPr lang="x-none" sz="3200" dirty="0"/>
              <a:t>ExaO receives this </a:t>
            </a:r>
            <a:r>
              <a:rPr lang="x-none" sz="3200" dirty="0" smtClean="0"/>
              <a:t>request </a:t>
            </a:r>
            <a:r>
              <a:rPr lang="x-none" sz="3200" dirty="0"/>
              <a:t>and makes online file-level scheduling </a:t>
            </a:r>
            <a:r>
              <a:rPr lang="x-none" sz="3200" dirty="0" smtClean="0"/>
              <a:t>to </a:t>
            </a:r>
            <a:r>
              <a:rPr lang="x-none" sz="3200" dirty="0"/>
              <a:t>maximize network utilization</a:t>
            </a:r>
          </a:p>
          <a:p>
            <a:pPr marL="514350" indent="-514350">
              <a:buFont typeface="+mj-lt"/>
              <a:buAutoNum type="arabicPeriod"/>
            </a:pPr>
            <a:r>
              <a:rPr lang="x-none" sz="3200" dirty="0"/>
              <a:t>Audience </a:t>
            </a:r>
            <a:r>
              <a:rPr lang="en-US" sz="3200" dirty="0" smtClean="0"/>
              <a:t>observe </a:t>
            </a:r>
            <a:r>
              <a:rPr lang="x-none" sz="3200" dirty="0" smtClean="0"/>
              <a:t>the </a:t>
            </a:r>
            <a:r>
              <a:rPr lang="en-US" sz="3200" dirty="0" smtClean="0"/>
              <a:t>scheduling decision made by </a:t>
            </a:r>
            <a:r>
              <a:rPr lang="en-US" sz="3200" dirty="0" err="1" smtClean="0"/>
              <a:t>ExaO</a:t>
            </a:r>
            <a:r>
              <a:rPr lang="en-US" sz="3200" dirty="0" smtClean="0"/>
              <a:t> and the high link utilization from testbed UI, and observe the </a:t>
            </a:r>
            <a:r>
              <a:rPr lang="x-none" sz="3200" dirty="0" smtClean="0"/>
              <a:t>status </a:t>
            </a:r>
            <a:r>
              <a:rPr lang="x-none" sz="3200" dirty="0"/>
              <a:t>of file transfers through </a:t>
            </a:r>
            <a:r>
              <a:rPr lang="x-none" sz="3200" dirty="0" smtClean="0"/>
              <a:t>Monalisa</a:t>
            </a:r>
            <a:endParaRPr lang="x-none" sz="3200" dirty="0"/>
          </a:p>
        </p:txBody>
      </p:sp>
      <p:sp>
        <p:nvSpPr>
          <p:cNvPr id="4" name="Rectangle 3"/>
          <p:cNvSpPr/>
          <p:nvPr/>
        </p:nvSpPr>
        <p:spPr>
          <a:xfrm>
            <a:off x="491190" y="186362"/>
            <a:ext cx="989373" cy="4206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/>
              <a:t>Demo: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106964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0000"/>
    </mc:Choice>
    <mc:Fallback xmlns="">
      <p:transition advTm="1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2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806451"/>
            <a:ext cx="12190413" cy="578908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7936" y="3076388"/>
            <a:ext cx="10814539" cy="163195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4000" dirty="0" smtClean="0">
                <a:solidFill>
                  <a:srgbClr val="800000"/>
                </a:solidFill>
                <a:latin typeface="Georgia" charset="0"/>
                <a:ea typeface="ＭＳ Ｐゴシック" charset="0"/>
                <a:cs typeface="ＭＳ Ｐゴシック" charset="0"/>
              </a:rPr>
              <a:t>Thank You!</a:t>
            </a:r>
            <a:endParaRPr lang="en-US" sz="4000" dirty="0">
              <a:solidFill>
                <a:srgbClr val="800000"/>
              </a:solidFill>
              <a:latin typeface="Georgia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1126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3000">
        <p14:ripple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1"/>
            <a:ext cx="12194374" cy="791570"/>
          </a:xfrm>
        </p:spPr>
        <p:txBody>
          <a:bodyPr/>
          <a:lstStyle/>
          <a:p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/>
              <a:t>Compact Muon Solenoid </a:t>
            </a:r>
            <a:r>
              <a:rPr lang="en-US" altLang="zh-CN" dirty="0" smtClean="0"/>
              <a:t>Computing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Model</a:t>
            </a:r>
            <a:endParaRPr 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7696200" y="1809750"/>
            <a:ext cx="121904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121904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" name="图示 9"/>
          <p:cNvGraphicFramePr/>
          <p:nvPr>
            <p:extLst>
              <p:ext uri="{D42A27DB-BD31-4B8C-83A1-F6EECF244321}">
                <p14:modId xmlns:p14="http://schemas.microsoft.com/office/powerpoint/2010/main" val="2515536241"/>
              </p:ext>
            </p:extLst>
          </p:nvPr>
        </p:nvGraphicFramePr>
        <p:xfrm>
          <a:off x="406664" y="1205126"/>
          <a:ext cx="5727436" cy="53099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6134100" y="1205126"/>
            <a:ext cx="121904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6166028"/>
              </p:ext>
            </p:extLst>
          </p:nvPr>
        </p:nvGraphicFramePr>
        <p:xfrm>
          <a:off x="6134099" y="1205125"/>
          <a:ext cx="6056313" cy="53961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98" name="Visio" r:id="rId9" imgW="4017260" imgH="3580669" progId="Visio.Drawing.11">
                  <p:embed/>
                </p:oleObj>
              </mc:Choice>
              <mc:Fallback>
                <p:oleObj name="Visio" r:id="rId9" imgW="4017260" imgH="3580669" progId="Visio.Drawing.11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34099" y="1205125"/>
                        <a:ext cx="6056313" cy="539614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文本框 22"/>
          <p:cNvSpPr txBox="1"/>
          <p:nvPr/>
        </p:nvSpPr>
        <p:spPr>
          <a:xfrm>
            <a:off x="1847848" y="1847850"/>
            <a:ext cx="4057652" cy="748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spcBef>
                <a:spcPct val="30000"/>
              </a:spcBef>
              <a:defRPr/>
            </a:pPr>
            <a:r>
              <a:rPr lang="en-US" altLang="zh-CN" sz="3200" dirty="0">
                <a:solidFill>
                  <a:schemeClr val="bg1"/>
                </a:solidFill>
                <a:latin typeface="Arial" pitchFamily="-105" charset="0"/>
                <a:ea typeface="微软雅黑" panose="020B0503020204020204" pitchFamily="34" charset="-122"/>
                <a:cs typeface="ＭＳ Ｐゴシック" pitchFamily="-105" charset="-128"/>
              </a:rPr>
              <a:t>Large</a:t>
            </a:r>
            <a:r>
              <a:rPr lang="zh-CN" altLang="en-US" sz="3200" dirty="0">
                <a:solidFill>
                  <a:schemeClr val="bg1"/>
                </a:solidFill>
                <a:latin typeface="Arial" pitchFamily="-105" charset="0"/>
                <a:ea typeface="微软雅黑" panose="020B0503020204020204" pitchFamily="34" charset="-122"/>
                <a:cs typeface="ＭＳ Ｐゴシック" pitchFamily="-105" charset="-128"/>
              </a:rPr>
              <a:t> </a:t>
            </a:r>
            <a:r>
              <a:rPr lang="en-US" altLang="zh-CN" sz="3200" dirty="0">
                <a:solidFill>
                  <a:schemeClr val="bg1"/>
                </a:solidFill>
                <a:latin typeface="Arial" pitchFamily="-105" charset="0"/>
                <a:ea typeface="微软雅黑" panose="020B0503020204020204" pitchFamily="34" charset="-122"/>
                <a:cs typeface="ＭＳ Ｐゴシック" pitchFamily="-105" charset="-128"/>
              </a:rPr>
              <a:t>raw</a:t>
            </a:r>
            <a:r>
              <a:rPr lang="zh-CN" altLang="en-US" sz="3200" dirty="0">
                <a:solidFill>
                  <a:schemeClr val="bg1"/>
                </a:solidFill>
                <a:latin typeface="Arial" pitchFamily="-105" charset="0"/>
                <a:ea typeface="微软雅黑" panose="020B0503020204020204" pitchFamily="34" charset="-122"/>
                <a:cs typeface="ＭＳ Ｐゴシック" pitchFamily="-105" charset="-128"/>
              </a:rPr>
              <a:t> </a:t>
            </a:r>
            <a:r>
              <a:rPr lang="en-US" altLang="zh-CN" sz="3200" dirty="0">
                <a:solidFill>
                  <a:schemeClr val="bg1"/>
                </a:solidFill>
                <a:latin typeface="Arial" pitchFamily="-105" charset="0"/>
                <a:ea typeface="微软雅黑" panose="020B0503020204020204" pitchFamily="34" charset="-122"/>
                <a:cs typeface="ＭＳ Ｐゴシック" pitchFamily="-105" charset="-128"/>
              </a:rPr>
              <a:t>datasets</a:t>
            </a:r>
            <a:r>
              <a:rPr lang="zh-CN" altLang="en-US" sz="3200" dirty="0">
                <a:solidFill>
                  <a:schemeClr val="bg1"/>
                </a:solidFill>
                <a:latin typeface="Arial" pitchFamily="-105" charset="0"/>
                <a:ea typeface="微软雅黑" panose="020B0503020204020204" pitchFamily="34" charset="-122"/>
                <a:cs typeface="ＭＳ Ｐゴシック" pitchFamily="-105" charset="-128"/>
              </a:rPr>
              <a:t> </a:t>
            </a:r>
            <a:r>
              <a:rPr lang="en-US" altLang="zh-CN" sz="3200" dirty="0">
                <a:solidFill>
                  <a:schemeClr val="bg1"/>
                </a:solidFill>
                <a:latin typeface="Arial" pitchFamily="-105" charset="0"/>
                <a:ea typeface="微软雅黑" panose="020B0503020204020204" pitchFamily="34" charset="-122"/>
                <a:cs typeface="ＭＳ Ｐゴシック" pitchFamily="-105" charset="-128"/>
              </a:rPr>
              <a:t>from</a:t>
            </a:r>
            <a:r>
              <a:rPr lang="zh-CN" altLang="en-US" sz="3200" dirty="0">
                <a:solidFill>
                  <a:schemeClr val="bg1"/>
                </a:solidFill>
                <a:latin typeface="Arial" pitchFamily="-105" charset="0"/>
                <a:ea typeface="微软雅黑" panose="020B0503020204020204" pitchFamily="34" charset="-122"/>
                <a:cs typeface="ＭＳ Ｐゴシック" pitchFamily="-105" charset="-128"/>
              </a:rPr>
              <a:t> </a:t>
            </a:r>
            <a:r>
              <a:rPr lang="en-US" altLang="zh-CN" sz="3200" dirty="0">
                <a:solidFill>
                  <a:schemeClr val="bg1"/>
                </a:solidFill>
                <a:latin typeface="Arial" pitchFamily="-105" charset="0"/>
                <a:ea typeface="微软雅黑" panose="020B0503020204020204" pitchFamily="34" charset="-122"/>
                <a:cs typeface="ＭＳ Ｐゴシック" pitchFamily="-105" charset="-128"/>
              </a:rPr>
              <a:t>LHC</a:t>
            </a:r>
            <a:r>
              <a:rPr lang="zh-CN" altLang="en-US" sz="3200" dirty="0">
                <a:solidFill>
                  <a:schemeClr val="bg1"/>
                </a:solidFill>
                <a:latin typeface="Arial" pitchFamily="-105" charset="0"/>
                <a:ea typeface="微软雅黑" panose="020B0503020204020204" pitchFamily="34" charset="-122"/>
                <a:cs typeface="ＭＳ Ｐゴシック" pitchFamily="-105" charset="-128"/>
              </a:rPr>
              <a:t> </a:t>
            </a:r>
            <a:r>
              <a:rPr lang="en-US" altLang="zh-CN" sz="3200" dirty="0">
                <a:solidFill>
                  <a:schemeClr val="bg1"/>
                </a:solidFill>
                <a:latin typeface="Arial" pitchFamily="-105" charset="0"/>
                <a:ea typeface="微软雅黑" panose="020B0503020204020204" pitchFamily="34" charset="-122"/>
                <a:cs typeface="ＭＳ Ｐゴシック" pitchFamily="-105" charset="-128"/>
              </a:rPr>
              <a:t>at</a:t>
            </a:r>
            <a:r>
              <a:rPr lang="zh-CN" altLang="en-US" sz="3200" dirty="0">
                <a:solidFill>
                  <a:schemeClr val="bg1"/>
                </a:solidFill>
                <a:latin typeface="Arial" pitchFamily="-105" charset="0"/>
                <a:ea typeface="微软雅黑" panose="020B0503020204020204" pitchFamily="34" charset="-122"/>
                <a:cs typeface="ＭＳ Ｐゴシック" pitchFamily="-105" charset="-128"/>
              </a:rPr>
              <a:t> </a:t>
            </a:r>
            <a:r>
              <a:rPr lang="en-US" altLang="zh-CN" sz="3200" dirty="0">
                <a:solidFill>
                  <a:schemeClr val="bg1"/>
                </a:solidFill>
                <a:latin typeface="Arial" pitchFamily="-105" charset="0"/>
                <a:ea typeface="微软雅黑" panose="020B0503020204020204" pitchFamily="34" charset="-122"/>
                <a:cs typeface="ＭＳ Ｐゴシック" pitchFamily="-105" charset="-128"/>
              </a:rPr>
              <a:t>the</a:t>
            </a:r>
            <a:r>
              <a:rPr lang="zh-CN" altLang="en-US" sz="3200" dirty="0">
                <a:solidFill>
                  <a:schemeClr val="bg1"/>
                </a:solidFill>
                <a:latin typeface="Arial" pitchFamily="-105" charset="0"/>
                <a:ea typeface="微软雅黑" panose="020B0503020204020204" pitchFamily="34" charset="-122"/>
                <a:cs typeface="ＭＳ Ｐゴシック" pitchFamily="-105" charset="-128"/>
              </a:rPr>
              <a:t> </a:t>
            </a:r>
            <a:r>
              <a:rPr lang="en-US" altLang="zh-CN" sz="3200" dirty="0">
                <a:solidFill>
                  <a:schemeClr val="bg1"/>
                </a:solidFill>
                <a:latin typeface="Arial" pitchFamily="-105" charset="0"/>
                <a:ea typeface="微软雅黑" panose="020B0503020204020204" pitchFamily="34" charset="-122"/>
                <a:cs typeface="ＭＳ Ｐゴシック" pitchFamily="-105" charset="-128"/>
              </a:rPr>
              <a:t>Tier-0</a:t>
            </a:r>
            <a:r>
              <a:rPr lang="zh-CN" altLang="en-US" sz="3200" dirty="0">
                <a:solidFill>
                  <a:schemeClr val="bg1"/>
                </a:solidFill>
                <a:latin typeface="Arial" pitchFamily="-105" charset="0"/>
                <a:ea typeface="微软雅黑" panose="020B0503020204020204" pitchFamily="34" charset="-122"/>
                <a:cs typeface="ＭＳ Ｐゴシック" pitchFamily="-105" charset="-128"/>
              </a:rPr>
              <a:t> </a:t>
            </a:r>
            <a:r>
              <a:rPr lang="en-US" altLang="zh-CN" sz="3200" dirty="0" smtClean="0">
                <a:solidFill>
                  <a:schemeClr val="bg1"/>
                </a:solidFill>
                <a:latin typeface="Arial" pitchFamily="-105" charset="0"/>
                <a:ea typeface="微软雅黑" panose="020B0503020204020204" pitchFamily="34" charset="-122"/>
                <a:cs typeface="ＭＳ Ｐゴシック" pitchFamily="-105" charset="-128"/>
              </a:rPr>
              <a:t>site</a:t>
            </a:r>
            <a:endParaRPr lang="en-US" altLang="zh-CN" sz="3200" dirty="0">
              <a:solidFill>
                <a:schemeClr val="bg1"/>
              </a:solidFill>
              <a:latin typeface="Arial" pitchFamily="-105" charset="0"/>
              <a:ea typeface="微软雅黑" panose="020B0503020204020204" pitchFamily="34" charset="-122"/>
              <a:cs typeface="ＭＳ Ｐゴシック" pitchFamily="-105" charset="-128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2209799" y="3433507"/>
            <a:ext cx="3695701" cy="748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hangingPunct="0">
              <a:spcBef>
                <a:spcPct val="30000"/>
              </a:spcBef>
              <a:defRPr/>
            </a:pPr>
            <a:r>
              <a:rPr lang="en-US" altLang="zh-CN" sz="3200" dirty="0">
                <a:solidFill>
                  <a:schemeClr val="bg1"/>
                </a:solidFill>
                <a:latin typeface="Arial" pitchFamily="-105" charset="0"/>
                <a:ea typeface="微软雅黑" panose="020B0503020204020204" pitchFamily="34" charset="-122"/>
                <a:cs typeface="ＭＳ Ｐゴシック" pitchFamily="-105" charset="-128"/>
              </a:rPr>
              <a:t>RECO</a:t>
            </a:r>
            <a:r>
              <a:rPr lang="zh-CN" altLang="en-US" sz="3200" dirty="0">
                <a:solidFill>
                  <a:schemeClr val="bg1"/>
                </a:solidFill>
                <a:latin typeface="Arial" pitchFamily="-105" charset="0"/>
                <a:ea typeface="微软雅黑" panose="020B0503020204020204" pitchFamily="34" charset="-122"/>
                <a:cs typeface="ＭＳ Ｐゴシック" pitchFamily="-105" charset="-128"/>
              </a:rPr>
              <a:t> </a:t>
            </a:r>
            <a:r>
              <a:rPr lang="en-US" altLang="zh-CN" sz="3200" dirty="0">
                <a:solidFill>
                  <a:schemeClr val="bg1"/>
                </a:solidFill>
                <a:latin typeface="Arial" pitchFamily="-105" charset="0"/>
                <a:ea typeface="微软雅黑" panose="020B0503020204020204" pitchFamily="34" charset="-122"/>
                <a:cs typeface="ＭＳ Ｐゴシック" pitchFamily="-105" charset="-128"/>
              </a:rPr>
              <a:t>and</a:t>
            </a:r>
            <a:r>
              <a:rPr lang="zh-CN" altLang="en-US" sz="3200" dirty="0">
                <a:solidFill>
                  <a:schemeClr val="bg1"/>
                </a:solidFill>
                <a:latin typeface="Arial" pitchFamily="-105" charset="0"/>
                <a:ea typeface="微软雅黑" panose="020B0503020204020204" pitchFamily="34" charset="-122"/>
                <a:cs typeface="ＭＳ Ｐゴシック" pitchFamily="-105" charset="-128"/>
              </a:rPr>
              <a:t> </a:t>
            </a:r>
            <a:r>
              <a:rPr lang="en-US" altLang="zh-CN" sz="3200" dirty="0">
                <a:solidFill>
                  <a:schemeClr val="bg1"/>
                </a:solidFill>
                <a:latin typeface="Arial" pitchFamily="-105" charset="0"/>
                <a:ea typeface="微软雅黑" panose="020B0503020204020204" pitchFamily="34" charset="-122"/>
                <a:cs typeface="ＭＳ Ｐゴシック" pitchFamily="-105" charset="-128"/>
              </a:rPr>
              <a:t>AOD</a:t>
            </a:r>
            <a:r>
              <a:rPr lang="zh-CN" altLang="en-US" sz="3200" dirty="0">
                <a:solidFill>
                  <a:schemeClr val="bg1"/>
                </a:solidFill>
                <a:latin typeface="Arial" pitchFamily="-105" charset="0"/>
                <a:ea typeface="微软雅黑" panose="020B0503020204020204" pitchFamily="34" charset="-122"/>
                <a:cs typeface="ＭＳ Ｐゴシック" pitchFamily="-105" charset="-128"/>
              </a:rPr>
              <a:t> </a:t>
            </a:r>
            <a:r>
              <a:rPr lang="en-US" altLang="zh-CN" sz="3200" dirty="0">
                <a:solidFill>
                  <a:schemeClr val="bg1"/>
                </a:solidFill>
                <a:latin typeface="Arial" pitchFamily="-105" charset="0"/>
                <a:ea typeface="微软雅黑" panose="020B0503020204020204" pitchFamily="34" charset="-122"/>
                <a:cs typeface="ＭＳ Ｐゴシック" pitchFamily="-105" charset="-128"/>
              </a:rPr>
              <a:t>datasets</a:t>
            </a:r>
            <a:r>
              <a:rPr lang="zh-CN" altLang="en-US" sz="3200" dirty="0">
                <a:solidFill>
                  <a:schemeClr val="bg1"/>
                </a:solidFill>
                <a:latin typeface="Arial" pitchFamily="-105" charset="0"/>
                <a:ea typeface="微软雅黑" panose="020B0503020204020204" pitchFamily="34" charset="-122"/>
                <a:cs typeface="ＭＳ Ｐゴシック" pitchFamily="-105" charset="-128"/>
              </a:rPr>
              <a:t> </a:t>
            </a:r>
            <a:r>
              <a:rPr lang="en-US" altLang="zh-CN" sz="3200" dirty="0">
                <a:solidFill>
                  <a:schemeClr val="bg1"/>
                </a:solidFill>
                <a:latin typeface="Arial" pitchFamily="-105" charset="0"/>
                <a:ea typeface="微软雅黑" panose="020B0503020204020204" pitchFamily="34" charset="-122"/>
                <a:cs typeface="ＭＳ Ｐゴシック" pitchFamily="-105" charset="-128"/>
              </a:rPr>
              <a:t>are</a:t>
            </a:r>
            <a:r>
              <a:rPr lang="zh-CN" altLang="en-US" sz="3200" dirty="0">
                <a:solidFill>
                  <a:schemeClr val="bg1"/>
                </a:solidFill>
                <a:latin typeface="Arial" pitchFamily="-105" charset="0"/>
                <a:ea typeface="微软雅黑" panose="020B0503020204020204" pitchFamily="34" charset="-122"/>
                <a:cs typeface="ＭＳ Ｐゴシック" pitchFamily="-105" charset="-128"/>
              </a:rPr>
              <a:t> </a:t>
            </a:r>
            <a:r>
              <a:rPr lang="en-US" altLang="zh-CN" sz="3200" dirty="0">
                <a:solidFill>
                  <a:schemeClr val="bg1"/>
                </a:solidFill>
                <a:latin typeface="Arial" pitchFamily="-105" charset="0"/>
                <a:ea typeface="微软雅黑" panose="020B0503020204020204" pitchFamily="34" charset="-122"/>
                <a:cs typeface="ＭＳ Ｐゴシック" pitchFamily="-105" charset="-128"/>
              </a:rPr>
              <a:t>distributed</a:t>
            </a:r>
            <a:r>
              <a:rPr lang="zh-CN" altLang="en-US" sz="3200" dirty="0">
                <a:solidFill>
                  <a:schemeClr val="bg1"/>
                </a:solidFill>
                <a:latin typeface="Arial" pitchFamily="-105" charset="0"/>
                <a:ea typeface="微软雅黑" panose="020B0503020204020204" pitchFamily="34" charset="-122"/>
                <a:cs typeface="ＭＳ Ｐゴシック" pitchFamily="-105" charset="-128"/>
              </a:rPr>
              <a:t> </a:t>
            </a:r>
            <a:r>
              <a:rPr lang="en-US" altLang="zh-CN" sz="3200" dirty="0">
                <a:solidFill>
                  <a:schemeClr val="bg1"/>
                </a:solidFill>
                <a:latin typeface="Arial" pitchFamily="-105" charset="0"/>
                <a:ea typeface="微软雅黑" panose="020B0503020204020204" pitchFamily="34" charset="-122"/>
                <a:cs typeface="ＭＳ Ｐゴシック" pitchFamily="-105" charset="-128"/>
              </a:rPr>
              <a:t>to</a:t>
            </a:r>
            <a:r>
              <a:rPr lang="zh-CN" altLang="en-US" sz="3200" dirty="0">
                <a:solidFill>
                  <a:schemeClr val="bg1"/>
                </a:solidFill>
                <a:latin typeface="Arial" pitchFamily="-105" charset="0"/>
                <a:ea typeface="微软雅黑" panose="020B0503020204020204" pitchFamily="34" charset="-122"/>
                <a:cs typeface="ＭＳ Ｐゴシック" pitchFamily="-105" charset="-128"/>
              </a:rPr>
              <a:t> </a:t>
            </a:r>
            <a:r>
              <a:rPr lang="en-US" altLang="zh-CN" sz="3200" dirty="0">
                <a:solidFill>
                  <a:schemeClr val="bg1"/>
                </a:solidFill>
                <a:latin typeface="Arial" pitchFamily="-105" charset="0"/>
                <a:ea typeface="微软雅黑" panose="020B0503020204020204" pitchFamily="34" charset="-122"/>
                <a:cs typeface="ＭＳ Ｐゴシック" pitchFamily="-105" charset="-128"/>
              </a:rPr>
              <a:t>Tier-1</a:t>
            </a:r>
            <a:r>
              <a:rPr lang="zh-CN" altLang="en-US" sz="3200" dirty="0">
                <a:solidFill>
                  <a:schemeClr val="bg1"/>
                </a:solidFill>
                <a:latin typeface="Arial" pitchFamily="-105" charset="0"/>
                <a:ea typeface="微软雅黑" panose="020B0503020204020204" pitchFamily="34" charset="-122"/>
                <a:cs typeface="ＭＳ Ｐゴシック" pitchFamily="-105" charset="-128"/>
              </a:rPr>
              <a:t> </a:t>
            </a:r>
            <a:r>
              <a:rPr lang="en-US" altLang="zh-CN" sz="3200" dirty="0">
                <a:solidFill>
                  <a:schemeClr val="bg1"/>
                </a:solidFill>
                <a:latin typeface="Arial" pitchFamily="-105" charset="0"/>
                <a:ea typeface="微软雅黑" panose="020B0503020204020204" pitchFamily="34" charset="-122"/>
                <a:cs typeface="ＭＳ Ｐゴシック" pitchFamily="-105" charset="-128"/>
              </a:rPr>
              <a:t>sites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1847848" y="4844203"/>
            <a:ext cx="40576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hangingPunct="0">
              <a:spcBef>
                <a:spcPct val="30000"/>
              </a:spcBef>
              <a:defRPr/>
            </a:pPr>
            <a:r>
              <a:rPr lang="en-US" altLang="zh-CN" sz="3200" dirty="0">
                <a:solidFill>
                  <a:schemeClr val="bg1"/>
                </a:solidFill>
                <a:latin typeface="Arial" pitchFamily="-105" charset="0"/>
                <a:ea typeface="微软雅黑" panose="020B0503020204020204" pitchFamily="34" charset="-122"/>
                <a:cs typeface="ＭＳ Ｐゴシック" pitchFamily="-105" charset="-128"/>
              </a:rPr>
              <a:t>RECO,</a:t>
            </a:r>
            <a:r>
              <a:rPr lang="zh-CN" altLang="en-US" sz="3200" dirty="0">
                <a:solidFill>
                  <a:schemeClr val="bg1"/>
                </a:solidFill>
                <a:latin typeface="Arial" pitchFamily="-105" charset="0"/>
                <a:ea typeface="微软雅黑" panose="020B0503020204020204" pitchFamily="34" charset="-122"/>
                <a:cs typeface="ＭＳ Ｐゴシック" pitchFamily="-105" charset="-128"/>
              </a:rPr>
              <a:t> </a:t>
            </a:r>
            <a:r>
              <a:rPr lang="en-US" altLang="zh-CN" sz="3200" dirty="0">
                <a:solidFill>
                  <a:schemeClr val="bg1"/>
                </a:solidFill>
                <a:latin typeface="Arial" pitchFamily="-105" charset="0"/>
                <a:ea typeface="微软雅黑" panose="020B0503020204020204" pitchFamily="34" charset="-122"/>
                <a:cs typeface="ＭＳ Ｐゴシック" pitchFamily="-105" charset="-128"/>
              </a:rPr>
              <a:t>AOD</a:t>
            </a:r>
            <a:r>
              <a:rPr lang="zh-CN" altLang="en-US" sz="3200" dirty="0">
                <a:solidFill>
                  <a:schemeClr val="bg1"/>
                </a:solidFill>
                <a:latin typeface="Arial" pitchFamily="-105" charset="0"/>
                <a:ea typeface="微软雅黑" panose="020B0503020204020204" pitchFamily="34" charset="-122"/>
                <a:cs typeface="ＭＳ Ｐゴシック" pitchFamily="-105" charset="-128"/>
              </a:rPr>
              <a:t> </a:t>
            </a:r>
            <a:r>
              <a:rPr lang="en-US" altLang="zh-CN" sz="3200" dirty="0">
                <a:solidFill>
                  <a:schemeClr val="bg1"/>
                </a:solidFill>
                <a:latin typeface="Arial" pitchFamily="-105" charset="0"/>
                <a:ea typeface="微软雅黑" panose="020B0503020204020204" pitchFamily="34" charset="-122"/>
                <a:cs typeface="ＭＳ Ｐゴシック" pitchFamily="-105" charset="-128"/>
              </a:rPr>
              <a:t>and</a:t>
            </a:r>
            <a:r>
              <a:rPr lang="zh-CN" altLang="en-US" sz="3200" dirty="0">
                <a:solidFill>
                  <a:schemeClr val="bg1"/>
                </a:solidFill>
                <a:latin typeface="Arial" pitchFamily="-105" charset="0"/>
                <a:ea typeface="微软雅黑" panose="020B0503020204020204" pitchFamily="34" charset="-122"/>
                <a:cs typeface="ＭＳ Ｐゴシック" pitchFamily="-105" charset="-128"/>
              </a:rPr>
              <a:t> </a:t>
            </a:r>
            <a:r>
              <a:rPr lang="en-US" altLang="zh-CN" sz="3200" dirty="0">
                <a:solidFill>
                  <a:schemeClr val="bg1"/>
                </a:solidFill>
                <a:latin typeface="Arial" pitchFamily="-105" charset="0"/>
                <a:ea typeface="微软雅黑" panose="020B0503020204020204" pitchFamily="34" charset="-122"/>
                <a:cs typeface="ＭＳ Ｐゴシック" pitchFamily="-105" charset="-128"/>
              </a:rPr>
              <a:t>simulation</a:t>
            </a:r>
            <a:r>
              <a:rPr lang="zh-CN" altLang="en-US" sz="3200" dirty="0">
                <a:solidFill>
                  <a:schemeClr val="bg1"/>
                </a:solidFill>
                <a:latin typeface="Arial" pitchFamily="-105" charset="0"/>
                <a:ea typeface="微软雅黑" panose="020B0503020204020204" pitchFamily="34" charset="-122"/>
                <a:cs typeface="ＭＳ Ｐゴシック" pitchFamily="-105" charset="-128"/>
              </a:rPr>
              <a:t> </a:t>
            </a:r>
            <a:r>
              <a:rPr lang="en-US" altLang="zh-CN" sz="3200" dirty="0">
                <a:solidFill>
                  <a:schemeClr val="bg1"/>
                </a:solidFill>
                <a:latin typeface="Arial" pitchFamily="-105" charset="0"/>
                <a:ea typeface="微软雅黑" panose="020B0503020204020204" pitchFamily="34" charset="-122"/>
                <a:cs typeface="ＭＳ Ｐゴシック" pitchFamily="-105" charset="-128"/>
              </a:rPr>
              <a:t>datasets</a:t>
            </a:r>
            <a:r>
              <a:rPr lang="zh-CN" altLang="en-US" sz="3200" dirty="0">
                <a:solidFill>
                  <a:schemeClr val="bg1"/>
                </a:solidFill>
                <a:latin typeface="Arial" pitchFamily="-105" charset="0"/>
                <a:ea typeface="微软雅黑" panose="020B0503020204020204" pitchFamily="34" charset="-122"/>
                <a:cs typeface="ＭＳ Ｐゴシック" pitchFamily="-105" charset="-128"/>
              </a:rPr>
              <a:t> </a:t>
            </a:r>
            <a:r>
              <a:rPr lang="en-US" altLang="zh-CN" sz="3200" dirty="0">
                <a:solidFill>
                  <a:schemeClr val="bg1"/>
                </a:solidFill>
                <a:latin typeface="Arial" pitchFamily="-105" charset="0"/>
                <a:ea typeface="微软雅黑" panose="020B0503020204020204" pitchFamily="34" charset="-122"/>
                <a:cs typeface="ＭＳ Ｐゴシック" pitchFamily="-105" charset="-128"/>
              </a:rPr>
              <a:t>are</a:t>
            </a:r>
            <a:r>
              <a:rPr lang="zh-CN" altLang="en-US" sz="3200" dirty="0">
                <a:solidFill>
                  <a:schemeClr val="bg1"/>
                </a:solidFill>
                <a:latin typeface="Arial" pitchFamily="-105" charset="0"/>
                <a:ea typeface="微软雅黑" panose="020B0503020204020204" pitchFamily="34" charset="-122"/>
                <a:cs typeface="ＭＳ Ｐゴシック" pitchFamily="-105" charset="-128"/>
              </a:rPr>
              <a:t> </a:t>
            </a:r>
            <a:r>
              <a:rPr lang="en-US" altLang="zh-CN" sz="3200" dirty="0">
                <a:solidFill>
                  <a:schemeClr val="bg1"/>
                </a:solidFill>
                <a:latin typeface="Arial" pitchFamily="-105" charset="0"/>
                <a:ea typeface="微软雅黑" panose="020B0503020204020204" pitchFamily="34" charset="-122"/>
                <a:cs typeface="ＭＳ Ｐゴシック" pitchFamily="-105" charset="-128"/>
              </a:rPr>
              <a:t>transferred</a:t>
            </a:r>
            <a:r>
              <a:rPr lang="zh-CN" altLang="en-US" sz="3200" dirty="0">
                <a:solidFill>
                  <a:schemeClr val="bg1"/>
                </a:solidFill>
                <a:latin typeface="Arial" pitchFamily="-105" charset="0"/>
                <a:ea typeface="微软雅黑" panose="020B0503020204020204" pitchFamily="34" charset="-122"/>
                <a:cs typeface="ＭＳ Ｐゴシック" pitchFamily="-105" charset="-128"/>
              </a:rPr>
              <a:t> </a:t>
            </a:r>
            <a:r>
              <a:rPr lang="en-US" altLang="zh-CN" sz="3200" dirty="0">
                <a:solidFill>
                  <a:schemeClr val="bg1"/>
                </a:solidFill>
                <a:latin typeface="Arial" pitchFamily="-105" charset="0"/>
                <a:ea typeface="微软雅黑" panose="020B0503020204020204" pitchFamily="34" charset="-122"/>
                <a:cs typeface="ＭＳ Ｐゴシック" pitchFamily="-105" charset="-128"/>
              </a:rPr>
              <a:t>among</a:t>
            </a:r>
            <a:r>
              <a:rPr lang="zh-CN" altLang="en-US" sz="3200" dirty="0">
                <a:solidFill>
                  <a:schemeClr val="bg1"/>
                </a:solidFill>
                <a:latin typeface="Arial" pitchFamily="-105" charset="0"/>
                <a:ea typeface="微软雅黑" panose="020B0503020204020204" pitchFamily="34" charset="-122"/>
                <a:cs typeface="ＭＳ Ｐゴシック" pitchFamily="-105" charset="-128"/>
              </a:rPr>
              <a:t> </a:t>
            </a:r>
            <a:r>
              <a:rPr lang="en-US" altLang="zh-CN" sz="3200" dirty="0">
                <a:solidFill>
                  <a:schemeClr val="bg1"/>
                </a:solidFill>
                <a:latin typeface="Arial" pitchFamily="-105" charset="0"/>
                <a:ea typeface="微软雅黑" panose="020B0503020204020204" pitchFamily="34" charset="-122"/>
                <a:cs typeface="ＭＳ Ｐゴシック" pitchFamily="-105" charset="-128"/>
              </a:rPr>
              <a:t>Tier-1~3</a:t>
            </a:r>
            <a:r>
              <a:rPr lang="zh-CN" altLang="en-US" sz="3200" dirty="0">
                <a:solidFill>
                  <a:schemeClr val="bg1"/>
                </a:solidFill>
                <a:latin typeface="Arial" pitchFamily="-105" charset="0"/>
                <a:ea typeface="微软雅黑" panose="020B0503020204020204" pitchFamily="34" charset="-122"/>
                <a:cs typeface="ＭＳ Ｐゴシック" pitchFamily="-105" charset="-128"/>
              </a:rPr>
              <a:t> </a:t>
            </a:r>
            <a:r>
              <a:rPr lang="en-US" altLang="zh-CN" sz="3200" dirty="0">
                <a:solidFill>
                  <a:schemeClr val="bg1"/>
                </a:solidFill>
                <a:latin typeface="Arial" pitchFamily="-105" charset="0"/>
                <a:ea typeface="微软雅黑" panose="020B0503020204020204" pitchFamily="34" charset="-122"/>
                <a:cs typeface="ＭＳ Ｐゴシック" pitchFamily="-105" charset="-128"/>
              </a:rPr>
              <a:t>sites</a:t>
            </a:r>
            <a:r>
              <a:rPr lang="zh-CN" altLang="en-US" sz="3200" dirty="0">
                <a:solidFill>
                  <a:schemeClr val="bg1"/>
                </a:solidFill>
                <a:latin typeface="Arial" pitchFamily="-105" charset="0"/>
                <a:ea typeface="微软雅黑" panose="020B0503020204020204" pitchFamily="34" charset="-122"/>
                <a:cs typeface="ＭＳ Ｐゴシック" pitchFamily="-105" charset="-128"/>
              </a:rPr>
              <a:t> </a:t>
            </a:r>
            <a:r>
              <a:rPr lang="en-US" altLang="zh-CN" sz="3200" dirty="0">
                <a:solidFill>
                  <a:schemeClr val="bg1"/>
                </a:solidFill>
                <a:latin typeface="Arial" pitchFamily="-105" charset="0"/>
                <a:ea typeface="微软雅黑" panose="020B0503020204020204" pitchFamily="34" charset="-122"/>
                <a:cs typeface="ＭＳ Ｐゴシック" pitchFamily="-105" charset="-128"/>
              </a:rPr>
              <a:t>for</a:t>
            </a:r>
            <a:r>
              <a:rPr lang="zh-CN" altLang="en-US" sz="3200" dirty="0">
                <a:solidFill>
                  <a:schemeClr val="bg1"/>
                </a:solidFill>
                <a:latin typeface="Arial" pitchFamily="-105" charset="0"/>
                <a:ea typeface="微软雅黑" panose="020B0503020204020204" pitchFamily="34" charset="-122"/>
                <a:cs typeface="ＭＳ Ｐゴシック" pitchFamily="-105" charset="-128"/>
              </a:rPr>
              <a:t> </a:t>
            </a:r>
            <a:r>
              <a:rPr lang="en-US" altLang="zh-CN" sz="3200" dirty="0">
                <a:solidFill>
                  <a:schemeClr val="bg1"/>
                </a:solidFill>
                <a:latin typeface="Arial" pitchFamily="-105" charset="0"/>
                <a:ea typeface="微软雅黑" panose="020B0503020204020204" pitchFamily="34" charset="-122"/>
                <a:cs typeface="ＭＳ Ｐゴシック" pitchFamily="-105" charset="-128"/>
              </a:rPr>
              <a:t>analysis.</a:t>
            </a:r>
            <a:endParaRPr lang="zh-CN" altLang="en-US" sz="3200" dirty="0">
              <a:solidFill>
                <a:schemeClr val="bg1"/>
              </a:solidFill>
              <a:latin typeface="Arial" pitchFamily="-105" charset="0"/>
              <a:ea typeface="ＭＳ Ｐゴシック" pitchFamily="-105" charset="-128"/>
              <a:cs typeface="ＭＳ Ｐゴシック" pitchFamily="-105" charset="-128"/>
            </a:endParaRPr>
          </a:p>
        </p:txBody>
      </p:sp>
      <p:grpSp>
        <p:nvGrpSpPr>
          <p:cNvPr id="57" name="组合 56"/>
          <p:cNvGrpSpPr/>
          <p:nvPr/>
        </p:nvGrpSpPr>
        <p:grpSpPr>
          <a:xfrm>
            <a:off x="6655340" y="2295525"/>
            <a:ext cx="2669635" cy="3344015"/>
            <a:chOff x="6655340" y="2295525"/>
            <a:chExt cx="2669635" cy="3344015"/>
          </a:xfrm>
        </p:grpSpPr>
        <p:cxnSp>
          <p:nvCxnSpPr>
            <p:cNvPr id="28" name="直接箭头连接符 27"/>
            <p:cNvCxnSpPr/>
            <p:nvPr/>
          </p:nvCxnSpPr>
          <p:spPr bwMode="auto">
            <a:xfrm flipH="1">
              <a:off x="9110336" y="2295525"/>
              <a:ext cx="214639" cy="123825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0" name="直接箭头连接符 29"/>
            <p:cNvCxnSpPr/>
            <p:nvPr/>
          </p:nvCxnSpPr>
          <p:spPr bwMode="auto">
            <a:xfrm flipH="1">
              <a:off x="7444712" y="3530299"/>
              <a:ext cx="80038" cy="198464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2" name="直接箭头连接符 31"/>
            <p:cNvCxnSpPr/>
            <p:nvPr/>
          </p:nvCxnSpPr>
          <p:spPr bwMode="auto">
            <a:xfrm>
              <a:off x="7888834" y="3562425"/>
              <a:ext cx="136049" cy="243096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4" name="直接箭头连接符 33"/>
            <p:cNvCxnSpPr/>
            <p:nvPr/>
          </p:nvCxnSpPr>
          <p:spPr bwMode="auto">
            <a:xfrm>
              <a:off x="8108334" y="3327473"/>
              <a:ext cx="250514" cy="106034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7" name="直接箭头连接符 36"/>
            <p:cNvCxnSpPr/>
            <p:nvPr/>
          </p:nvCxnSpPr>
          <p:spPr bwMode="auto">
            <a:xfrm>
              <a:off x="8382001" y="4645334"/>
              <a:ext cx="267978" cy="301267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9" name="直接箭头连接符 38"/>
            <p:cNvCxnSpPr/>
            <p:nvPr/>
          </p:nvCxnSpPr>
          <p:spPr bwMode="auto">
            <a:xfrm flipH="1">
              <a:off x="6878397" y="4688550"/>
              <a:ext cx="100160" cy="286169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1" name="直接箭头连接符 40"/>
            <p:cNvCxnSpPr/>
            <p:nvPr/>
          </p:nvCxnSpPr>
          <p:spPr bwMode="auto">
            <a:xfrm flipH="1">
              <a:off x="6655340" y="5306612"/>
              <a:ext cx="107798" cy="194685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3" name="直接箭头连接符 42"/>
            <p:cNvCxnSpPr/>
            <p:nvPr/>
          </p:nvCxnSpPr>
          <p:spPr bwMode="auto">
            <a:xfrm>
              <a:off x="6911718" y="5382812"/>
              <a:ext cx="9895" cy="249276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6" name="直接箭头连接符 45"/>
            <p:cNvCxnSpPr/>
            <p:nvPr/>
          </p:nvCxnSpPr>
          <p:spPr bwMode="auto">
            <a:xfrm>
              <a:off x="7149843" y="5268512"/>
              <a:ext cx="196841" cy="232785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8" name="直接箭头连接符 47"/>
            <p:cNvCxnSpPr/>
            <p:nvPr/>
          </p:nvCxnSpPr>
          <p:spPr bwMode="auto">
            <a:xfrm>
              <a:off x="8913495" y="5280850"/>
              <a:ext cx="196841" cy="232785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9" name="直接箭头连接符 48"/>
            <p:cNvCxnSpPr/>
            <p:nvPr/>
          </p:nvCxnSpPr>
          <p:spPr bwMode="auto">
            <a:xfrm flipH="1">
              <a:off x="8358848" y="5306612"/>
              <a:ext cx="197115" cy="249743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2" name="直接箭头连接符 51"/>
            <p:cNvCxnSpPr/>
            <p:nvPr/>
          </p:nvCxnSpPr>
          <p:spPr bwMode="auto">
            <a:xfrm>
              <a:off x="8678554" y="5373287"/>
              <a:ext cx="27297" cy="266253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54" name="矩形 53"/>
          <p:cNvSpPr/>
          <p:nvPr/>
        </p:nvSpPr>
        <p:spPr>
          <a:xfrm>
            <a:off x="8436592" y="2697976"/>
            <a:ext cx="3753821" cy="107721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600" b="1" baseline="0" dirty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</a:rPr>
              <a:t>RAW</a:t>
            </a:r>
            <a:r>
              <a:rPr lang="zh-CN" altLang="en-US" sz="1600" b="1" baseline="0" dirty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</a:rPr>
              <a:t> </a:t>
            </a:r>
            <a:r>
              <a:rPr lang="en-US" altLang="zh-CN" sz="1600" b="1" baseline="0" dirty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</a:rPr>
              <a:t>Data</a:t>
            </a:r>
            <a:r>
              <a:rPr lang="en-US" altLang="zh-CN" sz="1600" baseline="0" dirty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</a:rPr>
              <a:t>:</a:t>
            </a:r>
            <a:r>
              <a:rPr lang="zh-CN" altLang="en-US" sz="1600" baseline="0" dirty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</a:rPr>
              <a:t> </a:t>
            </a:r>
            <a:r>
              <a:rPr lang="en-US" altLang="zh-CN" sz="1600" baseline="0" dirty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</a:rPr>
              <a:t>tens</a:t>
            </a:r>
            <a:r>
              <a:rPr lang="zh-CN" altLang="en-US" sz="1600" baseline="0" dirty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</a:rPr>
              <a:t> </a:t>
            </a:r>
            <a:r>
              <a:rPr lang="en-US" altLang="zh-CN" sz="1600" baseline="0" dirty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</a:rPr>
              <a:t>of</a:t>
            </a:r>
            <a:r>
              <a:rPr lang="zh-CN" altLang="en-US" sz="1600" baseline="0" dirty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</a:rPr>
              <a:t> </a:t>
            </a:r>
            <a:r>
              <a:rPr lang="en-US" altLang="zh-CN" sz="1600" baseline="0" dirty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</a:rPr>
              <a:t>PB</a:t>
            </a:r>
            <a:r>
              <a:rPr lang="zh-CN" altLang="en-US" sz="1600" baseline="0" dirty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</a:rPr>
              <a:t> </a:t>
            </a:r>
            <a:r>
              <a:rPr lang="en-US" altLang="zh-CN" sz="1600" baseline="0" dirty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</a:rPr>
              <a:t>per</a:t>
            </a:r>
            <a:r>
              <a:rPr lang="zh-CN" altLang="en-US" sz="1600" baseline="0" dirty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</a:rPr>
              <a:t> </a:t>
            </a:r>
            <a:r>
              <a:rPr lang="en-US" altLang="zh-CN" sz="1600" baseline="0" dirty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</a:rPr>
              <a:t>year</a:t>
            </a:r>
          </a:p>
          <a:p>
            <a:r>
              <a:rPr lang="en-US" altLang="zh-CN" sz="1600" b="1" baseline="0" dirty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</a:rPr>
              <a:t>RECO</a:t>
            </a:r>
            <a:r>
              <a:rPr lang="zh-CN" altLang="en-US" sz="1600" b="1" baseline="0" dirty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</a:rPr>
              <a:t> </a:t>
            </a:r>
            <a:r>
              <a:rPr lang="en-US" altLang="zh-CN" sz="1600" b="1" baseline="0" dirty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</a:rPr>
              <a:t>and</a:t>
            </a:r>
            <a:r>
              <a:rPr lang="zh-CN" altLang="en-US" sz="1600" b="1" baseline="0" dirty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</a:rPr>
              <a:t> </a:t>
            </a:r>
            <a:r>
              <a:rPr lang="en-US" altLang="zh-CN" sz="1600" b="1" baseline="0" dirty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</a:rPr>
              <a:t>AOD</a:t>
            </a:r>
            <a:r>
              <a:rPr lang="en-US" altLang="zh-CN" sz="1600" baseline="0" dirty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</a:rPr>
              <a:t>:</a:t>
            </a:r>
            <a:r>
              <a:rPr lang="zh-CN" altLang="en-US" sz="1600" baseline="0" dirty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</a:rPr>
              <a:t> </a:t>
            </a:r>
            <a:r>
              <a:rPr lang="en-US" altLang="zh-CN" sz="1600" baseline="0" dirty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</a:rPr>
              <a:t>multiple</a:t>
            </a:r>
            <a:r>
              <a:rPr lang="zh-CN" altLang="en-US" sz="1600" baseline="0" dirty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</a:rPr>
              <a:t> </a:t>
            </a:r>
            <a:r>
              <a:rPr lang="en-US" altLang="zh-CN" sz="1600" baseline="0" dirty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</a:rPr>
              <a:t>times</a:t>
            </a:r>
            <a:r>
              <a:rPr lang="zh-CN" altLang="en-US" sz="1600" baseline="0" dirty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</a:rPr>
              <a:t> </a:t>
            </a:r>
            <a:r>
              <a:rPr lang="en-US" altLang="zh-CN" sz="1600" baseline="0" dirty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</a:rPr>
              <a:t>of</a:t>
            </a:r>
            <a:r>
              <a:rPr lang="zh-CN" altLang="en-US" sz="1600" baseline="0" dirty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</a:rPr>
              <a:t> </a:t>
            </a:r>
            <a:r>
              <a:rPr lang="en-US" altLang="zh-CN" sz="1600" baseline="0" dirty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</a:rPr>
              <a:t>RAW</a:t>
            </a:r>
            <a:r>
              <a:rPr lang="zh-CN" altLang="en-US" sz="1600" baseline="0" dirty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</a:rPr>
              <a:t> </a:t>
            </a:r>
            <a:r>
              <a:rPr lang="en-US" altLang="zh-CN" sz="1600" baseline="0" dirty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</a:rPr>
              <a:t>data</a:t>
            </a:r>
            <a:r>
              <a:rPr lang="zh-CN" altLang="en-US" sz="1600" baseline="0" dirty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</a:rPr>
              <a:t> </a:t>
            </a:r>
            <a:r>
              <a:rPr lang="en-US" altLang="zh-CN" sz="1600" baseline="0" dirty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</a:rPr>
              <a:t>depending</a:t>
            </a:r>
            <a:r>
              <a:rPr lang="zh-CN" altLang="en-US" sz="1600" baseline="0" dirty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</a:rPr>
              <a:t> </a:t>
            </a:r>
            <a:r>
              <a:rPr lang="en-US" altLang="zh-CN" sz="1600" baseline="0" dirty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</a:rPr>
              <a:t>on</a:t>
            </a:r>
            <a:r>
              <a:rPr lang="zh-CN" altLang="en-US" sz="1600" baseline="0" dirty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</a:rPr>
              <a:t> </a:t>
            </a:r>
            <a:r>
              <a:rPr lang="en-US" altLang="zh-CN" sz="1600" baseline="0" dirty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</a:rPr>
              <a:t>analysis</a:t>
            </a:r>
            <a:r>
              <a:rPr lang="zh-CN" altLang="en-US" sz="1600" baseline="0" dirty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</a:rPr>
              <a:t> </a:t>
            </a:r>
            <a:r>
              <a:rPr lang="en-US" altLang="zh-CN" sz="1600" baseline="0" dirty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</a:rPr>
              <a:t>requirements</a:t>
            </a:r>
          </a:p>
        </p:txBody>
      </p:sp>
    </p:spTree>
    <p:extLst>
      <p:ext uri="{BB962C8B-B14F-4D97-AF65-F5344CB8AC3E}">
        <p14:creationId xmlns:p14="http://schemas.microsoft.com/office/powerpoint/2010/main" val="1423999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0"/>
    </mc:Choice>
    <mc:Fallback xmlns="">
      <p:transition advTm="2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5" grpId="0"/>
      <p:bldP spid="26" grpId="0"/>
      <p:bldP spid="5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0413" cy="805218"/>
          </a:xfrm>
        </p:spPr>
        <p:txBody>
          <a:bodyPr/>
          <a:lstStyle/>
          <a:p>
            <a:r>
              <a:rPr lang="en-US" dirty="0" err="1" smtClean="0"/>
              <a:t>PhEDEx</a:t>
            </a:r>
            <a:r>
              <a:rPr lang="en-US" dirty="0" smtClean="0"/>
              <a:t>: CMS </a:t>
            </a:r>
            <a:r>
              <a:rPr lang="en-US" altLang="zh-CN" dirty="0" smtClean="0"/>
              <a:t>Data Transfer Service</a:t>
            </a:r>
            <a:endParaRPr lang="en-US" dirty="0"/>
          </a:p>
        </p:txBody>
      </p:sp>
      <p:graphicFrame>
        <p:nvGraphicFramePr>
          <p:cNvPr id="9" name="图示 8"/>
          <p:cNvGraphicFramePr/>
          <p:nvPr>
            <p:extLst>
              <p:ext uri="{D42A27DB-BD31-4B8C-83A1-F6EECF244321}">
                <p14:modId xmlns:p14="http://schemas.microsoft.com/office/powerpoint/2010/main" val="1128546381"/>
              </p:ext>
            </p:extLst>
          </p:nvPr>
        </p:nvGraphicFramePr>
        <p:xfrm>
          <a:off x="564884" y="1195251"/>
          <a:ext cx="11017516" cy="54179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7" name="文本框 26"/>
          <p:cNvSpPr txBox="1"/>
          <p:nvPr/>
        </p:nvSpPr>
        <p:spPr>
          <a:xfrm>
            <a:off x="645094" y="2407442"/>
            <a:ext cx="1973973" cy="286232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2000" b="1" baseline="0" dirty="0" smtClean="0">
                <a:latin typeface="+mn-lt"/>
              </a:rPr>
              <a:t>Number</a:t>
            </a:r>
            <a:r>
              <a:rPr lang="zh-CN" altLang="en-US" sz="2000" b="1" baseline="0" dirty="0" smtClean="0">
                <a:latin typeface="+mn-lt"/>
              </a:rPr>
              <a:t> </a:t>
            </a:r>
            <a:r>
              <a:rPr lang="en-US" altLang="zh-CN" sz="2000" b="1" baseline="0" dirty="0" smtClean="0">
                <a:latin typeface="+mn-lt"/>
              </a:rPr>
              <a:t>of</a:t>
            </a:r>
            <a:r>
              <a:rPr lang="zh-CN" altLang="en-US" sz="2000" b="1" baseline="0" dirty="0" smtClean="0">
                <a:latin typeface="+mn-lt"/>
              </a:rPr>
              <a:t> </a:t>
            </a:r>
            <a:r>
              <a:rPr lang="en-US" altLang="zh-CN" sz="2000" b="1" baseline="0" dirty="0" smtClean="0">
                <a:latin typeface="+mn-lt"/>
              </a:rPr>
              <a:t>files </a:t>
            </a:r>
            <a:r>
              <a:rPr lang="en-US" altLang="zh-CN" sz="2000" b="1" baseline="0" dirty="0" smtClean="0">
                <a:solidFill>
                  <a:srgbClr val="FF0000"/>
                </a:solidFill>
                <a:latin typeface="+mn-lt"/>
              </a:rPr>
              <a:t>&gt;</a:t>
            </a:r>
            <a:r>
              <a:rPr lang="zh-CN" altLang="en-US" sz="2000" b="1" baseline="0" dirty="0" smtClean="0">
                <a:latin typeface="+mn-lt"/>
              </a:rPr>
              <a:t> </a:t>
            </a:r>
            <a:r>
              <a:rPr lang="en-US" altLang="zh-CN" sz="2000" b="1" baseline="0" dirty="0" smtClean="0">
                <a:solidFill>
                  <a:srgbClr val="FF0000"/>
                </a:solidFill>
                <a:latin typeface="+mn-lt"/>
              </a:rPr>
              <a:t>63,000,000</a:t>
            </a:r>
            <a:endParaRPr lang="en-US" altLang="zh-CN" sz="2000" b="1" baseline="0" dirty="0">
              <a:latin typeface="+mn-lt"/>
            </a:endParaRPr>
          </a:p>
          <a:p>
            <a:pPr lvl="0">
              <a:lnSpc>
                <a:spcPct val="150000"/>
              </a:lnSpc>
            </a:pPr>
            <a:r>
              <a:rPr lang="en-US" altLang="zh-CN" sz="2000" b="1" baseline="0" dirty="0">
                <a:latin typeface="+mn-lt"/>
              </a:rPr>
              <a:t>Average </a:t>
            </a:r>
            <a:r>
              <a:rPr lang="en-US" altLang="zh-CN" sz="2000" b="1" baseline="0" dirty="0" smtClean="0">
                <a:latin typeface="+mn-lt"/>
              </a:rPr>
              <a:t>file</a:t>
            </a:r>
            <a:r>
              <a:rPr lang="zh-CN" altLang="en-US" sz="2000" b="1" baseline="0" dirty="0" smtClean="0">
                <a:latin typeface="+mn-lt"/>
              </a:rPr>
              <a:t> </a:t>
            </a:r>
            <a:r>
              <a:rPr lang="en-US" altLang="zh-CN" sz="2000" b="1" baseline="0" dirty="0" smtClean="0">
                <a:latin typeface="+mn-lt"/>
              </a:rPr>
              <a:t>size </a:t>
            </a:r>
            <a:r>
              <a:rPr lang="en-US" altLang="zh-CN" sz="2000" b="1" baseline="0" dirty="0" smtClean="0">
                <a:solidFill>
                  <a:srgbClr val="FF0000"/>
                </a:solidFill>
                <a:latin typeface="+mn-lt"/>
              </a:rPr>
              <a:t>&gt;</a:t>
            </a:r>
            <a:r>
              <a:rPr lang="zh-CN" altLang="en-US" sz="2000" b="1" baseline="0" dirty="0" smtClean="0">
                <a:solidFill>
                  <a:srgbClr val="FF0000"/>
                </a:solidFill>
                <a:latin typeface="+mn-lt"/>
              </a:rPr>
              <a:t> </a:t>
            </a:r>
            <a:r>
              <a:rPr lang="en-US" altLang="zh-CN" sz="2000" b="1" baseline="0" dirty="0" smtClean="0">
                <a:solidFill>
                  <a:srgbClr val="FF0000"/>
                </a:solidFill>
                <a:latin typeface="+mn-lt"/>
              </a:rPr>
              <a:t>2.6GB</a:t>
            </a:r>
          </a:p>
          <a:p>
            <a:pPr lvl="0">
              <a:lnSpc>
                <a:spcPct val="150000"/>
              </a:lnSpc>
            </a:pPr>
            <a:r>
              <a:rPr lang="en-US" altLang="zh-CN" sz="2000" b="1" baseline="0" dirty="0" smtClean="0">
                <a:latin typeface="+mn-lt"/>
              </a:rPr>
              <a:t>Total</a:t>
            </a:r>
            <a:r>
              <a:rPr lang="zh-CN" altLang="en-US" sz="2000" b="1" baseline="0" dirty="0" smtClean="0">
                <a:latin typeface="+mn-lt"/>
              </a:rPr>
              <a:t> </a:t>
            </a:r>
            <a:r>
              <a:rPr lang="en-US" altLang="zh-CN" sz="2000" b="1" baseline="0" dirty="0" smtClean="0">
                <a:latin typeface="+mn-lt"/>
              </a:rPr>
              <a:t>volume</a:t>
            </a:r>
            <a:endParaRPr lang="en-US" altLang="zh-CN" sz="2000" b="1" baseline="0" dirty="0">
              <a:latin typeface="+mn-lt"/>
            </a:endParaRPr>
          </a:p>
          <a:p>
            <a:pPr lvl="0">
              <a:lnSpc>
                <a:spcPct val="150000"/>
              </a:lnSpc>
            </a:pPr>
            <a:r>
              <a:rPr lang="en-US" altLang="zh-CN" sz="2000" b="1" baseline="0" dirty="0" smtClean="0">
                <a:solidFill>
                  <a:srgbClr val="FF0000"/>
                </a:solidFill>
                <a:latin typeface="+mn-lt"/>
              </a:rPr>
              <a:t>&gt; 160PB</a:t>
            </a:r>
            <a:endParaRPr lang="zh-CN" altLang="en-US" sz="2000" b="1" baseline="0" dirty="0">
              <a:latin typeface="+mn-lt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2882969" y="2407442"/>
            <a:ext cx="1973973" cy="286232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baseline="0" dirty="0">
                <a:latin typeface="+mn-lt"/>
              </a:rPr>
              <a:t>Dataset </a:t>
            </a:r>
            <a:r>
              <a:rPr lang="en-US" altLang="zh-CN" sz="2000" b="1" baseline="0" dirty="0" smtClean="0">
                <a:solidFill>
                  <a:srgbClr val="FF0000"/>
                </a:solidFill>
                <a:latin typeface="+mn-lt"/>
              </a:rPr>
              <a:t>hundreds </a:t>
            </a:r>
            <a:r>
              <a:rPr lang="en-US" altLang="zh-CN" sz="2000" b="1" baseline="0" dirty="0">
                <a:solidFill>
                  <a:srgbClr val="FF0000"/>
                </a:solidFill>
                <a:latin typeface="+mn-lt"/>
              </a:rPr>
              <a:t>to thousands files</a:t>
            </a:r>
            <a:endParaRPr lang="zh-CN" altLang="en-US" sz="2000" b="1" baseline="0" dirty="0">
              <a:solidFill>
                <a:srgbClr val="FF0000"/>
              </a:solidFill>
              <a:latin typeface="+mn-lt"/>
            </a:endParaRPr>
          </a:p>
          <a:p>
            <a:pPr lvl="0">
              <a:lnSpc>
                <a:spcPct val="150000"/>
              </a:lnSpc>
            </a:pPr>
            <a:r>
              <a:rPr lang="en-US" altLang="zh-CN" sz="2000" b="1" baseline="0" dirty="0" smtClean="0">
                <a:latin typeface="+mn-lt"/>
              </a:rPr>
              <a:t>Dataset</a:t>
            </a:r>
            <a:r>
              <a:rPr lang="zh-CN" altLang="en-US" sz="2000" b="1" baseline="0" dirty="0" smtClean="0">
                <a:latin typeface="+mn-lt"/>
              </a:rPr>
              <a:t> </a:t>
            </a:r>
            <a:r>
              <a:rPr lang="en-US" altLang="zh-CN" sz="2000" b="1" baseline="0" dirty="0" smtClean="0">
                <a:latin typeface="+mn-lt"/>
              </a:rPr>
              <a:t>transfer</a:t>
            </a:r>
            <a:r>
              <a:rPr lang="zh-CN" altLang="en-US" sz="2000" b="1" baseline="0" dirty="0" smtClean="0">
                <a:latin typeface="+mn-lt"/>
              </a:rPr>
              <a:t> </a:t>
            </a:r>
            <a:r>
              <a:rPr lang="en-US" altLang="zh-CN" sz="2000" b="1" baseline="0" dirty="0" smtClean="0">
                <a:latin typeface="+mn-lt"/>
              </a:rPr>
              <a:t>requests</a:t>
            </a:r>
          </a:p>
          <a:p>
            <a:pPr lvl="0">
              <a:lnSpc>
                <a:spcPct val="150000"/>
              </a:lnSpc>
            </a:pPr>
            <a:r>
              <a:rPr lang="en-US" altLang="zh-CN" sz="2000" b="1" baseline="0" dirty="0" smtClean="0">
                <a:solidFill>
                  <a:srgbClr val="FF0000"/>
                </a:solidFill>
                <a:latin typeface="+mn-lt"/>
              </a:rPr>
              <a:t>400-500 per</a:t>
            </a:r>
            <a:r>
              <a:rPr lang="zh-CN" altLang="en-US" sz="2000" b="1" baseline="0" dirty="0" smtClean="0">
                <a:solidFill>
                  <a:srgbClr val="FF0000"/>
                </a:solidFill>
                <a:latin typeface="+mn-lt"/>
              </a:rPr>
              <a:t> </a:t>
            </a:r>
            <a:r>
              <a:rPr lang="en-US" altLang="zh-CN" sz="2000" b="1" baseline="0" dirty="0" smtClean="0">
                <a:solidFill>
                  <a:srgbClr val="FF0000"/>
                </a:solidFill>
                <a:latin typeface="+mn-lt"/>
              </a:rPr>
              <a:t>day</a:t>
            </a:r>
            <a:endParaRPr lang="en-US" altLang="zh-CN" sz="2000" b="1" baseline="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5086655" y="2407442"/>
            <a:ext cx="1973973" cy="240065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lvl="0">
              <a:lnSpc>
                <a:spcPct val="150000"/>
              </a:lnSpc>
              <a:defRPr sz="2800">
                <a:latin typeface="+mn-lt"/>
              </a:defRPr>
            </a:lvl1pPr>
          </a:lstStyle>
          <a:p>
            <a:r>
              <a:rPr lang="en-US" altLang="zh-CN" sz="2000" b="1" baseline="0" dirty="0"/>
              <a:t>Multiple transfer </a:t>
            </a:r>
            <a:r>
              <a:rPr lang="en-US" altLang="zh-CN" sz="2000" b="1" baseline="0" dirty="0" smtClean="0"/>
              <a:t>patterns: </a:t>
            </a:r>
            <a:endParaRPr lang="en-US" altLang="zh-CN" sz="2000" b="1" baseline="0" dirty="0"/>
          </a:p>
          <a:p>
            <a:r>
              <a:rPr lang="en-US" altLang="zh-CN" sz="2000" b="1" baseline="0" dirty="0">
                <a:solidFill>
                  <a:srgbClr val="FF0000"/>
                </a:solidFill>
              </a:rPr>
              <a:t>one-to-one</a:t>
            </a:r>
            <a:r>
              <a:rPr lang="en-US" altLang="zh-CN" sz="2000" b="1" baseline="0" dirty="0"/>
              <a:t>, </a:t>
            </a:r>
          </a:p>
          <a:p>
            <a:r>
              <a:rPr lang="en-US" altLang="zh-CN" sz="2000" b="1" baseline="0" dirty="0">
                <a:solidFill>
                  <a:srgbClr val="FF0000"/>
                </a:solidFill>
              </a:rPr>
              <a:t>one-to-many</a:t>
            </a:r>
          </a:p>
          <a:p>
            <a:r>
              <a:rPr lang="en-US" altLang="zh-CN" sz="2000" b="1" baseline="0" dirty="0">
                <a:solidFill>
                  <a:srgbClr val="FF0000"/>
                </a:solidFill>
              </a:rPr>
              <a:t>many-to-one</a:t>
            </a:r>
            <a:endParaRPr lang="zh-CN" altLang="en-US" sz="2000" b="1" baseline="0" dirty="0">
              <a:solidFill>
                <a:srgbClr val="FF0000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7219714" y="2407442"/>
            <a:ext cx="2101799" cy="1477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lvl="0">
              <a:lnSpc>
                <a:spcPct val="150000"/>
              </a:lnSpc>
              <a:defRPr sz="2800">
                <a:latin typeface="+mn-lt"/>
              </a:defRPr>
            </a:lvl1pPr>
          </a:lstStyle>
          <a:p>
            <a:r>
              <a:rPr lang="en-US" altLang="zh-CN" sz="2000" b="1" baseline="0" dirty="0"/>
              <a:t>Users submit requests through </a:t>
            </a:r>
            <a:r>
              <a:rPr lang="en-US" altLang="zh-CN" sz="2000" b="1" baseline="0" dirty="0" smtClean="0"/>
              <a:t>web </a:t>
            </a:r>
            <a:r>
              <a:rPr lang="en-US" altLang="zh-CN" sz="2000" b="1" baseline="0" dirty="0"/>
              <a:t>interface</a:t>
            </a:r>
            <a:endParaRPr lang="zh-CN" altLang="en-US" sz="2000" b="1" baseline="0" dirty="0"/>
          </a:p>
        </p:txBody>
      </p:sp>
      <p:sp>
        <p:nvSpPr>
          <p:cNvPr id="31" name="文本框 30"/>
          <p:cNvSpPr txBox="1"/>
          <p:nvPr/>
        </p:nvSpPr>
        <p:spPr>
          <a:xfrm>
            <a:off x="9423400" y="2407442"/>
            <a:ext cx="2159000" cy="19389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lvl="0">
              <a:lnSpc>
                <a:spcPct val="150000"/>
              </a:lnSpc>
              <a:defRPr sz="2800">
                <a:latin typeface="+mn-lt"/>
              </a:defRPr>
            </a:lvl1pPr>
          </a:lstStyle>
          <a:p>
            <a:pPr lvl="0"/>
            <a:r>
              <a:rPr lang="en-US" altLang="zh-CN" sz="2000" b="1" baseline="0" dirty="0"/>
              <a:t>Central data movement decision based on history statistics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566986" y="1499453"/>
            <a:ext cx="11017516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lvl="0">
              <a:lnSpc>
                <a:spcPct val="150000"/>
              </a:lnSpc>
              <a:defRPr sz="2800">
                <a:latin typeface="+mn-lt"/>
              </a:defRPr>
            </a:lvl1pPr>
          </a:lstStyle>
          <a:p>
            <a:pPr lvl="0" algn="ctr">
              <a:lnSpc>
                <a:spcPct val="100000"/>
              </a:lnSpc>
            </a:pPr>
            <a:r>
              <a:rPr lang="en-US" altLang="zh-CN" sz="3200" b="1" baseline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Automatic Data Management and Movement in CMS</a:t>
            </a:r>
            <a:endParaRPr lang="zh-CN" altLang="en-US" sz="3200" b="1" baseline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78548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0"/>
    </mc:Choice>
    <mc:Fallback xmlns="">
      <p:transition advTm="2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29" grpId="0"/>
      <p:bldP spid="30" grpId="0"/>
      <p:bldP spid="31" grpId="0"/>
      <p:bldP spid="3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0413" cy="805218"/>
          </a:xfrm>
        </p:spPr>
        <p:txBody>
          <a:bodyPr/>
          <a:lstStyle/>
          <a:p>
            <a:r>
              <a:rPr lang="en-US" dirty="0" smtClean="0"/>
              <a:t>Limitation of </a:t>
            </a:r>
            <a:r>
              <a:rPr lang="en-US" dirty="0" err="1" smtClean="0"/>
              <a:t>PhEDEx</a:t>
            </a:r>
            <a:endParaRPr lang="en-US" dirty="0"/>
          </a:p>
        </p:txBody>
      </p:sp>
      <p:grpSp>
        <p:nvGrpSpPr>
          <p:cNvPr id="3" name="组合 2"/>
          <p:cNvGrpSpPr/>
          <p:nvPr/>
        </p:nvGrpSpPr>
        <p:grpSpPr>
          <a:xfrm>
            <a:off x="574923" y="1443789"/>
            <a:ext cx="10946902" cy="5005137"/>
            <a:chOff x="574923" y="1933581"/>
            <a:chExt cx="10946902" cy="4145869"/>
          </a:xfrm>
        </p:grpSpPr>
        <p:sp>
          <p:nvSpPr>
            <p:cNvPr id="4" name="任意多边形 3"/>
            <p:cNvSpPr/>
            <p:nvPr/>
          </p:nvSpPr>
          <p:spPr>
            <a:xfrm>
              <a:off x="574923" y="1933581"/>
              <a:ext cx="3337470" cy="930163"/>
            </a:xfrm>
            <a:custGeom>
              <a:avLst/>
              <a:gdLst>
                <a:gd name="connsiteX0" fmla="*/ 0 w 3337470"/>
                <a:gd name="connsiteY0" fmla="*/ 0 h 1334988"/>
                <a:gd name="connsiteX1" fmla="*/ 3337470 w 3337470"/>
                <a:gd name="connsiteY1" fmla="*/ 0 h 1334988"/>
                <a:gd name="connsiteX2" fmla="*/ 3337470 w 3337470"/>
                <a:gd name="connsiteY2" fmla="*/ 1334988 h 1334988"/>
                <a:gd name="connsiteX3" fmla="*/ 0 w 3337470"/>
                <a:gd name="connsiteY3" fmla="*/ 1334988 h 1334988"/>
                <a:gd name="connsiteX4" fmla="*/ 0 w 3337470"/>
                <a:gd name="connsiteY4" fmla="*/ 0 h 1334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37470" h="1334988">
                  <a:moveTo>
                    <a:pt x="0" y="0"/>
                  </a:moveTo>
                  <a:lnTo>
                    <a:pt x="3337470" y="0"/>
                  </a:lnTo>
                  <a:lnTo>
                    <a:pt x="3337470" y="1334988"/>
                  </a:lnTo>
                  <a:lnTo>
                    <a:pt x="0" y="133498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1">
              <a:schemeClr val="accent4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99136" tIns="113792" rIns="199136" bIns="113792" numCol="1" spcCol="1270" anchor="ctr" anchorCtr="0">
              <a:noAutofit/>
            </a:bodyPr>
            <a:lstStyle/>
            <a:p>
              <a:pPr lvl="0" algn="ctr" defTabSz="12446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kern="1200" baseline="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rPr>
                <a:t>Built</a:t>
              </a:r>
              <a:r>
                <a:rPr lang="zh-CN" altLang="en-US" kern="1200" baseline="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rPr>
                <a:t> </a:t>
              </a:r>
              <a:r>
                <a:rPr lang="en-US" altLang="zh-CN" kern="1200" baseline="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rPr>
                <a:t>on</a:t>
              </a:r>
              <a:r>
                <a:rPr lang="zh-CN" altLang="en-US" kern="1200" baseline="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rPr>
                <a:t> </a:t>
              </a:r>
              <a:r>
                <a:rPr lang="en-US" altLang="zh-CN" kern="1200" baseline="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rPr>
                <a:t>top</a:t>
              </a:r>
              <a:r>
                <a:rPr lang="zh-CN" altLang="en-US" kern="1200" baseline="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rPr>
                <a:t> </a:t>
              </a:r>
              <a:r>
                <a:rPr lang="en-US" altLang="zh-CN" kern="1200" baseline="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rPr>
                <a:t>of</a:t>
              </a:r>
              <a:r>
                <a:rPr lang="zh-CN" altLang="en-US" kern="1200" baseline="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rPr>
                <a:t> </a:t>
              </a:r>
              <a:r>
                <a:rPr lang="en-US" altLang="zh-CN" kern="1200" baseline="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rPr>
                <a:t>traditional</a:t>
              </a:r>
              <a:r>
                <a:rPr lang="zh-CN" altLang="en-US" kern="1200" baseline="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rPr>
                <a:t> </a:t>
              </a:r>
              <a:r>
                <a:rPr lang="en-US" altLang="zh-CN" kern="1200" baseline="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rPr>
                <a:t>multi-domain</a:t>
              </a:r>
              <a:r>
                <a:rPr lang="zh-CN" altLang="en-US" kern="1200" baseline="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rPr>
                <a:t> </a:t>
              </a:r>
              <a:r>
                <a:rPr lang="en-US" altLang="zh-CN" kern="1200" baseline="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rPr>
                <a:t>networks</a:t>
              </a:r>
              <a:endParaRPr lang="zh-CN" altLang="en-US" kern="1200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</a:endParaRPr>
            </a:p>
          </p:txBody>
        </p:sp>
        <p:sp>
          <p:nvSpPr>
            <p:cNvPr id="8" name="任意多边形 7"/>
            <p:cNvSpPr/>
            <p:nvPr/>
          </p:nvSpPr>
          <p:spPr>
            <a:xfrm>
              <a:off x="574923" y="2863744"/>
              <a:ext cx="3337470" cy="3215706"/>
            </a:xfrm>
            <a:custGeom>
              <a:avLst/>
              <a:gdLst>
                <a:gd name="connsiteX0" fmla="*/ 0 w 3337470"/>
                <a:gd name="connsiteY0" fmla="*/ 0 h 2810880"/>
                <a:gd name="connsiteX1" fmla="*/ 3337470 w 3337470"/>
                <a:gd name="connsiteY1" fmla="*/ 0 h 2810880"/>
                <a:gd name="connsiteX2" fmla="*/ 3337470 w 3337470"/>
                <a:gd name="connsiteY2" fmla="*/ 2810880 h 2810880"/>
                <a:gd name="connsiteX3" fmla="*/ 0 w 3337470"/>
                <a:gd name="connsiteY3" fmla="*/ 2810880 h 2810880"/>
                <a:gd name="connsiteX4" fmla="*/ 0 w 3337470"/>
                <a:gd name="connsiteY4" fmla="*/ 0 h 2810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37470" h="2810880">
                  <a:moveTo>
                    <a:pt x="0" y="0"/>
                  </a:moveTo>
                  <a:lnTo>
                    <a:pt x="3337470" y="0"/>
                  </a:lnTo>
                  <a:lnTo>
                    <a:pt x="3337470" y="2810880"/>
                  </a:lnTo>
                  <a:lnTo>
                    <a:pt x="0" y="281088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1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7348" tIns="117348" rIns="156464" bIns="176022" numCol="1" spcCol="1270" anchor="t" anchorCtr="0">
              <a:noAutofit/>
            </a:bodyPr>
            <a:lstStyle/>
            <a:p>
              <a:pPr marL="228600" lvl="1" indent="-228600" algn="l" defTabSz="9779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zh-CN" altLang="en-US" sz="2200" b="1" kern="1200" baseline="0" dirty="0"/>
            </a:p>
          </p:txBody>
        </p:sp>
        <p:sp>
          <p:nvSpPr>
            <p:cNvPr id="9" name="任意多边形 8"/>
            <p:cNvSpPr/>
            <p:nvPr/>
          </p:nvSpPr>
          <p:spPr>
            <a:xfrm>
              <a:off x="4379639" y="1933581"/>
              <a:ext cx="3337470" cy="930163"/>
            </a:xfrm>
            <a:custGeom>
              <a:avLst/>
              <a:gdLst>
                <a:gd name="connsiteX0" fmla="*/ 0 w 3337470"/>
                <a:gd name="connsiteY0" fmla="*/ 0 h 1334988"/>
                <a:gd name="connsiteX1" fmla="*/ 3337470 w 3337470"/>
                <a:gd name="connsiteY1" fmla="*/ 0 h 1334988"/>
                <a:gd name="connsiteX2" fmla="*/ 3337470 w 3337470"/>
                <a:gd name="connsiteY2" fmla="*/ 1334988 h 1334988"/>
                <a:gd name="connsiteX3" fmla="*/ 0 w 3337470"/>
                <a:gd name="connsiteY3" fmla="*/ 1334988 h 1334988"/>
                <a:gd name="connsiteX4" fmla="*/ 0 w 3337470"/>
                <a:gd name="connsiteY4" fmla="*/ 0 h 1334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37470" h="1334988">
                  <a:moveTo>
                    <a:pt x="0" y="0"/>
                  </a:moveTo>
                  <a:lnTo>
                    <a:pt x="3337470" y="0"/>
                  </a:lnTo>
                  <a:lnTo>
                    <a:pt x="3337470" y="1334988"/>
                  </a:lnTo>
                  <a:lnTo>
                    <a:pt x="0" y="133498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1">
              <a:schemeClr val="accent4">
                <a:hueOff val="-2232385"/>
                <a:satOff val="13449"/>
                <a:lumOff val="1078"/>
                <a:alphaOff val="0"/>
              </a:schemeClr>
            </a:lnRef>
            <a:fillRef idx="3">
              <a:schemeClr val="accent4">
                <a:hueOff val="-2232385"/>
                <a:satOff val="13449"/>
                <a:lumOff val="1078"/>
                <a:alphaOff val="0"/>
              </a:schemeClr>
            </a:fillRef>
            <a:effectRef idx="2">
              <a:schemeClr val="accent4">
                <a:hueOff val="-2232385"/>
                <a:satOff val="13449"/>
                <a:lumOff val="1078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99136" tIns="113792" rIns="199136" bIns="113792" numCol="1" spcCol="1270" anchor="ctr" anchorCtr="0">
              <a:noAutofit/>
            </a:bodyPr>
            <a:lstStyle/>
            <a:p>
              <a:pPr lvl="0" algn="ctr" defTabSz="12446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kern="1200" baseline="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Inflexible,</a:t>
              </a:r>
              <a:r>
                <a:rPr lang="zh-CN" altLang="en-US" kern="1200" baseline="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</a:t>
              </a:r>
              <a:r>
                <a:rPr lang="en-US" altLang="zh-CN" kern="1200" baseline="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static</a:t>
              </a:r>
              <a:r>
                <a:rPr lang="zh-CN" altLang="en-US" kern="1200" baseline="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</a:t>
              </a:r>
              <a:r>
                <a:rPr lang="en-US" altLang="zh-CN" kern="1200" baseline="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dataset</a:t>
              </a:r>
              <a:r>
                <a:rPr lang="zh-CN" altLang="en-US" kern="1200" baseline="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</a:t>
              </a:r>
              <a:r>
                <a:rPr lang="en-US" kern="1200" baseline="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level</a:t>
              </a:r>
              <a:r>
                <a:rPr lang="zh-CN" altLang="en-US" kern="1200" baseline="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</a:t>
              </a:r>
              <a:r>
                <a:rPr lang="en-US" altLang="zh-CN" kern="1200" baseline="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scheduling</a:t>
              </a:r>
              <a:endParaRPr lang="zh-CN" altLang="en-US" kern="1200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" name="任意多边形 9"/>
            <p:cNvSpPr/>
            <p:nvPr/>
          </p:nvSpPr>
          <p:spPr>
            <a:xfrm>
              <a:off x="4379639" y="2863744"/>
              <a:ext cx="3337470" cy="3215706"/>
            </a:xfrm>
            <a:custGeom>
              <a:avLst/>
              <a:gdLst>
                <a:gd name="connsiteX0" fmla="*/ 0 w 3337470"/>
                <a:gd name="connsiteY0" fmla="*/ 0 h 2810880"/>
                <a:gd name="connsiteX1" fmla="*/ 3337470 w 3337470"/>
                <a:gd name="connsiteY1" fmla="*/ 0 h 2810880"/>
                <a:gd name="connsiteX2" fmla="*/ 3337470 w 3337470"/>
                <a:gd name="connsiteY2" fmla="*/ 2810880 h 2810880"/>
                <a:gd name="connsiteX3" fmla="*/ 0 w 3337470"/>
                <a:gd name="connsiteY3" fmla="*/ 2810880 h 2810880"/>
                <a:gd name="connsiteX4" fmla="*/ 0 w 3337470"/>
                <a:gd name="connsiteY4" fmla="*/ 0 h 2810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37470" h="2810880">
                  <a:moveTo>
                    <a:pt x="0" y="0"/>
                  </a:moveTo>
                  <a:lnTo>
                    <a:pt x="3337470" y="0"/>
                  </a:lnTo>
                  <a:lnTo>
                    <a:pt x="3337470" y="2810880"/>
                  </a:lnTo>
                  <a:lnTo>
                    <a:pt x="0" y="281088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1">
              <a:schemeClr val="accent4">
                <a:tint val="40000"/>
                <a:alpha val="90000"/>
                <a:hueOff val="-1972855"/>
                <a:satOff val="11079"/>
                <a:lumOff val="704"/>
                <a:alphaOff val="0"/>
              </a:schemeClr>
            </a:lnRef>
            <a:fillRef idx="1">
              <a:schemeClr val="accent4">
                <a:tint val="40000"/>
                <a:alpha val="90000"/>
                <a:hueOff val="-1972855"/>
                <a:satOff val="11079"/>
                <a:lumOff val="704"/>
                <a:alphaOff val="0"/>
              </a:schemeClr>
            </a:fillRef>
            <a:effectRef idx="0">
              <a:schemeClr val="accent4">
                <a:tint val="40000"/>
                <a:alpha val="90000"/>
                <a:hueOff val="-1972855"/>
                <a:satOff val="11079"/>
                <a:lumOff val="704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7348" tIns="117348" rIns="156464" bIns="176022" numCol="1" spcCol="1270" anchor="t" anchorCtr="0">
              <a:noAutofit/>
            </a:bodyPr>
            <a:lstStyle/>
            <a:p>
              <a:pPr marL="228600" lvl="1" indent="-228600" algn="l" defTabSz="9779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zh-CN" altLang="en-US" sz="2200" b="1" kern="1200" baseline="0" dirty="0">
                <a:latin typeface="+mn-lt"/>
              </a:endParaRPr>
            </a:p>
          </p:txBody>
        </p:sp>
        <p:sp>
          <p:nvSpPr>
            <p:cNvPr id="11" name="任意多边形 10"/>
            <p:cNvSpPr/>
            <p:nvPr/>
          </p:nvSpPr>
          <p:spPr>
            <a:xfrm>
              <a:off x="8184355" y="1933581"/>
              <a:ext cx="3337470" cy="930163"/>
            </a:xfrm>
            <a:custGeom>
              <a:avLst/>
              <a:gdLst>
                <a:gd name="connsiteX0" fmla="*/ 0 w 3337470"/>
                <a:gd name="connsiteY0" fmla="*/ 0 h 1334988"/>
                <a:gd name="connsiteX1" fmla="*/ 3337470 w 3337470"/>
                <a:gd name="connsiteY1" fmla="*/ 0 h 1334988"/>
                <a:gd name="connsiteX2" fmla="*/ 3337470 w 3337470"/>
                <a:gd name="connsiteY2" fmla="*/ 1334988 h 1334988"/>
                <a:gd name="connsiteX3" fmla="*/ 0 w 3337470"/>
                <a:gd name="connsiteY3" fmla="*/ 1334988 h 1334988"/>
                <a:gd name="connsiteX4" fmla="*/ 0 w 3337470"/>
                <a:gd name="connsiteY4" fmla="*/ 0 h 1334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37470" h="1334988">
                  <a:moveTo>
                    <a:pt x="0" y="0"/>
                  </a:moveTo>
                  <a:lnTo>
                    <a:pt x="3337470" y="0"/>
                  </a:lnTo>
                  <a:lnTo>
                    <a:pt x="3337470" y="1334988"/>
                  </a:lnTo>
                  <a:lnTo>
                    <a:pt x="0" y="133498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1">
              <a:schemeClr val="accent4">
                <a:hueOff val="-4464770"/>
                <a:satOff val="26899"/>
                <a:lumOff val="2156"/>
                <a:alphaOff val="0"/>
              </a:schemeClr>
            </a:lnRef>
            <a:fillRef idx="3">
              <a:schemeClr val="accent4">
                <a:hueOff val="-4464770"/>
                <a:satOff val="26899"/>
                <a:lumOff val="2156"/>
                <a:alphaOff val="0"/>
              </a:schemeClr>
            </a:fillRef>
            <a:effectRef idx="2">
              <a:schemeClr val="accent4">
                <a:hueOff val="-4464770"/>
                <a:satOff val="26899"/>
                <a:lumOff val="2156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99136" tIns="113792" rIns="199136" bIns="113792" numCol="1" spcCol="1270" anchor="ctr" anchorCtr="0">
              <a:noAutofit/>
            </a:bodyPr>
            <a:lstStyle/>
            <a:p>
              <a:pPr lvl="0" algn="ctr" defTabSz="12446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kern="1200" baseline="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Performance</a:t>
              </a:r>
              <a:endParaRPr lang="zh-CN" altLang="en-US" kern="1200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任意多边形 11"/>
            <p:cNvSpPr/>
            <p:nvPr/>
          </p:nvSpPr>
          <p:spPr>
            <a:xfrm>
              <a:off x="8184355" y="2863744"/>
              <a:ext cx="3337470" cy="3215706"/>
            </a:xfrm>
            <a:custGeom>
              <a:avLst/>
              <a:gdLst>
                <a:gd name="connsiteX0" fmla="*/ 0 w 3337470"/>
                <a:gd name="connsiteY0" fmla="*/ 0 h 2810880"/>
                <a:gd name="connsiteX1" fmla="*/ 3337470 w 3337470"/>
                <a:gd name="connsiteY1" fmla="*/ 0 h 2810880"/>
                <a:gd name="connsiteX2" fmla="*/ 3337470 w 3337470"/>
                <a:gd name="connsiteY2" fmla="*/ 2810880 h 2810880"/>
                <a:gd name="connsiteX3" fmla="*/ 0 w 3337470"/>
                <a:gd name="connsiteY3" fmla="*/ 2810880 h 2810880"/>
                <a:gd name="connsiteX4" fmla="*/ 0 w 3337470"/>
                <a:gd name="connsiteY4" fmla="*/ 0 h 2810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37470" h="2810880">
                  <a:moveTo>
                    <a:pt x="0" y="0"/>
                  </a:moveTo>
                  <a:lnTo>
                    <a:pt x="3337470" y="0"/>
                  </a:lnTo>
                  <a:lnTo>
                    <a:pt x="3337470" y="2810880"/>
                  </a:lnTo>
                  <a:lnTo>
                    <a:pt x="0" y="281088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1">
              <a:schemeClr val="accent4">
                <a:tint val="40000"/>
                <a:alpha val="90000"/>
                <a:hueOff val="-3945710"/>
                <a:satOff val="22157"/>
                <a:lumOff val="1408"/>
                <a:alphaOff val="0"/>
              </a:schemeClr>
            </a:lnRef>
            <a:fillRef idx="1">
              <a:schemeClr val="accent4">
                <a:tint val="40000"/>
                <a:alpha val="90000"/>
                <a:hueOff val="-3945710"/>
                <a:satOff val="22157"/>
                <a:lumOff val="1408"/>
                <a:alphaOff val="0"/>
              </a:schemeClr>
            </a:fillRef>
            <a:effectRef idx="0">
              <a:schemeClr val="accent4">
                <a:tint val="40000"/>
                <a:alpha val="90000"/>
                <a:hueOff val="-3945710"/>
                <a:satOff val="22157"/>
                <a:lumOff val="1408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7348" tIns="117348" rIns="156464" bIns="176022" numCol="1" spcCol="1270" anchor="t" anchorCtr="0">
              <a:noAutofit/>
            </a:bodyPr>
            <a:lstStyle/>
            <a:p>
              <a:pPr marL="228600" lvl="1" indent="-228600" algn="l" defTabSz="9779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zh-CN" altLang="en-US" sz="2200" kern="1200" baseline="0" dirty="0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574923" y="2681987"/>
            <a:ext cx="3337470" cy="240065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buSzPct val="200000"/>
            </a:pPr>
            <a:r>
              <a:rPr lang="en-US" altLang="zh-CN" sz="2000" b="1" baseline="0" dirty="0">
                <a:solidFill>
                  <a:prstClr val="black"/>
                </a:solidFill>
                <a:latin typeface="+mn-lt"/>
              </a:rPr>
              <a:t>•</a:t>
            </a:r>
            <a:r>
              <a:rPr lang="zh-CN" altLang="en-US" sz="2000" b="1" baseline="0" dirty="0">
                <a:solidFill>
                  <a:prstClr val="black"/>
                </a:solidFill>
                <a:latin typeface="+mn-lt"/>
              </a:rPr>
              <a:t> </a:t>
            </a:r>
            <a:r>
              <a:rPr lang="en-US" altLang="zh-CN" sz="2000" b="1" baseline="0" dirty="0" smtClean="0">
                <a:latin typeface="+mn-lt"/>
              </a:rPr>
              <a:t>Inflexible</a:t>
            </a:r>
            <a:r>
              <a:rPr lang="zh-CN" altLang="en-US" sz="2000" b="1" baseline="0" dirty="0" smtClean="0">
                <a:latin typeface="+mn-lt"/>
              </a:rPr>
              <a:t> </a:t>
            </a:r>
            <a:r>
              <a:rPr lang="en-US" altLang="zh-CN" sz="2000" b="1" baseline="0" dirty="0" smtClean="0">
                <a:latin typeface="+mn-lt"/>
              </a:rPr>
              <a:t>infrastructures,</a:t>
            </a:r>
            <a:endParaRPr lang="zh-CN" altLang="en-US" sz="2000" b="1" baseline="0" dirty="0">
              <a:latin typeface="+mn-lt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baseline="0" dirty="0" smtClean="0">
                <a:solidFill>
                  <a:prstClr val="black"/>
                </a:solidFill>
                <a:latin typeface="+mn-lt"/>
              </a:rPr>
              <a:t>•</a:t>
            </a:r>
            <a:r>
              <a:rPr lang="zh-CN" altLang="en-US" sz="2000" b="1" baseline="0" dirty="0" smtClean="0">
                <a:solidFill>
                  <a:prstClr val="black"/>
                </a:solidFill>
                <a:latin typeface="+mn-lt"/>
              </a:rPr>
              <a:t> </a:t>
            </a:r>
            <a:r>
              <a:rPr lang="en-US" altLang="zh-CN" sz="2000" b="1" baseline="0" dirty="0" smtClean="0">
                <a:latin typeface="+mn-lt"/>
              </a:rPr>
              <a:t>Lack </a:t>
            </a:r>
            <a:r>
              <a:rPr lang="en-US" altLang="zh-CN" sz="2000" b="1" baseline="0" dirty="0">
                <a:latin typeface="+mn-lt"/>
              </a:rPr>
              <a:t>of real-time,</a:t>
            </a:r>
            <a:r>
              <a:rPr lang="zh-CN" altLang="en-US" sz="2000" b="1" baseline="0" dirty="0">
                <a:latin typeface="+mn-lt"/>
              </a:rPr>
              <a:t> </a:t>
            </a:r>
            <a:r>
              <a:rPr lang="en-US" altLang="zh-CN" sz="2000" b="1" baseline="0" dirty="0" smtClean="0">
                <a:latin typeface="+mn-lt"/>
              </a:rPr>
              <a:t>global</a:t>
            </a:r>
            <a:r>
              <a:rPr lang="zh-CN" altLang="en-US" sz="2000" b="1" baseline="0" dirty="0" smtClean="0">
                <a:latin typeface="+mn-lt"/>
              </a:rPr>
              <a:t> </a:t>
            </a:r>
            <a:r>
              <a:rPr lang="en-US" altLang="zh-CN" sz="2000" b="1" baseline="0" dirty="0" smtClean="0">
                <a:latin typeface="+mn-lt"/>
              </a:rPr>
              <a:t>network view</a:t>
            </a:r>
          </a:p>
          <a:p>
            <a:pPr lvl="0">
              <a:lnSpc>
                <a:spcPct val="150000"/>
              </a:lnSpc>
            </a:pPr>
            <a:r>
              <a:rPr lang="en-US" altLang="zh-CN" sz="2000" b="1" baseline="0" dirty="0">
                <a:latin typeface="+mn-lt"/>
              </a:rPr>
              <a:t>• I</a:t>
            </a:r>
            <a:r>
              <a:rPr lang="en-US" altLang="zh-CN" sz="2000" b="1" baseline="0" dirty="0" smtClean="0">
                <a:latin typeface="+mn-lt"/>
              </a:rPr>
              <a:t>nfeasible</a:t>
            </a:r>
            <a:r>
              <a:rPr lang="zh-CN" altLang="en-US" sz="2000" b="1" baseline="0" dirty="0" smtClean="0">
                <a:latin typeface="+mn-lt"/>
              </a:rPr>
              <a:t> </a:t>
            </a:r>
            <a:r>
              <a:rPr lang="en-US" altLang="zh-CN" sz="2000" b="1" baseline="0" dirty="0">
                <a:latin typeface="+mn-lt"/>
              </a:rPr>
              <a:t>of</a:t>
            </a:r>
            <a:r>
              <a:rPr lang="zh-CN" altLang="en-US" sz="2000" b="1" baseline="0" dirty="0">
                <a:latin typeface="+mn-lt"/>
              </a:rPr>
              <a:t> </a:t>
            </a:r>
            <a:r>
              <a:rPr lang="en-US" altLang="zh-CN" sz="2000" b="1" baseline="0" dirty="0">
                <a:latin typeface="+mn-lt"/>
              </a:rPr>
              <a:t>end-to-end data flow</a:t>
            </a:r>
            <a:r>
              <a:rPr lang="zh-CN" altLang="en-US" sz="2000" b="1" baseline="0" dirty="0">
                <a:latin typeface="+mn-lt"/>
              </a:rPr>
              <a:t> </a:t>
            </a:r>
            <a:r>
              <a:rPr lang="en-US" altLang="zh-CN" sz="2000" b="1" baseline="0" dirty="0">
                <a:latin typeface="+mn-lt"/>
              </a:rPr>
              <a:t>orchestration</a:t>
            </a:r>
            <a:endParaRPr lang="zh-CN" altLang="en-US" sz="2000" b="1" baseline="0" dirty="0">
              <a:latin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426471" y="2697227"/>
            <a:ext cx="3337470" cy="373794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2000" b="1" baseline="0" dirty="0">
                <a:latin typeface="+mn-lt"/>
              </a:rPr>
              <a:t>•</a:t>
            </a:r>
            <a:r>
              <a:rPr lang="en-US" altLang="zh-CN" sz="2000" b="1" baseline="0" dirty="0" smtClean="0">
                <a:latin typeface="+mn-lt"/>
              </a:rPr>
              <a:t> </a:t>
            </a:r>
            <a:r>
              <a:rPr lang="en-US" altLang="zh-CN" sz="2000" b="1" baseline="0" dirty="0">
                <a:latin typeface="+mn-lt"/>
              </a:rPr>
              <a:t>Traditional</a:t>
            </a:r>
            <a:r>
              <a:rPr lang="zh-CN" altLang="en-US" sz="2000" b="1" baseline="0" dirty="0">
                <a:latin typeface="+mn-lt"/>
              </a:rPr>
              <a:t> </a:t>
            </a:r>
            <a:r>
              <a:rPr lang="en-US" altLang="zh-CN" sz="2000" b="1" baseline="0" dirty="0">
                <a:latin typeface="+mn-lt"/>
              </a:rPr>
              <a:t>client/server</a:t>
            </a:r>
            <a:r>
              <a:rPr lang="zh-CN" altLang="en-US" sz="2000" b="1" baseline="0" dirty="0">
                <a:latin typeface="+mn-lt"/>
              </a:rPr>
              <a:t> </a:t>
            </a:r>
            <a:r>
              <a:rPr lang="en-US" altLang="zh-CN" sz="2000" b="1" baseline="0" dirty="0">
                <a:latin typeface="+mn-lt"/>
              </a:rPr>
              <a:t>mode</a:t>
            </a:r>
            <a:r>
              <a:rPr lang="zh-CN" altLang="en-US" sz="2000" b="1" baseline="0" dirty="0">
                <a:latin typeface="+mn-lt"/>
              </a:rPr>
              <a:t> </a:t>
            </a:r>
            <a:r>
              <a:rPr lang="en-US" altLang="zh-CN" sz="2000" b="1" baseline="0" dirty="0">
                <a:latin typeface="+mn-lt"/>
              </a:rPr>
              <a:t>to</a:t>
            </a:r>
            <a:r>
              <a:rPr lang="zh-CN" altLang="en-US" sz="2000" b="1" baseline="0" dirty="0">
                <a:latin typeface="+mn-lt"/>
              </a:rPr>
              <a:t> </a:t>
            </a:r>
            <a:r>
              <a:rPr lang="en-US" altLang="zh-CN" sz="2000" b="1" baseline="0" dirty="0">
                <a:latin typeface="+mn-lt"/>
              </a:rPr>
              <a:t>select</a:t>
            </a:r>
            <a:r>
              <a:rPr lang="zh-CN" altLang="en-US" sz="2000" b="1" baseline="0" dirty="0">
                <a:latin typeface="+mn-lt"/>
              </a:rPr>
              <a:t> </a:t>
            </a:r>
            <a:r>
              <a:rPr lang="en-US" altLang="zh-CN" sz="2000" b="1" baseline="0" dirty="0">
                <a:latin typeface="+mn-lt"/>
              </a:rPr>
              <a:t>source</a:t>
            </a:r>
            <a:r>
              <a:rPr lang="zh-CN" altLang="en-US" sz="2000" b="1" baseline="0" dirty="0">
                <a:latin typeface="+mn-lt"/>
              </a:rPr>
              <a:t> </a:t>
            </a:r>
            <a:r>
              <a:rPr lang="en-US" altLang="zh-CN" sz="2000" b="1" baseline="0" dirty="0">
                <a:latin typeface="+mn-lt"/>
              </a:rPr>
              <a:t>for</a:t>
            </a:r>
            <a:r>
              <a:rPr lang="zh-CN" altLang="en-US" sz="2000" b="1" baseline="0" dirty="0">
                <a:latin typeface="+mn-lt"/>
              </a:rPr>
              <a:t> </a:t>
            </a:r>
            <a:r>
              <a:rPr lang="en-US" altLang="zh-CN" sz="2000" b="1" baseline="0" dirty="0">
                <a:latin typeface="+mn-lt"/>
              </a:rPr>
              <a:t>all</a:t>
            </a:r>
            <a:r>
              <a:rPr lang="zh-CN" altLang="en-US" sz="2000" b="1" baseline="0" dirty="0">
                <a:latin typeface="+mn-lt"/>
              </a:rPr>
              <a:t> </a:t>
            </a:r>
            <a:r>
              <a:rPr lang="en-US" altLang="zh-CN" sz="2000" b="1" baseline="0" dirty="0">
                <a:latin typeface="+mn-lt"/>
              </a:rPr>
              <a:t>files</a:t>
            </a:r>
            <a:r>
              <a:rPr lang="zh-CN" altLang="en-US" sz="2000" b="1" baseline="0" dirty="0">
                <a:latin typeface="+mn-lt"/>
              </a:rPr>
              <a:t> </a:t>
            </a:r>
            <a:r>
              <a:rPr lang="en-US" altLang="zh-CN" sz="2000" b="1" baseline="0" dirty="0">
                <a:latin typeface="+mn-lt"/>
              </a:rPr>
              <a:t>at</a:t>
            </a:r>
            <a:r>
              <a:rPr lang="zh-CN" altLang="en-US" sz="2000" b="1" baseline="0" dirty="0">
                <a:latin typeface="+mn-lt"/>
              </a:rPr>
              <a:t> </a:t>
            </a:r>
            <a:r>
              <a:rPr lang="en-US" altLang="zh-CN" sz="2000" b="1" baseline="0" dirty="0">
                <a:latin typeface="+mn-lt"/>
              </a:rPr>
              <a:t>once</a:t>
            </a:r>
            <a:endParaRPr lang="zh-CN" altLang="en-US" sz="2000" b="1" baseline="0" dirty="0">
              <a:latin typeface="+mn-lt"/>
            </a:endParaRPr>
          </a:p>
          <a:p>
            <a:pPr lvl="0">
              <a:lnSpc>
                <a:spcPct val="150000"/>
              </a:lnSpc>
            </a:pPr>
            <a:r>
              <a:rPr lang="en-US" altLang="zh-CN" sz="2000" b="1" baseline="0" dirty="0">
                <a:latin typeface="+mn-lt"/>
              </a:rPr>
              <a:t>•</a:t>
            </a:r>
            <a:r>
              <a:rPr lang="en-US" altLang="zh-CN" sz="2000" b="1" baseline="0" dirty="0" smtClean="0">
                <a:latin typeface="+mn-lt"/>
              </a:rPr>
              <a:t> Complete</a:t>
            </a:r>
            <a:r>
              <a:rPr lang="zh-CN" altLang="en-US" sz="2000" b="1" baseline="0" dirty="0" smtClean="0">
                <a:latin typeface="+mn-lt"/>
              </a:rPr>
              <a:t> </a:t>
            </a:r>
            <a:r>
              <a:rPr lang="en-US" altLang="zh-CN" sz="2000" b="1" baseline="0" dirty="0">
                <a:latin typeface="+mn-lt"/>
              </a:rPr>
              <a:t>ignorance</a:t>
            </a:r>
            <a:r>
              <a:rPr lang="zh-CN" altLang="en-US" sz="2000" b="1" baseline="0" dirty="0">
                <a:latin typeface="+mn-lt"/>
              </a:rPr>
              <a:t> </a:t>
            </a:r>
            <a:r>
              <a:rPr lang="en-US" altLang="zh-CN" sz="2000" b="1" baseline="0" dirty="0">
                <a:latin typeface="+mn-lt"/>
              </a:rPr>
              <a:t>of</a:t>
            </a:r>
            <a:r>
              <a:rPr lang="zh-CN" altLang="en-US" sz="2000" b="1" baseline="0" dirty="0">
                <a:latin typeface="+mn-lt"/>
              </a:rPr>
              <a:t> </a:t>
            </a:r>
            <a:r>
              <a:rPr lang="en-US" altLang="zh-CN" sz="2000" b="1" baseline="0" dirty="0">
                <a:latin typeface="+mn-lt"/>
              </a:rPr>
              <a:t>destination sites’</a:t>
            </a:r>
            <a:r>
              <a:rPr lang="zh-CN" altLang="en-US" sz="2000" b="1" baseline="0" dirty="0">
                <a:latin typeface="+mn-lt"/>
              </a:rPr>
              <a:t> </a:t>
            </a:r>
            <a:r>
              <a:rPr lang="en-US" altLang="zh-CN" sz="2000" b="1" baseline="0" dirty="0">
                <a:latin typeface="+mn-lt"/>
              </a:rPr>
              <a:t>potential</a:t>
            </a:r>
            <a:r>
              <a:rPr lang="zh-CN" altLang="en-US" sz="2000" b="1" baseline="0" dirty="0">
                <a:latin typeface="+mn-lt"/>
              </a:rPr>
              <a:t> </a:t>
            </a:r>
            <a:r>
              <a:rPr lang="en-US" altLang="zh-CN" sz="2000" b="1" baseline="0" dirty="0">
                <a:latin typeface="+mn-lt"/>
              </a:rPr>
              <a:t>as</a:t>
            </a:r>
            <a:r>
              <a:rPr lang="zh-CN" altLang="en-US" sz="2000" b="1" baseline="0" dirty="0">
                <a:latin typeface="+mn-lt"/>
              </a:rPr>
              <a:t> </a:t>
            </a:r>
            <a:r>
              <a:rPr lang="en-US" altLang="zh-CN" sz="2000" b="1" baseline="0" dirty="0">
                <a:latin typeface="+mn-lt"/>
              </a:rPr>
              <a:t>file</a:t>
            </a:r>
            <a:r>
              <a:rPr lang="zh-CN" altLang="en-US" sz="2000" b="1" baseline="0" dirty="0">
                <a:latin typeface="+mn-lt"/>
              </a:rPr>
              <a:t> </a:t>
            </a:r>
            <a:r>
              <a:rPr lang="en-US" altLang="zh-CN" sz="2000" b="1" baseline="0" dirty="0">
                <a:latin typeface="+mn-lt"/>
              </a:rPr>
              <a:t>providers</a:t>
            </a:r>
            <a:endParaRPr lang="zh-CN" altLang="en-US" sz="2000" b="1" baseline="0" dirty="0">
              <a:latin typeface="+mn-lt"/>
            </a:endParaRPr>
          </a:p>
          <a:p>
            <a:pPr lvl="0">
              <a:lnSpc>
                <a:spcPct val="150000"/>
              </a:lnSpc>
            </a:pPr>
            <a:r>
              <a:rPr lang="en-US" altLang="zh-CN" sz="2000" b="1" baseline="0" dirty="0">
                <a:latin typeface="+mn-lt"/>
              </a:rPr>
              <a:t>•</a:t>
            </a:r>
            <a:r>
              <a:rPr lang="en-US" altLang="zh-CN" sz="2000" b="1" baseline="0" dirty="0" smtClean="0">
                <a:latin typeface="+mn-lt"/>
              </a:rPr>
              <a:t> No</a:t>
            </a:r>
            <a:r>
              <a:rPr lang="zh-CN" altLang="en-US" sz="2000" b="1" baseline="0" dirty="0" smtClean="0">
                <a:latin typeface="+mn-lt"/>
              </a:rPr>
              <a:t> </a:t>
            </a:r>
            <a:r>
              <a:rPr lang="en-US" altLang="zh-CN" sz="2000" b="1" baseline="0" dirty="0">
                <a:latin typeface="+mn-lt"/>
              </a:rPr>
              <a:t>network</a:t>
            </a:r>
            <a:r>
              <a:rPr lang="zh-CN" altLang="en-US" sz="2000" b="1" baseline="0" dirty="0">
                <a:latin typeface="+mn-lt"/>
              </a:rPr>
              <a:t> </a:t>
            </a:r>
            <a:r>
              <a:rPr lang="en-US" altLang="zh-CN" sz="2000" b="1" baseline="0" dirty="0">
                <a:latin typeface="+mn-lt"/>
              </a:rPr>
              <a:t>resource</a:t>
            </a:r>
            <a:r>
              <a:rPr lang="zh-CN" altLang="en-US" sz="2000" b="1" baseline="0" dirty="0">
                <a:latin typeface="+mn-lt"/>
              </a:rPr>
              <a:t> </a:t>
            </a:r>
            <a:r>
              <a:rPr lang="en-US" altLang="zh-CN" sz="2000" b="1" baseline="0" dirty="0">
                <a:latin typeface="+mn-lt"/>
              </a:rPr>
              <a:t>allocation</a:t>
            </a:r>
            <a:r>
              <a:rPr lang="zh-CN" altLang="en-US" sz="2000" b="1" baseline="0" dirty="0">
                <a:latin typeface="+mn-lt"/>
              </a:rPr>
              <a:t> </a:t>
            </a:r>
            <a:r>
              <a:rPr lang="en-US" altLang="zh-CN" sz="2000" b="1" baseline="0" dirty="0" smtClean="0">
                <a:latin typeface="+mn-lt"/>
              </a:rPr>
              <a:t>scheme</a:t>
            </a:r>
            <a:endParaRPr lang="zh-CN" altLang="en-US" sz="2000" b="1" baseline="0" dirty="0">
              <a:latin typeface="+mn-lt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369195" y="2712467"/>
            <a:ext cx="2967790" cy="152195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lvl="1" defTabSz="977900">
              <a:lnSpc>
                <a:spcPct val="150000"/>
              </a:lnSpc>
              <a:spcAft>
                <a:spcPct val="15000"/>
              </a:spcAft>
            </a:pPr>
            <a:r>
              <a:rPr lang="en-US" altLang="zh-CN" sz="2000" b="1" baseline="0" dirty="0" smtClean="0">
                <a:latin typeface="+mn-lt"/>
              </a:rPr>
              <a:t>• Low </a:t>
            </a:r>
            <a:r>
              <a:rPr lang="en-US" altLang="zh-CN" sz="2000" b="1" baseline="0" dirty="0">
                <a:latin typeface="+mn-lt"/>
              </a:rPr>
              <a:t>concurrency</a:t>
            </a:r>
            <a:endParaRPr lang="zh-CN" altLang="en-US" sz="2000" baseline="0" dirty="0">
              <a:latin typeface="+mn-lt"/>
            </a:endParaRPr>
          </a:p>
          <a:p>
            <a:pPr marL="0" lvl="1" defTabSz="977900">
              <a:lnSpc>
                <a:spcPct val="150000"/>
              </a:lnSpc>
              <a:spcAft>
                <a:spcPct val="15000"/>
              </a:spcAft>
            </a:pPr>
            <a:r>
              <a:rPr lang="en-US" altLang="zh-CN" sz="2000" b="1" baseline="0" dirty="0">
                <a:latin typeface="+mn-lt"/>
              </a:rPr>
              <a:t>•</a:t>
            </a:r>
            <a:r>
              <a:rPr lang="en-US" altLang="zh-CN" sz="2000" b="1" baseline="0" dirty="0" smtClean="0">
                <a:latin typeface="+mn-lt"/>
              </a:rPr>
              <a:t> </a:t>
            </a:r>
            <a:r>
              <a:rPr lang="en-US" altLang="zh-CN" sz="2000" b="1" baseline="0" dirty="0">
                <a:latin typeface="+mn-lt"/>
              </a:rPr>
              <a:t>L</a:t>
            </a:r>
            <a:r>
              <a:rPr lang="en-US" altLang="zh-CN" sz="2000" b="1" baseline="0" dirty="0" smtClean="0">
                <a:latin typeface="+mn-lt"/>
              </a:rPr>
              <a:t>ow </a:t>
            </a:r>
            <a:r>
              <a:rPr lang="en-US" altLang="zh-CN" sz="2000" b="1" baseline="0" dirty="0">
                <a:latin typeface="+mn-lt"/>
              </a:rPr>
              <a:t>link utilization</a:t>
            </a:r>
            <a:endParaRPr lang="zh-CN" altLang="en-US" sz="2000" baseline="0" dirty="0">
              <a:latin typeface="+mn-lt"/>
            </a:endParaRPr>
          </a:p>
          <a:p>
            <a:pPr marL="0" lvl="1" defTabSz="977900">
              <a:lnSpc>
                <a:spcPct val="150000"/>
              </a:lnSpc>
              <a:spcAft>
                <a:spcPct val="15000"/>
              </a:spcAft>
            </a:pPr>
            <a:r>
              <a:rPr lang="en-US" altLang="zh-CN" sz="2000" b="1" baseline="0" dirty="0">
                <a:latin typeface="+mn-lt"/>
              </a:rPr>
              <a:t>•</a:t>
            </a:r>
            <a:r>
              <a:rPr lang="en-US" altLang="zh-CN" sz="2000" b="1" baseline="0" dirty="0" smtClean="0">
                <a:latin typeface="+mn-lt"/>
              </a:rPr>
              <a:t> </a:t>
            </a:r>
            <a:r>
              <a:rPr lang="en-US" altLang="zh-CN" sz="2000" b="1" baseline="0" dirty="0">
                <a:latin typeface="+mn-lt"/>
              </a:rPr>
              <a:t>L</a:t>
            </a:r>
            <a:r>
              <a:rPr lang="en-US" altLang="zh-CN" sz="2000" b="1" baseline="0" dirty="0" smtClean="0">
                <a:latin typeface="+mn-lt"/>
              </a:rPr>
              <a:t>ong</a:t>
            </a:r>
            <a:r>
              <a:rPr lang="zh-CN" altLang="en-US" sz="2000" b="1" baseline="0" dirty="0" smtClean="0">
                <a:latin typeface="+mn-lt"/>
              </a:rPr>
              <a:t> </a:t>
            </a:r>
            <a:r>
              <a:rPr lang="en-US" altLang="zh-CN" sz="2000" b="1" baseline="0" dirty="0">
                <a:latin typeface="+mn-lt"/>
              </a:rPr>
              <a:t>transfer delay</a:t>
            </a:r>
            <a:endParaRPr lang="zh-CN" altLang="en-US" sz="2000" baseline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99598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0"/>
    </mc:Choice>
    <mc:Fallback xmlns="">
      <p:transition advTm="2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8" name="对象 7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9963200"/>
              </p:ext>
            </p:extLst>
          </p:nvPr>
        </p:nvGraphicFramePr>
        <p:xfrm>
          <a:off x="441433" y="1260513"/>
          <a:ext cx="5411412" cy="35164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6" name="Visio" r:id="rId4" imgW="4594394" imgH="2683680" progId="Visio.Drawing.11">
                  <p:embed/>
                </p:oleObj>
              </mc:Choice>
              <mc:Fallback>
                <p:oleObj name="Visio" r:id="rId4" imgW="4594394" imgH="2683680" progId="Visio.Drawing.11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433" y="1260513"/>
                        <a:ext cx="5411412" cy="351643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04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Content Placeholder 2"/>
              <p:cNvSpPr txBox="1">
                <a:spLocks/>
              </p:cNvSpPr>
              <p:nvPr/>
            </p:nvSpPr>
            <p:spPr bwMode="auto">
              <a:xfrm>
                <a:off x="5861702" y="1260514"/>
                <a:ext cx="6328712" cy="51402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val="1"/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6E7BBD"/>
                  </a:buClr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>
                    <a:solidFill>
                      <a:schemeClr val="tx1"/>
                    </a:solidFill>
                    <a:latin typeface="+mj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j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+mj-lt"/>
                    <a:ea typeface="+mn-ea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rgbClr val="686868"/>
                    </a:solidFill>
                    <a:latin typeface="+mj-lt"/>
                    <a:ea typeface="+mn-ea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rgbClr val="686868"/>
                    </a:solidFill>
                    <a:latin typeface="+mj-lt"/>
                    <a:ea typeface="+mn-ea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rgbClr val="686868"/>
                    </a:solidFill>
                    <a:latin typeface="+mj-lt"/>
                    <a:ea typeface="+mn-ea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rgbClr val="686868"/>
                    </a:solidFill>
                    <a:latin typeface="+mj-lt"/>
                    <a:ea typeface="+mn-ea"/>
                  </a:defRPr>
                </a:lvl9pPr>
              </a:lstStyle>
              <a:p>
                <a:r>
                  <a:rPr lang="en-US" altLang="zh-CN" sz="2400" kern="0" baseline="0" dirty="0" smtClean="0"/>
                  <a:t>O</a:t>
                </a:r>
                <a:r>
                  <a:rPr lang="en-US" sz="2400" kern="0" baseline="0" dirty="0" smtClean="0"/>
                  <a:t>nly site 1 </a:t>
                </a:r>
                <a:r>
                  <a:rPr lang="en-US" altLang="zh-CN" sz="2400" kern="0" baseline="0" dirty="0" smtClean="0"/>
                  <a:t>is</a:t>
                </a:r>
                <a:r>
                  <a:rPr lang="zh-CN" altLang="en-US" sz="2400" kern="0" baseline="0" dirty="0" smtClean="0"/>
                  <a:t> </a:t>
                </a:r>
                <a:r>
                  <a:rPr lang="en-US" altLang="zh-CN" sz="2400" kern="0" baseline="0" dirty="0" smtClean="0"/>
                  <a:t>considered</a:t>
                </a:r>
                <a:r>
                  <a:rPr lang="en-US" sz="2400" kern="0" baseline="0" dirty="0" smtClean="0"/>
                  <a:t> </a:t>
                </a:r>
                <a:r>
                  <a:rPr lang="en-US" altLang="zh-CN" sz="2400" kern="0" baseline="0" dirty="0" smtClean="0"/>
                  <a:t>as</a:t>
                </a:r>
                <a:r>
                  <a:rPr lang="zh-CN" altLang="en-US" sz="2400" kern="0" baseline="0" dirty="0" smtClean="0"/>
                  <a:t> </a:t>
                </a:r>
                <a:r>
                  <a:rPr lang="en-US" altLang="zh-CN" sz="2400" kern="0" baseline="0" dirty="0" smtClean="0"/>
                  <a:t>a</a:t>
                </a:r>
                <a:r>
                  <a:rPr lang="zh-CN" altLang="en-US" sz="2400" kern="0" baseline="0" dirty="0" smtClean="0"/>
                  <a:t> </a:t>
                </a:r>
                <a:r>
                  <a:rPr lang="en-US" altLang="zh-CN" sz="2400" kern="0" baseline="0" dirty="0" smtClean="0"/>
                  <a:t>potential</a:t>
                </a:r>
                <a:r>
                  <a:rPr lang="en-US" sz="2400" kern="0" baseline="0" dirty="0" smtClean="0"/>
                  <a:t> source</a:t>
                </a:r>
              </a:p>
              <a:p>
                <a:r>
                  <a:rPr lang="en-US" altLang="zh-CN" sz="2400" kern="0" baseline="0" dirty="0" err="1" smtClean="0"/>
                  <a:t>PhEDEx</a:t>
                </a:r>
                <a:r>
                  <a:rPr lang="zh-CN" altLang="en-US" sz="2400" kern="0" baseline="0" dirty="0" smtClean="0"/>
                  <a:t> </a:t>
                </a:r>
                <a:r>
                  <a:rPr lang="en-US" altLang="zh-CN" sz="2400" kern="0" baseline="0" dirty="0" smtClean="0"/>
                  <a:t>s</a:t>
                </a:r>
                <a:r>
                  <a:rPr lang="en-US" sz="2400" kern="0" baseline="0" dirty="0" smtClean="0"/>
                  <a:t>cheduling</a:t>
                </a:r>
                <a:r>
                  <a:rPr lang="en-US" altLang="zh-CN" sz="2400" kern="0" baseline="0" dirty="0" smtClean="0"/>
                  <a:t>:</a:t>
                </a:r>
                <a:r>
                  <a:rPr lang="en-US" sz="2400" kern="0" baseline="0" dirty="0" smtClean="0"/>
                  <a:t> </a:t>
                </a:r>
                <a:r>
                  <a:rPr lang="en-US" altLang="zh-CN" sz="2400" kern="0" baseline="0" dirty="0" smtClean="0"/>
                  <a:t>s</a:t>
                </a:r>
                <a:r>
                  <a:rPr lang="en-US" sz="2400" kern="0" baseline="0" dirty="0" smtClean="0"/>
                  <a:t>ite 1 sends all 3000 files to each destination</a:t>
                </a:r>
              </a:p>
              <a:p>
                <a:pPr lvl="1"/>
                <a:r>
                  <a:rPr lang="en-US" sz="2400" kern="0" baseline="0" dirty="0" smtClean="0"/>
                  <a:t>(File K, site 1, site X)</a:t>
                </a:r>
                <a:r>
                  <a:rPr lang="zh-CN" altLang="en-US" sz="2400" kern="0" baseline="0" dirty="0" smtClean="0"/>
                  <a:t> </a:t>
                </a:r>
                <a:r>
                  <a:rPr lang="en-US" altLang="zh-CN" sz="2400" kern="0" baseline="0" dirty="0" smtClean="0"/>
                  <a:t>where</a:t>
                </a:r>
                <a:r>
                  <a:rPr lang="zh-CN" altLang="en-US" sz="2400" kern="0" baseline="0" dirty="0" smtClean="0"/>
                  <a:t> </a:t>
                </a:r>
                <a:r>
                  <a:rPr lang="en-US" altLang="zh-CN" sz="2400" kern="0" baseline="0" dirty="0" smtClean="0"/>
                  <a:t>K=1,</a:t>
                </a:r>
                <a:r>
                  <a:rPr lang="zh-CN" altLang="en-US" sz="2400" kern="0" baseline="0" dirty="0" smtClean="0"/>
                  <a:t> </a:t>
                </a:r>
                <a:r>
                  <a:rPr lang="en-US" altLang="zh-CN" sz="2400" kern="0" baseline="0" dirty="0" smtClean="0"/>
                  <a:t>2,</a:t>
                </a:r>
                <a:r>
                  <a:rPr lang="zh-CN" altLang="en-US" sz="2400" kern="0" baseline="0" dirty="0" smtClean="0"/>
                  <a:t> </a:t>
                </a:r>
                <a:r>
                  <a:rPr lang="is-IS" altLang="zh-CN" sz="2400" kern="0" baseline="0" dirty="0" smtClean="0"/>
                  <a:t>…</a:t>
                </a:r>
                <a:r>
                  <a:rPr lang="en-US" altLang="zh-CN" sz="2400" kern="0" baseline="0" dirty="0" smtClean="0"/>
                  <a:t>,</a:t>
                </a:r>
                <a:r>
                  <a:rPr lang="zh-CN" altLang="en-US" sz="2400" kern="0" baseline="0" dirty="0" smtClean="0"/>
                  <a:t> </a:t>
                </a:r>
                <a:r>
                  <a:rPr lang="en-US" altLang="zh-CN" sz="2400" kern="0" baseline="0" dirty="0" smtClean="0"/>
                  <a:t>3000</a:t>
                </a:r>
                <a:r>
                  <a:rPr lang="zh-CN" altLang="en-US" sz="2400" kern="0" baseline="0" dirty="0" smtClean="0"/>
                  <a:t> </a:t>
                </a:r>
                <a:r>
                  <a:rPr lang="en-US" altLang="zh-CN" sz="2400" kern="0" baseline="0" dirty="0" smtClean="0"/>
                  <a:t>and</a:t>
                </a:r>
                <a:r>
                  <a:rPr lang="zh-CN" altLang="en-US" sz="2400" kern="0" baseline="0" dirty="0" smtClean="0"/>
                  <a:t> </a:t>
                </a:r>
                <a:r>
                  <a:rPr lang="en-US" altLang="zh-CN" sz="2400" kern="0" baseline="0" dirty="0" smtClean="0"/>
                  <a:t>X=2,</a:t>
                </a:r>
                <a:r>
                  <a:rPr lang="zh-CN" altLang="en-US" sz="2400" kern="0" baseline="0" dirty="0" smtClean="0"/>
                  <a:t> </a:t>
                </a:r>
                <a:r>
                  <a:rPr lang="en-US" altLang="zh-CN" sz="2400" kern="0" baseline="0" dirty="0" smtClean="0"/>
                  <a:t>3,</a:t>
                </a:r>
                <a:r>
                  <a:rPr lang="zh-CN" altLang="en-US" sz="2400" kern="0" baseline="0" dirty="0" smtClean="0"/>
                  <a:t> </a:t>
                </a:r>
                <a:r>
                  <a:rPr lang="is-IS" altLang="zh-CN" sz="2400" kern="0" baseline="0" dirty="0" smtClean="0"/>
                  <a:t>…</a:t>
                </a:r>
                <a:r>
                  <a:rPr lang="zh-CN" altLang="en-US" sz="2400" kern="0" baseline="0" dirty="0" smtClean="0"/>
                  <a:t> </a:t>
                </a:r>
                <a:r>
                  <a:rPr lang="en-US" altLang="zh-CN" sz="2400" kern="0" baseline="0" dirty="0" smtClean="0"/>
                  <a:t>7</a:t>
                </a:r>
                <a:endParaRPr lang="en-US" altLang="zh-CN" sz="2400" kern="0" baseline="0" dirty="0" smtClean="0">
                  <a:solidFill>
                    <a:srgbClr val="FF0000"/>
                  </a:solidFill>
                </a:endParaRPr>
              </a:p>
              <a:p>
                <a:pPr lvl="1"/>
                <a:r>
                  <a:rPr lang="en-US" altLang="zh-CN" sz="2400" kern="0" baseline="0" dirty="0" smtClean="0">
                    <a:solidFill>
                      <a:srgbClr val="FF0000"/>
                    </a:solidFill>
                  </a:rPr>
                  <a:t>Low concurrency</a:t>
                </a:r>
              </a:p>
              <a:p>
                <a:r>
                  <a:rPr lang="en-US" sz="2400" kern="0" baseline="0" dirty="0"/>
                  <a:t>Only </a:t>
                </a:r>
                <a:r>
                  <a:rPr lang="en-US" altLang="zh-CN" sz="2400" kern="0" baseline="0" dirty="0" smtClean="0"/>
                  <a:t>the</a:t>
                </a:r>
                <a:r>
                  <a:rPr lang="en-US" sz="2400" kern="0" baseline="0" dirty="0" smtClean="0"/>
                  <a:t> </a:t>
                </a:r>
                <a:r>
                  <a:rPr lang="en-US" sz="2400" kern="0" baseline="0" dirty="0"/>
                  <a:t>uplink </a:t>
                </a:r>
                <a:r>
                  <a:rPr lang="en-US" altLang="zh-CN" sz="2400" kern="0" baseline="0" dirty="0" smtClean="0"/>
                  <a:t>of</a:t>
                </a:r>
                <a:r>
                  <a:rPr lang="zh-CN" altLang="en-US" sz="2400" kern="0" baseline="0" dirty="0" smtClean="0"/>
                  <a:t> </a:t>
                </a:r>
                <a:r>
                  <a:rPr lang="en-US" altLang="zh-CN" sz="2400" kern="0" baseline="0" dirty="0" smtClean="0"/>
                  <a:t>site</a:t>
                </a:r>
                <a:r>
                  <a:rPr lang="zh-CN" altLang="en-US" sz="2400" kern="0" baseline="0" dirty="0" smtClean="0"/>
                  <a:t> </a:t>
                </a:r>
                <a:r>
                  <a:rPr lang="en-US" altLang="zh-CN" sz="2400" kern="0" baseline="0" dirty="0" smtClean="0"/>
                  <a:t>1</a:t>
                </a:r>
                <a:r>
                  <a:rPr lang="zh-CN" altLang="en-US" sz="2400" kern="0" baseline="0" dirty="0" smtClean="0"/>
                  <a:t> </a:t>
                </a:r>
                <a:r>
                  <a:rPr lang="en-US" sz="2400" kern="0" baseline="0" dirty="0" smtClean="0"/>
                  <a:t>is </a:t>
                </a:r>
                <a:r>
                  <a:rPr lang="en-US" sz="2400" kern="0" baseline="0" dirty="0"/>
                  <a:t>utilized and becomes the bottleneck</a:t>
                </a:r>
              </a:p>
              <a:p>
                <a:pPr lvl="1"/>
                <a:r>
                  <a:rPr lang="en-US" sz="2400" kern="0" baseline="0" dirty="0" smtClean="0">
                    <a:solidFill>
                      <a:srgbClr val="FF0000"/>
                    </a:solidFill>
                    <a:ea typeface="微软雅黑" panose="020B0503020204020204" pitchFamily="34" charset="-122"/>
                  </a:rPr>
                  <a:t>Low </a:t>
                </a:r>
                <a:r>
                  <a:rPr lang="en-US" altLang="zh-CN" sz="2400" kern="0" baseline="0" dirty="0" smtClean="0">
                    <a:solidFill>
                      <a:srgbClr val="FF0000"/>
                    </a:solidFill>
                    <a:ea typeface="微软雅黑" panose="020B0503020204020204" pitchFamily="34" charset="-122"/>
                  </a:rPr>
                  <a:t>l</a:t>
                </a:r>
                <a:r>
                  <a:rPr lang="en-US" sz="2400" kern="0" baseline="0" dirty="0" smtClean="0">
                    <a:solidFill>
                      <a:srgbClr val="FF0000"/>
                    </a:solidFill>
                    <a:ea typeface="微软雅黑" panose="020B0503020204020204" pitchFamily="34" charset="-122"/>
                  </a:rPr>
                  <a:t>ink </a:t>
                </a:r>
                <a:r>
                  <a:rPr lang="en-US" sz="2400" kern="0" baseline="0" dirty="0">
                    <a:solidFill>
                      <a:srgbClr val="FF0000"/>
                    </a:solidFill>
                    <a:ea typeface="微软雅黑" panose="020B0503020204020204" pitchFamily="34" charset="-122"/>
                  </a:rPr>
                  <a:t>utilization: </a:t>
                </a:r>
                <a14:m>
                  <m:oMath xmlns:m="http://schemas.openxmlformats.org/officeDocument/2006/math">
                    <m:r>
                      <a:rPr lang="en-US" sz="2400" i="1" baseline="0">
                        <a:solidFill>
                          <a:srgbClr val="FF0000"/>
                        </a:solidFill>
                        <a:latin typeface="Cambria Math" charset="0"/>
                        <a:ea typeface="微软雅黑" panose="020B0503020204020204" pitchFamily="34" charset="-122"/>
                      </a:rPr>
                      <m:t>1/7=14.29%</m:t>
                    </m:r>
                  </m:oMath>
                </a14:m>
                <a:endParaRPr lang="en-US" altLang="zh-CN" kern="0" baseline="0" dirty="0" smtClean="0">
                  <a:solidFill>
                    <a:srgbClr val="FF0000"/>
                  </a:solidFill>
                </a:endParaRPr>
              </a:p>
              <a:p>
                <a:r>
                  <a:rPr lang="en-US" altLang="zh-CN" sz="2400" kern="0" baseline="0" dirty="0" smtClean="0"/>
                  <a:t>Flows</a:t>
                </a:r>
                <a:r>
                  <a:rPr lang="zh-CN" altLang="en-US" sz="2400" kern="0" baseline="0" dirty="0" smtClean="0"/>
                  <a:t> </a:t>
                </a:r>
                <a:r>
                  <a:rPr lang="en-US" altLang="zh-CN" sz="2400" kern="0" baseline="0" dirty="0" smtClean="0"/>
                  <a:t>compete</a:t>
                </a:r>
                <a:r>
                  <a:rPr lang="zh-CN" altLang="en-US" sz="2400" kern="0" baseline="0" dirty="0" smtClean="0"/>
                  <a:t> </a:t>
                </a:r>
                <a:r>
                  <a:rPr lang="en-US" altLang="zh-CN" sz="2400" kern="0" baseline="0" dirty="0" smtClean="0"/>
                  <a:t>for</a:t>
                </a:r>
                <a:r>
                  <a:rPr lang="zh-CN" altLang="en-US" sz="2400" kern="0" baseline="0" dirty="0" smtClean="0"/>
                  <a:t> </a:t>
                </a:r>
                <a:r>
                  <a:rPr lang="en-US" altLang="zh-CN" sz="2400" kern="0" baseline="0" dirty="0" smtClean="0"/>
                  <a:t>network</a:t>
                </a:r>
                <a:r>
                  <a:rPr lang="zh-CN" altLang="en-US" sz="2400" kern="0" baseline="0" dirty="0" smtClean="0"/>
                  <a:t> </a:t>
                </a:r>
                <a:r>
                  <a:rPr lang="en-US" altLang="zh-CN" sz="2400" kern="0" baseline="0" dirty="0" smtClean="0"/>
                  <a:t>resources</a:t>
                </a:r>
              </a:p>
              <a:p>
                <a:pPr lvl="1"/>
                <a:r>
                  <a:rPr lang="en-US" altLang="zh-CN" sz="2400" kern="0" baseline="0" dirty="0" smtClean="0"/>
                  <a:t>With</a:t>
                </a:r>
                <a:r>
                  <a:rPr lang="zh-CN" altLang="en-US" sz="2400" kern="0" baseline="0" dirty="0" smtClean="0"/>
                  <a:t> </a:t>
                </a:r>
                <a:r>
                  <a:rPr lang="en-US" altLang="zh-CN" sz="2400" kern="0" baseline="0" dirty="0" smtClean="0"/>
                  <a:t>TCP,</a:t>
                </a:r>
                <a:r>
                  <a:rPr lang="zh-CN" altLang="en-US" sz="2400" kern="0" baseline="0" dirty="0" smtClean="0"/>
                  <a:t> </a:t>
                </a:r>
                <a:r>
                  <a:rPr lang="en-US" altLang="zh-CN" sz="2400" kern="0" baseline="0" dirty="0" smtClean="0"/>
                  <a:t>the</a:t>
                </a:r>
                <a:r>
                  <a:rPr lang="zh-CN" altLang="en-US" sz="2400" kern="0" baseline="0" dirty="0" smtClean="0"/>
                  <a:t> </a:t>
                </a:r>
                <a:r>
                  <a:rPr lang="en-US" altLang="zh-CN" sz="2400" kern="0" baseline="0" dirty="0" smtClean="0"/>
                  <a:t>fair</a:t>
                </a:r>
                <a:r>
                  <a:rPr lang="zh-CN" altLang="en-US" sz="2400" kern="0" baseline="0" dirty="0" smtClean="0"/>
                  <a:t> </a:t>
                </a:r>
                <a:r>
                  <a:rPr lang="en-US" altLang="zh-CN" sz="2400" kern="0" baseline="0" dirty="0" smtClean="0"/>
                  <a:t>share</a:t>
                </a:r>
                <a:r>
                  <a:rPr lang="zh-CN" altLang="en-US" sz="2400" kern="0" baseline="0" dirty="0" smtClean="0"/>
                  <a:t> </a:t>
                </a:r>
                <a:r>
                  <a:rPr lang="en-US" altLang="zh-CN" sz="2400" kern="0" baseline="0" dirty="0" smtClean="0"/>
                  <a:t>of</a:t>
                </a:r>
                <a:r>
                  <a:rPr lang="zh-CN" altLang="en-US" sz="2400" kern="0" baseline="0" dirty="0" smtClean="0"/>
                  <a:t> </a:t>
                </a:r>
                <a:r>
                  <a:rPr lang="en-US" altLang="zh-CN" sz="2400" kern="0" baseline="0" dirty="0" smtClean="0"/>
                  <a:t>each</a:t>
                </a:r>
                <a:r>
                  <a:rPr lang="zh-CN" altLang="en-US" sz="2400" kern="0" baseline="0" dirty="0" smtClean="0"/>
                  <a:t> </a:t>
                </a:r>
                <a:r>
                  <a:rPr lang="en-US" altLang="zh-CN" sz="2400" kern="0" baseline="0" dirty="0" smtClean="0"/>
                  <a:t>site-to-site</a:t>
                </a:r>
                <a:r>
                  <a:rPr lang="zh-CN" altLang="en-US" sz="2400" kern="0" baseline="0" dirty="0" smtClean="0"/>
                  <a:t> </a:t>
                </a:r>
                <a:r>
                  <a:rPr lang="en-US" altLang="zh-CN" sz="2400" kern="0" baseline="0" dirty="0" smtClean="0"/>
                  <a:t>flow</a:t>
                </a:r>
                <a:r>
                  <a:rPr lang="zh-CN" altLang="en-US" sz="2400" kern="0" baseline="0" dirty="0" smtClean="0"/>
                  <a:t> </a:t>
                </a:r>
                <a:r>
                  <a:rPr lang="en-US" altLang="zh-CN" sz="2400" kern="0" baseline="0" dirty="0" smtClean="0"/>
                  <a:t>converges</a:t>
                </a:r>
                <a:r>
                  <a:rPr lang="zh-CN" altLang="en-US" sz="2400" kern="0" baseline="0" dirty="0" smtClean="0"/>
                  <a:t> </a:t>
                </a:r>
                <a:r>
                  <a:rPr lang="en-US" altLang="zh-CN" sz="2400" kern="0" baseline="0" dirty="0" smtClean="0"/>
                  <a:t>at</a:t>
                </a:r>
                <a:r>
                  <a:rPr lang="zh-CN" altLang="en-US" sz="2400" kern="0" baseline="0" dirty="0" smtClean="0"/>
                  <a:t> </a:t>
                </a:r>
                <a:r>
                  <a:rPr lang="en-US" altLang="zh-CN" sz="2400" kern="0" baseline="0" dirty="0" smtClean="0">
                    <a:solidFill>
                      <a:srgbClr val="FF0000"/>
                    </a:solidFill>
                  </a:rPr>
                  <a:t>100/6=16.7Gbps</a:t>
                </a:r>
              </a:p>
              <a:p>
                <a:endParaRPr lang="en-US" sz="2400" kern="0" baseline="0" dirty="0" smtClean="0"/>
              </a:p>
            </p:txBody>
          </p:sp>
        </mc:Choice>
        <mc:Fallback xmlns="">
          <p:sp>
            <p:nvSpPr>
              <p:cNvPr id="63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861702" y="1260514"/>
                <a:ext cx="6328712" cy="5140286"/>
              </a:xfrm>
              <a:prstGeom prst="rect">
                <a:avLst/>
              </a:prstGeom>
              <a:blipFill rotWithShape="0">
                <a:blip r:embed="rId6"/>
                <a:stretch>
                  <a:fillRect l="-1541" t="-1068" r="-9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Rectangle 4"/>
          <p:cNvSpPr>
            <a:spLocks noChangeArrowheads="1"/>
          </p:cNvSpPr>
          <p:nvPr/>
        </p:nvSpPr>
        <p:spPr bwMode="auto">
          <a:xfrm>
            <a:off x="0" y="0"/>
            <a:ext cx="121904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6" name="Rectangle 7"/>
          <p:cNvSpPr>
            <a:spLocks noChangeArrowheads="1"/>
          </p:cNvSpPr>
          <p:nvPr/>
        </p:nvSpPr>
        <p:spPr bwMode="auto">
          <a:xfrm>
            <a:off x="0" y="0"/>
            <a:ext cx="121904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7" name="对象 6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6448002"/>
              </p:ext>
            </p:extLst>
          </p:nvPr>
        </p:nvGraphicFramePr>
        <p:xfrm>
          <a:off x="498764" y="4855939"/>
          <a:ext cx="5362939" cy="16365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7" name="Visio" r:id="rId7" imgW="4619204" imgH="1405917" progId="Visio.Drawing.11">
                  <p:embed/>
                </p:oleObj>
              </mc:Choice>
              <mc:Fallback>
                <p:oleObj name="Visio" r:id="rId7" imgW="4619204" imgH="1405917" progId="Visio.Drawing.11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764" y="4855939"/>
                        <a:ext cx="5362939" cy="163652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0413" cy="805218"/>
          </a:xfrm>
        </p:spPr>
        <p:txBody>
          <a:bodyPr/>
          <a:lstStyle/>
          <a:p>
            <a:r>
              <a:rPr lang="en-US" altLang="zh-CN" sz="4000" dirty="0" smtClean="0"/>
              <a:t>Example:</a:t>
            </a:r>
            <a:r>
              <a:rPr lang="zh-CN" altLang="en-US" sz="4000" dirty="0" smtClean="0"/>
              <a:t> </a:t>
            </a:r>
            <a:r>
              <a:rPr lang="en-US" altLang="zh-CN" sz="4000" dirty="0" smtClean="0"/>
              <a:t>Distributing</a:t>
            </a:r>
            <a:r>
              <a:rPr lang="zh-CN" altLang="en-US" sz="4000" dirty="0" smtClean="0"/>
              <a:t> </a:t>
            </a:r>
            <a:r>
              <a:rPr lang="en-US" altLang="zh-CN" sz="4000" dirty="0"/>
              <a:t>Dataset</a:t>
            </a:r>
            <a:r>
              <a:rPr lang="zh-CN" altLang="en-US" sz="4000" dirty="0"/>
              <a:t> </a:t>
            </a:r>
            <a:r>
              <a:rPr lang="en-US" altLang="zh-CN" sz="4000" dirty="0"/>
              <a:t>X</a:t>
            </a:r>
            <a:r>
              <a:rPr lang="zh-CN" altLang="en-US" sz="4000" dirty="0"/>
              <a:t> </a:t>
            </a:r>
            <a:r>
              <a:rPr lang="en-US" altLang="zh-CN" sz="4000" dirty="0"/>
              <a:t>to</a:t>
            </a:r>
            <a:r>
              <a:rPr lang="zh-CN" altLang="en-US" sz="4000" dirty="0"/>
              <a:t> </a:t>
            </a:r>
            <a:r>
              <a:rPr lang="en-US" altLang="zh-CN" sz="4000" dirty="0"/>
              <a:t>All</a:t>
            </a:r>
            <a:r>
              <a:rPr lang="zh-CN" altLang="en-US" sz="4000" dirty="0"/>
              <a:t> </a:t>
            </a:r>
            <a:r>
              <a:rPr lang="en-US" altLang="zh-CN" sz="4000" dirty="0"/>
              <a:t>the</a:t>
            </a:r>
            <a:r>
              <a:rPr lang="zh-CN" altLang="en-US" sz="4000" dirty="0"/>
              <a:t> </a:t>
            </a:r>
            <a:r>
              <a:rPr lang="en-US" altLang="zh-CN" sz="4000" dirty="0" smtClean="0"/>
              <a:t>Sites</a:t>
            </a:r>
            <a:r>
              <a:rPr lang="zh-CN" altLang="en-US" sz="4000" dirty="0" smtClean="0"/>
              <a:t> </a:t>
            </a:r>
            <a:r>
              <a:rPr lang="en-US" altLang="zh-CN" sz="4000" dirty="0" smtClean="0"/>
              <a:t>in</a:t>
            </a:r>
            <a:r>
              <a:rPr lang="zh-CN" altLang="en-US" sz="4000" dirty="0" smtClean="0"/>
              <a:t> </a:t>
            </a:r>
            <a:r>
              <a:rPr lang="en-US" altLang="zh-CN" sz="4000" dirty="0" err="1" smtClean="0"/>
              <a:t>PhEDEx</a:t>
            </a:r>
            <a:endParaRPr lang="en-US" sz="4000" dirty="0"/>
          </a:p>
        </p:txBody>
      </p:sp>
      <p:sp>
        <p:nvSpPr>
          <p:cNvPr id="70" name="Rectangle 9"/>
          <p:cNvSpPr>
            <a:spLocks noChangeArrowheads="1"/>
          </p:cNvSpPr>
          <p:nvPr/>
        </p:nvSpPr>
        <p:spPr bwMode="auto">
          <a:xfrm>
            <a:off x="0" y="0"/>
            <a:ext cx="121904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2" name="Rectangle 11"/>
          <p:cNvSpPr>
            <a:spLocks noChangeArrowheads="1"/>
          </p:cNvSpPr>
          <p:nvPr/>
        </p:nvSpPr>
        <p:spPr bwMode="auto">
          <a:xfrm>
            <a:off x="0" y="0"/>
            <a:ext cx="121904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7" name="Rectangle 15"/>
          <p:cNvSpPr>
            <a:spLocks noChangeArrowheads="1"/>
          </p:cNvSpPr>
          <p:nvPr/>
        </p:nvSpPr>
        <p:spPr bwMode="auto">
          <a:xfrm>
            <a:off x="0" y="0"/>
            <a:ext cx="121904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2" name="椭圆 81"/>
          <p:cNvSpPr/>
          <p:nvPr/>
        </p:nvSpPr>
        <p:spPr bwMode="auto">
          <a:xfrm>
            <a:off x="1430179" y="2867072"/>
            <a:ext cx="3373821" cy="270055"/>
          </a:xfrm>
          <a:prstGeom prst="ellipse">
            <a:avLst/>
          </a:prstGeom>
          <a:noFill/>
          <a:ln w="28575" cap="flat" cmpd="sng" algn="ctr">
            <a:solidFill>
              <a:srgbClr val="FF1D19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-105" charset="0"/>
              <a:ea typeface="ＭＳ Ｐゴシック" pitchFamily="-105" charset="-128"/>
              <a:cs typeface="ＭＳ Ｐゴシック" pitchFamily="-105" charset="-128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708017" y="923354"/>
            <a:ext cx="2384683" cy="297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Dataset </a:t>
            </a:r>
            <a:r>
              <a:rPr lang="en-US" altLang="zh-CN" sz="2000" b="1" dirty="0" smtClean="0"/>
              <a:t>X</a:t>
            </a:r>
            <a:r>
              <a:rPr lang="en-US" sz="2000" b="1" dirty="0" smtClean="0"/>
              <a:t> (3000 50GB files)</a:t>
            </a:r>
            <a:endParaRPr lang="en-US" sz="2000" b="1" dirty="0"/>
          </a:p>
        </p:txBody>
      </p:sp>
      <p:cxnSp>
        <p:nvCxnSpPr>
          <p:cNvPr id="3" name="Straight Arrow Connector 2"/>
          <p:cNvCxnSpPr/>
          <p:nvPr/>
        </p:nvCxnSpPr>
        <p:spPr bwMode="auto">
          <a:xfrm flipH="1" flipV="1">
            <a:off x="2708017" y="1697205"/>
            <a:ext cx="715567" cy="380441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1334958" y="1463608"/>
            <a:ext cx="1395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baseline="0" dirty="0" smtClean="0">
                <a:solidFill>
                  <a:srgbClr val="FF0000"/>
                </a:solidFill>
              </a:rPr>
              <a:t>Bottleneck</a:t>
            </a:r>
            <a:endParaRPr lang="en-US" sz="1800" b="1" baseline="0" dirty="0">
              <a:solidFill>
                <a:srgbClr val="FF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90760" y="6210737"/>
            <a:ext cx="10237514" cy="58477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CN" sz="3200" b="1" kern="0" baseline="0" dirty="0" smtClean="0">
                <a:solidFill>
                  <a:srgbClr val="FF0000"/>
                </a:solidFill>
                <a:latin typeface="Calibri"/>
                <a:ea typeface="宋体" charset="-122"/>
                <a:cs typeface=""/>
              </a:rPr>
              <a:t>CMS</a:t>
            </a:r>
            <a:r>
              <a:rPr lang="zh-CN" altLang="en-US" sz="3200" b="1" kern="0" baseline="0" dirty="0" smtClean="0">
                <a:solidFill>
                  <a:srgbClr val="FF0000"/>
                </a:solidFill>
                <a:latin typeface="Calibri"/>
                <a:ea typeface="宋体" charset="-122"/>
                <a:cs typeface=""/>
              </a:rPr>
              <a:t> </a:t>
            </a:r>
            <a:r>
              <a:rPr lang="en-US" altLang="zh-CN" sz="3200" b="1" kern="0" baseline="0" dirty="0" smtClean="0">
                <a:solidFill>
                  <a:srgbClr val="FF0000"/>
                </a:solidFill>
                <a:latin typeface="Calibri"/>
                <a:ea typeface="宋体" charset="-122"/>
                <a:cs typeface=""/>
              </a:rPr>
              <a:t>Needs</a:t>
            </a:r>
            <a:r>
              <a:rPr lang="zh-CN" altLang="en-US" sz="3200" b="1" kern="0" baseline="0" dirty="0" smtClean="0">
                <a:solidFill>
                  <a:srgbClr val="FF0000"/>
                </a:solidFill>
                <a:latin typeface="Calibri"/>
                <a:ea typeface="宋体" charset="-122"/>
                <a:cs typeface=""/>
              </a:rPr>
              <a:t> </a:t>
            </a:r>
            <a:r>
              <a:rPr lang="en-US" altLang="zh-CN" sz="3200" b="1" kern="0" baseline="0" dirty="0" smtClean="0">
                <a:solidFill>
                  <a:srgbClr val="FF0000"/>
                </a:solidFill>
                <a:latin typeface="Calibri"/>
                <a:ea typeface="宋体" charset="-122"/>
                <a:cs typeface=""/>
              </a:rPr>
              <a:t>A</a:t>
            </a:r>
            <a:r>
              <a:rPr lang="zh-CN" altLang="en-US" sz="3200" b="1" kern="0" baseline="0" dirty="0" smtClean="0">
                <a:solidFill>
                  <a:srgbClr val="FF0000"/>
                </a:solidFill>
                <a:latin typeface="Calibri"/>
                <a:ea typeface="宋体" charset="-122"/>
                <a:cs typeface=""/>
              </a:rPr>
              <a:t> </a:t>
            </a:r>
            <a:r>
              <a:rPr lang="en-US" altLang="zh-CN" sz="3200" b="1" kern="0" baseline="0" dirty="0" smtClean="0">
                <a:solidFill>
                  <a:srgbClr val="FF0000"/>
                </a:solidFill>
                <a:latin typeface="Calibri"/>
                <a:ea typeface="宋体" charset="-122"/>
                <a:cs typeface=""/>
              </a:rPr>
              <a:t>More</a:t>
            </a:r>
            <a:r>
              <a:rPr lang="zh-CN" altLang="en-US" sz="3200" b="1" kern="0" baseline="0" dirty="0" smtClean="0">
                <a:solidFill>
                  <a:srgbClr val="FF0000"/>
                </a:solidFill>
                <a:latin typeface="Calibri"/>
                <a:ea typeface="宋体" charset="-122"/>
                <a:cs typeface=""/>
              </a:rPr>
              <a:t> </a:t>
            </a:r>
            <a:r>
              <a:rPr lang="en-US" altLang="zh-CN" sz="3200" b="1" kern="0" baseline="0" dirty="0">
                <a:solidFill>
                  <a:srgbClr val="FF0000"/>
                </a:solidFill>
                <a:latin typeface="Calibri"/>
                <a:ea typeface="宋体" charset="-122"/>
                <a:cs typeface=""/>
              </a:rPr>
              <a:t>Efficient,</a:t>
            </a:r>
            <a:r>
              <a:rPr lang="zh-CN" altLang="en-US" sz="3200" b="1" kern="0" baseline="0" dirty="0">
                <a:solidFill>
                  <a:srgbClr val="FF0000"/>
                </a:solidFill>
                <a:latin typeface="Calibri"/>
                <a:ea typeface="宋体" charset="-122"/>
                <a:cs typeface=""/>
              </a:rPr>
              <a:t> </a:t>
            </a:r>
            <a:r>
              <a:rPr lang="en-US" altLang="zh-CN" sz="3200" b="1" kern="0" baseline="0" dirty="0">
                <a:solidFill>
                  <a:srgbClr val="FF0000"/>
                </a:solidFill>
                <a:latin typeface="Calibri"/>
                <a:ea typeface="宋体" charset="-122"/>
                <a:cs typeface=""/>
              </a:rPr>
              <a:t>Flexible</a:t>
            </a:r>
            <a:r>
              <a:rPr lang="zh-CN" altLang="en-US" sz="3200" b="1" kern="0" baseline="0" dirty="0">
                <a:solidFill>
                  <a:srgbClr val="FF0000"/>
                </a:solidFill>
                <a:latin typeface="Calibri"/>
                <a:ea typeface="宋体" charset="-122"/>
                <a:cs typeface=""/>
              </a:rPr>
              <a:t> </a:t>
            </a:r>
            <a:r>
              <a:rPr lang="en-US" altLang="zh-CN" sz="3200" b="1" kern="0" baseline="0" dirty="0">
                <a:solidFill>
                  <a:srgbClr val="FF0000"/>
                </a:solidFill>
                <a:latin typeface="Calibri"/>
                <a:ea typeface="宋体" charset="-122"/>
                <a:cs typeface=""/>
              </a:rPr>
              <a:t>Data</a:t>
            </a:r>
            <a:r>
              <a:rPr lang="zh-CN" altLang="en-US" sz="3200" b="1" kern="0" baseline="0" dirty="0">
                <a:solidFill>
                  <a:srgbClr val="FF0000"/>
                </a:solidFill>
                <a:latin typeface="Calibri"/>
                <a:ea typeface="宋体" charset="-122"/>
                <a:cs typeface=""/>
              </a:rPr>
              <a:t> </a:t>
            </a:r>
            <a:r>
              <a:rPr lang="en-US" altLang="zh-CN" sz="3200" b="1" kern="0" baseline="0" dirty="0">
                <a:solidFill>
                  <a:srgbClr val="FF0000"/>
                </a:solidFill>
                <a:latin typeface="Calibri"/>
                <a:ea typeface="宋体" charset="-122"/>
                <a:cs typeface=""/>
              </a:rPr>
              <a:t>Transfer</a:t>
            </a:r>
            <a:r>
              <a:rPr lang="zh-CN" altLang="en-US" sz="3200" b="1" kern="0" baseline="0" dirty="0">
                <a:solidFill>
                  <a:srgbClr val="FF0000"/>
                </a:solidFill>
                <a:latin typeface="Calibri"/>
                <a:ea typeface="宋体" charset="-122"/>
                <a:cs typeface=""/>
              </a:rPr>
              <a:t> </a:t>
            </a:r>
            <a:r>
              <a:rPr lang="en-US" altLang="zh-CN" sz="3200" b="1" kern="0" baseline="0" dirty="0" smtClean="0">
                <a:solidFill>
                  <a:srgbClr val="FF0000"/>
                </a:solidFill>
                <a:latin typeface="Calibri"/>
                <a:ea typeface="宋体" charset="-122"/>
                <a:cs typeface=""/>
              </a:rPr>
              <a:t>Service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2" name="椭圆 1"/>
          <p:cNvSpPr/>
          <p:nvPr/>
        </p:nvSpPr>
        <p:spPr bwMode="auto">
          <a:xfrm>
            <a:off x="3423582" y="1179779"/>
            <a:ext cx="923830" cy="929556"/>
          </a:xfrm>
          <a:prstGeom prst="ellipse">
            <a:avLst/>
          </a:prstGeom>
          <a:noFill/>
          <a:ln w="28575" cap="flat" cmpd="sng" algn="ctr">
            <a:solidFill>
              <a:srgbClr val="FF1D19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-105" charset="0"/>
              <a:ea typeface="ＭＳ Ｐゴシック" pitchFamily="-105" charset="-128"/>
              <a:cs typeface="ＭＳ Ｐゴシック" pitchFamily="-105" charset="-128"/>
            </a:endParaRPr>
          </a:p>
        </p:txBody>
      </p:sp>
      <p:cxnSp>
        <p:nvCxnSpPr>
          <p:cNvPr id="6" name="直接箭头连接符 5"/>
          <p:cNvCxnSpPr/>
          <p:nvPr/>
        </p:nvCxnSpPr>
        <p:spPr bwMode="auto">
          <a:xfrm flipH="1">
            <a:off x="3433013" y="2205587"/>
            <a:ext cx="144380" cy="20072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ysDash"/>
            <a:round/>
            <a:headEnd type="none" w="med" len="med"/>
            <a:tailEnd type="triangle"/>
          </a:ln>
          <a:effectLst/>
        </p:spPr>
      </p:cxnSp>
      <p:cxnSp>
        <p:nvCxnSpPr>
          <p:cNvPr id="21" name="直接箭头连接符 20"/>
          <p:cNvCxnSpPr/>
          <p:nvPr/>
        </p:nvCxnSpPr>
        <p:spPr bwMode="auto">
          <a:xfrm flipH="1">
            <a:off x="2398292" y="2695746"/>
            <a:ext cx="309725" cy="16776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ysDash"/>
            <a:round/>
            <a:headEnd type="none" w="med" len="med"/>
            <a:tailEnd type="triangle"/>
          </a:ln>
          <a:effectLst/>
        </p:spPr>
      </p:cxnSp>
      <p:cxnSp>
        <p:nvCxnSpPr>
          <p:cNvPr id="23" name="直接箭头连接符 22"/>
          <p:cNvCxnSpPr/>
          <p:nvPr/>
        </p:nvCxnSpPr>
        <p:spPr bwMode="auto">
          <a:xfrm flipH="1">
            <a:off x="2708017" y="2848146"/>
            <a:ext cx="152401" cy="14296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ysDash"/>
            <a:round/>
            <a:headEnd type="none" w="med" len="med"/>
            <a:tailEnd type="triangle"/>
          </a:ln>
          <a:effectLst/>
        </p:spPr>
      </p:cxnSp>
      <p:cxnSp>
        <p:nvCxnSpPr>
          <p:cNvPr id="25" name="直接箭头连接符 24"/>
          <p:cNvCxnSpPr/>
          <p:nvPr/>
        </p:nvCxnSpPr>
        <p:spPr bwMode="auto">
          <a:xfrm flipH="1">
            <a:off x="3012273" y="2848146"/>
            <a:ext cx="24607" cy="276335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ysDash"/>
            <a:round/>
            <a:headEnd type="none" w="med" len="med"/>
            <a:tailEnd type="triangle"/>
          </a:ln>
          <a:effectLst/>
        </p:spPr>
      </p:cxnSp>
      <p:cxnSp>
        <p:nvCxnSpPr>
          <p:cNvPr id="27" name="直接箭头连接符 26"/>
          <p:cNvCxnSpPr/>
          <p:nvPr/>
        </p:nvCxnSpPr>
        <p:spPr bwMode="auto">
          <a:xfrm>
            <a:off x="3213343" y="2783978"/>
            <a:ext cx="348221" cy="30437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ysDash"/>
            <a:round/>
            <a:headEnd type="none" w="med" len="med"/>
            <a:tailEnd type="triangle"/>
          </a:ln>
          <a:effectLst/>
        </p:spPr>
      </p:cxnSp>
      <p:cxnSp>
        <p:nvCxnSpPr>
          <p:cNvPr id="29" name="直接箭头连接符 28"/>
          <p:cNvCxnSpPr/>
          <p:nvPr/>
        </p:nvCxnSpPr>
        <p:spPr bwMode="auto">
          <a:xfrm>
            <a:off x="3325854" y="2653230"/>
            <a:ext cx="267794" cy="11128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ysDash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4008577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0"/>
    </mc:Choice>
    <mc:Fallback xmlns="">
      <p:transition advTm="3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 animBg="1"/>
      <p:bldP spid="9" grpId="0"/>
      <p:bldP spid="13" grpId="0" animBg="1"/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任意多边形 13"/>
          <p:cNvSpPr/>
          <p:nvPr/>
        </p:nvSpPr>
        <p:spPr>
          <a:xfrm>
            <a:off x="1134192" y="1626230"/>
            <a:ext cx="3040230" cy="1162017"/>
          </a:xfrm>
          <a:custGeom>
            <a:avLst/>
            <a:gdLst>
              <a:gd name="connsiteX0" fmla="*/ 0 w 2774453"/>
              <a:gd name="connsiteY0" fmla="*/ 0 h 1065600"/>
              <a:gd name="connsiteX1" fmla="*/ 2774453 w 2774453"/>
              <a:gd name="connsiteY1" fmla="*/ 0 h 1065600"/>
              <a:gd name="connsiteX2" fmla="*/ 2774453 w 2774453"/>
              <a:gd name="connsiteY2" fmla="*/ 1065600 h 1065600"/>
              <a:gd name="connsiteX3" fmla="*/ 0 w 2774453"/>
              <a:gd name="connsiteY3" fmla="*/ 1065600 h 1065600"/>
              <a:gd name="connsiteX4" fmla="*/ 0 w 2774453"/>
              <a:gd name="connsiteY4" fmla="*/ 0 h 106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4453" h="1065600">
                <a:moveTo>
                  <a:pt x="0" y="0"/>
                </a:moveTo>
                <a:lnTo>
                  <a:pt x="2774453" y="0"/>
                </a:lnTo>
                <a:lnTo>
                  <a:pt x="2774453" y="1065600"/>
                </a:lnTo>
                <a:lnTo>
                  <a:pt x="0" y="10656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5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1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63144" tIns="150368" rIns="263144" bIns="150368" numCol="1" spcCol="1270" anchor="ctr" anchorCtr="0">
            <a:noAutofit/>
          </a:bodyPr>
          <a:lstStyle/>
          <a:p>
            <a:pPr lvl="0" algn="ctr" defTabSz="1644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3200" kern="1200" baseline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Challenge 1</a:t>
            </a:r>
            <a:endParaRPr lang="zh-CN" altLang="en-US" sz="3200" kern="1200" baseline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134192" y="2788247"/>
            <a:ext cx="3040230" cy="3364903"/>
          </a:xfrm>
          <a:prstGeom prst="rect">
            <a:avLst/>
          </a:prstGeom>
        </p:spPr>
        <p:style>
          <a:lnRef idx="2"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lnRef>
          <a:fillRef idx="1"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6" name="任意多边形 15"/>
          <p:cNvSpPr/>
          <p:nvPr/>
        </p:nvSpPr>
        <p:spPr>
          <a:xfrm>
            <a:off x="4600056" y="1626230"/>
            <a:ext cx="3040230" cy="1162017"/>
          </a:xfrm>
          <a:custGeom>
            <a:avLst/>
            <a:gdLst>
              <a:gd name="connsiteX0" fmla="*/ 0 w 2774453"/>
              <a:gd name="connsiteY0" fmla="*/ 0 h 1065600"/>
              <a:gd name="connsiteX1" fmla="*/ 2774453 w 2774453"/>
              <a:gd name="connsiteY1" fmla="*/ 0 h 1065600"/>
              <a:gd name="connsiteX2" fmla="*/ 2774453 w 2774453"/>
              <a:gd name="connsiteY2" fmla="*/ 1065600 h 1065600"/>
              <a:gd name="connsiteX3" fmla="*/ 0 w 2774453"/>
              <a:gd name="connsiteY3" fmla="*/ 1065600 h 1065600"/>
              <a:gd name="connsiteX4" fmla="*/ 0 w 2774453"/>
              <a:gd name="connsiteY4" fmla="*/ 0 h 106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4453" h="1065600">
                <a:moveTo>
                  <a:pt x="0" y="0"/>
                </a:moveTo>
                <a:lnTo>
                  <a:pt x="2774453" y="0"/>
                </a:lnTo>
                <a:lnTo>
                  <a:pt x="2774453" y="1065600"/>
                </a:lnTo>
                <a:lnTo>
                  <a:pt x="0" y="10656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5">
              <a:hueOff val="-4966938"/>
              <a:satOff val="19906"/>
              <a:lumOff val="4314"/>
              <a:alphaOff val="0"/>
            </a:schemeClr>
          </a:lnRef>
          <a:fillRef idx="1">
            <a:schemeClr val="accent5">
              <a:hueOff val="-4966938"/>
              <a:satOff val="19906"/>
              <a:lumOff val="4314"/>
              <a:alphaOff val="0"/>
            </a:schemeClr>
          </a:fillRef>
          <a:effectRef idx="1">
            <a:schemeClr val="accent5">
              <a:hueOff val="-4966938"/>
              <a:satOff val="19906"/>
              <a:lumOff val="4314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63144" tIns="150368" rIns="263144" bIns="150368" numCol="1" spcCol="1270" anchor="ctr" anchorCtr="0">
            <a:noAutofit/>
          </a:bodyPr>
          <a:lstStyle/>
          <a:p>
            <a:pPr lvl="0" algn="ctr" defTabSz="1644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3200" kern="1200" baseline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Challenge 2</a:t>
            </a:r>
            <a:endParaRPr lang="zh-CN" altLang="en-US" sz="3200" kern="1200" baseline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任意多边形 16"/>
          <p:cNvSpPr/>
          <p:nvPr/>
        </p:nvSpPr>
        <p:spPr>
          <a:xfrm>
            <a:off x="4600056" y="2770495"/>
            <a:ext cx="3040230" cy="3382655"/>
          </a:xfrm>
          <a:custGeom>
            <a:avLst/>
            <a:gdLst>
              <a:gd name="connsiteX0" fmla="*/ 0 w 2774453"/>
              <a:gd name="connsiteY0" fmla="*/ 0 h 1625040"/>
              <a:gd name="connsiteX1" fmla="*/ 2774453 w 2774453"/>
              <a:gd name="connsiteY1" fmla="*/ 0 h 1625040"/>
              <a:gd name="connsiteX2" fmla="*/ 2774453 w 2774453"/>
              <a:gd name="connsiteY2" fmla="*/ 1625040 h 1625040"/>
              <a:gd name="connsiteX3" fmla="*/ 0 w 2774453"/>
              <a:gd name="connsiteY3" fmla="*/ 1625040 h 1625040"/>
              <a:gd name="connsiteX4" fmla="*/ 0 w 2774453"/>
              <a:gd name="connsiteY4" fmla="*/ 0 h 1625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4453" h="1625040">
                <a:moveTo>
                  <a:pt x="0" y="0"/>
                </a:moveTo>
                <a:lnTo>
                  <a:pt x="2774453" y="0"/>
                </a:lnTo>
                <a:lnTo>
                  <a:pt x="2774453" y="1625040"/>
                </a:lnTo>
                <a:lnTo>
                  <a:pt x="0" y="162504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5">
              <a:tint val="40000"/>
              <a:alpha val="90000"/>
              <a:hueOff val="-5370241"/>
              <a:satOff val="24126"/>
              <a:lumOff val="1658"/>
              <a:alphaOff val="0"/>
            </a:schemeClr>
          </a:lnRef>
          <a:fillRef idx="1">
            <a:schemeClr val="accent5">
              <a:tint val="40000"/>
              <a:alpha val="90000"/>
              <a:hueOff val="-5370241"/>
              <a:satOff val="24126"/>
              <a:lumOff val="1658"/>
              <a:alphaOff val="0"/>
            </a:schemeClr>
          </a:fillRef>
          <a:effectRef idx="0">
            <a:schemeClr val="accent5">
              <a:tint val="40000"/>
              <a:alpha val="90000"/>
              <a:hueOff val="-5370241"/>
              <a:satOff val="24126"/>
              <a:lumOff val="1658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8016" tIns="128016" rIns="170688" bIns="192024" numCol="1" spcCol="1270" anchor="t" anchorCtr="0">
            <a:noAutofit/>
          </a:bodyPr>
          <a:lstStyle/>
          <a:p>
            <a:pPr marL="228600" lvl="1" indent="-228600" algn="l" defTabSz="10668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endParaRPr lang="zh-CN" altLang="en-US" sz="2400" kern="1200" dirty="0"/>
          </a:p>
        </p:txBody>
      </p:sp>
      <p:sp>
        <p:nvSpPr>
          <p:cNvPr id="18" name="任意多边形 17"/>
          <p:cNvSpPr/>
          <p:nvPr/>
        </p:nvSpPr>
        <p:spPr>
          <a:xfrm>
            <a:off x="8065920" y="1626230"/>
            <a:ext cx="3040230" cy="1162017"/>
          </a:xfrm>
          <a:custGeom>
            <a:avLst/>
            <a:gdLst>
              <a:gd name="connsiteX0" fmla="*/ 0 w 2774453"/>
              <a:gd name="connsiteY0" fmla="*/ 0 h 1065600"/>
              <a:gd name="connsiteX1" fmla="*/ 2774453 w 2774453"/>
              <a:gd name="connsiteY1" fmla="*/ 0 h 1065600"/>
              <a:gd name="connsiteX2" fmla="*/ 2774453 w 2774453"/>
              <a:gd name="connsiteY2" fmla="*/ 1065600 h 1065600"/>
              <a:gd name="connsiteX3" fmla="*/ 0 w 2774453"/>
              <a:gd name="connsiteY3" fmla="*/ 1065600 h 1065600"/>
              <a:gd name="connsiteX4" fmla="*/ 0 w 2774453"/>
              <a:gd name="connsiteY4" fmla="*/ 0 h 106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4453" h="1065600">
                <a:moveTo>
                  <a:pt x="0" y="0"/>
                </a:moveTo>
                <a:lnTo>
                  <a:pt x="2774453" y="0"/>
                </a:lnTo>
                <a:lnTo>
                  <a:pt x="2774453" y="1065600"/>
                </a:lnTo>
                <a:lnTo>
                  <a:pt x="0" y="10656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5">
              <a:hueOff val="-9933876"/>
              <a:satOff val="39811"/>
              <a:lumOff val="8628"/>
              <a:alphaOff val="0"/>
            </a:schemeClr>
          </a:lnRef>
          <a:fillRef idx="1">
            <a:schemeClr val="accent5">
              <a:hueOff val="-9933876"/>
              <a:satOff val="39811"/>
              <a:lumOff val="8628"/>
              <a:alphaOff val="0"/>
            </a:schemeClr>
          </a:fillRef>
          <a:effectRef idx="1">
            <a:schemeClr val="accent5">
              <a:hueOff val="-9933876"/>
              <a:satOff val="39811"/>
              <a:lumOff val="862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63144" tIns="150368" rIns="263144" bIns="150368" numCol="1" spcCol="1270" anchor="ctr" anchorCtr="0">
            <a:noAutofit/>
          </a:bodyPr>
          <a:lstStyle/>
          <a:p>
            <a:pPr lvl="0" algn="ctr" defTabSz="1644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3200" kern="1200" baseline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Challenge 3</a:t>
            </a:r>
            <a:endParaRPr lang="zh-CN" altLang="en-US" sz="3200" kern="1200" baseline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任意多边形 18"/>
          <p:cNvSpPr/>
          <p:nvPr/>
        </p:nvSpPr>
        <p:spPr>
          <a:xfrm>
            <a:off x="8065920" y="2788247"/>
            <a:ext cx="3040230" cy="3364903"/>
          </a:xfrm>
          <a:custGeom>
            <a:avLst/>
            <a:gdLst>
              <a:gd name="connsiteX0" fmla="*/ 0 w 2774453"/>
              <a:gd name="connsiteY0" fmla="*/ 0 h 1625040"/>
              <a:gd name="connsiteX1" fmla="*/ 2774453 w 2774453"/>
              <a:gd name="connsiteY1" fmla="*/ 0 h 1625040"/>
              <a:gd name="connsiteX2" fmla="*/ 2774453 w 2774453"/>
              <a:gd name="connsiteY2" fmla="*/ 1625040 h 1625040"/>
              <a:gd name="connsiteX3" fmla="*/ 0 w 2774453"/>
              <a:gd name="connsiteY3" fmla="*/ 1625040 h 1625040"/>
              <a:gd name="connsiteX4" fmla="*/ 0 w 2774453"/>
              <a:gd name="connsiteY4" fmla="*/ 0 h 1625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4453" h="1625040">
                <a:moveTo>
                  <a:pt x="0" y="0"/>
                </a:moveTo>
                <a:lnTo>
                  <a:pt x="2774453" y="0"/>
                </a:lnTo>
                <a:lnTo>
                  <a:pt x="2774453" y="1625040"/>
                </a:lnTo>
                <a:lnTo>
                  <a:pt x="0" y="162504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5">
              <a:tint val="40000"/>
              <a:alpha val="90000"/>
              <a:hueOff val="-10740482"/>
              <a:satOff val="48253"/>
              <a:lumOff val="3317"/>
              <a:alphaOff val="0"/>
            </a:schemeClr>
          </a:lnRef>
          <a:fillRef idx="1">
            <a:schemeClr val="accent5">
              <a:tint val="40000"/>
              <a:alpha val="90000"/>
              <a:hueOff val="-10740482"/>
              <a:satOff val="48253"/>
              <a:lumOff val="3317"/>
              <a:alphaOff val="0"/>
            </a:schemeClr>
          </a:fillRef>
          <a:effectRef idx="0">
            <a:schemeClr val="accent5">
              <a:tint val="40000"/>
              <a:alpha val="90000"/>
              <a:hueOff val="-10740482"/>
              <a:satOff val="48253"/>
              <a:lumOff val="3317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8016" tIns="128016" rIns="170688" bIns="192024" numCol="1" spcCol="1270" anchor="t" anchorCtr="0">
            <a:noAutofit/>
          </a:bodyPr>
          <a:lstStyle/>
          <a:p>
            <a:pPr marL="228600" lvl="1" indent="-228600" algn="l" defTabSz="10668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endParaRPr lang="zh-CN" altLang="en-US" sz="2400" kern="1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0413" cy="800100"/>
          </a:xfrm>
        </p:spPr>
        <p:txBody>
          <a:bodyPr/>
          <a:lstStyle/>
          <a:p>
            <a:r>
              <a:rPr lang="en-US" altLang="zh-CN" sz="3600" dirty="0" smtClean="0"/>
              <a:t>Design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Challenges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for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An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Flexible,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Efficient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Data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Transfer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Service</a:t>
            </a:r>
            <a:endParaRPr lang="en-US" sz="3600" dirty="0"/>
          </a:p>
        </p:txBody>
      </p:sp>
      <p:sp>
        <p:nvSpPr>
          <p:cNvPr id="10" name="文本框 9"/>
          <p:cNvSpPr txBox="1"/>
          <p:nvPr/>
        </p:nvSpPr>
        <p:spPr>
          <a:xfrm>
            <a:off x="1096092" y="2919212"/>
            <a:ext cx="31711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baseline="0" dirty="0">
                <a:latin typeface="+mn-lt"/>
                <a:ea typeface="Calibri"/>
                <a:cs typeface="Calibri"/>
                <a:sym typeface="Calibri"/>
              </a:rPr>
              <a:t>Provision</a:t>
            </a:r>
            <a:r>
              <a:rPr lang="zh-CN" altLang="en-US" sz="2000" b="1" baseline="0" dirty="0">
                <a:latin typeface="+mn-lt"/>
                <a:ea typeface="Calibri"/>
                <a:cs typeface="Calibri"/>
                <a:sym typeface="Calibri"/>
              </a:rPr>
              <a:t> </a:t>
            </a:r>
            <a:r>
              <a:rPr lang="en-US" altLang="zh-CN" sz="2000" b="1" baseline="0" dirty="0">
                <a:latin typeface="+mn-lt"/>
                <a:ea typeface="Calibri"/>
                <a:cs typeface="Calibri"/>
                <a:sym typeface="Calibri"/>
              </a:rPr>
              <a:t>of</a:t>
            </a:r>
            <a:r>
              <a:rPr lang="zh-CN" altLang="en-US" sz="2000" b="1" baseline="0" dirty="0">
                <a:latin typeface="+mn-lt"/>
                <a:ea typeface="Calibri"/>
                <a:cs typeface="Calibri"/>
                <a:sym typeface="Calibri"/>
              </a:rPr>
              <a:t> </a:t>
            </a:r>
            <a:r>
              <a:rPr lang="en-US" altLang="zh-CN" sz="2000" b="1" baseline="0" dirty="0">
                <a:latin typeface="+mn-lt"/>
                <a:ea typeface="Calibri"/>
                <a:cs typeface="Calibri"/>
                <a:sym typeface="Calibri"/>
              </a:rPr>
              <a:t>a</a:t>
            </a:r>
            <a:r>
              <a:rPr lang="zh-CN" altLang="en-US" sz="2000" b="1" baseline="0" dirty="0">
                <a:latin typeface="+mn-lt"/>
                <a:ea typeface="Calibri"/>
                <a:cs typeface="Calibri"/>
                <a:sym typeface="Calibri"/>
              </a:rPr>
              <a:t> </a:t>
            </a:r>
            <a:r>
              <a:rPr lang="en-US" altLang="zh-CN" sz="2000" b="1" baseline="0" dirty="0">
                <a:latin typeface="+mn-lt"/>
                <a:ea typeface="Calibri"/>
                <a:cs typeface="Calibri"/>
                <a:sym typeface="Calibri"/>
              </a:rPr>
              <a:t>global, </a:t>
            </a:r>
            <a:r>
              <a:rPr lang="en-US" altLang="zh-CN" sz="2000" b="1" baseline="0" dirty="0" smtClean="0">
                <a:latin typeface="+mn-lt"/>
                <a:ea typeface="Calibri"/>
                <a:cs typeface="Calibri"/>
                <a:sym typeface="Calibri"/>
              </a:rPr>
              <a:t>real-time</a:t>
            </a:r>
            <a:r>
              <a:rPr lang="en-US" altLang="zh-CN" sz="2000" b="1" baseline="0" dirty="0">
                <a:latin typeface="+mn-lt"/>
                <a:ea typeface="Calibri"/>
                <a:cs typeface="Calibri"/>
                <a:sym typeface="Calibri"/>
              </a:rPr>
              <a:t>, </a:t>
            </a:r>
            <a:r>
              <a:rPr lang="en-US" altLang="zh-CN" sz="2000" b="1" baseline="0" dirty="0" smtClean="0">
                <a:latin typeface="+mn-lt"/>
                <a:ea typeface="Calibri"/>
                <a:cs typeface="Calibri"/>
                <a:sym typeface="Calibri"/>
              </a:rPr>
              <a:t>inter-domain</a:t>
            </a:r>
            <a:r>
              <a:rPr lang="zh-CN" altLang="en-US" sz="2000" b="1" baseline="0" dirty="0" smtClean="0">
                <a:latin typeface="+mn-lt"/>
                <a:ea typeface="Calibri"/>
                <a:cs typeface="Calibri"/>
                <a:sym typeface="Calibri"/>
              </a:rPr>
              <a:t> </a:t>
            </a:r>
            <a:r>
              <a:rPr lang="en-US" altLang="zh-CN" sz="2000" b="1" baseline="0" dirty="0" smtClean="0">
                <a:latin typeface="+mn-lt"/>
                <a:ea typeface="Calibri"/>
                <a:cs typeface="Calibri"/>
                <a:sym typeface="Calibri"/>
              </a:rPr>
              <a:t>network view</a:t>
            </a:r>
            <a:endParaRPr lang="zh-CN" altLang="en-US" sz="2000" b="1" baseline="0" dirty="0">
              <a:latin typeface="+mn-lt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600056" y="2919212"/>
            <a:ext cx="304023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2000" b="1" baseline="0" dirty="0">
                <a:latin typeface="+mn-lt"/>
                <a:ea typeface="Calibri"/>
                <a:cs typeface="Calibri"/>
                <a:sym typeface="Calibri"/>
              </a:rPr>
              <a:t>Flexible,</a:t>
            </a:r>
            <a:r>
              <a:rPr lang="zh-CN" altLang="en-US" sz="2000" b="1" baseline="0" dirty="0">
                <a:latin typeface="+mn-lt"/>
                <a:ea typeface="Calibri"/>
                <a:cs typeface="Calibri"/>
                <a:sym typeface="Calibri"/>
              </a:rPr>
              <a:t> </a:t>
            </a:r>
            <a:r>
              <a:rPr lang="en-US" altLang="zh-CN" sz="2000" b="1" baseline="0" dirty="0">
                <a:latin typeface="+mn-lt"/>
                <a:ea typeface="Calibri"/>
                <a:cs typeface="Calibri"/>
                <a:sym typeface="Calibri"/>
              </a:rPr>
              <a:t>dynamic</a:t>
            </a:r>
            <a:r>
              <a:rPr lang="zh-CN" altLang="en-US" sz="2000" b="1" baseline="0" dirty="0">
                <a:latin typeface="+mn-lt"/>
                <a:ea typeface="Calibri"/>
                <a:cs typeface="Calibri"/>
                <a:sym typeface="Calibri"/>
              </a:rPr>
              <a:t> </a:t>
            </a:r>
            <a:r>
              <a:rPr lang="en-US" altLang="zh-CN" sz="2000" b="1" baseline="0" dirty="0" smtClean="0">
                <a:latin typeface="+mn-lt"/>
                <a:ea typeface="Calibri"/>
                <a:cs typeface="Calibri"/>
                <a:sym typeface="Calibri"/>
              </a:rPr>
              <a:t>schedule</a:t>
            </a:r>
            <a:r>
              <a:rPr lang="zh-CN" altLang="en-US" sz="2000" b="1" baseline="0" dirty="0" smtClean="0">
                <a:latin typeface="+mn-lt"/>
                <a:ea typeface="Calibri"/>
                <a:cs typeface="Calibri"/>
                <a:sym typeface="Calibri"/>
              </a:rPr>
              <a:t> </a:t>
            </a:r>
            <a:r>
              <a:rPr lang="en-US" altLang="zh-CN" sz="2000" b="1" baseline="0" dirty="0">
                <a:latin typeface="+mn-lt"/>
                <a:ea typeface="Calibri"/>
                <a:cs typeface="Calibri"/>
                <a:sym typeface="Calibri"/>
              </a:rPr>
              <a:t>with</a:t>
            </a:r>
            <a:r>
              <a:rPr lang="zh-CN" altLang="en-US" sz="2000" b="1" baseline="0" dirty="0">
                <a:latin typeface="+mn-lt"/>
                <a:ea typeface="Calibri"/>
                <a:cs typeface="Calibri"/>
                <a:sym typeface="Calibri"/>
              </a:rPr>
              <a:t> </a:t>
            </a:r>
            <a:r>
              <a:rPr lang="en-US" altLang="zh-CN" sz="2000" b="1" baseline="0" dirty="0">
                <a:latin typeface="+mn-lt"/>
                <a:ea typeface="Calibri"/>
                <a:cs typeface="Calibri"/>
                <a:sym typeface="Calibri"/>
              </a:rPr>
              <a:t>high</a:t>
            </a:r>
            <a:r>
              <a:rPr lang="zh-CN" altLang="en-US" sz="2000" b="1" baseline="0" dirty="0">
                <a:latin typeface="+mn-lt"/>
                <a:ea typeface="Calibri"/>
                <a:cs typeface="Calibri"/>
                <a:sym typeface="Calibri"/>
              </a:rPr>
              <a:t> </a:t>
            </a:r>
            <a:r>
              <a:rPr lang="en-US" altLang="zh-CN" sz="2000" b="1" baseline="0" dirty="0">
                <a:latin typeface="+mn-lt"/>
                <a:ea typeface="Calibri"/>
                <a:cs typeface="Calibri"/>
                <a:sym typeface="Calibri"/>
              </a:rPr>
              <a:t>transfer</a:t>
            </a:r>
            <a:r>
              <a:rPr lang="zh-CN" altLang="en-US" sz="2000" b="1" baseline="0" dirty="0">
                <a:latin typeface="+mn-lt"/>
                <a:ea typeface="Calibri"/>
                <a:cs typeface="Calibri"/>
                <a:sym typeface="Calibri"/>
              </a:rPr>
              <a:t> </a:t>
            </a:r>
            <a:r>
              <a:rPr lang="en-US" altLang="zh-CN" sz="2000" b="1" baseline="0" dirty="0">
                <a:latin typeface="+mn-lt"/>
                <a:ea typeface="Calibri"/>
                <a:cs typeface="Calibri"/>
                <a:sym typeface="Calibri"/>
              </a:rPr>
              <a:t>concurrency</a:t>
            </a:r>
            <a:endParaRPr lang="zh-CN" altLang="en-US" sz="2000" b="1" baseline="0" dirty="0">
              <a:latin typeface="+mn-lt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065920" y="2919212"/>
            <a:ext cx="304023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2000" b="1" baseline="0" dirty="0">
                <a:latin typeface="+mn-lt"/>
                <a:ea typeface="Calibri"/>
                <a:cs typeface="Calibri"/>
                <a:sym typeface="Calibri"/>
              </a:rPr>
              <a:t>Efficient</a:t>
            </a:r>
            <a:r>
              <a:rPr lang="zh-CN" altLang="en-US" sz="2000" b="1" baseline="0" dirty="0">
                <a:latin typeface="+mn-lt"/>
                <a:ea typeface="Calibri"/>
                <a:cs typeface="Calibri"/>
                <a:sym typeface="Calibri"/>
              </a:rPr>
              <a:t> </a:t>
            </a:r>
            <a:r>
              <a:rPr lang="en-GB" altLang="zh-CN" sz="2000" b="1" baseline="0" dirty="0">
                <a:latin typeface="+mn-lt"/>
              </a:rPr>
              <a:t>orchestration</a:t>
            </a:r>
            <a:r>
              <a:rPr lang="zh-CN" altLang="en-US" sz="2000" b="1" baseline="0" dirty="0">
                <a:latin typeface="+mn-lt"/>
              </a:rPr>
              <a:t> </a:t>
            </a:r>
            <a:r>
              <a:rPr lang="en-US" altLang="zh-CN" sz="2000" b="1" baseline="0" dirty="0">
                <a:latin typeface="+mn-lt"/>
              </a:rPr>
              <a:t>among</a:t>
            </a:r>
            <a:r>
              <a:rPr lang="en-GB" altLang="zh-CN" sz="2000" b="1" baseline="0" dirty="0">
                <a:latin typeface="+mn-lt"/>
              </a:rPr>
              <a:t> </a:t>
            </a:r>
            <a:r>
              <a:rPr lang="en-US" altLang="zh-CN" sz="2000" b="1" baseline="0" dirty="0">
                <a:latin typeface="+mn-lt"/>
              </a:rPr>
              <a:t>end-to-end</a:t>
            </a:r>
            <a:r>
              <a:rPr lang="zh-CN" altLang="en-US" sz="2000" b="1" baseline="0" dirty="0">
                <a:latin typeface="+mn-lt"/>
              </a:rPr>
              <a:t> </a:t>
            </a:r>
            <a:r>
              <a:rPr lang="en-US" altLang="zh-CN" sz="2000" b="1" baseline="0" dirty="0">
                <a:latin typeface="+mn-lt"/>
              </a:rPr>
              <a:t>data</a:t>
            </a:r>
            <a:r>
              <a:rPr lang="zh-CN" altLang="en-US" sz="2000" b="1" baseline="0" dirty="0">
                <a:latin typeface="+mn-lt"/>
              </a:rPr>
              <a:t> </a:t>
            </a:r>
            <a:r>
              <a:rPr lang="en-US" altLang="zh-CN" sz="2000" b="1" baseline="0" dirty="0">
                <a:latin typeface="+mn-lt"/>
              </a:rPr>
              <a:t>flows</a:t>
            </a:r>
            <a:r>
              <a:rPr lang="zh-CN" altLang="en-US" sz="2000" b="1" baseline="0" dirty="0">
                <a:latin typeface="+mn-lt"/>
              </a:rPr>
              <a:t> </a:t>
            </a:r>
            <a:r>
              <a:rPr lang="en-US" altLang="zh-CN" sz="2000" b="1" baseline="0" dirty="0">
                <a:latin typeface="+mn-lt"/>
              </a:rPr>
              <a:t>with</a:t>
            </a:r>
            <a:r>
              <a:rPr lang="zh-CN" altLang="en-US" sz="2000" b="1" baseline="0" dirty="0">
                <a:latin typeface="+mn-lt"/>
              </a:rPr>
              <a:t> </a:t>
            </a:r>
            <a:r>
              <a:rPr lang="en-US" altLang="zh-CN" sz="2000" b="1" baseline="0" dirty="0">
                <a:latin typeface="+mn-lt"/>
              </a:rPr>
              <a:t>high</a:t>
            </a:r>
            <a:r>
              <a:rPr lang="zh-CN" altLang="en-US" sz="2000" b="1" baseline="0" dirty="0">
                <a:latin typeface="+mn-lt"/>
              </a:rPr>
              <a:t> </a:t>
            </a:r>
            <a:r>
              <a:rPr lang="en-US" altLang="zh-CN" sz="2000" b="1" baseline="0" dirty="0">
                <a:latin typeface="+mn-lt"/>
                <a:ea typeface="Calibri"/>
                <a:cs typeface="Calibri"/>
                <a:sym typeface="Calibri"/>
              </a:rPr>
              <a:t>network resource</a:t>
            </a:r>
            <a:r>
              <a:rPr lang="zh-CN" altLang="en-US" sz="2000" b="1" baseline="0" dirty="0">
                <a:latin typeface="+mn-lt"/>
                <a:ea typeface="Calibri"/>
                <a:cs typeface="Calibri"/>
                <a:sym typeface="Calibri"/>
              </a:rPr>
              <a:t> </a:t>
            </a:r>
            <a:r>
              <a:rPr lang="en-US" altLang="zh-CN" sz="2000" b="1" baseline="0" dirty="0">
                <a:latin typeface="+mn-lt"/>
                <a:ea typeface="Calibri"/>
                <a:cs typeface="Calibri"/>
                <a:sym typeface="Calibri"/>
              </a:rPr>
              <a:t>utilization</a:t>
            </a:r>
            <a:endParaRPr lang="zh-CN" altLang="en-US" sz="2000" b="1" baseline="0" dirty="0"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64967" y="4885905"/>
            <a:ext cx="9537418" cy="149335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3200" b="1" baseline="0" dirty="0">
                <a:latin typeface="Calibri" charset="0"/>
                <a:ea typeface="Calibri" charset="0"/>
                <a:cs typeface="Calibri" charset="0"/>
              </a:rPr>
              <a:t>Solution?</a:t>
            </a:r>
          </a:p>
          <a:p>
            <a:pPr algn="ctr">
              <a:lnSpc>
                <a:spcPct val="150000"/>
              </a:lnSpc>
            </a:pPr>
            <a:r>
              <a:rPr lang="en-GB" sz="3200" b="1" kern="0" baseline="0" dirty="0" err="1" smtClean="0">
                <a:solidFill>
                  <a:srgbClr val="FF0000"/>
                </a:solidFill>
                <a:latin typeface="Calibri"/>
                <a:ea typeface=""/>
                <a:cs typeface=""/>
              </a:rPr>
              <a:t>ExaO</a:t>
            </a:r>
            <a:r>
              <a:rPr lang="en-GB" sz="3200" b="1" kern="0" baseline="0" dirty="0">
                <a:solidFill>
                  <a:srgbClr val="FF0000"/>
                </a:solidFill>
                <a:latin typeface="Calibri"/>
                <a:ea typeface=""/>
                <a:cs typeface=""/>
              </a:rPr>
              <a:t>: </a:t>
            </a:r>
            <a:r>
              <a:rPr lang="en-US" altLang="zh-CN" sz="3200" b="1" kern="0" baseline="0" dirty="0" smtClean="0">
                <a:solidFill>
                  <a:srgbClr val="FF0000"/>
                </a:solidFill>
                <a:latin typeface="Calibri"/>
                <a:ea typeface=""/>
                <a:cs typeface=""/>
              </a:rPr>
              <a:t>A</a:t>
            </a:r>
            <a:r>
              <a:rPr lang="zh-CN" altLang="en-US" sz="3200" b="1" kern="0" baseline="0" dirty="0" smtClean="0">
                <a:solidFill>
                  <a:srgbClr val="FF0000"/>
                </a:solidFill>
                <a:latin typeface="Calibri"/>
                <a:ea typeface=""/>
                <a:cs typeface=""/>
              </a:rPr>
              <a:t> </a:t>
            </a:r>
            <a:r>
              <a:rPr lang="en-US" altLang="zh-CN" sz="3200" b="1" kern="0" baseline="0" dirty="0" smtClean="0">
                <a:solidFill>
                  <a:srgbClr val="FF0000"/>
                </a:solidFill>
                <a:latin typeface="Calibri"/>
                <a:ea typeface="宋体" charset="-122"/>
                <a:cs typeface=""/>
              </a:rPr>
              <a:t>Software</a:t>
            </a:r>
            <a:r>
              <a:rPr lang="zh-CN" altLang="en-US" sz="3200" b="1" kern="0" baseline="0" dirty="0" smtClean="0">
                <a:solidFill>
                  <a:srgbClr val="FF0000"/>
                </a:solidFill>
                <a:latin typeface="Calibri"/>
                <a:ea typeface="宋体" charset="-122"/>
                <a:cs typeface=""/>
              </a:rPr>
              <a:t> </a:t>
            </a:r>
            <a:r>
              <a:rPr lang="en-US" altLang="zh-CN" sz="3200" b="1" kern="0" baseline="0" dirty="0">
                <a:solidFill>
                  <a:srgbClr val="FF0000"/>
                </a:solidFill>
                <a:latin typeface="Calibri"/>
                <a:ea typeface="宋体" charset="-122"/>
                <a:cs typeface=""/>
              </a:rPr>
              <a:t>Defined</a:t>
            </a:r>
            <a:r>
              <a:rPr lang="zh-CN" altLang="en-US" sz="3200" b="1" kern="0" baseline="0" dirty="0">
                <a:solidFill>
                  <a:srgbClr val="FF0000"/>
                </a:solidFill>
                <a:latin typeface="Calibri"/>
                <a:ea typeface="宋体" charset="-122"/>
                <a:cs typeface=""/>
              </a:rPr>
              <a:t> </a:t>
            </a:r>
            <a:r>
              <a:rPr lang="en-GB" sz="3200" b="1" kern="0" baseline="0" dirty="0">
                <a:solidFill>
                  <a:srgbClr val="FF0000"/>
                </a:solidFill>
                <a:latin typeface="Calibri"/>
                <a:ea typeface=""/>
                <a:cs typeface=""/>
              </a:rPr>
              <a:t>Data Transfer </a:t>
            </a:r>
            <a:r>
              <a:rPr lang="en-GB" sz="3200" b="1" kern="0" baseline="0" dirty="0" smtClean="0">
                <a:solidFill>
                  <a:srgbClr val="FF0000"/>
                </a:solidFill>
                <a:latin typeface="Calibri"/>
                <a:ea typeface=""/>
                <a:cs typeface=""/>
              </a:rPr>
              <a:t>Orchestrator</a:t>
            </a:r>
            <a:endParaRPr 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5329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0"/>
    </mc:Choice>
    <mc:Fallback xmlns="">
      <p:transition advTm="2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340950" y="836619"/>
            <a:ext cx="17363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aseline="0" dirty="0" err="1"/>
              <a:t>PhEDEx</a:t>
            </a:r>
            <a:endParaRPr lang="en-US" sz="3200" baseline="0" dirty="0"/>
          </a:p>
        </p:txBody>
      </p:sp>
      <p:grpSp>
        <p:nvGrpSpPr>
          <p:cNvPr id="3" name="组合 2"/>
          <p:cNvGrpSpPr/>
          <p:nvPr/>
        </p:nvGrpSpPr>
        <p:grpSpPr>
          <a:xfrm>
            <a:off x="339490" y="3534648"/>
            <a:ext cx="11433289" cy="1754326"/>
            <a:chOff x="339490" y="3526122"/>
            <a:chExt cx="11433289" cy="1754326"/>
          </a:xfrm>
        </p:grpSpPr>
        <p:sp>
          <p:nvSpPr>
            <p:cNvPr id="11" name="Rectangle 10"/>
            <p:cNvSpPr/>
            <p:nvPr/>
          </p:nvSpPr>
          <p:spPr>
            <a:xfrm>
              <a:off x="339490" y="3526122"/>
              <a:ext cx="5045475" cy="1754326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anchor="ctr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Calibri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pPr marL="285750" indent="-285750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1800" baseline="0" dirty="0" smtClean="0">
                  <a:latin typeface="Arial" charset="0"/>
                  <a:ea typeface="Arial" charset="0"/>
                  <a:cs typeface="Arial" charset="0"/>
                </a:rPr>
                <a:t>Dataset level scheduling</a:t>
              </a:r>
            </a:p>
            <a:p>
              <a:pPr marL="285750" indent="-285750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1800" baseline="0" dirty="0" smtClean="0">
                  <a:latin typeface="Arial" charset="0"/>
                  <a:ea typeface="Arial" charset="0"/>
                  <a:cs typeface="Arial" charset="0"/>
                </a:rPr>
                <a:t>Destination </a:t>
              </a:r>
              <a:r>
                <a:rPr lang="en-US" altLang="en-US" sz="1800" baseline="0" dirty="0">
                  <a:latin typeface="Arial" charset="0"/>
                  <a:ea typeface="Arial" charset="0"/>
                  <a:cs typeface="Arial" charset="0"/>
                </a:rPr>
                <a:t>sites </a:t>
              </a:r>
              <a:r>
                <a:rPr lang="en-US" altLang="en-US" sz="1800" baseline="0" dirty="0" smtClean="0">
                  <a:latin typeface="Arial" charset="0"/>
                  <a:ea typeface="Arial" charset="0"/>
                  <a:cs typeface="Arial" charset="0"/>
                </a:rPr>
                <a:t>cannot become candidate sources until receiving the whole dataset</a:t>
              </a:r>
              <a:endParaRPr lang="en-US" altLang="en-US" sz="1800" baseline="0" dirty="0">
                <a:latin typeface="Arial" charset="0"/>
                <a:ea typeface="Arial" charset="0"/>
                <a:cs typeface="Arial" charset="0"/>
              </a:endParaRPr>
            </a:p>
            <a:p>
              <a:pPr marL="285750" indent="-285750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1800" baseline="0" dirty="0">
                  <a:latin typeface="Arial" charset="0"/>
                  <a:ea typeface="Arial" charset="0"/>
                  <a:cs typeface="Arial" charset="0"/>
                </a:rPr>
                <a:t>Low </a:t>
              </a:r>
              <a:r>
                <a:rPr lang="en-US" altLang="en-US" sz="1800" baseline="0" dirty="0" smtClean="0">
                  <a:latin typeface="Arial" charset="0"/>
                  <a:ea typeface="Arial" charset="0"/>
                  <a:cs typeface="Arial" charset="0"/>
                </a:rPr>
                <a:t>concurrency</a:t>
              </a:r>
            </a:p>
            <a:p>
              <a:pPr marL="285750" indent="-285750">
                <a:lnSpc>
                  <a:spcPct val="100000"/>
                </a:lnSpc>
                <a:spcBef>
                  <a:spcPct val="0"/>
                </a:spcBef>
              </a:pPr>
              <a:endParaRPr lang="en-US" altLang="en-US" sz="1800" baseline="0" dirty="0">
                <a:latin typeface="Arial" charset="0"/>
                <a:ea typeface="Arial" charset="0"/>
                <a:cs typeface="Arial" charset="0"/>
              </a:endParaRPr>
            </a:p>
            <a:p>
              <a:pPr marL="285750" indent="-285750">
                <a:lnSpc>
                  <a:spcPct val="100000"/>
                </a:lnSpc>
                <a:spcBef>
                  <a:spcPct val="0"/>
                </a:spcBef>
              </a:pPr>
              <a:endParaRPr lang="en-US" altLang="en-US" sz="1800" baseline="0" dirty="0" smtClean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150940" y="3526122"/>
              <a:ext cx="5621839" cy="1754326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en-US" sz="1800" b="1" baseline="0" dirty="0" smtClean="0">
                  <a:solidFill>
                    <a:schemeClr val="accent1">
                      <a:lumMod val="75000"/>
                    </a:schemeClr>
                  </a:solidFill>
                </a:rPr>
                <a:t>Scheduler</a:t>
              </a:r>
            </a:p>
            <a:p>
              <a:pPr marL="285750" indent="-285750">
                <a:buFont typeface="Arial" charset="0"/>
                <a:buChar char="•"/>
                <a:defRPr/>
              </a:pPr>
              <a:r>
                <a:rPr lang="en-US" altLang="en-US" sz="1800" baseline="0" dirty="0" smtClean="0"/>
                <a:t>Centralized</a:t>
              </a:r>
              <a:r>
                <a:rPr lang="en-US" altLang="zh-CN" sz="1800" baseline="0" dirty="0" smtClean="0"/>
                <a:t>,</a:t>
              </a:r>
              <a:r>
                <a:rPr lang="zh-CN" altLang="en-US" sz="1800" baseline="0" dirty="0" smtClean="0"/>
                <a:t> </a:t>
              </a:r>
              <a:r>
                <a:rPr lang="en-US" altLang="zh-CN" sz="1800" baseline="0" dirty="0" smtClean="0"/>
                <a:t>dynamic,</a:t>
              </a:r>
              <a:r>
                <a:rPr lang="zh-CN" altLang="en-US" sz="1800" baseline="0" dirty="0" smtClean="0"/>
                <a:t> </a:t>
              </a:r>
              <a:r>
                <a:rPr lang="en-US" altLang="zh-CN" sz="1800" baseline="0" dirty="0" smtClean="0"/>
                <a:t>network-aware</a:t>
              </a:r>
              <a:r>
                <a:rPr lang="en-US" altLang="en-US" sz="1800" baseline="0" dirty="0" smtClean="0"/>
                <a:t> file </a:t>
              </a:r>
              <a:r>
                <a:rPr lang="en-US" altLang="en-US" sz="1800" baseline="0" dirty="0"/>
                <a:t>level </a:t>
              </a:r>
              <a:r>
                <a:rPr lang="en-US" altLang="en-US" sz="1800" baseline="0" dirty="0" smtClean="0"/>
                <a:t>scheduling</a:t>
              </a:r>
            </a:p>
            <a:p>
              <a:pPr marL="285750" indent="-285750" eaLnBrk="1" hangingPunct="1">
                <a:buFont typeface="Arial" charset="0"/>
                <a:buChar char="•"/>
                <a:defRPr/>
              </a:pPr>
              <a:r>
                <a:rPr lang="en-US" altLang="zh-CN" sz="1800" baseline="0" dirty="0" smtClean="0"/>
                <a:t>Leverage</a:t>
              </a:r>
              <a:r>
                <a:rPr lang="zh-CN" altLang="en-US" sz="1800" baseline="0" dirty="0" smtClean="0"/>
                <a:t> </a:t>
              </a:r>
              <a:r>
                <a:rPr lang="en-US" altLang="zh-CN" sz="1800" baseline="0" dirty="0" smtClean="0"/>
                <a:t>d</a:t>
              </a:r>
              <a:r>
                <a:rPr lang="en-US" altLang="en-US" sz="1800" baseline="0" dirty="0" smtClean="0"/>
                <a:t>estination </a:t>
              </a:r>
              <a:r>
                <a:rPr lang="en-US" altLang="en-US" sz="1800" baseline="0" dirty="0"/>
                <a:t>sites </a:t>
              </a:r>
              <a:r>
                <a:rPr lang="en-US" altLang="zh-CN" sz="1800" baseline="0" dirty="0" smtClean="0"/>
                <a:t>as</a:t>
              </a:r>
              <a:r>
                <a:rPr lang="en-US" altLang="en-US" sz="1800" baseline="0" dirty="0" smtClean="0"/>
                <a:t> candidate sources </a:t>
              </a:r>
              <a:r>
                <a:rPr lang="en-US" altLang="en-US" sz="1800" baseline="0" dirty="0"/>
                <a:t>after </a:t>
              </a:r>
              <a:r>
                <a:rPr lang="en-US" altLang="en-US" sz="1800" baseline="0" dirty="0" smtClean="0"/>
                <a:t>file</a:t>
              </a:r>
              <a:r>
                <a:rPr lang="zh-CN" altLang="en-US" sz="1800" baseline="0" dirty="0" smtClean="0"/>
                <a:t> </a:t>
              </a:r>
              <a:r>
                <a:rPr lang="en-US" altLang="zh-CN" sz="1800" baseline="0" dirty="0" smtClean="0"/>
                <a:t>reception</a:t>
              </a:r>
              <a:r>
                <a:rPr lang="en-US" altLang="en-US" sz="1800" baseline="0" dirty="0" smtClean="0"/>
                <a:t> </a:t>
              </a:r>
              <a:endParaRPr lang="en-US" altLang="en-US" sz="1800" baseline="0" dirty="0"/>
            </a:p>
            <a:p>
              <a:pPr marL="285750" indent="-285750" eaLnBrk="1" hangingPunct="1">
                <a:buFont typeface="Arial" charset="0"/>
                <a:buChar char="•"/>
                <a:defRPr/>
              </a:pPr>
              <a:r>
                <a:rPr lang="en-US" altLang="en-US" sz="1800" baseline="0" dirty="0"/>
                <a:t>High concurrency</a:t>
              </a:r>
            </a:p>
          </p:txBody>
        </p:sp>
        <p:sp>
          <p:nvSpPr>
            <p:cNvPr id="13" name="Right Arrow 12"/>
            <p:cNvSpPr/>
            <p:nvPr/>
          </p:nvSpPr>
          <p:spPr>
            <a:xfrm>
              <a:off x="5399787" y="4170837"/>
              <a:ext cx="755552" cy="48577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Calibri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 baseline="0">
                <a:solidFill>
                  <a:srgbClr val="FFFFFF"/>
                </a:solidFill>
                <a:ea typeface="Arial" charset="0"/>
                <a:cs typeface="Arial" charset="0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339491" y="5382522"/>
            <a:ext cx="11433287" cy="1200329"/>
            <a:chOff x="339491" y="5382522"/>
            <a:chExt cx="11433287" cy="1200329"/>
          </a:xfrm>
        </p:grpSpPr>
        <p:sp>
          <p:nvSpPr>
            <p:cNvPr id="14" name="Rectangle 13"/>
            <p:cNvSpPr/>
            <p:nvPr/>
          </p:nvSpPr>
          <p:spPr>
            <a:xfrm>
              <a:off x="339491" y="5382522"/>
              <a:ext cx="5045475" cy="1200329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Calibri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pPr marL="285750" indent="-285750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1800" baseline="0" dirty="0">
                  <a:latin typeface="Arial" charset="0"/>
                  <a:ea typeface="Arial" charset="0"/>
                  <a:cs typeface="Arial" charset="0"/>
                </a:rPr>
                <a:t>No </a:t>
              </a:r>
              <a:r>
                <a:rPr lang="en-US" sz="1800" baseline="0" dirty="0">
                  <a:latin typeface="Arial" charset="0"/>
                  <a:ea typeface="Arial" charset="0"/>
                  <a:cs typeface="Arial" charset="0"/>
                </a:rPr>
                <a:t>network resource allocation </a:t>
              </a:r>
              <a:r>
                <a:rPr lang="en-US" sz="1800" baseline="0" dirty="0" smtClean="0">
                  <a:latin typeface="Arial" charset="0"/>
                  <a:ea typeface="Arial" charset="0"/>
                  <a:cs typeface="Arial" charset="0"/>
                </a:rPr>
                <a:t>scheme</a:t>
              </a:r>
            </a:p>
            <a:p>
              <a:pPr marL="285750" indent="-285750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1800" baseline="0" dirty="0" smtClean="0">
                  <a:latin typeface="Arial" charset="0"/>
                  <a:ea typeface="Arial" charset="0"/>
                  <a:cs typeface="Arial" charset="0"/>
                </a:rPr>
                <a:t>Data</a:t>
              </a:r>
              <a:r>
                <a:rPr lang="zh-CN" altLang="en-US" sz="1800" baseline="0" dirty="0" smtClean="0">
                  <a:latin typeface="Arial" charset="0"/>
                  <a:ea typeface="Arial" charset="0"/>
                  <a:cs typeface="Arial" charset="0"/>
                </a:rPr>
                <a:t> </a:t>
              </a:r>
              <a:r>
                <a:rPr lang="en-US" altLang="zh-CN" sz="1800" baseline="0" dirty="0" smtClean="0">
                  <a:latin typeface="Arial" charset="0"/>
                  <a:ea typeface="Arial" charset="0"/>
                  <a:cs typeface="Arial" charset="0"/>
                </a:rPr>
                <a:t>flows</a:t>
              </a:r>
              <a:r>
                <a:rPr lang="zh-CN" altLang="en-US" sz="1800" baseline="0" dirty="0" smtClean="0">
                  <a:latin typeface="Arial" charset="0"/>
                  <a:ea typeface="Arial" charset="0"/>
                  <a:cs typeface="Arial" charset="0"/>
                </a:rPr>
                <a:t> </a:t>
              </a:r>
              <a:r>
                <a:rPr lang="en-US" altLang="zh-CN" sz="1800" baseline="0" dirty="0" smtClean="0">
                  <a:latin typeface="Arial" charset="0"/>
                  <a:ea typeface="Arial" charset="0"/>
                  <a:cs typeface="Arial" charset="0"/>
                </a:rPr>
                <a:t>compete</a:t>
              </a:r>
              <a:r>
                <a:rPr lang="zh-CN" altLang="en-US" sz="1800" baseline="0" dirty="0" smtClean="0">
                  <a:latin typeface="Arial" charset="0"/>
                  <a:ea typeface="Arial" charset="0"/>
                  <a:cs typeface="Arial" charset="0"/>
                </a:rPr>
                <a:t> </a:t>
              </a:r>
              <a:r>
                <a:rPr lang="en-US" altLang="zh-CN" sz="1800" baseline="0" dirty="0" smtClean="0">
                  <a:latin typeface="Arial" charset="0"/>
                  <a:ea typeface="Arial" charset="0"/>
                  <a:cs typeface="Arial" charset="0"/>
                </a:rPr>
                <a:t>for</a:t>
              </a:r>
              <a:r>
                <a:rPr lang="zh-CN" altLang="en-US" sz="1800" baseline="0" dirty="0" smtClean="0">
                  <a:latin typeface="Arial" charset="0"/>
                  <a:ea typeface="Arial" charset="0"/>
                  <a:cs typeface="Arial" charset="0"/>
                </a:rPr>
                <a:t> </a:t>
              </a:r>
              <a:r>
                <a:rPr lang="en-US" altLang="zh-CN" sz="1800" baseline="0" dirty="0" smtClean="0">
                  <a:latin typeface="Arial" charset="0"/>
                  <a:ea typeface="Arial" charset="0"/>
                  <a:cs typeface="Arial" charset="0"/>
                </a:rPr>
                <a:t>network</a:t>
              </a:r>
              <a:r>
                <a:rPr lang="zh-CN" altLang="en-US" sz="1800" baseline="0" dirty="0" smtClean="0">
                  <a:latin typeface="Arial" charset="0"/>
                  <a:ea typeface="Arial" charset="0"/>
                  <a:cs typeface="Arial" charset="0"/>
                </a:rPr>
                <a:t> </a:t>
              </a:r>
              <a:r>
                <a:rPr lang="en-US" altLang="zh-CN" sz="1800" baseline="0" dirty="0" smtClean="0">
                  <a:latin typeface="Arial" charset="0"/>
                  <a:ea typeface="Arial" charset="0"/>
                  <a:cs typeface="Arial" charset="0"/>
                </a:rPr>
                <a:t>resources</a:t>
              </a:r>
              <a:endParaRPr lang="en-US" sz="1800" baseline="0" dirty="0" smtClean="0">
                <a:latin typeface="Arial" charset="0"/>
                <a:ea typeface="Arial" charset="0"/>
                <a:cs typeface="Arial" charset="0"/>
              </a:endParaRPr>
            </a:p>
            <a:p>
              <a:pPr marL="285750" indent="-285750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1800" baseline="0" dirty="0" smtClean="0">
                  <a:latin typeface="Arial" charset="0"/>
                  <a:ea typeface="Arial" charset="0"/>
                  <a:cs typeface="Arial" charset="0"/>
                </a:rPr>
                <a:t>Low utilization</a:t>
              </a:r>
              <a:endParaRPr lang="en-US" altLang="en-US" sz="1800" baseline="0" dirty="0">
                <a:latin typeface="Arial" charset="0"/>
                <a:ea typeface="Arial" charset="0"/>
                <a:cs typeface="Arial" charset="0"/>
              </a:endParaRPr>
            </a:p>
            <a:p>
              <a:pPr marL="285750" indent="-285750">
                <a:lnSpc>
                  <a:spcPct val="100000"/>
                </a:lnSpc>
                <a:spcBef>
                  <a:spcPct val="0"/>
                </a:spcBef>
              </a:pPr>
              <a:endParaRPr lang="en-US" altLang="en-US" sz="1800" baseline="0" dirty="0" smtClean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150940" y="5382522"/>
              <a:ext cx="5621838" cy="1200329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eaLnBrk="1" hangingPunct="1">
                <a:defRPr/>
              </a:pPr>
              <a:r>
                <a:rPr lang="en-US" altLang="en-US" sz="1800" b="1" baseline="0" dirty="0">
                  <a:solidFill>
                    <a:schemeClr val="accent1">
                      <a:lumMod val="75000"/>
                    </a:schemeClr>
                  </a:solidFill>
                </a:rPr>
                <a:t>Scheduler and Transfer Execution Nodes (TEN)</a:t>
              </a:r>
            </a:p>
            <a:p>
              <a:pPr marL="285750" indent="-285750" eaLnBrk="1" hangingPunct="1">
                <a:buFont typeface="Arial" charset="0"/>
                <a:buChar char="•"/>
                <a:defRPr/>
              </a:pPr>
              <a:r>
                <a:rPr lang="en-US" altLang="en-US" sz="1800" baseline="0" dirty="0" smtClean="0"/>
                <a:t>Global, dynamic </a:t>
              </a:r>
              <a:r>
                <a:rPr lang="en-US" altLang="en-US" sz="1800" baseline="0" dirty="0"/>
                <a:t>rate allocation among </a:t>
              </a:r>
              <a:r>
                <a:rPr lang="en-US" altLang="zh-CN" sz="1800" baseline="0" dirty="0" smtClean="0"/>
                <a:t>data</a:t>
              </a:r>
              <a:r>
                <a:rPr lang="zh-CN" altLang="en-US" sz="1800" baseline="0" dirty="0" smtClean="0"/>
                <a:t> </a:t>
              </a:r>
              <a:r>
                <a:rPr lang="en-US" altLang="zh-CN" sz="1800" baseline="0" dirty="0" smtClean="0"/>
                <a:t>flows</a:t>
              </a:r>
              <a:r>
                <a:rPr lang="en-US" altLang="en-US" sz="1800" baseline="0" dirty="0" smtClean="0"/>
                <a:t> (Scheduler)</a:t>
              </a:r>
              <a:endParaRPr lang="en-US" altLang="en-US" sz="1800" baseline="0" dirty="0"/>
            </a:p>
            <a:p>
              <a:pPr marL="285750" indent="-285750" eaLnBrk="1" hangingPunct="1">
                <a:buFont typeface="Arial" charset="0"/>
                <a:buChar char="•"/>
                <a:defRPr/>
              </a:pPr>
              <a:r>
                <a:rPr lang="en-US" altLang="en-US" sz="1800" baseline="0" dirty="0"/>
                <a:t>End host rate limiting to enforce </a:t>
              </a:r>
              <a:r>
                <a:rPr lang="en-US" altLang="en-US" sz="1800" baseline="0" dirty="0" smtClean="0"/>
                <a:t>allocation (TEN)</a:t>
              </a:r>
              <a:endParaRPr lang="en-US" altLang="en-US" sz="1800" baseline="0" dirty="0"/>
            </a:p>
          </p:txBody>
        </p:sp>
        <p:sp>
          <p:nvSpPr>
            <p:cNvPr id="16" name="Right Arrow 15"/>
            <p:cNvSpPr/>
            <p:nvPr/>
          </p:nvSpPr>
          <p:spPr>
            <a:xfrm>
              <a:off x="5384964" y="5739798"/>
              <a:ext cx="755552" cy="48577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Calibri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 baseline="0">
                <a:solidFill>
                  <a:srgbClr val="FFFFFF"/>
                </a:solidFill>
                <a:ea typeface="Arial" charset="0"/>
                <a:cs typeface="Arial" charset="0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8475988" y="819528"/>
            <a:ext cx="12105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aseline="0" dirty="0" err="1"/>
              <a:t>ExaO</a:t>
            </a:r>
            <a:endParaRPr lang="en-US" sz="3200" baseline="0" dirty="0"/>
          </a:p>
        </p:txBody>
      </p:sp>
      <p:grpSp>
        <p:nvGrpSpPr>
          <p:cNvPr id="2" name="组合 1"/>
          <p:cNvGrpSpPr/>
          <p:nvPr/>
        </p:nvGrpSpPr>
        <p:grpSpPr>
          <a:xfrm>
            <a:off x="339489" y="1409774"/>
            <a:ext cx="11433291" cy="2031325"/>
            <a:chOff x="339489" y="1409774"/>
            <a:chExt cx="11433291" cy="2031325"/>
          </a:xfrm>
        </p:grpSpPr>
        <p:sp>
          <p:nvSpPr>
            <p:cNvPr id="7" name="Right Arrow 6"/>
            <p:cNvSpPr/>
            <p:nvPr/>
          </p:nvSpPr>
          <p:spPr>
            <a:xfrm>
              <a:off x="5384964" y="2222310"/>
              <a:ext cx="755552" cy="48577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Calibri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en-US" sz="1800" baseline="0">
                <a:solidFill>
                  <a:srgbClr val="FFFFFF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39489" y="1409774"/>
              <a:ext cx="5045475" cy="2031325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anchor="ctr">
              <a:spAutoFit/>
            </a:bodyPr>
            <a:lstStyle/>
            <a:p>
              <a:pPr marL="285750" indent="-285750">
                <a:buFont typeface="Arial" charset="0"/>
                <a:buChar char="•"/>
              </a:pPr>
              <a:r>
                <a:rPr lang="en-US" altLang="zh-CN" sz="1800" baseline="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No</a:t>
              </a:r>
              <a:r>
                <a:rPr lang="zh-CN" altLang="en-US" sz="1800" baseline="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 </a:t>
              </a:r>
              <a:r>
                <a:rPr lang="en-US" altLang="zh-CN" sz="1800" baseline="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real-time,</a:t>
              </a:r>
              <a:r>
                <a:rPr lang="zh-CN" altLang="en-US" sz="1800" baseline="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 </a:t>
              </a:r>
              <a:r>
                <a:rPr lang="en-US" altLang="zh-CN" sz="1800" baseline="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global</a:t>
              </a:r>
              <a:r>
                <a:rPr lang="zh-CN" altLang="en-US" sz="1800" baseline="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 </a:t>
              </a:r>
              <a:r>
                <a:rPr lang="en-US" altLang="zh-CN" sz="1800" baseline="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network</a:t>
              </a:r>
              <a:r>
                <a:rPr lang="zh-CN" altLang="en-US" sz="1800" baseline="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 </a:t>
              </a:r>
              <a:r>
                <a:rPr lang="en-US" altLang="zh-CN" sz="1800" baseline="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view</a:t>
              </a:r>
            </a:p>
            <a:p>
              <a:pPr marL="285750" indent="-285750">
                <a:buFont typeface="Arial" charset="0"/>
                <a:buChar char="•"/>
              </a:pPr>
              <a:endParaRPr lang="en-US" altLang="zh-CN" sz="1800" baseline="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  <a:p>
              <a:pPr marL="285750" indent="-285750">
                <a:buFont typeface="Arial" charset="0"/>
                <a:buChar char="•"/>
              </a:pPr>
              <a:endParaRPr lang="en-US" altLang="zh-CN" sz="1800" baseline="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  <a:p>
              <a:pPr marL="285750" indent="-285750">
                <a:buFont typeface="Arial" charset="0"/>
                <a:buChar char="•"/>
              </a:pPr>
              <a:endParaRPr lang="en-US" altLang="zh-CN" sz="1800" baseline="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  <a:p>
              <a:pPr marL="285750" indent="-285750">
                <a:buFont typeface="Arial" charset="0"/>
                <a:buChar char="•"/>
              </a:pPr>
              <a:endParaRPr lang="en-US" altLang="zh-CN" sz="1800" baseline="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  <a:p>
              <a:pPr marL="285750" indent="-285750">
                <a:buFont typeface="Arial" charset="0"/>
                <a:buChar char="•"/>
              </a:pPr>
              <a:endParaRPr lang="en-US" altLang="zh-CN" sz="1800" baseline="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  <a:p>
              <a:pPr marL="285750" indent="-285750">
                <a:buFont typeface="Arial" charset="0"/>
                <a:buChar char="•"/>
              </a:pPr>
              <a:endParaRPr lang="en-US" altLang="zh-CN" sz="1800" baseline="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150940" y="1409774"/>
              <a:ext cx="5621840" cy="2031325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zh-CN" sz="1800" b="1" baseline="0" dirty="0" smtClean="0">
                  <a:solidFill>
                    <a:schemeClr val="accent1">
                      <a:lumMod val="75000"/>
                    </a:schemeClr>
                  </a:solidFill>
                </a:rPr>
                <a:t>Application-Layer Traffic Optimization (ALTO</a:t>
              </a:r>
              <a:r>
                <a:rPr lang="en-US" altLang="zh-CN" sz="1800" baseline="0" dirty="0" smtClean="0"/>
                <a:t>)</a:t>
              </a:r>
            </a:p>
            <a:p>
              <a:pPr marL="285750" indent="-285750">
                <a:buFont typeface="Arial" charset="0"/>
                <a:buChar char="•"/>
                <a:defRPr/>
              </a:pPr>
              <a:r>
                <a:rPr lang="en-US" altLang="zh-CN" sz="1800" baseline="0" dirty="0" smtClean="0"/>
                <a:t>Collect</a:t>
              </a:r>
              <a:r>
                <a:rPr lang="zh-CN" altLang="en-US" sz="1800" baseline="0" dirty="0" smtClean="0"/>
                <a:t> </a:t>
              </a:r>
              <a:r>
                <a:rPr lang="en-US" altLang="zh-CN" sz="1800" b="1" baseline="0" dirty="0" smtClean="0"/>
                <a:t>complete</a:t>
              </a:r>
              <a:r>
                <a:rPr lang="zh-CN" altLang="en-US" sz="1800" b="1" baseline="0" dirty="0" smtClean="0"/>
                <a:t> </a:t>
              </a:r>
              <a:r>
                <a:rPr lang="en-US" altLang="zh-CN" sz="1800" b="1" baseline="0" dirty="0" smtClean="0"/>
                <a:t>network</a:t>
              </a:r>
              <a:r>
                <a:rPr lang="zh-CN" altLang="en-US" sz="1800" b="1" baseline="0" dirty="0" smtClean="0"/>
                <a:t> </a:t>
              </a:r>
              <a:r>
                <a:rPr lang="en-US" altLang="zh-CN" sz="1800" b="1" baseline="0" dirty="0" smtClean="0"/>
                <a:t>state</a:t>
              </a:r>
              <a:r>
                <a:rPr lang="zh-CN" altLang="en-US" sz="1800" baseline="0" dirty="0" smtClean="0"/>
                <a:t> </a:t>
              </a:r>
              <a:r>
                <a:rPr lang="en-US" altLang="zh-CN" sz="1800" baseline="0" dirty="0" smtClean="0"/>
                <a:t>at</a:t>
              </a:r>
              <a:r>
                <a:rPr lang="zh-CN" altLang="en-US" sz="1800" baseline="0" dirty="0" smtClean="0"/>
                <a:t> </a:t>
              </a:r>
              <a:r>
                <a:rPr lang="en-US" altLang="zh-CN" sz="1800" baseline="0" dirty="0" smtClean="0"/>
                <a:t>different</a:t>
              </a:r>
              <a:r>
                <a:rPr lang="zh-CN" altLang="en-US" sz="1800" baseline="0" dirty="0" smtClean="0"/>
                <a:t> </a:t>
              </a:r>
              <a:r>
                <a:rPr lang="en-US" altLang="zh-CN" sz="1800" baseline="0" dirty="0" smtClean="0"/>
                <a:t>domains</a:t>
              </a:r>
              <a:r>
                <a:rPr lang="zh-CN" altLang="en-US" sz="1800" baseline="0" dirty="0" smtClean="0"/>
                <a:t> </a:t>
              </a:r>
              <a:r>
                <a:rPr lang="en-US" altLang="zh-CN" sz="1800" baseline="0" dirty="0" smtClean="0"/>
                <a:t>(</a:t>
              </a:r>
              <a:r>
                <a:rPr lang="en-US" altLang="zh-CN" sz="1800" baseline="0" dirty="0" err="1" smtClean="0"/>
                <a:t>OpenDaylight</a:t>
              </a:r>
              <a:r>
                <a:rPr lang="en-US" altLang="zh-CN" sz="1800" baseline="0" dirty="0" smtClean="0"/>
                <a:t>)</a:t>
              </a:r>
            </a:p>
            <a:p>
              <a:pPr marL="285750" indent="-285750">
                <a:buFont typeface="Arial" charset="0"/>
                <a:buChar char="•"/>
                <a:defRPr/>
              </a:pPr>
              <a:r>
                <a:rPr lang="en-US" altLang="zh-CN" sz="1800" baseline="0" dirty="0" smtClean="0"/>
                <a:t>Compute</a:t>
              </a:r>
              <a:r>
                <a:rPr lang="en-GB" sz="1800" baseline="0" dirty="0" smtClean="0"/>
                <a:t> </a:t>
              </a:r>
              <a:r>
                <a:rPr lang="en-GB" sz="1800" b="1" baseline="0" dirty="0"/>
                <a:t>real-time </a:t>
              </a:r>
              <a:r>
                <a:rPr lang="en-US" altLang="zh-CN" sz="1800" b="1" baseline="0" dirty="0" smtClean="0"/>
                <a:t>routing</a:t>
              </a:r>
              <a:r>
                <a:rPr lang="zh-CN" altLang="en-US" sz="1800" b="1" baseline="0" dirty="0" smtClean="0"/>
                <a:t> </a:t>
              </a:r>
              <a:r>
                <a:rPr lang="en-GB" sz="1800" b="1" baseline="0" dirty="0" smtClean="0"/>
                <a:t>information</a:t>
              </a:r>
              <a:r>
                <a:rPr lang="zh-CN" altLang="en-US" sz="1800" baseline="0" dirty="0" smtClean="0"/>
                <a:t> </a:t>
              </a:r>
              <a:r>
                <a:rPr lang="en-US" altLang="zh-CN" sz="1800" baseline="0" dirty="0" smtClean="0"/>
                <a:t>at</a:t>
              </a:r>
              <a:r>
                <a:rPr lang="zh-CN" altLang="en-US" sz="1800" baseline="0" dirty="0" smtClean="0"/>
                <a:t> </a:t>
              </a:r>
              <a:r>
                <a:rPr lang="en-US" altLang="zh-CN" sz="1800" baseline="0" dirty="0" smtClean="0"/>
                <a:t>different</a:t>
              </a:r>
              <a:r>
                <a:rPr lang="zh-CN" altLang="en-US" sz="1800" baseline="0" dirty="0" smtClean="0"/>
                <a:t> </a:t>
              </a:r>
              <a:r>
                <a:rPr lang="en-US" altLang="zh-CN" sz="1800" baseline="0" dirty="0" smtClean="0"/>
                <a:t>domains (ALTO-SPCE)</a:t>
              </a:r>
            </a:p>
            <a:p>
              <a:pPr marL="285750" indent="-285750">
                <a:buFont typeface="Arial" charset="0"/>
                <a:buChar char="•"/>
                <a:defRPr/>
              </a:pPr>
              <a:r>
                <a:rPr lang="en-US" altLang="zh-CN" sz="1800" baseline="0" dirty="0" smtClean="0"/>
                <a:t>Compute</a:t>
              </a:r>
              <a:r>
                <a:rPr lang="zh-CN" altLang="en-US" sz="1800" baseline="0" dirty="0" smtClean="0"/>
                <a:t> </a:t>
              </a:r>
              <a:r>
                <a:rPr lang="en-US" altLang="zh-CN" sz="1800" b="1" baseline="0" dirty="0" smtClean="0"/>
                <a:t>global,</a:t>
              </a:r>
              <a:r>
                <a:rPr lang="zh-CN" altLang="en-US" sz="1800" b="1" baseline="0" dirty="0" smtClean="0"/>
                <a:t> </a:t>
              </a:r>
              <a:r>
                <a:rPr lang="en-US" altLang="zh-CN" sz="1800" b="1" baseline="0" dirty="0" smtClean="0"/>
                <a:t>on-demand,</a:t>
              </a:r>
              <a:r>
                <a:rPr lang="zh-CN" altLang="en-US" sz="1800" b="1" baseline="0" dirty="0" smtClean="0"/>
                <a:t> </a:t>
              </a:r>
              <a:r>
                <a:rPr lang="en-US" altLang="zh-CN" sz="1800" b="1" baseline="0" dirty="0" smtClean="0"/>
                <a:t>minimal,</a:t>
              </a:r>
              <a:r>
                <a:rPr lang="zh-CN" altLang="en-US" sz="1800" b="1" baseline="0" dirty="0" smtClean="0"/>
                <a:t> </a:t>
              </a:r>
              <a:r>
                <a:rPr lang="en-US" altLang="zh-CN" sz="1800" b="1" baseline="0" dirty="0" smtClean="0"/>
                <a:t>equivalent</a:t>
              </a:r>
              <a:r>
                <a:rPr lang="zh-CN" altLang="en-US" sz="1800" baseline="0" dirty="0" smtClean="0"/>
                <a:t> </a:t>
              </a:r>
              <a:r>
                <a:rPr lang="en-US" altLang="zh-CN" sz="1800" b="1" baseline="0" dirty="0" smtClean="0"/>
                <a:t>abstract</a:t>
              </a:r>
              <a:r>
                <a:rPr lang="zh-CN" altLang="en-US" sz="1800" b="1" baseline="0" dirty="0" smtClean="0"/>
                <a:t> </a:t>
              </a:r>
              <a:r>
                <a:rPr lang="en-US" altLang="zh-CN" sz="1800" b="1" baseline="0" dirty="0" smtClean="0"/>
                <a:t>routing</a:t>
              </a:r>
              <a:r>
                <a:rPr lang="zh-CN" altLang="en-US" sz="1800" b="1" baseline="0" dirty="0" smtClean="0"/>
                <a:t> </a:t>
              </a:r>
              <a:r>
                <a:rPr lang="en-US" altLang="zh-CN" sz="1800" b="1" baseline="0" dirty="0" smtClean="0"/>
                <a:t>state</a:t>
              </a:r>
              <a:r>
                <a:rPr lang="en-US" altLang="zh-CN" sz="1800" baseline="0" dirty="0" smtClean="0"/>
                <a:t> (ATLO-RSA)</a:t>
              </a:r>
            </a:p>
          </p:txBody>
        </p:sp>
      </p:grpSp>
      <p:sp>
        <p:nvSpPr>
          <p:cNvPr id="20" name="Title 4"/>
          <p:cNvSpPr>
            <a:spLocks noGrp="1"/>
          </p:cNvSpPr>
          <p:nvPr>
            <p:ph type="title"/>
          </p:nvPr>
        </p:nvSpPr>
        <p:spPr>
          <a:xfrm>
            <a:off x="0" y="23478"/>
            <a:ext cx="1219041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err="1"/>
              <a:t>ExaO</a:t>
            </a:r>
            <a:r>
              <a:rPr lang="en-GB" dirty="0"/>
              <a:t>: </a:t>
            </a:r>
            <a:r>
              <a:rPr lang="en-US" altLang="zh-CN" dirty="0"/>
              <a:t>Software</a:t>
            </a:r>
            <a:r>
              <a:rPr lang="zh-CN" altLang="en-US" dirty="0"/>
              <a:t> </a:t>
            </a:r>
            <a:r>
              <a:rPr lang="en-US" altLang="zh-CN" dirty="0"/>
              <a:t>Defined</a:t>
            </a:r>
            <a:r>
              <a:rPr lang="zh-CN" altLang="en-US" dirty="0"/>
              <a:t> </a:t>
            </a:r>
            <a:r>
              <a:rPr lang="en-GB" dirty="0"/>
              <a:t>Data Transfer Orchestrator</a:t>
            </a:r>
          </a:p>
        </p:txBody>
      </p:sp>
    </p:spTree>
    <p:extLst>
      <p:ext uri="{BB962C8B-B14F-4D97-AF65-F5344CB8AC3E}">
        <p14:creationId xmlns:p14="http://schemas.microsoft.com/office/powerpoint/2010/main" val="867683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0"/>
    </mc:Choice>
    <mc:Fallback xmlns="">
      <p:transition advTm="2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0" y="7572"/>
            <a:ext cx="1219041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0" hangingPunct="0"/>
            <a:r>
              <a:rPr lang="en-GB" sz="4400" kern="0" baseline="0" dirty="0" smtClean="0">
                <a:solidFill>
                  <a:srgbClr val="F3F3F3"/>
                </a:solidFill>
                <a:latin typeface="+mj-lt"/>
                <a:ea typeface="+mj-ea"/>
                <a:cs typeface="+mj-cs"/>
              </a:rPr>
              <a:t>Components of </a:t>
            </a:r>
            <a:r>
              <a:rPr lang="en-GB" sz="4400" kern="0" baseline="0" dirty="0" err="1">
                <a:solidFill>
                  <a:srgbClr val="F3F3F3"/>
                </a:solidFill>
                <a:latin typeface="+mj-lt"/>
                <a:ea typeface="+mj-ea"/>
                <a:cs typeface="+mj-cs"/>
              </a:rPr>
              <a:t>ExaO</a:t>
            </a:r>
            <a:endParaRPr lang="en-GB" sz="4400" kern="0" baseline="0" dirty="0">
              <a:solidFill>
                <a:srgbClr val="F3F3F3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651642596"/>
              </p:ext>
            </p:extLst>
          </p:nvPr>
        </p:nvGraphicFramePr>
        <p:xfrm>
          <a:off x="571500" y="1257300"/>
          <a:ext cx="11334749" cy="5162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02855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5000"/>
    </mc:Choice>
    <mc:Fallback xmlns="">
      <p:transition advTm="1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1"/>
            <a:ext cx="12190413" cy="781665"/>
          </a:xfrm>
        </p:spPr>
        <p:txBody>
          <a:bodyPr/>
          <a:lstStyle/>
          <a:p>
            <a:r>
              <a:rPr lang="en-GB" altLang="zh-CN" dirty="0" err="1"/>
              <a:t>ExaO</a:t>
            </a:r>
            <a:r>
              <a:rPr lang="zh-CN" altLang="en-US" dirty="0"/>
              <a:t> </a:t>
            </a:r>
            <a:r>
              <a:rPr lang="en-US" altLang="zh-CN" dirty="0" smtClean="0"/>
              <a:t>Workflow</a:t>
            </a:r>
            <a:endParaRPr lang="zh-CN" alt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7538002" y="1006152"/>
            <a:ext cx="4504424" cy="5654244"/>
          </a:xfrm>
        </p:spPr>
        <p:txBody>
          <a:bodyPr>
            <a:noAutofit/>
          </a:bodyPr>
          <a:lstStyle/>
          <a:p>
            <a:pPr marL="342866" indent="-342866">
              <a:lnSpc>
                <a:spcPct val="70000"/>
              </a:lnSpc>
              <a:buFont typeface="+mj-lt"/>
              <a:buAutoNum type="arabicParenR"/>
            </a:pPr>
            <a:r>
              <a:rPr lang="en-US" altLang="zh-CN" sz="2000" dirty="0"/>
              <a:t>Users</a:t>
            </a:r>
            <a:r>
              <a:rPr lang="zh-CN" altLang="en-US" sz="2000" dirty="0"/>
              <a:t> </a:t>
            </a:r>
            <a:r>
              <a:rPr lang="en-US" altLang="zh-CN" sz="2000" dirty="0"/>
              <a:t>submit,</a:t>
            </a:r>
            <a:r>
              <a:rPr lang="zh-CN" altLang="en-US" sz="2000" dirty="0"/>
              <a:t> </a:t>
            </a:r>
            <a:r>
              <a:rPr lang="en-US" altLang="zh-CN" sz="2000" dirty="0"/>
              <a:t>track</a:t>
            </a:r>
            <a:r>
              <a:rPr lang="zh-CN" altLang="en-US" sz="2000" dirty="0"/>
              <a:t> </a:t>
            </a:r>
            <a:r>
              <a:rPr lang="en-US" altLang="zh-CN" sz="2000" dirty="0"/>
              <a:t>and</a:t>
            </a:r>
            <a:r>
              <a:rPr lang="zh-CN" altLang="en-US" sz="2000" dirty="0"/>
              <a:t> </a:t>
            </a:r>
            <a:r>
              <a:rPr lang="en-US" altLang="zh-CN" sz="2000" dirty="0"/>
              <a:t>manage</a:t>
            </a:r>
            <a:r>
              <a:rPr lang="zh-CN" altLang="en-US" sz="2000" dirty="0"/>
              <a:t> </a:t>
            </a:r>
            <a:r>
              <a:rPr lang="en-US" altLang="zh-CN" sz="2000" dirty="0"/>
              <a:t>dataset</a:t>
            </a:r>
            <a:r>
              <a:rPr lang="zh-CN" altLang="en-US" sz="2000" dirty="0"/>
              <a:t> </a:t>
            </a:r>
            <a:r>
              <a:rPr lang="en-US" altLang="zh-CN" sz="2000" dirty="0"/>
              <a:t>transfer</a:t>
            </a:r>
            <a:r>
              <a:rPr lang="zh-CN" altLang="en-US" sz="2000" dirty="0"/>
              <a:t> </a:t>
            </a:r>
            <a:r>
              <a:rPr lang="en-US" altLang="zh-CN" sz="2000" dirty="0" smtClean="0"/>
              <a:t>requests</a:t>
            </a:r>
            <a:endParaRPr lang="en-US" altLang="zh-CN" sz="2000" dirty="0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851194"/>
              </p:ext>
            </p:extLst>
          </p:nvPr>
        </p:nvGraphicFramePr>
        <p:xfrm>
          <a:off x="342454" y="1031834"/>
          <a:ext cx="6822252" cy="56542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3" name="Visio" r:id="rId3" imgW="4296601" imgH="3470883" progId="Visio.Drawing.11">
                  <p:embed/>
                </p:oleObj>
              </mc:Choice>
              <mc:Fallback>
                <p:oleObj name="Visio" r:id="rId3" imgW="4296601" imgH="3470883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454" y="1031834"/>
                        <a:ext cx="6822252" cy="565424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" name="组合 20"/>
          <p:cNvGrpSpPr/>
          <p:nvPr/>
        </p:nvGrpSpPr>
        <p:grpSpPr>
          <a:xfrm>
            <a:off x="1746586" y="1417577"/>
            <a:ext cx="2330114" cy="350587"/>
            <a:chOff x="5560607" y="1333344"/>
            <a:chExt cx="2088813" cy="350587"/>
          </a:xfrm>
        </p:grpSpPr>
        <p:sp>
          <p:nvSpPr>
            <p:cNvPr id="18" name="对角圆角矩形 17"/>
            <p:cNvSpPr/>
            <p:nvPr/>
          </p:nvSpPr>
          <p:spPr bwMode="auto">
            <a:xfrm>
              <a:off x="5584682" y="1431759"/>
              <a:ext cx="1352245" cy="252172"/>
            </a:xfrm>
            <a:prstGeom prst="round2Diag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-105" charset="0"/>
                <a:ea typeface="ＭＳ Ｐゴシック" pitchFamily="-105" charset="-128"/>
                <a:cs typeface="ＭＳ Ｐゴシック" pitchFamily="-105" charset="-128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5560607" y="1333344"/>
              <a:ext cx="208881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mtClean="0"/>
                <a:t>User Requests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92772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000"/>
    </mc:Choice>
    <mc:Fallback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4.07407E-6 L 4.375E-6 0.05694 C 4.375E-6 0.08217 0.08099 0.11388 0.14687 0.11388 L 0.29375 0.11388 " pathEditMode="relative" rAng="0" ptsTypes="FfFF">
                                      <p:cBhvr>
                                        <p:cTn id="1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87" y="56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lank Presentatio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-2500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itchFamily="-105" charset="0"/>
            <a:ea typeface="ＭＳ Ｐゴシック" pitchFamily="-105" charset="-128"/>
            <a:cs typeface="ＭＳ Ｐゴシック" pitchFamily="-105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-2500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itchFamily="-105" charset="0"/>
            <a:ea typeface="ＭＳ Ｐゴシック" pitchFamily="-105" charset="-128"/>
            <a:cs typeface="ＭＳ Ｐゴシック" pitchFamily="-105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dimacs-2011-12-08-template.pot</Template>
  <TotalTime>14982</TotalTime>
  <Words>1220</Words>
  <Application>Microsoft Macintosh PowerPoint</Application>
  <PresentationFormat>Custom</PresentationFormat>
  <Paragraphs>201</Paragraphs>
  <Slides>18</Slides>
  <Notes>11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8" baseType="lpstr">
      <vt:lpstr>Arial Unicode MS</vt:lpstr>
      <vt:lpstr>Calibri</vt:lpstr>
      <vt:lpstr>Cambria Math</vt:lpstr>
      <vt:lpstr>Georgia</vt:lpstr>
      <vt:lpstr>ＭＳ Ｐゴシック</vt:lpstr>
      <vt:lpstr>宋体</vt:lpstr>
      <vt:lpstr>微软雅黑</vt:lpstr>
      <vt:lpstr>Arial</vt:lpstr>
      <vt:lpstr>Blank Presentation</vt:lpstr>
      <vt:lpstr>Visio</vt:lpstr>
      <vt:lpstr>ExaO: Software Defined Data Distribution for Exascale Sciences</vt:lpstr>
      <vt:lpstr>The Compact Muon Solenoid Computing Model</vt:lpstr>
      <vt:lpstr>PhEDEx: CMS Data Transfer Service</vt:lpstr>
      <vt:lpstr>Limitation of PhEDEx</vt:lpstr>
      <vt:lpstr>Example: Distributing Dataset X to All the Sites in PhEDEx</vt:lpstr>
      <vt:lpstr>Design Challenges for An Flexible, Efficient Data Transfer Service</vt:lpstr>
      <vt:lpstr>ExaO: Software Defined Data Transfer Orchestrator</vt:lpstr>
      <vt:lpstr>PowerPoint Presentation</vt:lpstr>
      <vt:lpstr>ExaO Workflow</vt:lpstr>
      <vt:lpstr>ExaO Workflow</vt:lpstr>
      <vt:lpstr>ExaO Workflow</vt:lpstr>
      <vt:lpstr>ExaO Workflow</vt:lpstr>
      <vt:lpstr>ExaO Workflow</vt:lpstr>
      <vt:lpstr>ExaO Workflow</vt:lpstr>
      <vt:lpstr>PowerPoint Presentation</vt:lpstr>
      <vt:lpstr>Example: Distributing Dataset X to All the Sites in ExaO</vt:lpstr>
      <vt:lpstr>PowerPoint Presentation</vt:lpstr>
      <vt:lpstr>Thank You!</vt:lpstr>
    </vt:vector>
  </TitlesOfParts>
  <Company>Yale University</Company>
  <LinksUpToDate>false</LinksUpToDate>
  <SharedDoc>false</SharedDoc>
  <HyperlinkBase/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Yale FBO Communications</dc:title>
  <dc:creator>Patrick J. Lynch</dc:creator>
  <cp:lastModifiedBy>Qiao Xiang</cp:lastModifiedBy>
  <cp:revision>1402</cp:revision>
  <cp:lastPrinted>2011-12-21T04:26:34Z</cp:lastPrinted>
  <dcterms:modified xsi:type="dcterms:W3CDTF">2016-11-15T02:29:23Z</dcterms:modified>
</cp:coreProperties>
</file>