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00" r:id="rId2"/>
    <p:sldId id="994" r:id="rId3"/>
    <p:sldId id="991" r:id="rId4"/>
    <p:sldId id="995" r:id="rId5"/>
    <p:sldId id="974" r:id="rId6"/>
    <p:sldId id="980" r:id="rId7"/>
    <p:sldId id="965" r:id="rId8"/>
    <p:sldId id="967" r:id="rId9"/>
    <p:sldId id="982" r:id="rId10"/>
    <p:sldId id="996" r:id="rId11"/>
    <p:sldId id="984" r:id="rId12"/>
    <p:sldId id="985" r:id="rId13"/>
    <p:sldId id="986" r:id="rId14"/>
    <p:sldId id="987" r:id="rId15"/>
    <p:sldId id="998" r:id="rId16"/>
    <p:sldId id="975" r:id="rId17"/>
    <p:sldId id="972" r:id="rId18"/>
    <p:sldId id="999" r:id="rId19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6600"/>
    <a:srgbClr val="FFCC99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9755" autoAdjust="0"/>
  </p:normalViewPr>
  <p:slideViewPr>
    <p:cSldViewPr snapToGrid="0">
      <p:cViewPr varScale="1">
        <p:scale>
          <a:sx n="101" d="100"/>
          <a:sy n="101" d="100"/>
        </p:scale>
        <p:origin x="760" y="184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6A557-8001-48B9-9FF0-5C131EB5CD2C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37596E1-DDC9-414B-A46F-504896914CEB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8A9728C0-6295-4B73-A5B5-03610AD34F14}" type="par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8718F8B3-7256-404A-B691-AB4C0AA26CAA}" type="sib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48DEC5B6-AB66-41FD-875C-35B9D9626455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6A676D29-21CB-472F-AAD5-CA58BCB94B91}" type="par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780FB4F7-F235-422C-9B4F-B52DFCBFC2F1}" type="sib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98437EF3-6584-46FD-AEAB-31A0E93A3AD9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F43E342F-3E8D-4805-B9FC-77A1B4DDAACF}" type="par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E807263D-0CFB-42FC-965A-8250A207FB7B}" type="sib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86E025B7-1E52-4461-AFF9-9B0C8683C75D}" type="pres">
      <dgm:prSet presAssocID="{CA86A557-8001-48B9-9FF0-5C131EB5CD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BD194B3-48A6-4C36-8DB1-6EDEE47C62BE}" type="pres">
      <dgm:prSet presAssocID="{CA86A557-8001-48B9-9FF0-5C131EB5CD2C}" presName="Name1" presStyleCnt="0"/>
      <dgm:spPr/>
    </dgm:pt>
    <dgm:pt modelId="{C9A6D096-9681-48E1-8BA8-6B1851E84436}" type="pres">
      <dgm:prSet presAssocID="{CA86A557-8001-48B9-9FF0-5C131EB5CD2C}" presName="cycle" presStyleCnt="0"/>
      <dgm:spPr/>
    </dgm:pt>
    <dgm:pt modelId="{3C25E288-AD55-487B-961A-01A82940F8C9}" type="pres">
      <dgm:prSet presAssocID="{CA86A557-8001-48B9-9FF0-5C131EB5CD2C}" presName="srcNode" presStyleLbl="node1" presStyleIdx="0" presStyleCnt="3"/>
      <dgm:spPr/>
    </dgm:pt>
    <dgm:pt modelId="{7188616A-1392-486E-998D-C409DBC60393}" type="pres">
      <dgm:prSet presAssocID="{CA86A557-8001-48B9-9FF0-5C131EB5CD2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87C0AEF-7F17-4A67-9CBD-52C4B4BD6423}" type="pres">
      <dgm:prSet presAssocID="{CA86A557-8001-48B9-9FF0-5C131EB5CD2C}" presName="extraNode" presStyleLbl="node1" presStyleIdx="0" presStyleCnt="3"/>
      <dgm:spPr/>
    </dgm:pt>
    <dgm:pt modelId="{A087E9D1-91E1-4811-8CE5-1BFA68D28B74}" type="pres">
      <dgm:prSet presAssocID="{CA86A557-8001-48B9-9FF0-5C131EB5CD2C}" presName="dstNode" presStyleLbl="node1" presStyleIdx="0" presStyleCnt="3"/>
      <dgm:spPr/>
    </dgm:pt>
    <dgm:pt modelId="{43B5B088-7B1A-41BC-9825-EE6772745AD2}" type="pres">
      <dgm:prSet presAssocID="{837596E1-DDC9-414B-A46F-504896914CE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9E79F8-B94A-4E71-B4E2-17B90E95A081}" type="pres">
      <dgm:prSet presAssocID="{837596E1-DDC9-414B-A46F-504896914CEB}" presName="accent_1" presStyleCnt="0"/>
      <dgm:spPr/>
    </dgm:pt>
    <dgm:pt modelId="{6ACBAB29-8052-4D31-87EC-7CEAFF02BA42}" type="pres">
      <dgm:prSet presAssocID="{837596E1-DDC9-414B-A46F-504896914CEB}" presName="accentRepeatNode" presStyleLbl="solidFgAcc1" presStyleIdx="0" presStyleCnt="3"/>
      <dgm:spPr/>
    </dgm:pt>
    <dgm:pt modelId="{B2E435FA-0421-4863-9D87-2E53B7C493CF}" type="pres">
      <dgm:prSet presAssocID="{48DEC5B6-AB66-41FD-875C-35B9D96264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A1952-1FEA-458E-960E-26BC68A00983}" type="pres">
      <dgm:prSet presAssocID="{48DEC5B6-AB66-41FD-875C-35B9D9626455}" presName="accent_2" presStyleCnt="0"/>
      <dgm:spPr/>
    </dgm:pt>
    <dgm:pt modelId="{684313DE-6DCD-4E1C-83F9-EED8963ADA15}" type="pres">
      <dgm:prSet presAssocID="{48DEC5B6-AB66-41FD-875C-35B9D9626455}" presName="accentRepeatNode" presStyleLbl="solidFgAcc1" presStyleIdx="1" presStyleCnt="3"/>
      <dgm:spPr/>
    </dgm:pt>
    <dgm:pt modelId="{7B33EB36-8203-4A3C-83CF-3669E0EE59B1}" type="pres">
      <dgm:prSet presAssocID="{98437EF3-6584-46FD-AEAB-31A0E93A3AD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40D7B5-F94B-4595-B719-3020E9320282}" type="pres">
      <dgm:prSet presAssocID="{98437EF3-6584-46FD-AEAB-31A0E93A3AD9}" presName="accent_3" presStyleCnt="0"/>
      <dgm:spPr/>
    </dgm:pt>
    <dgm:pt modelId="{F8D81291-1374-4CE7-B95E-FDA177BEF1AC}" type="pres">
      <dgm:prSet presAssocID="{98437EF3-6584-46FD-AEAB-31A0E93A3AD9}" presName="accentRepeatNode" presStyleLbl="solidFgAcc1" presStyleIdx="2" presStyleCnt="3"/>
      <dgm:spPr/>
    </dgm:pt>
  </dgm:ptLst>
  <dgm:cxnLst>
    <dgm:cxn modelId="{5ECE7CB1-F2EF-40A2-BC47-B2C67B49FBC5}" type="presOf" srcId="{8718F8B3-7256-404A-B691-AB4C0AA26CAA}" destId="{7188616A-1392-486E-998D-C409DBC60393}" srcOrd="0" destOrd="0" presId="urn:microsoft.com/office/officeart/2008/layout/VerticalCurvedList"/>
    <dgm:cxn modelId="{B5D3371E-F7D4-4FE4-BE03-F50BA94F178C}" type="presOf" srcId="{837596E1-DDC9-414B-A46F-504896914CEB}" destId="{43B5B088-7B1A-41BC-9825-EE6772745AD2}" srcOrd="0" destOrd="0" presId="urn:microsoft.com/office/officeart/2008/layout/VerticalCurvedList"/>
    <dgm:cxn modelId="{F10DF4B9-A206-4AC8-8FA2-E006276299A3}" type="presOf" srcId="{48DEC5B6-AB66-41FD-875C-35B9D9626455}" destId="{B2E435FA-0421-4863-9D87-2E53B7C493CF}" srcOrd="0" destOrd="0" presId="urn:microsoft.com/office/officeart/2008/layout/VerticalCurvedList"/>
    <dgm:cxn modelId="{753F5167-E644-4EF7-A3B2-854CB3A56E3F}" type="presOf" srcId="{CA86A557-8001-48B9-9FF0-5C131EB5CD2C}" destId="{86E025B7-1E52-4461-AFF9-9B0C8683C75D}" srcOrd="0" destOrd="0" presId="urn:microsoft.com/office/officeart/2008/layout/VerticalCurvedList"/>
    <dgm:cxn modelId="{4499EA82-3CA7-4288-9C91-CD00BD9EFD6D}" type="presOf" srcId="{98437EF3-6584-46FD-AEAB-31A0E93A3AD9}" destId="{7B33EB36-8203-4A3C-83CF-3669E0EE59B1}" srcOrd="0" destOrd="0" presId="urn:microsoft.com/office/officeart/2008/layout/VerticalCurvedList"/>
    <dgm:cxn modelId="{B0B873FB-E043-4BC3-A152-57540936ED58}" srcId="{CA86A557-8001-48B9-9FF0-5C131EB5CD2C}" destId="{48DEC5B6-AB66-41FD-875C-35B9D9626455}" srcOrd="1" destOrd="0" parTransId="{6A676D29-21CB-472F-AAD5-CA58BCB94B91}" sibTransId="{780FB4F7-F235-422C-9B4F-B52DFCBFC2F1}"/>
    <dgm:cxn modelId="{4A31425D-1C77-4601-8F88-FD293945D4DD}" srcId="{CA86A557-8001-48B9-9FF0-5C131EB5CD2C}" destId="{98437EF3-6584-46FD-AEAB-31A0E93A3AD9}" srcOrd="2" destOrd="0" parTransId="{F43E342F-3E8D-4805-B9FC-77A1B4DDAACF}" sibTransId="{E807263D-0CFB-42FC-965A-8250A207FB7B}"/>
    <dgm:cxn modelId="{6325CD12-E35D-469E-9DCA-6A69740A4759}" srcId="{CA86A557-8001-48B9-9FF0-5C131EB5CD2C}" destId="{837596E1-DDC9-414B-A46F-504896914CEB}" srcOrd="0" destOrd="0" parTransId="{8A9728C0-6295-4B73-A5B5-03610AD34F14}" sibTransId="{8718F8B3-7256-404A-B691-AB4C0AA26CAA}"/>
    <dgm:cxn modelId="{D8B8686F-F15D-4E34-AFF5-0FB3256EB351}" type="presParOf" srcId="{86E025B7-1E52-4461-AFF9-9B0C8683C75D}" destId="{ABD194B3-48A6-4C36-8DB1-6EDEE47C62BE}" srcOrd="0" destOrd="0" presId="urn:microsoft.com/office/officeart/2008/layout/VerticalCurvedList"/>
    <dgm:cxn modelId="{9F8A0294-4A76-41B2-BE22-E2BF5BBE563A}" type="presParOf" srcId="{ABD194B3-48A6-4C36-8DB1-6EDEE47C62BE}" destId="{C9A6D096-9681-48E1-8BA8-6B1851E84436}" srcOrd="0" destOrd="0" presId="urn:microsoft.com/office/officeart/2008/layout/VerticalCurvedList"/>
    <dgm:cxn modelId="{013C0753-1A3B-4907-90BA-78A1948C7286}" type="presParOf" srcId="{C9A6D096-9681-48E1-8BA8-6B1851E84436}" destId="{3C25E288-AD55-487B-961A-01A82940F8C9}" srcOrd="0" destOrd="0" presId="urn:microsoft.com/office/officeart/2008/layout/VerticalCurvedList"/>
    <dgm:cxn modelId="{EC6BB9BC-8A21-4924-B966-C4BE6FC66F5F}" type="presParOf" srcId="{C9A6D096-9681-48E1-8BA8-6B1851E84436}" destId="{7188616A-1392-486E-998D-C409DBC60393}" srcOrd="1" destOrd="0" presId="urn:microsoft.com/office/officeart/2008/layout/VerticalCurvedList"/>
    <dgm:cxn modelId="{84256009-F1F3-48C2-B605-516C763A1DCD}" type="presParOf" srcId="{C9A6D096-9681-48E1-8BA8-6B1851E84436}" destId="{387C0AEF-7F17-4A67-9CBD-52C4B4BD6423}" srcOrd="2" destOrd="0" presId="urn:microsoft.com/office/officeart/2008/layout/VerticalCurvedList"/>
    <dgm:cxn modelId="{8A6C806E-FA98-4248-A302-A2A05FCCA0AA}" type="presParOf" srcId="{C9A6D096-9681-48E1-8BA8-6B1851E84436}" destId="{A087E9D1-91E1-4811-8CE5-1BFA68D28B74}" srcOrd="3" destOrd="0" presId="urn:microsoft.com/office/officeart/2008/layout/VerticalCurvedList"/>
    <dgm:cxn modelId="{CEE92E11-936A-4BA2-B96D-CEE8AA1B9C39}" type="presParOf" srcId="{ABD194B3-48A6-4C36-8DB1-6EDEE47C62BE}" destId="{43B5B088-7B1A-41BC-9825-EE6772745AD2}" srcOrd="1" destOrd="0" presId="urn:microsoft.com/office/officeart/2008/layout/VerticalCurvedList"/>
    <dgm:cxn modelId="{D11CE189-504C-4DAC-92E8-A8A715A3A0C2}" type="presParOf" srcId="{ABD194B3-48A6-4C36-8DB1-6EDEE47C62BE}" destId="{139E79F8-B94A-4E71-B4E2-17B90E95A081}" srcOrd="2" destOrd="0" presId="urn:microsoft.com/office/officeart/2008/layout/VerticalCurvedList"/>
    <dgm:cxn modelId="{0A4D4871-00CF-41E2-AE9C-0B5BFA7651CB}" type="presParOf" srcId="{139E79F8-B94A-4E71-B4E2-17B90E95A081}" destId="{6ACBAB29-8052-4D31-87EC-7CEAFF02BA42}" srcOrd="0" destOrd="0" presId="urn:microsoft.com/office/officeart/2008/layout/VerticalCurvedList"/>
    <dgm:cxn modelId="{6B988B9B-4BBF-4D49-BCBC-28902B423D12}" type="presParOf" srcId="{ABD194B3-48A6-4C36-8DB1-6EDEE47C62BE}" destId="{B2E435FA-0421-4863-9D87-2E53B7C493CF}" srcOrd="3" destOrd="0" presId="urn:microsoft.com/office/officeart/2008/layout/VerticalCurvedList"/>
    <dgm:cxn modelId="{E67F0E8B-967B-4FE1-AA5B-FAA6B65F5ACA}" type="presParOf" srcId="{ABD194B3-48A6-4C36-8DB1-6EDEE47C62BE}" destId="{4A7A1952-1FEA-458E-960E-26BC68A00983}" srcOrd="4" destOrd="0" presId="urn:microsoft.com/office/officeart/2008/layout/VerticalCurvedList"/>
    <dgm:cxn modelId="{EACBD78A-81DC-461A-9514-ED8E1F20C423}" type="presParOf" srcId="{4A7A1952-1FEA-458E-960E-26BC68A00983}" destId="{684313DE-6DCD-4E1C-83F9-EED8963ADA15}" srcOrd="0" destOrd="0" presId="urn:microsoft.com/office/officeart/2008/layout/VerticalCurvedList"/>
    <dgm:cxn modelId="{C68CB11C-4CC2-415E-A566-88F71F579A09}" type="presParOf" srcId="{ABD194B3-48A6-4C36-8DB1-6EDEE47C62BE}" destId="{7B33EB36-8203-4A3C-83CF-3669E0EE59B1}" srcOrd="5" destOrd="0" presId="urn:microsoft.com/office/officeart/2008/layout/VerticalCurvedList"/>
    <dgm:cxn modelId="{DB1183CF-273F-4436-8E11-C5E87AF6C3DF}" type="presParOf" srcId="{ABD194B3-48A6-4C36-8DB1-6EDEE47C62BE}" destId="{6340D7B5-F94B-4595-B719-3020E9320282}" srcOrd="6" destOrd="0" presId="urn:microsoft.com/office/officeart/2008/layout/VerticalCurvedList"/>
    <dgm:cxn modelId="{7A1ABC81-D8DB-4A53-A0EC-046040FE15F0}" type="presParOf" srcId="{6340D7B5-F94B-4595-B719-3020E9320282}" destId="{F8D81291-1374-4CE7-B95E-FDA177BEF1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762F6-3EA4-491B-8B7E-74955BE3FB03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43B3E8-F912-453B-AD22-331E496F3035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FB9B17CD-1200-4786-89ED-7F0ED9B866D7}" type="par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05C6E890-1947-4D40-B5BA-3B7BC35B1685}" type="sib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C56F3882-F441-48F3-AC14-5AED23F7F597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0F51D985-31E1-4546-87BA-33B0C9295146}" type="par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764CCC5A-8DC9-419B-87F0-D12B3E6E74BB}" type="sib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F970CF20-7F1F-4359-BC15-E0736CB19221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BFC27986-3B93-4878-9959-4CC02ADE790F}" type="par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E8567A59-46C3-4E29-B279-477331ADC597}" type="sib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615DEB23-0DE8-45B7-BA9C-7E4F0BFCD3EC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D3F481AA-B34E-4514-9932-7F9E067EDBF6}" type="par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DF70E0E3-2B0E-4107-8EA2-5E1F67A1C838}" type="sib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146C0547-E135-4A56-9A29-4A3EE029125B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6282EA2E-7281-4F3F-82AE-B77DB8DD48F1}" type="par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EF9B2318-8087-493C-BA07-2539A40055C3}" type="sib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BD379F7A-A832-487C-9A5E-AE750E6D688B}">
      <dgm:prSet custT="1"/>
      <dgm:spPr/>
      <dgm:t>
        <a:bodyPr anchor="t"/>
        <a:lstStyle/>
        <a:p>
          <a:pPr algn="l"/>
          <a:endParaRPr lang="en-US" altLang="zh-CN" sz="2400" dirty="0" smtClean="0"/>
        </a:p>
      </dgm:t>
    </dgm:pt>
    <dgm:pt modelId="{7C74DBFB-6E1B-429F-817C-FE4487BABE50}" type="par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7D44E366-8FC7-4FFC-8AB0-CE4ECC72B3B5}" type="sib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4743CA55-6F76-468F-BABF-F27661F89171}" type="pres">
      <dgm:prSet presAssocID="{40C762F6-3EA4-491B-8B7E-74955BE3FB0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7FD2AB-786A-4BA0-94B8-73FB12FF2ADA}" type="pres">
      <dgm:prSet presAssocID="{D143B3E8-F912-453B-AD22-331E496F3035}" presName="roof" presStyleLbl="dkBgShp" presStyleIdx="0" presStyleCnt="2" custScaleY="55494"/>
      <dgm:spPr/>
      <dgm:t>
        <a:bodyPr/>
        <a:lstStyle/>
        <a:p>
          <a:endParaRPr lang="zh-CN" altLang="en-US"/>
        </a:p>
      </dgm:t>
    </dgm:pt>
    <dgm:pt modelId="{8DDAF652-6E25-4A93-877C-102400E70835}" type="pres">
      <dgm:prSet presAssocID="{D143B3E8-F912-453B-AD22-331E496F3035}" presName="pillars" presStyleCnt="0"/>
      <dgm:spPr/>
    </dgm:pt>
    <dgm:pt modelId="{437BA233-CB0E-4F40-9F13-707705429C6B}" type="pres">
      <dgm:prSet presAssocID="{D143B3E8-F912-453B-AD22-331E496F3035}" presName="pillar1" presStyleLbl="node1" presStyleIdx="0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4609D-052E-425B-BFB2-31D82C857EC2}" type="pres">
      <dgm:prSet presAssocID="{146C0547-E135-4A56-9A29-4A3EE029125B}" presName="pillarX" presStyleLbl="node1" presStyleIdx="1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BF918-63D4-471B-AC37-CBFCAEEFE5F3}" type="pres">
      <dgm:prSet presAssocID="{615DEB23-0DE8-45B7-BA9C-7E4F0BFCD3EC}" presName="pillarX" presStyleLbl="node1" presStyleIdx="2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BACF6A-F16C-4F64-9155-ACFDF2449BD7}" type="pres">
      <dgm:prSet presAssocID="{F970CF20-7F1F-4359-BC15-E0736CB19221}" presName="pillarX" presStyleLbl="node1" presStyleIdx="3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42C1B-A935-4212-9191-1B9B0A64F3C8}" type="pres">
      <dgm:prSet presAssocID="{BD379F7A-A832-487C-9A5E-AE750E6D688B}" presName="pillarX" presStyleLbl="node1" presStyleIdx="4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008A4-269E-4CA3-BA87-F2C8948DCC4C}" type="pres">
      <dgm:prSet presAssocID="{D143B3E8-F912-453B-AD22-331E496F3035}" presName="base" presStyleLbl="dkBgShp" presStyleIdx="1" presStyleCnt="2"/>
      <dgm:spPr/>
    </dgm:pt>
  </dgm:ptLst>
  <dgm:cxnLst>
    <dgm:cxn modelId="{9E291646-2B54-4784-B9DB-F6E8AE9A67A0}" srcId="{D143B3E8-F912-453B-AD22-331E496F3035}" destId="{F970CF20-7F1F-4359-BC15-E0736CB19221}" srcOrd="3" destOrd="0" parTransId="{BFC27986-3B93-4878-9959-4CC02ADE790F}" sibTransId="{E8567A59-46C3-4E29-B279-477331ADC597}"/>
    <dgm:cxn modelId="{E0A8D80A-6CFB-4484-8CDD-96A9C30C77E9}" srcId="{D143B3E8-F912-453B-AD22-331E496F3035}" destId="{C56F3882-F441-48F3-AC14-5AED23F7F597}" srcOrd="0" destOrd="0" parTransId="{0F51D985-31E1-4546-87BA-33B0C9295146}" sibTransId="{764CCC5A-8DC9-419B-87F0-D12B3E6E74BB}"/>
    <dgm:cxn modelId="{5CE9A48F-C3F2-4411-8BB0-EBCF4F114B12}" type="presOf" srcId="{F970CF20-7F1F-4359-BC15-E0736CB19221}" destId="{61BACF6A-F16C-4F64-9155-ACFDF2449BD7}" srcOrd="0" destOrd="0" presId="urn:microsoft.com/office/officeart/2005/8/layout/hList3"/>
    <dgm:cxn modelId="{1D229BCB-C40A-4EB0-BE0E-FF3DA83C6D7A}" srcId="{D143B3E8-F912-453B-AD22-331E496F3035}" destId="{146C0547-E135-4A56-9A29-4A3EE029125B}" srcOrd="1" destOrd="0" parTransId="{6282EA2E-7281-4F3F-82AE-B77DB8DD48F1}" sibTransId="{EF9B2318-8087-493C-BA07-2539A40055C3}"/>
    <dgm:cxn modelId="{5D13F949-88A2-44F7-AA4D-E3FF3728707B}" type="presOf" srcId="{C56F3882-F441-48F3-AC14-5AED23F7F597}" destId="{437BA233-CB0E-4F40-9F13-707705429C6B}" srcOrd="0" destOrd="0" presId="urn:microsoft.com/office/officeart/2005/8/layout/hList3"/>
    <dgm:cxn modelId="{1A7CDF0D-1746-40CC-B1DF-AAE5F876C6D1}" type="presOf" srcId="{D143B3E8-F912-453B-AD22-331E496F3035}" destId="{CB7FD2AB-786A-4BA0-94B8-73FB12FF2ADA}" srcOrd="0" destOrd="0" presId="urn:microsoft.com/office/officeart/2005/8/layout/hList3"/>
    <dgm:cxn modelId="{05C5D303-66FE-49BD-90DC-5785DB843189}" srcId="{D143B3E8-F912-453B-AD22-331E496F3035}" destId="{615DEB23-0DE8-45B7-BA9C-7E4F0BFCD3EC}" srcOrd="2" destOrd="0" parTransId="{D3F481AA-B34E-4514-9932-7F9E067EDBF6}" sibTransId="{DF70E0E3-2B0E-4107-8EA2-5E1F67A1C838}"/>
    <dgm:cxn modelId="{2A842930-C769-445F-B97F-F475410380A0}" srcId="{D143B3E8-F912-453B-AD22-331E496F3035}" destId="{BD379F7A-A832-487C-9A5E-AE750E6D688B}" srcOrd="4" destOrd="0" parTransId="{7C74DBFB-6E1B-429F-817C-FE4487BABE50}" sibTransId="{7D44E366-8FC7-4FFC-8AB0-CE4ECC72B3B5}"/>
    <dgm:cxn modelId="{7D79F025-98F5-467F-85F3-2509EC74C02F}" srcId="{40C762F6-3EA4-491B-8B7E-74955BE3FB03}" destId="{D143B3E8-F912-453B-AD22-331E496F3035}" srcOrd="0" destOrd="0" parTransId="{FB9B17CD-1200-4786-89ED-7F0ED9B866D7}" sibTransId="{05C6E890-1947-4D40-B5BA-3B7BC35B1685}"/>
    <dgm:cxn modelId="{84C03423-1328-4406-AEE7-9B14C27124B0}" type="presOf" srcId="{615DEB23-0DE8-45B7-BA9C-7E4F0BFCD3EC}" destId="{AF2BF918-63D4-471B-AC37-CBFCAEEFE5F3}" srcOrd="0" destOrd="0" presId="urn:microsoft.com/office/officeart/2005/8/layout/hList3"/>
    <dgm:cxn modelId="{0359B466-D601-4438-BCFF-A7EEB5BB8EAB}" type="presOf" srcId="{BD379F7A-A832-487C-9A5E-AE750E6D688B}" destId="{B3E42C1B-A935-4212-9191-1B9B0A64F3C8}" srcOrd="0" destOrd="0" presId="urn:microsoft.com/office/officeart/2005/8/layout/hList3"/>
    <dgm:cxn modelId="{F92EE513-35B1-481E-8092-4EA661B044C3}" type="presOf" srcId="{146C0547-E135-4A56-9A29-4A3EE029125B}" destId="{3544609D-052E-425B-BFB2-31D82C857EC2}" srcOrd="0" destOrd="0" presId="urn:microsoft.com/office/officeart/2005/8/layout/hList3"/>
    <dgm:cxn modelId="{3B9B1E1F-FFE7-4A33-9582-722CF08F89AD}" type="presOf" srcId="{40C762F6-3EA4-491B-8B7E-74955BE3FB03}" destId="{4743CA55-6F76-468F-BABF-F27661F89171}" srcOrd="0" destOrd="0" presId="urn:microsoft.com/office/officeart/2005/8/layout/hList3"/>
    <dgm:cxn modelId="{B558B354-41BA-4353-B50B-64D7A29CDE41}" type="presParOf" srcId="{4743CA55-6F76-468F-BABF-F27661F89171}" destId="{CB7FD2AB-786A-4BA0-94B8-73FB12FF2ADA}" srcOrd="0" destOrd="0" presId="urn:microsoft.com/office/officeart/2005/8/layout/hList3"/>
    <dgm:cxn modelId="{C2036C7A-B975-405F-B5D8-1E0ECCC2CD5D}" type="presParOf" srcId="{4743CA55-6F76-468F-BABF-F27661F89171}" destId="{8DDAF652-6E25-4A93-877C-102400E70835}" srcOrd="1" destOrd="0" presId="urn:microsoft.com/office/officeart/2005/8/layout/hList3"/>
    <dgm:cxn modelId="{8C49AC69-439B-4AF2-8418-DD6FC03A79E2}" type="presParOf" srcId="{8DDAF652-6E25-4A93-877C-102400E70835}" destId="{437BA233-CB0E-4F40-9F13-707705429C6B}" srcOrd="0" destOrd="0" presId="urn:microsoft.com/office/officeart/2005/8/layout/hList3"/>
    <dgm:cxn modelId="{74E0C72C-06FB-4301-9482-36FDB0BABCFF}" type="presParOf" srcId="{8DDAF652-6E25-4A93-877C-102400E70835}" destId="{3544609D-052E-425B-BFB2-31D82C857EC2}" srcOrd="1" destOrd="0" presId="urn:microsoft.com/office/officeart/2005/8/layout/hList3"/>
    <dgm:cxn modelId="{DE1DFF04-E7CD-47DF-B265-52CE4B61DD12}" type="presParOf" srcId="{8DDAF652-6E25-4A93-877C-102400E70835}" destId="{AF2BF918-63D4-471B-AC37-CBFCAEEFE5F3}" srcOrd="2" destOrd="0" presId="urn:microsoft.com/office/officeart/2005/8/layout/hList3"/>
    <dgm:cxn modelId="{CE84C6D8-AC9F-4F2F-9D22-5F23FF8194C5}" type="presParOf" srcId="{8DDAF652-6E25-4A93-877C-102400E70835}" destId="{61BACF6A-F16C-4F64-9155-ACFDF2449BD7}" srcOrd="3" destOrd="0" presId="urn:microsoft.com/office/officeart/2005/8/layout/hList3"/>
    <dgm:cxn modelId="{5215A395-2F62-409C-8B4E-157AA26F6525}" type="presParOf" srcId="{8DDAF652-6E25-4A93-877C-102400E70835}" destId="{B3E42C1B-A935-4212-9191-1B9B0A64F3C8}" srcOrd="4" destOrd="0" presId="urn:microsoft.com/office/officeart/2005/8/layout/hList3"/>
    <dgm:cxn modelId="{99F86ED1-DCC7-4373-9553-D8E4789E8DA2}" type="presParOf" srcId="{4743CA55-6F76-468F-BABF-F27661F89171}" destId="{FD5008A4-269E-4CA3-BA87-F2C8948DCC4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2800" b="1" dirty="0" smtClean="0"/>
            <a:t>RESTful-API</a:t>
          </a:r>
          <a:endParaRPr lang="zh-CN" altLang="en-US" sz="2800" dirty="0"/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000" dirty="0" smtClean="0"/>
            <a:t>Allow users submit and manage transfer request through different interface</a:t>
          </a:r>
          <a:endParaRPr lang="zh-CN" altLang="en-US" sz="20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2800" b="1" smtClean="0"/>
            <a:t>ALTO</a:t>
          </a:r>
          <a:endParaRPr lang="zh-CN" altLang="en-US" sz="2800" dirty="0"/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000" dirty="0" smtClean="0"/>
            <a:t>Collect on-demand, real-time, minimal abstract routing information</a:t>
          </a:r>
          <a:endParaRPr lang="zh-CN" altLang="en-US" sz="20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2800" b="1" smtClean="0"/>
            <a:t>ExaO Scheduler</a:t>
          </a:r>
          <a:endParaRPr lang="zh-CN" altLang="en-US" sz="2800" dirty="0"/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000" dirty="0" smtClean="0"/>
            <a:t>Centralized, efficient file-level scheduling and network resource allocation</a:t>
          </a:r>
          <a:endParaRPr lang="zh-CN" altLang="en-US" sz="20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2800" b="1" smtClean="0"/>
            <a:t>FDT</a:t>
          </a:r>
          <a:endParaRPr lang="zh-CN" altLang="en-US" sz="2800" dirty="0"/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000" dirty="0" smtClean="0"/>
            <a:t>Efficient data transfer tools on end hosts</a:t>
          </a:r>
          <a:endParaRPr lang="zh-CN" altLang="en-US" sz="20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2800" b="1" smtClean="0"/>
            <a:t>Monalisa</a:t>
          </a:r>
          <a:endParaRPr lang="zh-CN" altLang="en-US" sz="2800" dirty="0"/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000" dirty="0" smtClean="0"/>
            <a:t>Distributed monitoring infrastructure for real time monitoring of each flow, transfer</a:t>
          </a:r>
          <a:r>
            <a:rPr lang="en-GB" sz="2000" b="1" dirty="0" smtClean="0"/>
            <a:t> </a:t>
          </a:r>
          <a:endParaRPr lang="zh-CN" altLang="en-US" sz="20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2800" b="1" smtClean="0"/>
            <a:t>Transfer Execution Nodes</a:t>
          </a:r>
          <a:endParaRPr lang="zh-CN" altLang="en-US" sz="2800" b="1" dirty="0"/>
        </a:p>
      </dgm:t>
    </dgm:pt>
    <dgm:pt modelId="{273937F6-37E7-FC4C-B09D-341C0C05E320}" type="par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B2C7E4F7-2CE6-B745-914E-6BB59E3BFC15}" type="sib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000" dirty="0" smtClean="0"/>
            <a:t>Enforce scheduling and rate allocation decisions at end hosts</a:t>
          </a:r>
          <a:endParaRPr lang="zh-CN" altLang="en-US" sz="2000" dirty="0"/>
        </a:p>
      </dgm:t>
    </dgm:pt>
    <dgm:pt modelId="{235FD834-D2B3-A449-9EFD-50C277FD65C7}" type="par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600E91A4-4D6A-D74D-B40E-545AE1F91BB7}" type="sib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000" dirty="0" smtClean="0"/>
            <a:t>Enforce resource allocation in the network</a:t>
          </a:r>
          <a:endParaRPr lang="zh-CN" altLang="en-US" sz="2000" dirty="0"/>
        </a:p>
      </dgm:t>
    </dgm:pt>
    <dgm:pt modelId="{29A631DA-9243-B642-A751-4850D366D3B6}" type="par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82628D05-80DD-F940-B65D-652CF6F9AB02}" type="sib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  <dgm:t>
        <a:bodyPr/>
        <a:lstStyle/>
        <a:p>
          <a:endParaRPr lang="zh-CN" altLang="en-US"/>
        </a:p>
      </dgm:t>
    </dgm:pt>
    <dgm:pt modelId="{4EE85207-F60B-4091-9F90-DBD34FEC4955}" type="pres">
      <dgm:prSet presAssocID="{F23E6AC7-B152-4E2D-942D-B0619A16DB26}" presName="parentText" presStyleLbl="node1" presStyleIdx="0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  <dgm:t>
        <a:bodyPr/>
        <a:lstStyle/>
        <a:p>
          <a:endParaRPr lang="zh-CN" altLang="en-US"/>
        </a:p>
      </dgm:t>
    </dgm:pt>
    <dgm:pt modelId="{84A14A87-A00A-4A04-92CE-ADA5D3E3CCCD}" type="pres">
      <dgm:prSet presAssocID="{19E76062-B84F-4B12-8306-12BC06FFC743}" presName="linNode" presStyleCnt="0"/>
      <dgm:spPr/>
      <dgm:t>
        <a:bodyPr/>
        <a:lstStyle/>
        <a:p>
          <a:endParaRPr lang="zh-CN" altLang="en-US"/>
        </a:p>
      </dgm:t>
    </dgm:pt>
    <dgm:pt modelId="{A734FBFB-4123-4354-8347-2BF391065CC8}" type="pres">
      <dgm:prSet presAssocID="{19E76062-B84F-4B12-8306-12BC06FFC743}" presName="parentText" presStyleLbl="node1" presStyleIdx="1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  <dgm:t>
        <a:bodyPr/>
        <a:lstStyle/>
        <a:p>
          <a:endParaRPr lang="zh-CN" altLang="en-US"/>
        </a:p>
      </dgm:t>
    </dgm:pt>
    <dgm:pt modelId="{0C7677EB-01B3-4F42-8015-15DD4DD71F91}" type="pres">
      <dgm:prSet presAssocID="{2C7FEA01-BB06-4AD5-9192-55A41A9DE689}" presName="linNode" presStyleCnt="0"/>
      <dgm:spPr/>
      <dgm:t>
        <a:bodyPr/>
        <a:lstStyle/>
        <a:p>
          <a:endParaRPr lang="zh-CN" altLang="en-US"/>
        </a:p>
      </dgm:t>
    </dgm:pt>
    <dgm:pt modelId="{CF5EBAA8-D50A-420A-84E3-C1EE07B1CEA8}" type="pres">
      <dgm:prSet presAssocID="{2C7FEA01-BB06-4AD5-9192-55A41A9DE689}" presName="parentText" presStyleLbl="node1" presStyleIdx="2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  <dgm:t>
        <a:bodyPr/>
        <a:lstStyle/>
        <a:p>
          <a:endParaRPr lang="zh-CN" altLang="en-US"/>
        </a:p>
      </dgm:t>
    </dgm:pt>
    <dgm:pt modelId="{26D3F287-53B6-3447-A6D0-2812E3CE3A52}" type="pres">
      <dgm:prSet presAssocID="{493FE95A-5E94-1448-BEC8-A77A9D12847F}" presName="linNode" presStyleCnt="0"/>
      <dgm:spPr/>
      <dgm:t>
        <a:bodyPr/>
        <a:lstStyle/>
        <a:p>
          <a:endParaRPr lang="zh-CN" altLang="en-US"/>
        </a:p>
      </dgm:t>
    </dgm:pt>
    <dgm:pt modelId="{EF211CF4-090E-1544-8206-8E9EA2748C88}" type="pres">
      <dgm:prSet presAssocID="{493FE95A-5E94-1448-BEC8-A77A9D12847F}" presName="parentText" presStyleLbl="node1" presStyleIdx="3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 custScaleX="126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  <dgm:t>
        <a:bodyPr/>
        <a:lstStyle/>
        <a:p>
          <a:endParaRPr lang="zh-CN" altLang="en-US"/>
        </a:p>
      </dgm:t>
    </dgm:pt>
    <dgm:pt modelId="{14C50100-5E4D-4F90-A482-A5B20BAF0093}" type="pres">
      <dgm:prSet presAssocID="{A04CE278-FA75-40F9-AB1A-A4EEE6CA103D}" presName="linNode" presStyleCnt="0"/>
      <dgm:spPr/>
      <dgm:t>
        <a:bodyPr/>
        <a:lstStyle/>
        <a:p>
          <a:endParaRPr lang="zh-CN" altLang="en-US"/>
        </a:p>
      </dgm:t>
    </dgm:pt>
    <dgm:pt modelId="{1889267E-0460-4F69-A28E-F489C3AFE258}" type="pres">
      <dgm:prSet presAssocID="{A04CE278-FA75-40F9-AB1A-A4EEE6CA103D}" presName="parentText" presStyleLbl="node1" presStyleIdx="4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  <dgm:t>
        <a:bodyPr/>
        <a:lstStyle/>
        <a:p>
          <a:endParaRPr lang="zh-CN" altLang="en-US"/>
        </a:p>
      </dgm:t>
    </dgm:pt>
    <dgm:pt modelId="{343D0E35-E620-49F6-8F86-D95F8AE3287E}" type="pres">
      <dgm:prSet presAssocID="{2AC953DA-B86E-465D-8CFE-10BB2A80F0BF}" presName="linNode" presStyleCnt="0"/>
      <dgm:spPr/>
      <dgm:t>
        <a:bodyPr/>
        <a:lstStyle/>
        <a:p>
          <a:endParaRPr lang="zh-CN" altLang="en-US"/>
        </a:p>
      </dgm:t>
    </dgm:pt>
    <dgm:pt modelId="{021A7200-A1B1-4E60-A02F-9D6DA35506AF}" type="pres">
      <dgm:prSet presAssocID="{2AC953DA-B86E-465D-8CFE-10BB2A80F0BF}" presName="parentText" presStyleLbl="node1" presStyleIdx="5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8616A-1392-486E-998D-C409DBC60393}">
      <dsp:nvSpPr>
        <dsp:cNvPr id="0" name=""/>
        <dsp:cNvSpPr/>
      </dsp:nvSpPr>
      <dsp:spPr>
        <a:xfrm>
          <a:off x="-6002420" y="-918715"/>
          <a:ext cx="7147405" cy="7147405"/>
        </a:xfrm>
        <a:prstGeom prst="blockArc">
          <a:avLst>
            <a:gd name="adj1" fmla="val 18900000"/>
            <a:gd name="adj2" fmla="val 2700000"/>
            <a:gd name="adj3" fmla="val 30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5B088-7B1A-41BC-9825-EE6772745AD2}">
      <dsp:nvSpPr>
        <dsp:cNvPr id="0" name=""/>
        <dsp:cNvSpPr/>
      </dsp:nvSpPr>
      <dsp:spPr>
        <a:xfrm>
          <a:off x="737024" y="530997"/>
          <a:ext cx="4917133" cy="10619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530997"/>
        <a:ext cx="4917133" cy="1061994"/>
      </dsp:txXfrm>
    </dsp:sp>
    <dsp:sp modelId="{6ACBAB29-8052-4D31-87EC-7CEAFF02BA42}">
      <dsp:nvSpPr>
        <dsp:cNvPr id="0" name=""/>
        <dsp:cNvSpPr/>
      </dsp:nvSpPr>
      <dsp:spPr>
        <a:xfrm>
          <a:off x="73277" y="398248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435FA-0421-4863-9D87-2E53B7C493CF}">
      <dsp:nvSpPr>
        <dsp:cNvPr id="0" name=""/>
        <dsp:cNvSpPr/>
      </dsp:nvSpPr>
      <dsp:spPr>
        <a:xfrm>
          <a:off x="1123059" y="2123989"/>
          <a:ext cx="4531098" cy="10619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1123059" y="2123989"/>
        <a:ext cx="4531098" cy="1061994"/>
      </dsp:txXfrm>
    </dsp:sp>
    <dsp:sp modelId="{684313DE-6DCD-4E1C-83F9-EED8963ADA15}">
      <dsp:nvSpPr>
        <dsp:cNvPr id="0" name=""/>
        <dsp:cNvSpPr/>
      </dsp:nvSpPr>
      <dsp:spPr>
        <a:xfrm>
          <a:off x="459312" y="1991240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3EB36-8203-4A3C-83CF-3669E0EE59B1}">
      <dsp:nvSpPr>
        <dsp:cNvPr id="0" name=""/>
        <dsp:cNvSpPr/>
      </dsp:nvSpPr>
      <dsp:spPr>
        <a:xfrm>
          <a:off x="737024" y="3716981"/>
          <a:ext cx="4917133" cy="10619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3716981"/>
        <a:ext cx="4917133" cy="1061994"/>
      </dsp:txXfrm>
    </dsp:sp>
    <dsp:sp modelId="{F8D81291-1374-4CE7-B95E-FDA177BEF1AC}">
      <dsp:nvSpPr>
        <dsp:cNvPr id="0" name=""/>
        <dsp:cNvSpPr/>
      </dsp:nvSpPr>
      <dsp:spPr>
        <a:xfrm>
          <a:off x="73277" y="3584232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D2AB-786A-4BA0-94B8-73FB12FF2ADA}">
      <dsp:nvSpPr>
        <dsp:cNvPr id="0" name=""/>
        <dsp:cNvSpPr/>
      </dsp:nvSpPr>
      <dsp:spPr>
        <a:xfrm>
          <a:off x="0" y="179357"/>
          <a:ext cx="11017516" cy="901992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179357"/>
        <a:ext cx="11017516" cy="901992"/>
      </dsp:txXfrm>
    </dsp:sp>
    <dsp:sp modelId="{437BA233-CB0E-4F40-9F13-707705429C6B}">
      <dsp:nvSpPr>
        <dsp:cNvPr id="0" name=""/>
        <dsp:cNvSpPr/>
      </dsp:nvSpPr>
      <dsp:spPr>
        <a:xfrm>
          <a:off x="1344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1344" y="1060807"/>
        <a:ext cx="2202965" cy="4177795"/>
      </dsp:txXfrm>
    </dsp:sp>
    <dsp:sp modelId="{3544609D-052E-425B-BFB2-31D82C857EC2}">
      <dsp:nvSpPr>
        <dsp:cNvPr id="0" name=""/>
        <dsp:cNvSpPr/>
      </dsp:nvSpPr>
      <dsp:spPr>
        <a:xfrm>
          <a:off x="220431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204310" y="1060807"/>
        <a:ext cx="2202965" cy="4177795"/>
      </dsp:txXfrm>
    </dsp:sp>
    <dsp:sp modelId="{AF2BF918-63D4-471B-AC37-CBFCAEEFE5F3}">
      <dsp:nvSpPr>
        <dsp:cNvPr id="0" name=""/>
        <dsp:cNvSpPr/>
      </dsp:nvSpPr>
      <dsp:spPr>
        <a:xfrm>
          <a:off x="440727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4407275" y="1060807"/>
        <a:ext cx="2202965" cy="4177795"/>
      </dsp:txXfrm>
    </dsp:sp>
    <dsp:sp modelId="{61BACF6A-F16C-4F64-9155-ACFDF2449BD7}">
      <dsp:nvSpPr>
        <dsp:cNvPr id="0" name=""/>
        <dsp:cNvSpPr/>
      </dsp:nvSpPr>
      <dsp:spPr>
        <a:xfrm>
          <a:off x="661024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6610240" y="1060807"/>
        <a:ext cx="2202965" cy="4177795"/>
      </dsp:txXfrm>
    </dsp:sp>
    <dsp:sp modelId="{B3E42C1B-A935-4212-9191-1B9B0A64F3C8}">
      <dsp:nvSpPr>
        <dsp:cNvPr id="0" name=""/>
        <dsp:cNvSpPr/>
      </dsp:nvSpPr>
      <dsp:spPr>
        <a:xfrm>
          <a:off x="881320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</dsp:txBody>
      <dsp:txXfrm>
        <a:off x="8813205" y="1060807"/>
        <a:ext cx="2202965" cy="4177795"/>
      </dsp:txXfrm>
    </dsp:sp>
    <dsp:sp modelId="{FD5008A4-269E-4CA3-BA87-F2C8948DCC4C}">
      <dsp:nvSpPr>
        <dsp:cNvPr id="0" name=""/>
        <dsp:cNvSpPr/>
      </dsp:nvSpPr>
      <dsp:spPr>
        <a:xfrm>
          <a:off x="0" y="4856363"/>
          <a:ext cx="11017516" cy="37925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915779" y="-3673618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Allow users submit and manage transfer request through different interface</a:t>
          </a:r>
          <a:endParaRPr lang="zh-CN" altLang="en-US" sz="2000" kern="1200" dirty="0"/>
        </a:p>
      </dsp:txBody>
      <dsp:txXfrm rot="-5400000">
        <a:off x="3158188" y="116213"/>
        <a:ext cx="8143386" cy="595963"/>
      </dsp:txXfrm>
    </dsp:sp>
    <dsp:sp modelId="{4EE85207-F60B-4091-9F90-DBD34FEC4955}">
      <dsp:nvSpPr>
        <dsp:cNvPr id="0" name=""/>
        <dsp:cNvSpPr/>
      </dsp:nvSpPr>
      <dsp:spPr>
        <a:xfrm>
          <a:off x="934" y="141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RESTful-API</a:t>
          </a:r>
          <a:endParaRPr lang="zh-CN" altLang="en-US" sz="2800" kern="1200" dirty="0"/>
        </a:p>
      </dsp:txBody>
      <dsp:txXfrm>
        <a:off x="41234" y="41717"/>
        <a:ext cx="3076653" cy="744954"/>
      </dsp:txXfrm>
    </dsp:sp>
    <dsp:sp modelId="{D38EA1F3-D27E-4BE0-B912-D1BD83913AFE}">
      <dsp:nvSpPr>
        <dsp:cNvPr id="0" name=""/>
        <dsp:cNvSpPr/>
      </dsp:nvSpPr>
      <dsp:spPr>
        <a:xfrm rot="5400000">
          <a:off x="6915779" y="-2806786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Collect on-demand, real-time, minimal abstract routing information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resource allocation in the network</a:t>
          </a:r>
          <a:endParaRPr lang="zh-CN" altLang="en-US" sz="2000" kern="1200" dirty="0"/>
        </a:p>
      </dsp:txBody>
      <dsp:txXfrm rot="-5400000">
        <a:off x="3158188" y="983045"/>
        <a:ext cx="8143386" cy="595963"/>
      </dsp:txXfrm>
    </dsp:sp>
    <dsp:sp modelId="{A734FBFB-4123-4354-8347-2BF391065CC8}">
      <dsp:nvSpPr>
        <dsp:cNvPr id="0" name=""/>
        <dsp:cNvSpPr/>
      </dsp:nvSpPr>
      <dsp:spPr>
        <a:xfrm>
          <a:off x="934" y="868249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ALTO</a:t>
          </a:r>
          <a:endParaRPr lang="zh-CN" altLang="en-US" sz="2800" kern="1200" dirty="0"/>
        </a:p>
      </dsp:txBody>
      <dsp:txXfrm>
        <a:off x="41234" y="908549"/>
        <a:ext cx="3076653" cy="744954"/>
      </dsp:txXfrm>
    </dsp:sp>
    <dsp:sp modelId="{9D130479-2567-4AAD-9175-06EE72774FE7}">
      <dsp:nvSpPr>
        <dsp:cNvPr id="0" name=""/>
        <dsp:cNvSpPr/>
      </dsp:nvSpPr>
      <dsp:spPr>
        <a:xfrm rot="5400000">
          <a:off x="6915779" y="-1939954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Centralized, efficient file-level scheduling and network resource allocation</a:t>
          </a:r>
          <a:endParaRPr lang="zh-CN" altLang="en-US" sz="2000" kern="1200" dirty="0"/>
        </a:p>
      </dsp:txBody>
      <dsp:txXfrm rot="-5400000">
        <a:off x="3158188" y="1849877"/>
        <a:ext cx="8143386" cy="595963"/>
      </dsp:txXfrm>
    </dsp:sp>
    <dsp:sp modelId="{CF5EBAA8-D50A-420A-84E3-C1EE07B1CEA8}">
      <dsp:nvSpPr>
        <dsp:cNvPr id="0" name=""/>
        <dsp:cNvSpPr/>
      </dsp:nvSpPr>
      <dsp:spPr>
        <a:xfrm>
          <a:off x="934" y="1735081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ExaO Scheduler</a:t>
          </a:r>
          <a:endParaRPr lang="zh-CN" altLang="en-US" sz="2800" kern="1200" dirty="0"/>
        </a:p>
      </dsp:txBody>
      <dsp:txXfrm>
        <a:off x="41234" y="1775381"/>
        <a:ext cx="3076653" cy="744954"/>
      </dsp:txXfrm>
    </dsp:sp>
    <dsp:sp modelId="{DEFF8707-5149-5A4E-B569-68081CD78366}">
      <dsp:nvSpPr>
        <dsp:cNvPr id="0" name=""/>
        <dsp:cNvSpPr/>
      </dsp:nvSpPr>
      <dsp:spPr>
        <a:xfrm rot="5400000">
          <a:off x="6915779" y="-1073122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scheduling and rate allocation decisions at end hosts</a:t>
          </a:r>
          <a:endParaRPr lang="zh-CN" altLang="en-US" sz="2000" kern="1200" dirty="0"/>
        </a:p>
      </dsp:txBody>
      <dsp:txXfrm rot="-5400000">
        <a:off x="3158188" y="2716709"/>
        <a:ext cx="8143386" cy="595963"/>
      </dsp:txXfrm>
    </dsp:sp>
    <dsp:sp modelId="{EF211CF4-090E-1544-8206-8E9EA2748C88}">
      <dsp:nvSpPr>
        <dsp:cNvPr id="0" name=""/>
        <dsp:cNvSpPr/>
      </dsp:nvSpPr>
      <dsp:spPr>
        <a:xfrm>
          <a:off x="934" y="2601913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smtClean="0"/>
            <a:t>Transfer Execution Nodes</a:t>
          </a:r>
          <a:endParaRPr lang="zh-CN" altLang="en-US" sz="2800" b="1" kern="1200" dirty="0"/>
        </a:p>
      </dsp:txBody>
      <dsp:txXfrm>
        <a:off x="41234" y="2642213"/>
        <a:ext cx="3076653" cy="744954"/>
      </dsp:txXfrm>
    </dsp:sp>
    <dsp:sp modelId="{AC9A76F0-5BF5-402E-8F48-13E9ACEF8CBA}">
      <dsp:nvSpPr>
        <dsp:cNvPr id="0" name=""/>
        <dsp:cNvSpPr/>
      </dsp:nvSpPr>
      <dsp:spPr>
        <a:xfrm rot="5400000">
          <a:off x="6915779" y="-206290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Efficient data transfer tools on end hosts</a:t>
          </a:r>
          <a:endParaRPr lang="zh-CN" altLang="en-US" sz="2000" kern="1200" dirty="0"/>
        </a:p>
      </dsp:txBody>
      <dsp:txXfrm rot="-5400000">
        <a:off x="3158188" y="3583541"/>
        <a:ext cx="8143386" cy="595963"/>
      </dsp:txXfrm>
    </dsp:sp>
    <dsp:sp modelId="{1889267E-0460-4F69-A28E-F489C3AFE258}">
      <dsp:nvSpPr>
        <dsp:cNvPr id="0" name=""/>
        <dsp:cNvSpPr/>
      </dsp:nvSpPr>
      <dsp:spPr>
        <a:xfrm>
          <a:off x="934" y="3468745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FDT</a:t>
          </a:r>
          <a:endParaRPr lang="zh-CN" altLang="en-US" sz="2800" kern="1200" dirty="0"/>
        </a:p>
      </dsp:txBody>
      <dsp:txXfrm>
        <a:off x="41234" y="3509045"/>
        <a:ext cx="3076653" cy="744954"/>
      </dsp:txXfrm>
    </dsp:sp>
    <dsp:sp modelId="{20F4114B-DAA8-48A5-8F24-0C89AF8CF265}">
      <dsp:nvSpPr>
        <dsp:cNvPr id="0" name=""/>
        <dsp:cNvSpPr/>
      </dsp:nvSpPr>
      <dsp:spPr>
        <a:xfrm rot="5400000">
          <a:off x="6915779" y="660541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Distributed monitoring infrastructure for real time monitoring of each flow, transfer</a:t>
          </a:r>
          <a:r>
            <a:rPr lang="en-GB" sz="2000" b="1" kern="1200" dirty="0" smtClean="0"/>
            <a:t> </a:t>
          </a:r>
          <a:endParaRPr lang="zh-CN" altLang="en-US" sz="2000" kern="1200" dirty="0"/>
        </a:p>
      </dsp:txBody>
      <dsp:txXfrm rot="-5400000">
        <a:off x="3158188" y="4450372"/>
        <a:ext cx="8143386" cy="595963"/>
      </dsp:txXfrm>
    </dsp:sp>
    <dsp:sp modelId="{021A7200-A1B1-4E60-A02F-9D6DA35506AF}">
      <dsp:nvSpPr>
        <dsp:cNvPr id="0" name=""/>
        <dsp:cNvSpPr/>
      </dsp:nvSpPr>
      <dsp:spPr>
        <a:xfrm>
          <a:off x="934" y="433557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Monalisa</a:t>
          </a:r>
          <a:endParaRPr lang="zh-CN" altLang="en-US" sz="2800" kern="1200" dirty="0"/>
        </a:p>
      </dsp:txBody>
      <dsp:txXfrm>
        <a:off x="41234" y="4375877"/>
        <a:ext cx="3076653" cy="74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17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7536" y="3810568"/>
            <a:ext cx="9055339" cy="1294832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California Institute of Technology,</a:t>
            </a:r>
          </a:p>
          <a:p>
            <a:r>
              <a:rPr lang="en-US" dirty="0"/>
              <a:t>European Organization for Nuclear Research </a:t>
            </a:r>
            <a:r>
              <a:rPr lang="en-US" dirty="0" smtClean="0"/>
              <a:t>(</a:t>
            </a:r>
            <a:r>
              <a:rPr lang="en-US" altLang="zh-CN" dirty="0" smtClean="0"/>
              <a:t>CERN),</a:t>
            </a:r>
          </a:p>
          <a:p>
            <a:r>
              <a:rPr lang="en-US" altLang="zh-CN" dirty="0"/>
              <a:t>Yale </a:t>
            </a:r>
            <a:r>
              <a:rPr lang="en-US" altLang="zh-CN" dirty="0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757944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7929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590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1392 -0.16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81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645 -0.165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904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5073" y="4176130"/>
            <a:ext cx="2120213" cy="408917"/>
            <a:chOff x="6500621" y="1302555"/>
            <a:chExt cx="1664954" cy="408917"/>
          </a:xfrm>
        </p:grpSpPr>
        <p:sp>
          <p:nvSpPr>
            <p:cNvPr id="15" name="对角圆角矩形 1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6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Decisions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1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61361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Visio" r:id="rId4" imgW="4296601" imgH="3470883" progId="Visio.Drawing.11">
                  <p:embed/>
                </p:oleObj>
              </mc:Choice>
              <mc:Fallback>
                <p:oleObj name="Visio" r:id="rId4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1773" y="3692640"/>
            <a:ext cx="1716695" cy="584775"/>
            <a:chOff x="6500621" y="1302555"/>
            <a:chExt cx="1622322" cy="584775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69197" y="3845040"/>
            <a:ext cx="1741673" cy="584775"/>
            <a:chOff x="6500621" y="1302555"/>
            <a:chExt cx="1622323" cy="584775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2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0500" y="3997440"/>
            <a:ext cx="1862768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</a:t>
              </a:r>
              <a:r>
                <a:rPr lang="en-US" altLang="zh-CN" dirty="0" err="1" smtClean="0"/>
                <a:t>ininstruction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3624" y="4149840"/>
            <a:ext cx="1922044" cy="584775"/>
            <a:chOff x="6500621" y="1302555"/>
            <a:chExt cx="1622322" cy="584775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72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1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1684E-6 -7.40741E-7 L -0.03712 0.2488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124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0033E-7 -1.48148E-6 L 0.13231 0.2393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1196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13611 C -3.33333E-6 -0.19722 0.02631 -0.27222 0.04766 -0.27222 L 0.09532 -0.27222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807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2454" y="6108481"/>
            <a:ext cx="1664146" cy="584775"/>
            <a:chOff x="6500621" y="1302555"/>
            <a:chExt cx="1622322" cy="584775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1647984" cy="584775"/>
            <a:chOff x="6500621" y="1302555"/>
            <a:chExt cx="1622322" cy="584775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1695322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703536" y="1180727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Minimally invasive change</a:t>
            </a:r>
            <a:r>
              <a:rPr lang="en-US" altLang="zh-CN" sz="2400" kern="1200" baseline="0" dirty="0" smtClean="0"/>
              <a:t>s</a:t>
            </a:r>
            <a:r>
              <a:rPr lang="en-GB" sz="2400" kern="1200" baseline="0" dirty="0" smtClean="0"/>
              <a:t> on end host groups</a:t>
            </a:r>
            <a:endParaRPr lang="zh-CN" altLang="en-US" sz="2400" kern="1200" dirty="0"/>
          </a:p>
        </p:txBody>
      </p:sp>
      <p:sp>
        <p:nvSpPr>
          <p:cNvPr id="5" name="任意多边形 4"/>
          <p:cNvSpPr/>
          <p:nvPr/>
        </p:nvSpPr>
        <p:spPr>
          <a:xfrm>
            <a:off x="6283215" y="1180727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3311292"/>
              <a:satOff val="13270"/>
              <a:lumOff val="2876"/>
              <a:alphaOff val="0"/>
            </a:schemeClr>
          </a:fillRef>
          <a:effectRef idx="1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Real-time, dynamic resource allocation under the existence of other network traffic</a:t>
            </a:r>
            <a:endParaRPr lang="zh-CN" altLang="en-US" sz="24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1703536" y="4095068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6622584"/>
              <a:satOff val="26541"/>
              <a:lumOff val="5752"/>
              <a:alphaOff val="0"/>
            </a:schemeClr>
          </a:fillRef>
          <a:effectRef idx="1">
            <a:schemeClr val="accent5">
              <a:hueOff val="-6622584"/>
              <a:satOff val="26541"/>
              <a:lumOff val="575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kern="1200" baseline="0" dirty="0" smtClean="0"/>
              <a:t>Not CMS or HEP specific, </a:t>
            </a:r>
            <a:r>
              <a:rPr lang="en-GB" sz="2400" kern="1200" baseline="0" dirty="0" smtClean="0"/>
              <a:t>hence support any data intensive sciences</a:t>
            </a:r>
            <a:endParaRPr lang="zh-CN" altLang="en-US" sz="2400" kern="1200" dirty="0"/>
          </a:p>
        </p:txBody>
      </p:sp>
      <p:sp>
        <p:nvSpPr>
          <p:cNvPr id="8" name="任意多边形 7"/>
          <p:cNvSpPr/>
          <p:nvPr/>
        </p:nvSpPr>
        <p:spPr>
          <a:xfrm>
            <a:off x="6283215" y="4095068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9933876"/>
              <a:satOff val="39811"/>
              <a:lumOff val="8628"/>
              <a:alphaOff val="0"/>
            </a:schemeClr>
          </a:fillRef>
          <a:effectRef idx="1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Dataset distribution to N destination</a:t>
            </a:r>
            <a:endParaRPr lang="zh-CN" alt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baseline="0" dirty="0" smtClean="0">
                <a:latin typeface="+mn-lt"/>
              </a:rPr>
              <a:t>   • </a:t>
            </a:r>
            <a:r>
              <a:rPr lang="en-GB" sz="2400" b="1" kern="1200" baseline="0" dirty="0" smtClean="0"/>
              <a:t>Maximal link utilization </a:t>
            </a:r>
            <a:r>
              <a:rPr lang="en-GB" sz="2400" kern="1200" baseline="0" dirty="0" smtClean="0"/>
              <a:t>in the testbed</a:t>
            </a:r>
            <a:endParaRPr lang="zh-CN" alt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baseline="0" dirty="0" smtClean="0">
                <a:latin typeface="+mn-lt"/>
              </a:rPr>
              <a:t>   • </a:t>
            </a:r>
            <a:r>
              <a:rPr lang="en-US" altLang="zh-CN" sz="2400" b="1" kern="1200" baseline="0" dirty="0" smtClean="0"/>
              <a:t>N</a:t>
            </a:r>
            <a:r>
              <a:rPr lang="en-GB" sz="2400" b="1" kern="1200" baseline="0" dirty="0" smtClean="0"/>
              <a:t> times faster than dataset level scheduling </a:t>
            </a:r>
            <a:endParaRPr lang="zh-CN" alt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2029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50951"/>
              </p:ext>
            </p:extLst>
          </p:nvPr>
        </p:nvGraphicFramePr>
        <p:xfrm>
          <a:off x="441433" y="1260514"/>
          <a:ext cx="5411412" cy="291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4"/>
                        <a:ext cx="5411412" cy="2917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Achieves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theoretical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</a:t>
            </a:r>
            <a:r>
              <a:rPr lang="en-US" sz="2200" b="1" dirty="0" smtClean="0">
                <a:solidFill>
                  <a:srgbClr val="FF0000"/>
                </a:solidFill>
              </a:rPr>
              <a:t>aximum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3453475" y="1238143"/>
            <a:ext cx="836613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343271" y="2009669"/>
            <a:ext cx="242888" cy="2191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2338381" y="2428875"/>
            <a:ext cx="319094" cy="1238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48517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2497928" y="2595563"/>
            <a:ext cx="369099" cy="2333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3050917" y="2662235"/>
            <a:ext cx="11375" cy="2391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3243269" y="2543163"/>
            <a:ext cx="221446" cy="176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3353992" y="2490787"/>
            <a:ext cx="291700" cy="140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3476629" y="2405045"/>
            <a:ext cx="257043" cy="8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5" name="椭圆 24"/>
          <p:cNvSpPr/>
          <p:nvPr/>
        </p:nvSpPr>
        <p:spPr bwMode="auto">
          <a:xfrm>
            <a:off x="1351947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194918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3792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280900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166721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936" y="307638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Thank You!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455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96200" y="180975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515536241"/>
              </p:ext>
            </p:extLst>
          </p:nvPr>
        </p:nvGraphicFramePr>
        <p:xfrm>
          <a:off x="406664" y="1205126"/>
          <a:ext cx="5727436" cy="530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34100" y="120512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66028"/>
              </p:ext>
            </p:extLst>
          </p:nvPr>
        </p:nvGraphicFramePr>
        <p:xfrm>
          <a:off x="6134099" y="1205125"/>
          <a:ext cx="6056313" cy="539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Visio" r:id="rId9" imgW="4017260" imgH="3580669" progId="Visio.Drawing.11">
                  <p:embed/>
                </p:oleObj>
              </mc:Choice>
              <mc:Fallback>
                <p:oleObj name="Visio" r:id="rId9" imgW="4017260" imgH="358066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099" y="1205125"/>
                        <a:ext cx="6056313" cy="5396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847848" y="1847850"/>
            <a:ext cx="405765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Large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raw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from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LHC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at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Tier-0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</a:t>
            </a:r>
            <a:endParaRPr lang="en-US" altLang="zh-CN" sz="3200" dirty="0">
              <a:solidFill>
                <a:schemeClr val="bg1"/>
              </a:solidFill>
              <a:latin typeface="Arial" pitchFamily="-105" charset="0"/>
              <a:ea typeface="微软雅黑" panose="020B0503020204020204" pitchFamily="34" charset="-122"/>
              <a:cs typeface="ＭＳ Ｐゴシック" pitchFamily="-105" charset="-128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09799" y="3433507"/>
            <a:ext cx="369570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RECO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distributed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to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Tier-1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47848" y="4844203"/>
            <a:ext cx="4057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RECO,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simulation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transferred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among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Tier-1~3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analysis.</a:t>
            </a:r>
            <a:endParaRPr lang="zh-CN" altLang="en-US" sz="3200" dirty="0">
              <a:solidFill>
                <a:schemeClr val="bg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655340" y="2295525"/>
            <a:ext cx="2669635" cy="3344015"/>
            <a:chOff x="6655340" y="2295525"/>
            <a:chExt cx="2669635" cy="3344015"/>
          </a:xfrm>
        </p:grpSpPr>
        <p:cxnSp>
          <p:nvCxnSpPr>
            <p:cNvPr id="28" name="直接箭头连接符 27"/>
            <p:cNvCxnSpPr/>
            <p:nvPr/>
          </p:nvCxnSpPr>
          <p:spPr bwMode="auto">
            <a:xfrm flipH="1">
              <a:off x="9110336" y="2295525"/>
              <a:ext cx="214639" cy="12382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7444712" y="3530299"/>
              <a:ext cx="80038" cy="19846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7888834" y="3562425"/>
              <a:ext cx="136049" cy="2430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8108334" y="3327473"/>
              <a:ext cx="250514" cy="1060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8382001" y="4645334"/>
              <a:ext cx="267978" cy="3012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6878397" y="4688550"/>
              <a:ext cx="100160" cy="2861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H="1">
              <a:off x="6655340" y="5306612"/>
              <a:ext cx="107798" cy="1946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911718" y="5382812"/>
              <a:ext cx="9895" cy="2492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7149843" y="5268512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8913495" y="5280850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8358848" y="5306612"/>
              <a:ext cx="197115" cy="2497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8678554" y="5373287"/>
              <a:ext cx="27297" cy="2662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矩形 53"/>
          <p:cNvSpPr/>
          <p:nvPr/>
        </p:nvSpPr>
        <p:spPr>
          <a:xfrm>
            <a:off x="8436592" y="2697976"/>
            <a:ext cx="3753821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RAW</a:t>
            </a:r>
            <a:r>
              <a:rPr lang="zh-CN" altLang="en-US" sz="1600" b="1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Data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tens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of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PB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per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year</a:t>
            </a:r>
          </a:p>
          <a:p>
            <a:r>
              <a:rPr lang="en-US" altLang="zh-CN" sz="1600" b="1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RECO</a:t>
            </a:r>
            <a:r>
              <a:rPr lang="zh-CN" altLang="en-US" sz="1600" b="1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and</a:t>
            </a:r>
            <a:r>
              <a:rPr lang="zh-CN" altLang="en-US" sz="1600" b="1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AOD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multiple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times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of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RAW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data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depending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on</a:t>
            </a:r>
            <a:r>
              <a:rPr lang="zh-CN" altLang="en-US" sz="1600" baseline="0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analysis</a:t>
            </a:r>
            <a:r>
              <a:rPr lang="zh-CN" altLang="en-US" sz="1600" baseline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smtClean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requirements</a:t>
            </a:r>
            <a:endParaRPr lang="en-US" altLang="zh-CN" sz="1600" baseline="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9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128546381"/>
              </p:ext>
            </p:extLst>
          </p:nvPr>
        </p:nvGraphicFramePr>
        <p:xfrm>
          <a:off x="564884" y="1195251"/>
          <a:ext cx="11017516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45094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Number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of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files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63,000,000</a:t>
            </a:r>
            <a:endParaRPr lang="en-US" altLang="zh-CN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Average </a:t>
            </a:r>
            <a:r>
              <a:rPr lang="en-US" altLang="zh-CN" sz="2000" b="1" baseline="0" dirty="0" smtClean="0">
                <a:latin typeface="+mn-lt"/>
              </a:rPr>
              <a:t>file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size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2.6GB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Total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volume</a:t>
            </a:r>
            <a:endParaRPr lang="en-US" altLang="zh-CN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 160PB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2969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Dataset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hundreds </a:t>
            </a:r>
            <a:r>
              <a:rPr lang="en-US" altLang="zh-CN" sz="2000" b="1" baseline="0" dirty="0">
                <a:solidFill>
                  <a:srgbClr val="FF0000"/>
                </a:solidFill>
                <a:latin typeface="+mn-lt"/>
              </a:rPr>
              <a:t>to thousands files</a:t>
            </a:r>
            <a:endParaRPr lang="zh-CN" altLang="en-US" sz="2000" b="1" baseline="0" dirty="0">
              <a:solidFill>
                <a:srgbClr val="FF0000"/>
              </a:solidFill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Dataset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transfer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requests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400-500 per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day</a:t>
            </a:r>
            <a:endParaRPr lang="en-US" altLang="zh-CN" sz="2000" b="1" baseline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86655" y="2407442"/>
            <a:ext cx="1973973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Multiple transfer </a:t>
            </a:r>
            <a:r>
              <a:rPr lang="en-US" altLang="zh-CN" sz="2000" b="1" baseline="0" dirty="0" smtClean="0"/>
              <a:t>patterns: </a:t>
            </a:r>
            <a:endParaRPr lang="en-US" altLang="zh-CN" sz="2000" b="1" baseline="0" dirty="0"/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one-to-one</a:t>
            </a:r>
            <a:r>
              <a:rPr lang="en-US" altLang="zh-CN" sz="2000" b="1" baseline="0" dirty="0"/>
              <a:t>, 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one-to-many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many-to-one</a:t>
            </a:r>
            <a:endParaRPr lang="zh-CN" altLang="en-US" sz="2000" b="1" baseline="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19714" y="2407442"/>
            <a:ext cx="210179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Users submit requests through </a:t>
            </a:r>
            <a:r>
              <a:rPr lang="en-US" altLang="zh-CN" sz="2000" b="1" baseline="0" dirty="0" smtClean="0"/>
              <a:t>web </a:t>
            </a:r>
            <a:r>
              <a:rPr lang="en-US" altLang="zh-CN" sz="2000" b="1" baseline="0" dirty="0"/>
              <a:t>interface</a:t>
            </a:r>
            <a:endParaRPr lang="zh-CN" altLang="en-US" sz="2000" b="1" baseline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9423400" y="2407442"/>
            <a:ext cx="2159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/>
            <a:r>
              <a:rPr lang="en-US" altLang="zh-CN" sz="2000" b="1" baseline="0" dirty="0"/>
              <a:t>Central data movement decision based on history statistics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6986" y="1499453"/>
            <a:ext cx="110175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altLang="zh-CN" sz="32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Data Management and Movement in CMS</a:t>
            </a:r>
            <a:endParaRPr lang="zh-CN" altLang="en-US" sz="32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4923" y="1443789"/>
            <a:ext cx="10946902" cy="5005137"/>
            <a:chOff x="574923" y="1933581"/>
            <a:chExt cx="10946902" cy="4145869"/>
          </a:xfrm>
        </p:grpSpPr>
        <p:sp>
          <p:nvSpPr>
            <p:cNvPr id="4" name="任意多边形 3"/>
            <p:cNvSpPr/>
            <p:nvPr/>
          </p:nvSpPr>
          <p:spPr>
            <a:xfrm>
              <a:off x="574923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Built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top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of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traditional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multi-domain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networks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74923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baseline="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379639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3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2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Inflexible,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static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dataset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level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scheduling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379639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lnRef>
            <a:fill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baseline="0" dirty="0">
                <a:latin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84355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Performance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184355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kern="1200" baseline="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4923" y="2697227"/>
            <a:ext cx="333747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SzPct val="200000"/>
            </a:pPr>
            <a:r>
              <a:rPr lang="en-US" altLang="zh-CN" sz="2000" b="1" baseline="0" dirty="0">
                <a:solidFill>
                  <a:prstClr val="black"/>
                </a:solidFill>
                <a:latin typeface="+mn-lt"/>
              </a:rPr>
              <a:t>•</a:t>
            </a:r>
            <a:r>
              <a:rPr lang="zh-CN" altLang="en-US" sz="2000" b="1" baseline="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Inflexible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infrastructures,</a:t>
            </a:r>
            <a:endParaRPr lang="zh-CN" altLang="en-US" sz="2000" b="1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prstClr val="black"/>
                </a:solidFill>
                <a:latin typeface="+mn-lt"/>
              </a:rPr>
              <a:t>•</a:t>
            </a:r>
            <a:r>
              <a:rPr lang="zh-CN" altLang="en-US" sz="2000" b="1" baseline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Lack </a:t>
            </a:r>
            <a:r>
              <a:rPr lang="en-US" altLang="zh-CN" sz="2000" b="1" baseline="0" dirty="0">
                <a:latin typeface="+mn-lt"/>
              </a:rPr>
              <a:t>of real-time,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global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network view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 I</a:t>
            </a:r>
            <a:r>
              <a:rPr lang="en-US" altLang="zh-CN" sz="2000" b="1" baseline="0" dirty="0" smtClean="0">
                <a:latin typeface="+mn-lt"/>
              </a:rPr>
              <a:t>nfeasible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 data flow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orchestration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6471" y="2712467"/>
            <a:ext cx="3337470" cy="37379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Traditional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client/server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mode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to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select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for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once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Complete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ignorance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destination sites’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potential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providers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No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network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resource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allocation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scheme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9195" y="2727707"/>
            <a:ext cx="2967790" cy="1521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 smtClean="0">
                <a:latin typeface="+mn-lt"/>
              </a:rPr>
              <a:t>• Low </a:t>
            </a:r>
            <a:r>
              <a:rPr lang="en-US" altLang="zh-CN" sz="2000" b="1" baseline="0" dirty="0">
                <a:latin typeface="+mn-lt"/>
              </a:rPr>
              <a:t>concurrency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L</a:t>
            </a:r>
            <a:r>
              <a:rPr lang="en-US" altLang="zh-CN" sz="2000" b="1" baseline="0" dirty="0" smtClean="0">
                <a:latin typeface="+mn-lt"/>
              </a:rPr>
              <a:t>ow </a:t>
            </a:r>
            <a:r>
              <a:rPr lang="en-US" altLang="zh-CN" sz="2000" b="1" baseline="0" dirty="0">
                <a:latin typeface="+mn-lt"/>
              </a:rPr>
              <a:t>link utilization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L</a:t>
            </a:r>
            <a:r>
              <a:rPr lang="en-US" altLang="zh-CN" sz="2000" b="1" baseline="0" dirty="0" smtClean="0">
                <a:latin typeface="+mn-lt"/>
              </a:rPr>
              <a:t>ong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transfer delay</a:t>
            </a:r>
            <a:endParaRPr lang="zh-CN" altLang="en-US" sz="200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95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63200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6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" name="Visio" r:id="rId7" imgW="4619204" imgH="1405917" progId="Visio.Drawing.11">
                  <p:embed/>
                </p:oleObj>
              </mc:Choice>
              <mc:Fallback>
                <p:oleObj name="Visio" r:id="rId7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430179" y="2867072"/>
            <a:ext cx="3373821" cy="270055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708017" y="1697205"/>
            <a:ext cx="715567" cy="3804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334958" y="146360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dirty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760" y="6210737"/>
            <a:ext cx="1023751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423582" y="1179779"/>
            <a:ext cx="923830" cy="929556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433013" y="2205587"/>
            <a:ext cx="144380" cy="200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2398292" y="2695746"/>
            <a:ext cx="309725" cy="1677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2708017" y="2848146"/>
            <a:ext cx="152401" cy="1429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3012273" y="2848146"/>
            <a:ext cx="24607" cy="276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3213343" y="2783978"/>
            <a:ext cx="348221" cy="304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3325854" y="2653230"/>
            <a:ext cx="267794" cy="111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" grpId="0"/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1134192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4192" y="2788247"/>
            <a:ext cx="3040230" cy="3364903"/>
          </a:xfrm>
          <a:prstGeom prst="rect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4600056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1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2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00056" y="2770495"/>
            <a:ext cx="3040230" cy="3382655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lnRef>
          <a:fillRef idx="1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fillRef>
          <a:effectRef idx="0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8065920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1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3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8065920" y="2788247"/>
            <a:ext cx="3040230" cy="3364903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lnRef>
          <a:fillRef idx="1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fillRef>
          <a:effectRef idx="0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0100"/>
          </a:xfrm>
        </p:spPr>
        <p:txBody>
          <a:bodyPr/>
          <a:lstStyle/>
          <a:p>
            <a:r>
              <a:rPr lang="en-US" altLang="zh-CN" sz="3600" dirty="0" smtClean="0"/>
              <a:t>Design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Challenges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Flexible,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Efficient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Transfer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Service</a:t>
            </a:r>
            <a:endParaRPr 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96092" y="2919212"/>
            <a:ext cx="317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Provision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of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global,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real-time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inter-domain</a:t>
            </a:r>
            <a:r>
              <a:rPr lang="zh-CN" altLang="en-US" sz="2000" b="1" baseline="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network view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0056" y="2919212"/>
            <a:ext cx="3040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Flexible,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dynamic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schedule</a:t>
            </a:r>
            <a:r>
              <a:rPr lang="zh-CN" altLang="en-US" sz="2000" b="1" baseline="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with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high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transfer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concurrency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5920" y="2919212"/>
            <a:ext cx="30402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Efficient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altLang="zh-CN" sz="2000" b="1" baseline="0" dirty="0">
                <a:latin typeface="+mn-lt"/>
              </a:rPr>
              <a:t>orchestration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among</a:t>
            </a:r>
            <a:r>
              <a:rPr lang="en-GB" altLang="zh-CN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data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flows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with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high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utilization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4967" y="4885905"/>
            <a:ext cx="9537418" cy="1493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baseline="0" dirty="0">
                <a:latin typeface="Calibri" charset="0"/>
                <a:ea typeface="Calibri" charset="0"/>
                <a:cs typeface="Calibri" charset="0"/>
              </a:rPr>
              <a:t>Solution?</a:t>
            </a:r>
          </a:p>
          <a:p>
            <a:pPr algn="ctr">
              <a:lnSpc>
                <a:spcPct val="150000"/>
              </a:lnSpc>
            </a:pPr>
            <a:r>
              <a:rPr lang="en-GB" sz="32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</a:t>
            </a:r>
            <a:r>
              <a:rPr lang="en-GB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Orchestrator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339490" y="3534648"/>
            <a:ext cx="11433289" cy="1754326"/>
            <a:chOff x="339490" y="3526122"/>
            <a:chExt cx="11433289" cy="1754326"/>
          </a:xfrm>
        </p:grpSpPr>
        <p:sp>
          <p:nvSpPr>
            <p:cNvPr id="11" name="Rectangle 10"/>
            <p:cNvSpPr/>
            <p:nvPr/>
          </p:nvSpPr>
          <p:spPr>
            <a:xfrm>
              <a:off x="339490" y="3526122"/>
              <a:ext cx="5045475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Dataset level scheduling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Destination </a:t>
              </a: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sites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cannot become candidate sources until receiving the whole dataset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Low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concurrency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0940" y="3526122"/>
              <a:ext cx="5621839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Scheduler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Centralized</a:t>
              </a:r>
              <a:r>
                <a:rPr lang="en-US" altLang="zh-CN" sz="1800" baseline="0" dirty="0" smtClean="0"/>
                <a:t>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dynamic,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network-aware</a:t>
              </a:r>
              <a:r>
                <a:rPr lang="en-US" altLang="en-US" sz="1800" baseline="0" dirty="0" smtClean="0"/>
                <a:t> file </a:t>
              </a:r>
              <a:r>
                <a:rPr lang="en-US" altLang="en-US" sz="1800" baseline="0" dirty="0"/>
                <a:t>level </a:t>
              </a:r>
              <a:r>
                <a:rPr lang="en-US" altLang="en-US" sz="1800" baseline="0" dirty="0" smtClean="0"/>
                <a:t>scheduling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Leverage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</a:t>
              </a:r>
              <a:r>
                <a:rPr lang="en-US" altLang="en-US" sz="1800" baseline="0" dirty="0" smtClean="0"/>
                <a:t>estination </a:t>
              </a:r>
              <a:r>
                <a:rPr lang="en-US" altLang="en-US" sz="1800" baseline="0" dirty="0"/>
                <a:t>sites </a:t>
              </a:r>
              <a:r>
                <a:rPr lang="en-US" altLang="zh-CN" sz="1800" baseline="0" dirty="0" smtClean="0"/>
                <a:t>as</a:t>
              </a:r>
              <a:r>
                <a:rPr lang="en-US" altLang="en-US" sz="1800" baseline="0" dirty="0" smtClean="0"/>
                <a:t> candidate sources </a:t>
              </a:r>
              <a:r>
                <a:rPr lang="en-US" altLang="en-US" sz="1800" baseline="0" dirty="0"/>
                <a:t>after </a:t>
              </a:r>
              <a:r>
                <a:rPr lang="en-US" altLang="en-US" sz="1800" baseline="0" dirty="0" smtClean="0"/>
                <a:t>file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reception</a:t>
              </a:r>
              <a:r>
                <a:rPr lang="en-US" altLang="en-US" sz="1800" baseline="0" dirty="0" smtClean="0"/>
                <a:t> 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High concurrency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399787" y="4170837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9491" y="5382522"/>
            <a:ext cx="11433287" cy="1200329"/>
            <a:chOff x="339491" y="5382522"/>
            <a:chExt cx="11433287" cy="1200329"/>
          </a:xfrm>
        </p:grpSpPr>
        <p:sp>
          <p:nvSpPr>
            <p:cNvPr id="14" name="Rectangle 13"/>
            <p:cNvSpPr/>
            <p:nvPr/>
          </p:nvSpPr>
          <p:spPr>
            <a:xfrm>
              <a:off x="339491" y="5382522"/>
              <a:ext cx="5045475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No </a:t>
              </a:r>
              <a:r>
                <a:rPr lang="en-US" sz="1800" baseline="0" dirty="0">
                  <a:latin typeface="Arial" charset="0"/>
                  <a:ea typeface="Arial" charset="0"/>
                  <a:cs typeface="Arial" charset="0"/>
                </a:rPr>
                <a:t>network resource allocation </a:t>
              </a:r>
              <a:r>
                <a:rPr lang="en-US" sz="1800" baseline="0" dirty="0" smtClean="0">
                  <a:latin typeface="Arial" charset="0"/>
                  <a:ea typeface="Arial" charset="0"/>
                  <a:cs typeface="Arial" charset="0"/>
                </a:rPr>
                <a:t>scheme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Data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flows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compete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for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resources</a:t>
              </a:r>
              <a:endParaRPr 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Low utilization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0940" y="5382522"/>
              <a:ext cx="5621838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 b="1" baseline="0" dirty="0">
                  <a:solidFill>
                    <a:schemeClr val="accent1">
                      <a:lumMod val="75000"/>
                    </a:schemeClr>
                  </a:solidFill>
                </a:rPr>
                <a:t>Scheduler and Transfer Execution Nodes (TEN)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Global, dynamic </a:t>
              </a:r>
              <a:r>
                <a:rPr lang="en-US" altLang="en-US" sz="1800" baseline="0" dirty="0"/>
                <a:t>rate allocation among </a:t>
              </a:r>
              <a:r>
                <a:rPr lang="en-US" altLang="zh-CN" sz="1800" baseline="0" dirty="0" smtClean="0"/>
                <a:t>data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flows</a:t>
              </a:r>
              <a:r>
                <a:rPr lang="en-US" altLang="en-US" sz="1800" baseline="0" dirty="0" smtClean="0"/>
                <a:t> (Scheduler)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End host rate limiting to enforce </a:t>
              </a:r>
              <a:r>
                <a:rPr lang="en-US" altLang="en-US" sz="1800" baseline="0" dirty="0" smtClean="0"/>
                <a:t>allocation (TEN)</a:t>
              </a:r>
              <a:endParaRPr lang="en-US" altLang="en-US" sz="1800" baseline="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384964" y="5739798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75988" y="8195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ExaO</a:t>
            </a:r>
            <a:endParaRPr lang="en-US" sz="3200" baseline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339489" y="1409774"/>
            <a:ext cx="11433291" cy="2031325"/>
            <a:chOff x="339489" y="1409774"/>
            <a:chExt cx="11433291" cy="2031325"/>
          </a:xfrm>
        </p:grpSpPr>
        <p:sp>
          <p:nvSpPr>
            <p:cNvPr id="7" name="Right Arrow 6"/>
            <p:cNvSpPr/>
            <p:nvPr/>
          </p:nvSpPr>
          <p:spPr>
            <a:xfrm>
              <a:off x="5384964" y="2222310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489" y="1409774"/>
              <a:ext cx="5045475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No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real-time,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global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view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0940" y="1409774"/>
              <a:ext cx="5621840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Application-Layer Traffic Optimization (ALTO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Collect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complete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network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(</a:t>
              </a:r>
              <a:r>
                <a:rPr lang="en-US" altLang="zh-CN" sz="1800" baseline="0" dirty="0" err="1" smtClean="0"/>
                <a:t>OpenDaylight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en-GB" sz="1800" baseline="0" dirty="0" smtClean="0"/>
                <a:t> </a:t>
              </a:r>
              <a:r>
                <a:rPr lang="en-GB" sz="1800" b="1" baseline="0" dirty="0"/>
                <a:t>real-time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GB" sz="1800" b="1" baseline="0" dirty="0" smtClean="0"/>
                <a:t>information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 (ALTO-SPCE)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global,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on-demand,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minimal,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equivalent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abstract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en-US" altLang="zh-CN" sz="1800" baseline="0" dirty="0" smtClean="0"/>
                <a:t> (ATLO-RSA)</a:t>
              </a:r>
            </a:p>
          </p:txBody>
        </p:sp>
      </p:grp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1526773"/>
              </p:ext>
            </p:extLst>
          </p:nvPr>
        </p:nvGraphicFramePr>
        <p:xfrm>
          <a:off x="571500" y="1257300"/>
          <a:ext cx="11334749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requests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6" y="1417577"/>
            <a:ext cx="2330114" cy="350587"/>
            <a:chOff x="5560607" y="1333344"/>
            <a:chExt cx="2088813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7" y="1333344"/>
              <a:ext cx="2088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5694 C 4.375E-6 0.08217 0.08099 0.11388 0.14687 0.11388 L 0.29375 0.11388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15036</TotalTime>
  <Words>1224</Words>
  <Application>Microsoft Macintosh PowerPoint</Application>
  <PresentationFormat>Custom</PresentationFormat>
  <Paragraphs>201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Presentation</vt:lpstr>
      <vt:lpstr>Example: Distributing Dataset X to All the Sites in ExaO</vt:lpstr>
      <vt:lpstr>Thank You!</vt:lpstr>
      <vt:lpstr>PowerPoint Presentation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1404</cp:revision>
  <cp:lastPrinted>2011-12-21T04:26:34Z</cp:lastPrinted>
  <dcterms:modified xsi:type="dcterms:W3CDTF">2016-11-15T05:29:31Z</dcterms:modified>
</cp:coreProperties>
</file>