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5"/>
  </p:notesMasterIdLst>
  <p:handoutMasterIdLst>
    <p:handoutMasterId r:id="rId26"/>
  </p:handoutMasterIdLst>
  <p:sldIdLst>
    <p:sldId id="900" r:id="rId2"/>
    <p:sldId id="975" r:id="rId3"/>
    <p:sldId id="976" r:id="rId4"/>
    <p:sldId id="968" r:id="rId5"/>
    <p:sldId id="970" r:id="rId6"/>
    <p:sldId id="971" r:id="rId7"/>
    <p:sldId id="972" r:id="rId8"/>
    <p:sldId id="973" r:id="rId9"/>
    <p:sldId id="984" r:id="rId10"/>
    <p:sldId id="983" r:id="rId11"/>
    <p:sldId id="979" r:id="rId12"/>
    <p:sldId id="962" r:id="rId13"/>
    <p:sldId id="966" r:id="rId14"/>
    <p:sldId id="963" r:id="rId15"/>
    <p:sldId id="981" r:id="rId16"/>
    <p:sldId id="980" r:id="rId17"/>
    <p:sldId id="957" r:id="rId18"/>
    <p:sldId id="960" r:id="rId19"/>
    <p:sldId id="982" r:id="rId20"/>
    <p:sldId id="978" r:id="rId21"/>
    <p:sldId id="956" r:id="rId22"/>
    <p:sldId id="958" r:id="rId23"/>
    <p:sldId id="965" r:id="rId24"/>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6600"/>
    <a:srgbClr val="FFCC99"/>
    <a:srgbClr val="0F4D92"/>
    <a:srgbClr val="C5D1E0"/>
    <a:srgbClr val="F3F3F3"/>
    <a:srgbClr val="FF1D19"/>
    <a:srgbClr val="FF0000"/>
    <a:srgbClr val="8080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69"/>
    <p:restoredTop sz="86850" autoAdjust="0"/>
  </p:normalViewPr>
  <p:slideViewPr>
    <p:cSldViewPr snapToGrid="0">
      <p:cViewPr varScale="1">
        <p:scale>
          <a:sx n="97" d="100"/>
          <a:sy n="97" d="100"/>
        </p:scale>
        <p:origin x="98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8" d="100"/>
        <a:sy n="98" d="100"/>
      </p:scale>
      <p:origin x="0" y="0"/>
    </p:cViewPr>
  </p:sorterViewPr>
  <p:notesViewPr>
    <p:cSldViewPr snapToGrid="0">
      <p:cViewPr>
        <p:scale>
          <a:sx n="100" d="100"/>
          <a:sy n="100" d="100"/>
        </p:scale>
        <p:origin x="3600" y="1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E7271-23CF-4FFE-9A3D-4766534EE7DC}" type="doc">
      <dgm:prSet loTypeId="urn:microsoft.com/office/officeart/2008/layout/VerticalCurvedList" loCatId="list" qsTypeId="urn:microsoft.com/office/officeart/2005/8/quickstyle/simple3" qsCatId="simple" csTypeId="urn:microsoft.com/office/officeart/2005/8/colors/colorful5" csCatId="colorful" phldr="1"/>
      <dgm:spPr/>
      <dgm:t>
        <a:bodyPr/>
        <a:lstStyle/>
        <a:p>
          <a:endParaRPr lang="zh-CN" altLang="en-US"/>
        </a:p>
      </dgm:t>
    </dgm:pt>
    <dgm:pt modelId="{B8E88E61-3EE2-4010-BB6F-6332702CB700}">
      <dgm:prSet phldrT="[文本]"/>
      <dgm:spPr/>
      <dgm:t>
        <a:bodyPr/>
        <a:lstStyle/>
        <a:p>
          <a:endParaRPr lang="zh-CN" altLang="en-US" dirty="0"/>
        </a:p>
      </dgm:t>
    </dgm:pt>
    <dgm:pt modelId="{4E43E118-375F-4B14-BC0D-13FE6958EEE2}" type="parTrans" cxnId="{E1D99061-690C-4FE2-B2E6-34DCF601D6D9}">
      <dgm:prSet/>
      <dgm:spPr/>
      <dgm:t>
        <a:bodyPr/>
        <a:lstStyle/>
        <a:p>
          <a:endParaRPr lang="zh-CN" altLang="en-US"/>
        </a:p>
      </dgm:t>
    </dgm:pt>
    <dgm:pt modelId="{7DD33AD3-628A-4ED0-A2BB-6A89937D86A9}" type="sibTrans" cxnId="{E1D99061-690C-4FE2-B2E6-34DCF601D6D9}">
      <dgm:prSet/>
      <dgm:spPr/>
      <dgm:t>
        <a:bodyPr/>
        <a:lstStyle/>
        <a:p>
          <a:endParaRPr lang="zh-CN" altLang="en-US"/>
        </a:p>
      </dgm:t>
    </dgm:pt>
    <dgm:pt modelId="{A7C12AD6-7041-467C-A283-A45B1DEA2BBD}">
      <dgm:prSet phldrT="[文本]"/>
      <dgm:spPr/>
      <dgm:t>
        <a:bodyPr/>
        <a:lstStyle/>
        <a:p>
          <a:endParaRPr lang="zh-CN" altLang="en-US" dirty="0"/>
        </a:p>
      </dgm:t>
    </dgm:pt>
    <dgm:pt modelId="{CA3234A5-BCBA-4F30-BF27-8579BA815062}" type="parTrans" cxnId="{7B7CBCD0-F816-4D3C-BA31-D6898F66D3C6}">
      <dgm:prSet/>
      <dgm:spPr/>
      <dgm:t>
        <a:bodyPr/>
        <a:lstStyle/>
        <a:p>
          <a:endParaRPr lang="zh-CN" altLang="en-US"/>
        </a:p>
      </dgm:t>
    </dgm:pt>
    <dgm:pt modelId="{A8EE0096-C330-4426-93DA-51E0FC369A7A}" type="sibTrans" cxnId="{7B7CBCD0-F816-4D3C-BA31-D6898F66D3C6}">
      <dgm:prSet/>
      <dgm:spPr/>
      <dgm:t>
        <a:bodyPr/>
        <a:lstStyle/>
        <a:p>
          <a:endParaRPr lang="zh-CN" altLang="en-US"/>
        </a:p>
      </dgm:t>
    </dgm:pt>
    <dgm:pt modelId="{3EED4F85-049B-4DD3-A7DA-50CF0ECC862E}">
      <dgm:prSet phldrT="[文本]"/>
      <dgm:spPr/>
      <dgm:t>
        <a:bodyPr/>
        <a:lstStyle/>
        <a:p>
          <a:endParaRPr lang="zh-CN" altLang="en-US" dirty="0"/>
        </a:p>
      </dgm:t>
    </dgm:pt>
    <dgm:pt modelId="{515A6808-BA63-4F9A-AC84-BE5D1603130C}" type="parTrans" cxnId="{EF5268CD-F0EA-4610-89BD-C39DFFB944BD}">
      <dgm:prSet/>
      <dgm:spPr/>
      <dgm:t>
        <a:bodyPr/>
        <a:lstStyle/>
        <a:p>
          <a:endParaRPr lang="zh-CN" altLang="en-US"/>
        </a:p>
      </dgm:t>
    </dgm:pt>
    <dgm:pt modelId="{F241A58C-70A4-49C0-9485-5660CD6AFDEE}" type="sibTrans" cxnId="{EF5268CD-F0EA-4610-89BD-C39DFFB944BD}">
      <dgm:prSet/>
      <dgm:spPr/>
      <dgm:t>
        <a:bodyPr/>
        <a:lstStyle/>
        <a:p>
          <a:endParaRPr lang="zh-CN" altLang="en-US"/>
        </a:p>
      </dgm:t>
    </dgm:pt>
    <dgm:pt modelId="{B7EF9EEA-394D-4C56-9954-0584E6FE8657}" type="pres">
      <dgm:prSet presAssocID="{72CE7271-23CF-4FFE-9A3D-4766534EE7DC}" presName="Name0" presStyleCnt="0">
        <dgm:presLayoutVars>
          <dgm:chMax val="7"/>
          <dgm:chPref val="7"/>
          <dgm:dir/>
        </dgm:presLayoutVars>
      </dgm:prSet>
      <dgm:spPr/>
      <dgm:t>
        <a:bodyPr/>
        <a:lstStyle/>
        <a:p>
          <a:endParaRPr lang="en-US"/>
        </a:p>
      </dgm:t>
    </dgm:pt>
    <dgm:pt modelId="{4247CF75-B763-41B3-9D9C-F13D8931C66B}" type="pres">
      <dgm:prSet presAssocID="{72CE7271-23CF-4FFE-9A3D-4766534EE7DC}" presName="Name1" presStyleCnt="0"/>
      <dgm:spPr/>
    </dgm:pt>
    <dgm:pt modelId="{A8F94BEC-BBBB-4186-9EFC-8976960FF7BF}" type="pres">
      <dgm:prSet presAssocID="{72CE7271-23CF-4FFE-9A3D-4766534EE7DC}" presName="cycle" presStyleCnt="0"/>
      <dgm:spPr/>
    </dgm:pt>
    <dgm:pt modelId="{21D9FA01-F245-4D3A-92BC-97C36E2711FA}" type="pres">
      <dgm:prSet presAssocID="{72CE7271-23CF-4FFE-9A3D-4766534EE7DC}" presName="srcNode" presStyleLbl="node1" presStyleIdx="0" presStyleCnt="3"/>
      <dgm:spPr/>
    </dgm:pt>
    <dgm:pt modelId="{5CD5C973-BFF8-41B2-9065-B6105EAD76FC}" type="pres">
      <dgm:prSet presAssocID="{72CE7271-23CF-4FFE-9A3D-4766534EE7DC}" presName="conn" presStyleLbl="parChTrans1D2" presStyleIdx="0" presStyleCnt="1"/>
      <dgm:spPr/>
      <dgm:t>
        <a:bodyPr/>
        <a:lstStyle/>
        <a:p>
          <a:endParaRPr lang="en-US"/>
        </a:p>
      </dgm:t>
    </dgm:pt>
    <dgm:pt modelId="{208E4596-ECEF-4A2F-99EA-78EF3A9ECD7A}" type="pres">
      <dgm:prSet presAssocID="{72CE7271-23CF-4FFE-9A3D-4766534EE7DC}" presName="extraNode" presStyleLbl="node1" presStyleIdx="0" presStyleCnt="3"/>
      <dgm:spPr/>
    </dgm:pt>
    <dgm:pt modelId="{919E80CE-93AF-4D83-8096-86C7618380F0}" type="pres">
      <dgm:prSet presAssocID="{72CE7271-23CF-4FFE-9A3D-4766534EE7DC}" presName="dstNode" presStyleLbl="node1" presStyleIdx="0" presStyleCnt="3"/>
      <dgm:spPr/>
    </dgm:pt>
    <dgm:pt modelId="{41B41DBA-C1AE-402F-A760-DD2D99160B09}" type="pres">
      <dgm:prSet presAssocID="{B8E88E61-3EE2-4010-BB6F-6332702CB700}" presName="text_1" presStyleLbl="node1" presStyleIdx="0" presStyleCnt="3">
        <dgm:presLayoutVars>
          <dgm:bulletEnabled val="1"/>
        </dgm:presLayoutVars>
      </dgm:prSet>
      <dgm:spPr/>
      <dgm:t>
        <a:bodyPr/>
        <a:lstStyle/>
        <a:p>
          <a:endParaRPr lang="zh-CN" altLang="en-US"/>
        </a:p>
      </dgm:t>
    </dgm:pt>
    <dgm:pt modelId="{C545BBFC-8FD9-4FEE-BE55-B64295A72183}" type="pres">
      <dgm:prSet presAssocID="{B8E88E61-3EE2-4010-BB6F-6332702CB700}" presName="accent_1" presStyleCnt="0"/>
      <dgm:spPr/>
    </dgm:pt>
    <dgm:pt modelId="{52DF919A-A0CE-4BDC-AD7B-F3560C0AD043}" type="pres">
      <dgm:prSet presAssocID="{B8E88E61-3EE2-4010-BB6F-6332702CB700}" presName="accentRepeatNode" presStyleLbl="solidFgAcc1" presStyleIdx="0" presStyleCnt="3"/>
      <dgm:spPr/>
    </dgm:pt>
    <dgm:pt modelId="{837D185E-A1E8-4D5B-9EFC-B4317E9D1D79}" type="pres">
      <dgm:prSet presAssocID="{A7C12AD6-7041-467C-A283-A45B1DEA2BBD}" presName="text_2" presStyleLbl="node1" presStyleIdx="1" presStyleCnt="3">
        <dgm:presLayoutVars>
          <dgm:bulletEnabled val="1"/>
        </dgm:presLayoutVars>
      </dgm:prSet>
      <dgm:spPr/>
      <dgm:t>
        <a:bodyPr/>
        <a:lstStyle/>
        <a:p>
          <a:endParaRPr lang="zh-CN" altLang="en-US"/>
        </a:p>
      </dgm:t>
    </dgm:pt>
    <dgm:pt modelId="{14541E74-BF06-450F-8130-A989EF0456DA}" type="pres">
      <dgm:prSet presAssocID="{A7C12AD6-7041-467C-A283-A45B1DEA2BBD}" presName="accent_2" presStyleCnt="0"/>
      <dgm:spPr/>
    </dgm:pt>
    <dgm:pt modelId="{A886EE69-B973-460C-B812-95009C52DDC5}" type="pres">
      <dgm:prSet presAssocID="{A7C12AD6-7041-467C-A283-A45B1DEA2BBD}" presName="accentRepeatNode" presStyleLbl="solidFgAcc1" presStyleIdx="1" presStyleCnt="3"/>
      <dgm:spPr/>
    </dgm:pt>
    <dgm:pt modelId="{D9ED17D9-7EDD-48A2-8E06-1809D2E1D5BA}" type="pres">
      <dgm:prSet presAssocID="{3EED4F85-049B-4DD3-A7DA-50CF0ECC862E}" presName="text_3" presStyleLbl="node1" presStyleIdx="2" presStyleCnt="3">
        <dgm:presLayoutVars>
          <dgm:bulletEnabled val="1"/>
        </dgm:presLayoutVars>
      </dgm:prSet>
      <dgm:spPr/>
      <dgm:t>
        <a:bodyPr/>
        <a:lstStyle/>
        <a:p>
          <a:endParaRPr lang="zh-CN" altLang="en-US"/>
        </a:p>
      </dgm:t>
    </dgm:pt>
    <dgm:pt modelId="{DBF4472D-86E2-43AA-BDBD-B7300CBB7FC2}" type="pres">
      <dgm:prSet presAssocID="{3EED4F85-049B-4DD3-A7DA-50CF0ECC862E}" presName="accent_3" presStyleCnt="0"/>
      <dgm:spPr/>
    </dgm:pt>
    <dgm:pt modelId="{4A4C5765-0577-4451-BAC3-99FB3C2D7B3D}" type="pres">
      <dgm:prSet presAssocID="{3EED4F85-049B-4DD3-A7DA-50CF0ECC862E}" presName="accentRepeatNode" presStyleLbl="solidFgAcc1" presStyleIdx="2" presStyleCnt="3"/>
      <dgm:spPr/>
    </dgm:pt>
  </dgm:ptLst>
  <dgm:cxnLst>
    <dgm:cxn modelId="{EF5268CD-F0EA-4610-89BD-C39DFFB944BD}" srcId="{72CE7271-23CF-4FFE-9A3D-4766534EE7DC}" destId="{3EED4F85-049B-4DD3-A7DA-50CF0ECC862E}" srcOrd="2" destOrd="0" parTransId="{515A6808-BA63-4F9A-AC84-BE5D1603130C}" sibTransId="{F241A58C-70A4-49C0-9485-5660CD6AFDEE}"/>
    <dgm:cxn modelId="{2F47FA2A-8F77-486C-BFE7-D1265425948F}" type="presOf" srcId="{A7C12AD6-7041-467C-A283-A45B1DEA2BBD}" destId="{837D185E-A1E8-4D5B-9EFC-B4317E9D1D79}" srcOrd="0" destOrd="0" presId="urn:microsoft.com/office/officeart/2008/layout/VerticalCurvedList"/>
    <dgm:cxn modelId="{1D64CD02-C44D-443F-983A-6F216C727493}" type="presOf" srcId="{3EED4F85-049B-4DD3-A7DA-50CF0ECC862E}" destId="{D9ED17D9-7EDD-48A2-8E06-1809D2E1D5BA}" srcOrd="0" destOrd="0" presId="urn:microsoft.com/office/officeart/2008/layout/VerticalCurvedList"/>
    <dgm:cxn modelId="{61145DDC-9409-4D43-B0C0-2E9250ACCD5A}" type="presOf" srcId="{72CE7271-23CF-4FFE-9A3D-4766534EE7DC}" destId="{B7EF9EEA-394D-4C56-9954-0584E6FE8657}" srcOrd="0" destOrd="0" presId="urn:microsoft.com/office/officeart/2008/layout/VerticalCurvedList"/>
    <dgm:cxn modelId="{44440F1C-B27B-4E04-BBAD-13C5CBACF644}" type="presOf" srcId="{B8E88E61-3EE2-4010-BB6F-6332702CB700}" destId="{41B41DBA-C1AE-402F-A760-DD2D99160B09}" srcOrd="0" destOrd="0" presId="urn:microsoft.com/office/officeart/2008/layout/VerticalCurvedList"/>
    <dgm:cxn modelId="{ED01D3EF-41D0-4357-9160-6EAB55396BDA}" type="presOf" srcId="{7DD33AD3-628A-4ED0-A2BB-6A89937D86A9}" destId="{5CD5C973-BFF8-41B2-9065-B6105EAD76FC}" srcOrd="0" destOrd="0" presId="urn:microsoft.com/office/officeart/2008/layout/VerticalCurvedList"/>
    <dgm:cxn modelId="{7B7CBCD0-F816-4D3C-BA31-D6898F66D3C6}" srcId="{72CE7271-23CF-4FFE-9A3D-4766534EE7DC}" destId="{A7C12AD6-7041-467C-A283-A45B1DEA2BBD}" srcOrd="1" destOrd="0" parTransId="{CA3234A5-BCBA-4F30-BF27-8579BA815062}" sibTransId="{A8EE0096-C330-4426-93DA-51E0FC369A7A}"/>
    <dgm:cxn modelId="{E1D99061-690C-4FE2-B2E6-34DCF601D6D9}" srcId="{72CE7271-23CF-4FFE-9A3D-4766534EE7DC}" destId="{B8E88E61-3EE2-4010-BB6F-6332702CB700}" srcOrd="0" destOrd="0" parTransId="{4E43E118-375F-4B14-BC0D-13FE6958EEE2}" sibTransId="{7DD33AD3-628A-4ED0-A2BB-6A89937D86A9}"/>
    <dgm:cxn modelId="{56F349CA-C465-48FB-98B2-A82C30D5C5AA}" type="presParOf" srcId="{B7EF9EEA-394D-4C56-9954-0584E6FE8657}" destId="{4247CF75-B763-41B3-9D9C-F13D8931C66B}" srcOrd="0" destOrd="0" presId="urn:microsoft.com/office/officeart/2008/layout/VerticalCurvedList"/>
    <dgm:cxn modelId="{8FB2824A-291D-456B-B6FC-2DA57A7AC53B}" type="presParOf" srcId="{4247CF75-B763-41B3-9D9C-F13D8931C66B}" destId="{A8F94BEC-BBBB-4186-9EFC-8976960FF7BF}" srcOrd="0" destOrd="0" presId="urn:microsoft.com/office/officeart/2008/layout/VerticalCurvedList"/>
    <dgm:cxn modelId="{43EC74C9-62FB-44EB-ADDE-CED37BAB386D}" type="presParOf" srcId="{A8F94BEC-BBBB-4186-9EFC-8976960FF7BF}" destId="{21D9FA01-F245-4D3A-92BC-97C36E2711FA}" srcOrd="0" destOrd="0" presId="urn:microsoft.com/office/officeart/2008/layout/VerticalCurvedList"/>
    <dgm:cxn modelId="{88B8037F-4DAB-45B9-9995-4E2B7484D1A9}" type="presParOf" srcId="{A8F94BEC-BBBB-4186-9EFC-8976960FF7BF}" destId="{5CD5C973-BFF8-41B2-9065-B6105EAD76FC}" srcOrd="1" destOrd="0" presId="urn:microsoft.com/office/officeart/2008/layout/VerticalCurvedList"/>
    <dgm:cxn modelId="{111BC397-3EA5-4B30-8025-B4A10874FB50}" type="presParOf" srcId="{A8F94BEC-BBBB-4186-9EFC-8976960FF7BF}" destId="{208E4596-ECEF-4A2F-99EA-78EF3A9ECD7A}" srcOrd="2" destOrd="0" presId="urn:microsoft.com/office/officeart/2008/layout/VerticalCurvedList"/>
    <dgm:cxn modelId="{A1FFDE54-A144-4B90-86DD-E81AAC94C332}" type="presParOf" srcId="{A8F94BEC-BBBB-4186-9EFC-8976960FF7BF}" destId="{919E80CE-93AF-4D83-8096-86C7618380F0}" srcOrd="3" destOrd="0" presId="urn:microsoft.com/office/officeart/2008/layout/VerticalCurvedList"/>
    <dgm:cxn modelId="{FABCE908-0AA1-47CC-973D-DFAFF4CBFEEA}" type="presParOf" srcId="{4247CF75-B763-41B3-9D9C-F13D8931C66B}" destId="{41B41DBA-C1AE-402F-A760-DD2D99160B09}" srcOrd="1" destOrd="0" presId="urn:microsoft.com/office/officeart/2008/layout/VerticalCurvedList"/>
    <dgm:cxn modelId="{D9C13BE0-8E7A-4253-B370-136D8D7B6697}" type="presParOf" srcId="{4247CF75-B763-41B3-9D9C-F13D8931C66B}" destId="{C545BBFC-8FD9-4FEE-BE55-B64295A72183}" srcOrd="2" destOrd="0" presId="urn:microsoft.com/office/officeart/2008/layout/VerticalCurvedList"/>
    <dgm:cxn modelId="{25809CB1-C611-4584-8063-CC5B18E5931A}" type="presParOf" srcId="{C545BBFC-8FD9-4FEE-BE55-B64295A72183}" destId="{52DF919A-A0CE-4BDC-AD7B-F3560C0AD043}" srcOrd="0" destOrd="0" presId="urn:microsoft.com/office/officeart/2008/layout/VerticalCurvedList"/>
    <dgm:cxn modelId="{820CE850-2202-4F27-911E-8565966E459D}" type="presParOf" srcId="{4247CF75-B763-41B3-9D9C-F13D8931C66B}" destId="{837D185E-A1E8-4D5B-9EFC-B4317E9D1D79}" srcOrd="3" destOrd="0" presId="urn:microsoft.com/office/officeart/2008/layout/VerticalCurvedList"/>
    <dgm:cxn modelId="{136DFF88-808B-4860-A885-CA6F944233C2}" type="presParOf" srcId="{4247CF75-B763-41B3-9D9C-F13D8931C66B}" destId="{14541E74-BF06-450F-8130-A989EF0456DA}" srcOrd="4" destOrd="0" presId="urn:microsoft.com/office/officeart/2008/layout/VerticalCurvedList"/>
    <dgm:cxn modelId="{E91C3664-BEAA-47E6-8CAC-FDB52D65C681}" type="presParOf" srcId="{14541E74-BF06-450F-8130-A989EF0456DA}" destId="{A886EE69-B973-460C-B812-95009C52DDC5}" srcOrd="0" destOrd="0" presId="urn:microsoft.com/office/officeart/2008/layout/VerticalCurvedList"/>
    <dgm:cxn modelId="{B7B03D19-CBCB-41E6-8EE4-A6460C5086CE}" type="presParOf" srcId="{4247CF75-B763-41B3-9D9C-F13D8931C66B}" destId="{D9ED17D9-7EDD-48A2-8E06-1809D2E1D5BA}" srcOrd="5" destOrd="0" presId="urn:microsoft.com/office/officeart/2008/layout/VerticalCurvedList"/>
    <dgm:cxn modelId="{2F70FC08-2E2D-4118-8B81-28FA1A5355B4}" type="presParOf" srcId="{4247CF75-B763-41B3-9D9C-F13D8931C66B}" destId="{DBF4472D-86E2-43AA-BDBD-B7300CBB7FC2}" srcOrd="6" destOrd="0" presId="urn:microsoft.com/office/officeart/2008/layout/VerticalCurvedList"/>
    <dgm:cxn modelId="{81364F96-6764-4B10-A381-08DC3B256A59}" type="presParOf" srcId="{DBF4472D-86E2-43AA-BDBD-B7300CBB7FC2}" destId="{4A4C5765-0577-4451-BAC3-99FB3C2D7B3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5C973-BFF8-41B2-9065-B6105EAD76FC}">
      <dsp:nvSpPr>
        <dsp:cNvPr id="0" name=""/>
        <dsp:cNvSpPr/>
      </dsp:nvSpPr>
      <dsp:spPr>
        <a:xfrm>
          <a:off x="-5513474" y="-844251"/>
          <a:ext cx="6565547" cy="6565547"/>
        </a:xfrm>
        <a:prstGeom prst="blockArc">
          <a:avLst>
            <a:gd name="adj1" fmla="val 18900000"/>
            <a:gd name="adj2" fmla="val 2700000"/>
            <a:gd name="adj3" fmla="val 329"/>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B41DBA-C1AE-402F-A760-DD2D99160B09}">
      <dsp:nvSpPr>
        <dsp:cNvPr id="0" name=""/>
        <dsp:cNvSpPr/>
      </dsp:nvSpPr>
      <dsp:spPr>
        <a:xfrm>
          <a:off x="676933" y="487704"/>
          <a:ext cx="6635921" cy="97540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74231" tIns="129540" rIns="129540" bIns="129540" numCol="1" spcCol="1270" anchor="ctr" anchorCtr="0">
          <a:noAutofit/>
        </a:bodyPr>
        <a:lstStyle/>
        <a:p>
          <a:pPr lvl="0" algn="l" defTabSz="2266950">
            <a:lnSpc>
              <a:spcPct val="90000"/>
            </a:lnSpc>
            <a:spcBef>
              <a:spcPct val="0"/>
            </a:spcBef>
            <a:spcAft>
              <a:spcPct val="35000"/>
            </a:spcAft>
          </a:pPr>
          <a:endParaRPr lang="zh-CN" altLang="en-US" sz="5100" kern="1200" dirty="0"/>
        </a:p>
      </dsp:txBody>
      <dsp:txXfrm>
        <a:off x="676933" y="487704"/>
        <a:ext cx="6635921" cy="975408"/>
      </dsp:txXfrm>
    </dsp:sp>
    <dsp:sp modelId="{52DF919A-A0CE-4BDC-AD7B-F3560C0AD043}">
      <dsp:nvSpPr>
        <dsp:cNvPr id="0" name=""/>
        <dsp:cNvSpPr/>
      </dsp:nvSpPr>
      <dsp:spPr>
        <a:xfrm>
          <a:off x="67303" y="365778"/>
          <a:ext cx="1219261" cy="1219261"/>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37D185E-A1E8-4D5B-9EFC-B4317E9D1D79}">
      <dsp:nvSpPr>
        <dsp:cNvPr id="0" name=""/>
        <dsp:cNvSpPr/>
      </dsp:nvSpPr>
      <dsp:spPr>
        <a:xfrm>
          <a:off x="1031494" y="1950817"/>
          <a:ext cx="6281359" cy="975408"/>
        </a:xfrm>
        <a:prstGeom prst="rect">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74231" tIns="129540" rIns="129540" bIns="129540" numCol="1" spcCol="1270" anchor="ctr" anchorCtr="0">
          <a:noAutofit/>
        </a:bodyPr>
        <a:lstStyle/>
        <a:p>
          <a:pPr lvl="0" algn="l" defTabSz="2266950">
            <a:lnSpc>
              <a:spcPct val="90000"/>
            </a:lnSpc>
            <a:spcBef>
              <a:spcPct val="0"/>
            </a:spcBef>
            <a:spcAft>
              <a:spcPct val="35000"/>
            </a:spcAft>
          </a:pPr>
          <a:endParaRPr lang="zh-CN" altLang="en-US" sz="5100" kern="1200" dirty="0"/>
        </a:p>
      </dsp:txBody>
      <dsp:txXfrm>
        <a:off x="1031494" y="1950817"/>
        <a:ext cx="6281359" cy="975408"/>
      </dsp:txXfrm>
    </dsp:sp>
    <dsp:sp modelId="{A886EE69-B973-460C-B812-95009C52DDC5}">
      <dsp:nvSpPr>
        <dsp:cNvPr id="0" name=""/>
        <dsp:cNvSpPr/>
      </dsp:nvSpPr>
      <dsp:spPr>
        <a:xfrm>
          <a:off x="421864" y="1828891"/>
          <a:ext cx="1219261" cy="1219261"/>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4966938"/>
              <a:satOff val="19906"/>
              <a:lumOff val="4314"/>
              <a:alphaOff val="0"/>
            </a:schemeClr>
          </a:solidFill>
          <a:prstDash val="solid"/>
        </a:ln>
        <a:effectLst/>
      </dsp:spPr>
      <dsp:style>
        <a:lnRef idx="1">
          <a:scrgbClr r="0" g="0" b="0"/>
        </a:lnRef>
        <a:fillRef idx="2">
          <a:scrgbClr r="0" g="0" b="0"/>
        </a:fillRef>
        <a:effectRef idx="0">
          <a:scrgbClr r="0" g="0" b="0"/>
        </a:effectRef>
        <a:fontRef idx="minor"/>
      </dsp:style>
    </dsp:sp>
    <dsp:sp modelId="{D9ED17D9-7EDD-48A2-8E06-1809D2E1D5BA}">
      <dsp:nvSpPr>
        <dsp:cNvPr id="0" name=""/>
        <dsp:cNvSpPr/>
      </dsp:nvSpPr>
      <dsp:spPr>
        <a:xfrm>
          <a:off x="676933" y="3413930"/>
          <a:ext cx="6635921" cy="975408"/>
        </a:xfrm>
        <a:prstGeom prst="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74231" tIns="129540" rIns="129540" bIns="129540" numCol="1" spcCol="1270" anchor="ctr" anchorCtr="0">
          <a:noAutofit/>
        </a:bodyPr>
        <a:lstStyle/>
        <a:p>
          <a:pPr lvl="0" algn="l" defTabSz="2266950">
            <a:lnSpc>
              <a:spcPct val="90000"/>
            </a:lnSpc>
            <a:spcBef>
              <a:spcPct val="0"/>
            </a:spcBef>
            <a:spcAft>
              <a:spcPct val="35000"/>
            </a:spcAft>
          </a:pPr>
          <a:endParaRPr lang="zh-CN" altLang="en-US" sz="5100" kern="1200" dirty="0"/>
        </a:p>
      </dsp:txBody>
      <dsp:txXfrm>
        <a:off x="676933" y="3413930"/>
        <a:ext cx="6635921" cy="975408"/>
      </dsp:txXfrm>
    </dsp:sp>
    <dsp:sp modelId="{4A4C5765-0577-4451-BAC3-99FB3C2D7B3D}">
      <dsp:nvSpPr>
        <dsp:cNvPr id="0" name=""/>
        <dsp:cNvSpPr/>
      </dsp:nvSpPr>
      <dsp:spPr>
        <a:xfrm>
          <a:off x="67303" y="3292004"/>
          <a:ext cx="1219261" cy="1219261"/>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9933876"/>
              <a:satOff val="39811"/>
              <a:lumOff val="8628"/>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endParaRPr lang="en-US"/>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fld id="{5721E9F5-F346-4544-A173-003E47FC89BC}" type="slidenum">
              <a:rPr lang="en-US"/>
              <a:pPr>
                <a:defRPr/>
              </a:pPr>
              <a:t>‹#›</a:t>
            </a:fld>
            <a:endParaRPr lang="en-US"/>
          </a:p>
        </p:txBody>
      </p:sp>
    </p:spTree>
    <p:extLst>
      <p:ext uri="{BB962C8B-B14F-4D97-AF65-F5344CB8AC3E}">
        <p14:creationId xmlns:p14="http://schemas.microsoft.com/office/powerpoint/2010/main" val="118912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effectLst/>
                <a:ea typeface="ＭＳ Ｐゴシック" charset="-128"/>
                <a:cs typeface="ＭＳ Ｐゴシック" charset="-128"/>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effectLst/>
              </a:defRPr>
            </a:lvl1pPr>
          </a:lstStyle>
          <a:p>
            <a:pPr>
              <a:defRPr/>
            </a:pPr>
            <a:fld id="{86487906-38C7-2948-8EF2-63BA3985CDFF}" type="slidenum">
              <a:rPr lang="en-US"/>
              <a:pPr>
                <a:defRPr/>
              </a:pPr>
              <a:t>‹#›</a:t>
            </a:fld>
            <a:endParaRPr lang="en-US"/>
          </a:p>
        </p:txBody>
      </p:sp>
    </p:spTree>
    <p:extLst>
      <p:ext uri="{BB962C8B-B14F-4D97-AF65-F5344CB8AC3E}">
        <p14:creationId xmlns:p14="http://schemas.microsoft.com/office/powerpoint/2010/main" val="5361277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Arial" charset="0"/>
                <a:ea typeface="ＭＳ Ｐゴシック" charset="0"/>
                <a:cs typeface="ＭＳ Ｐゴシック" charset="0"/>
              </a:defRPr>
            </a:lvl1pPr>
            <a:lvl2pPr marL="742950" indent="-285750" eaLnBrk="0" hangingPunct="0">
              <a:defRPr sz="2400" baseline="-25000">
                <a:solidFill>
                  <a:schemeClr val="tx1"/>
                </a:solidFill>
                <a:latin typeface="Arial" charset="0"/>
                <a:ea typeface="ＭＳ Ｐゴシック" charset="0"/>
              </a:defRPr>
            </a:lvl2pPr>
            <a:lvl3pPr marL="1143000" indent="-228600" eaLnBrk="0" hangingPunct="0">
              <a:defRPr sz="2400" baseline="-25000">
                <a:solidFill>
                  <a:schemeClr val="tx1"/>
                </a:solidFill>
                <a:latin typeface="Arial" charset="0"/>
                <a:ea typeface="ＭＳ Ｐゴシック" charset="0"/>
              </a:defRPr>
            </a:lvl3pPr>
            <a:lvl4pPr marL="1600200" indent="-228600" eaLnBrk="0" hangingPunct="0">
              <a:defRPr sz="2400" baseline="-25000">
                <a:solidFill>
                  <a:schemeClr val="tx1"/>
                </a:solidFill>
                <a:latin typeface="Arial" charset="0"/>
                <a:ea typeface="ＭＳ Ｐゴシック" charset="0"/>
              </a:defRPr>
            </a:lvl4pPr>
            <a:lvl5pPr marL="2057400" indent="-228600" eaLnBrk="0" hangingPunct="0">
              <a:defRPr sz="2400" baseline="-25000">
                <a:solidFill>
                  <a:schemeClr val="tx1"/>
                </a:solidFill>
                <a:latin typeface="Arial"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Arial"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Arial"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Arial"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Arial" charset="0"/>
                <a:ea typeface="ＭＳ Ｐゴシック" charset="0"/>
              </a:defRPr>
            </a:lvl9pPr>
          </a:lstStyle>
          <a:p>
            <a:fld id="{662F50D6-D15D-9D43-8078-CCA5EDDAF389}" type="slidenum">
              <a:rPr lang="en-US" sz="1200" baseline="0"/>
              <a:pPr/>
              <a:t>1</a:t>
            </a:fld>
            <a:endParaRPr lang="en-US" sz="1200" baseline="0"/>
          </a:p>
        </p:txBody>
      </p:sp>
      <p:sp>
        <p:nvSpPr>
          <p:cNvPr id="51202" name="Rectangle 2"/>
          <p:cNvSpPr>
            <a:spLocks noGrp="1" noRot="1" noChangeAspect="1" noChangeArrowheads="1"/>
          </p:cNvSpPr>
          <p:nvPr>
            <p:ph type="sldImg"/>
          </p:nvPr>
        </p:nvSpPr>
        <p:spPr>
          <a:solidFill>
            <a:srgbClr val="FFFFFF"/>
          </a:solidFill>
          <a:ln/>
        </p:spPr>
      </p:sp>
      <p:sp>
        <p:nvSpPr>
          <p:cNvPr id="5120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069357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a:t>
            </a:r>
            <a:r>
              <a:rPr lang="en-US" baseline="0" dirty="0" smtClean="0"/>
              <a:t> to resolve these issues, we designed a series of tools to </a:t>
            </a:r>
            <a:r>
              <a:rPr lang="en-US" altLang="zh-CN" dirty="0" smtClean="0"/>
              <a:t>simplify </a:t>
            </a:r>
            <a:r>
              <a:rPr lang="en-US" altLang="zh-CN" dirty="0" err="1" smtClean="0"/>
              <a:t>sdn</a:t>
            </a:r>
            <a:r>
              <a:rPr lang="en-US" altLang="zh-CN" dirty="0" smtClean="0"/>
              <a:t> control programming.</a:t>
            </a:r>
          </a:p>
          <a:p>
            <a:endParaRPr lang="en-US" dirty="0" smtClean="0"/>
          </a:p>
          <a:p>
            <a:r>
              <a:rPr lang="en-US" dirty="0" smtClean="0"/>
              <a:t>Control space</a:t>
            </a:r>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10</a:t>
            </a:fld>
            <a:endParaRPr lang="en-US"/>
          </a:p>
        </p:txBody>
      </p:sp>
    </p:spTree>
    <p:extLst>
      <p:ext uri="{BB962C8B-B14F-4D97-AF65-F5344CB8AC3E}">
        <p14:creationId xmlns:p14="http://schemas.microsoft.com/office/powerpoint/2010/main" val="1231851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the layout of the ide</a:t>
            </a:r>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12</a:t>
            </a:fld>
            <a:endParaRPr lang="en-US"/>
          </a:p>
        </p:txBody>
      </p:sp>
    </p:spTree>
    <p:extLst>
      <p:ext uri="{BB962C8B-B14F-4D97-AF65-F5344CB8AC3E}">
        <p14:creationId xmlns:p14="http://schemas.microsoft.com/office/powerpoint/2010/main" val="325451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To transfer </a:t>
            </a:r>
            <a:r>
              <a:rPr lang="en-US" baseline="0" dirty="0" smtClean="0"/>
              <a:t>application written by high-level language to low-level flow rules, we design the maple system. the maple system provides a per-packer …which </a:t>
            </a:r>
            <a:r>
              <a:rPr lang="en-US" baseline="0" dirty="0" err="1" smtClean="0"/>
              <a:t>conceptly</a:t>
            </a:r>
            <a:r>
              <a:rPr lang="en-US" baseline="0" dirty="0" smtClean="0"/>
              <a:t> process every-packet in the network.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13</a:t>
            </a:fld>
            <a:endParaRPr lang="en-US"/>
          </a:p>
        </p:txBody>
      </p:sp>
    </p:spTree>
    <p:extLst>
      <p:ext uri="{BB962C8B-B14F-4D97-AF65-F5344CB8AC3E}">
        <p14:creationId xmlns:p14="http://schemas.microsoft.com/office/powerpoint/2010/main" val="536282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a:t>
            </a:r>
            <a:r>
              <a:rPr lang="en-US" baseline="0" dirty="0" smtClean="0"/>
              <a:t> this maple application example which wants to …</a:t>
            </a:r>
          </a:p>
          <a:p>
            <a:r>
              <a:rPr lang="en-US" baseline="0" dirty="0" smtClean="0"/>
              <a:t>Maple app is a </a:t>
            </a:r>
            <a:r>
              <a:rPr lang="en-US" baseline="0" dirty="0" err="1" smtClean="0"/>
              <a:t>lamda</a:t>
            </a:r>
            <a:r>
              <a:rPr lang="en-US" baseline="0" dirty="0" smtClean="0"/>
              <a:t> function which is not increment function. What if the data changes, … (introduce FAST)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14</a:t>
            </a:fld>
            <a:endParaRPr lang="en-US"/>
          </a:p>
        </p:txBody>
      </p:sp>
    </p:spTree>
    <p:extLst>
      <p:ext uri="{BB962C8B-B14F-4D97-AF65-F5344CB8AC3E}">
        <p14:creationId xmlns:p14="http://schemas.microsoft.com/office/powerpoint/2010/main" val="562752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a:t>
            </a:r>
          </a:p>
          <a:p>
            <a:r>
              <a:rPr lang="en-US" dirty="0" smtClean="0"/>
              <a:t>When</a:t>
            </a:r>
            <a:r>
              <a:rPr lang="en-US" baseline="0" dirty="0" smtClean="0"/>
              <a:t> state changes, …</a:t>
            </a:r>
            <a:endParaRPr lang="en-US" dirty="0" smtClean="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15</a:t>
            </a:fld>
            <a:endParaRPr lang="en-US"/>
          </a:p>
        </p:txBody>
      </p:sp>
    </p:spTree>
    <p:extLst>
      <p:ext uri="{BB962C8B-B14F-4D97-AF65-F5344CB8AC3E}">
        <p14:creationId xmlns:p14="http://schemas.microsoft.com/office/powerpoint/2010/main" val="1252689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16</a:t>
            </a:fld>
            <a:endParaRPr lang="en-US"/>
          </a:p>
        </p:txBody>
      </p:sp>
    </p:spTree>
    <p:extLst>
      <p:ext uri="{BB962C8B-B14F-4D97-AF65-F5344CB8AC3E}">
        <p14:creationId xmlns:p14="http://schemas.microsoft.com/office/powerpoint/2010/main" val="1298893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400" dirty="0" smtClean="0"/>
              <a:t>Demo</a:t>
            </a:r>
            <a:r>
              <a:rPr lang="en-US" sz="4400" baseline="0" dirty="0" smtClean="0"/>
              <a:t> explain:</a:t>
            </a:r>
          </a:p>
          <a:p>
            <a:r>
              <a:rPr lang="en-US" sz="4400" baseline="0" dirty="0" smtClean="0"/>
              <a:t>1. </a:t>
            </a:r>
            <a:r>
              <a:rPr lang="en-US" sz="4400" baseline="0" dirty="0" err="1" smtClean="0"/>
              <a:t>WebIDE</a:t>
            </a:r>
            <a:r>
              <a:rPr lang="en-US" sz="4400" baseline="0" dirty="0" smtClean="0"/>
              <a:t> can quick programming with Maple and FAST.</a:t>
            </a:r>
          </a:p>
          <a:p>
            <a:r>
              <a:rPr lang="en-US" sz="4400" baseline="0" dirty="0" smtClean="0"/>
              <a:t>2. Each and every packet can execute by </a:t>
            </a:r>
            <a:r>
              <a:rPr lang="en-US" sz="4400" baseline="0" dirty="0" err="1" smtClean="0"/>
              <a:t>MapleAPP</a:t>
            </a:r>
            <a:r>
              <a:rPr lang="en-US" sz="4400" baseline="0" dirty="0" smtClean="0"/>
              <a:t>.</a:t>
            </a:r>
          </a:p>
          <a:p>
            <a:r>
              <a:rPr lang="en-US" sz="4400" baseline="0" dirty="0" smtClean="0"/>
              <a:t>3. Maple can handle cross-layer </a:t>
            </a:r>
            <a:r>
              <a:rPr lang="en-US" sz="4400" dirty="0" smtClean="0">
                <a:solidFill>
                  <a:schemeClr val="dk1"/>
                </a:solidFill>
                <a:latin typeface="Arial"/>
                <a:ea typeface="Arial"/>
                <a:cs typeface="Arial"/>
                <a:sym typeface="Arial"/>
              </a:rPr>
              <a:t>programming. </a:t>
            </a:r>
            <a:r>
              <a:rPr lang="en-US" sz="4400" baseline="0" dirty="0" smtClean="0">
                <a:solidFill>
                  <a:schemeClr val="dk1"/>
                </a:solidFill>
                <a:latin typeface="Arial"/>
                <a:ea typeface="Arial"/>
                <a:cs typeface="Arial"/>
                <a:sym typeface="Arial"/>
              </a:rPr>
              <a:t> Such as : </a:t>
            </a:r>
            <a:r>
              <a:rPr lang="en-US" sz="4400" baseline="0" dirty="0" err="1" smtClean="0">
                <a:solidFill>
                  <a:schemeClr val="dk1"/>
                </a:solidFill>
                <a:latin typeface="Arial"/>
                <a:ea typeface="Arial"/>
                <a:cs typeface="Arial"/>
                <a:sym typeface="Arial"/>
              </a:rPr>
              <a:t>SrcIP</a:t>
            </a:r>
            <a:r>
              <a:rPr lang="en-US" sz="4400" baseline="0" dirty="0" smtClean="0">
                <a:solidFill>
                  <a:schemeClr val="dk1"/>
                </a:solidFill>
                <a:latin typeface="Arial"/>
                <a:ea typeface="Arial"/>
                <a:cs typeface="Arial"/>
                <a:sym typeface="Arial"/>
              </a:rPr>
              <a:t> in L2,  </a:t>
            </a:r>
            <a:r>
              <a:rPr lang="en-US" sz="4400" baseline="0" dirty="0" err="1" smtClean="0">
                <a:solidFill>
                  <a:schemeClr val="dk1"/>
                </a:solidFill>
                <a:latin typeface="Arial"/>
                <a:ea typeface="Arial"/>
                <a:cs typeface="Arial"/>
                <a:sym typeface="Arial"/>
              </a:rPr>
              <a:t>GetUri</a:t>
            </a:r>
            <a:r>
              <a:rPr lang="en-US" sz="4400" baseline="0" dirty="0" smtClean="0">
                <a:solidFill>
                  <a:schemeClr val="dk1"/>
                </a:solidFill>
                <a:latin typeface="Arial"/>
                <a:ea typeface="Arial"/>
                <a:cs typeface="Arial"/>
                <a:sym typeface="Arial"/>
              </a:rPr>
              <a:t> in L7.</a:t>
            </a:r>
          </a:p>
          <a:p>
            <a:r>
              <a:rPr lang="en-US" sz="4400" baseline="0" dirty="0" smtClean="0">
                <a:solidFill>
                  <a:schemeClr val="dk1"/>
                </a:solidFill>
                <a:latin typeface="Arial"/>
                <a:ea typeface="Arial"/>
                <a:cs typeface="Arial"/>
                <a:sym typeface="Arial"/>
              </a:rPr>
              <a:t>4. </a:t>
            </a:r>
            <a:r>
              <a:rPr lang="en-US" sz="4400" baseline="0" dirty="0" err="1" smtClean="0">
                <a:solidFill>
                  <a:schemeClr val="dk1"/>
                </a:solidFill>
                <a:latin typeface="Arial"/>
                <a:ea typeface="Arial"/>
                <a:cs typeface="Arial"/>
                <a:sym typeface="Arial"/>
              </a:rPr>
              <a:t>MAple</a:t>
            </a:r>
            <a:r>
              <a:rPr lang="en-US" sz="4400" baseline="0" dirty="0" smtClean="0">
                <a:solidFill>
                  <a:schemeClr val="dk1"/>
                </a:solidFill>
                <a:latin typeface="Arial"/>
                <a:ea typeface="Arial"/>
                <a:cs typeface="Arial"/>
                <a:sym typeface="Arial"/>
              </a:rPr>
              <a:t> can </a:t>
            </a:r>
            <a:r>
              <a:rPr lang="en-US" sz="4400" dirty="0" smtClean="0">
                <a:solidFill>
                  <a:schemeClr val="dk1"/>
                </a:solidFill>
                <a:latin typeface="Arial"/>
                <a:ea typeface="Arial"/>
                <a:cs typeface="Arial"/>
                <a:sym typeface="Arial"/>
              </a:rPr>
              <a:t>completely south-bound agnostic</a:t>
            </a:r>
            <a:r>
              <a:rPr lang="en-US" sz="4400" baseline="0" dirty="0" smtClean="0">
                <a:solidFill>
                  <a:schemeClr val="tx1"/>
                </a:solidFill>
                <a:latin typeface="Arial" pitchFamily="-105" charset="0"/>
                <a:ea typeface="ＭＳ Ｐゴシック" pitchFamily="-105" charset="-128"/>
                <a:cs typeface="ＭＳ Ｐゴシック" pitchFamily="-105" charset="-128"/>
                <a:sym typeface="Arial"/>
              </a:rPr>
              <a:t>.</a:t>
            </a:r>
          </a:p>
          <a:p>
            <a:r>
              <a:rPr lang="en-US" sz="4400" baseline="0" dirty="0" smtClean="0">
                <a:solidFill>
                  <a:schemeClr val="tx1"/>
                </a:solidFill>
                <a:latin typeface="Arial" pitchFamily="-105" charset="0"/>
                <a:ea typeface="ＭＳ Ｐゴシック" pitchFamily="-105" charset="-128"/>
                <a:cs typeface="ＭＳ Ｐゴシック" pitchFamily="-105" charset="-128"/>
                <a:sym typeface="Arial"/>
              </a:rPr>
              <a:t>5. FAST can automatic trace data dependence, If any change, FAST can re-execute the </a:t>
            </a:r>
            <a:r>
              <a:rPr lang="en-US" sz="4400" baseline="0" dirty="0" err="1" smtClean="0">
                <a:solidFill>
                  <a:schemeClr val="tx1"/>
                </a:solidFill>
                <a:latin typeface="Arial" pitchFamily="-105" charset="0"/>
                <a:ea typeface="ＭＳ Ｐゴシック" pitchFamily="-105" charset="-128"/>
                <a:cs typeface="ＭＳ Ｐゴシック" pitchFamily="-105" charset="-128"/>
                <a:sym typeface="Arial"/>
              </a:rPr>
              <a:t>MapleApp</a:t>
            </a:r>
            <a:r>
              <a:rPr lang="en-US" sz="4400" baseline="0" dirty="0" smtClean="0">
                <a:solidFill>
                  <a:schemeClr val="tx1"/>
                </a:solidFill>
                <a:latin typeface="Arial" pitchFamily="-105" charset="0"/>
                <a:ea typeface="ＭＳ Ｐゴシック" pitchFamily="-105" charset="-128"/>
                <a:cs typeface="ＭＳ Ｐゴシック" pitchFamily="-105" charset="-128"/>
                <a:sym typeface="Arial"/>
              </a:rPr>
              <a:t>.</a:t>
            </a:r>
          </a:p>
          <a:p>
            <a:r>
              <a:rPr lang="en-US" sz="4400" baseline="0" dirty="0" smtClean="0">
                <a:solidFill>
                  <a:schemeClr val="tx1"/>
                </a:solidFill>
                <a:latin typeface="Arial" pitchFamily="-105" charset="0"/>
                <a:ea typeface="ＭＳ Ｐゴシック" pitchFamily="-105" charset="-128"/>
                <a:cs typeface="ＭＳ Ｐゴシック" pitchFamily="-105" charset="-128"/>
                <a:sym typeface="Arial"/>
              </a:rPr>
              <a:t>6.Controller can deploy all flow rule and switch flow table.</a:t>
            </a:r>
            <a:endParaRPr lang="en-US" sz="4400" baseline="0" dirty="0" smtClean="0"/>
          </a:p>
          <a:p>
            <a:pPr marL="742950" indent="-742950">
              <a:buAutoNum type="arabicPeriod"/>
            </a:pPr>
            <a:endParaRPr lang="en-US" sz="4400"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17</a:t>
            </a:fld>
            <a:endParaRPr lang="en-US"/>
          </a:p>
        </p:txBody>
      </p:sp>
    </p:spTree>
    <p:extLst>
      <p:ext uri="{BB962C8B-B14F-4D97-AF65-F5344CB8AC3E}">
        <p14:creationId xmlns:p14="http://schemas.microsoft.com/office/powerpoint/2010/main" val="201447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19</a:t>
            </a:fld>
            <a:endParaRPr lang="en-US"/>
          </a:p>
        </p:txBody>
      </p:sp>
    </p:spTree>
    <p:extLst>
      <p:ext uri="{BB962C8B-B14F-4D97-AF65-F5344CB8AC3E}">
        <p14:creationId xmlns:p14="http://schemas.microsoft.com/office/powerpoint/2010/main" val="293656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20</a:t>
            </a:fld>
            <a:endParaRPr lang="en-US"/>
          </a:p>
        </p:txBody>
      </p:sp>
    </p:spTree>
    <p:extLst>
      <p:ext uri="{BB962C8B-B14F-4D97-AF65-F5344CB8AC3E}">
        <p14:creationId xmlns:p14="http://schemas.microsoft.com/office/powerpoint/2010/main" val="448116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21</a:t>
            </a:fld>
            <a:endParaRPr lang="en-US"/>
          </a:p>
        </p:txBody>
      </p:sp>
    </p:spTree>
    <p:extLst>
      <p:ext uri="{BB962C8B-B14F-4D97-AF65-F5344CB8AC3E}">
        <p14:creationId xmlns:p14="http://schemas.microsoft.com/office/powerpoint/2010/main" val="211457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It is very known</a:t>
            </a:r>
            <a:r>
              <a:rPr lang="en-US" baseline="0" dirty="0" smtClean="0"/>
              <a:t> that super computing can benefit from…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smtClean="0"/>
              <a:t>The current network component in super computing is not …</a:t>
            </a: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2</a:t>
            </a:fld>
            <a:endParaRPr lang="en-US"/>
          </a:p>
        </p:txBody>
      </p:sp>
    </p:spTree>
    <p:extLst>
      <p:ext uri="{BB962C8B-B14F-4D97-AF65-F5344CB8AC3E}">
        <p14:creationId xmlns:p14="http://schemas.microsoft.com/office/powerpoint/2010/main" val="1345510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22</a:t>
            </a:fld>
            <a:endParaRPr lang="en-US"/>
          </a:p>
        </p:txBody>
      </p:sp>
    </p:spTree>
    <p:extLst>
      <p:ext uri="{BB962C8B-B14F-4D97-AF65-F5344CB8AC3E}">
        <p14:creationId xmlns:p14="http://schemas.microsoft.com/office/powerpoint/2010/main" val="1387170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Emergence of SDN promises super efficient and flexible networks but current SDN control programming systems are low level, limited (machine code age…)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1.Complex</a:t>
            </a:r>
            <a:r>
              <a:rPr lang="en-US" baseline="0" dirty="0" smtClean="0"/>
              <a:t>, split programming model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t>
            </a:r>
            <a:r>
              <a:rPr lang="en-US" sz="1200" dirty="0" err="1" smtClean="0"/>
              <a:t>OpenFlow</a:t>
            </a:r>
            <a:r>
              <a:rPr lang="en-US" sz="1200" dirty="0" smtClean="0"/>
              <a:t> is a low level, complex computation model: it does not even support logic negation, and hence needs priority to simulate logic negation, it supports only layer 2 to layer 4, but many decisions may depend on higher layers </a:t>
            </a:r>
            <a:r>
              <a:rPr lang="en-US" baseline="0" dirty="0" smtClean="0"/>
              <a:t>)</a:t>
            </a:r>
            <a:endParaRPr lang="en-US" dirty="0" smtClean="0"/>
          </a:p>
          <a:p>
            <a:pPr marL="0" marR="0" lvl="0" indent="0" algn="l" rtl="0">
              <a:lnSpc>
                <a:spcPct val="100000"/>
              </a:lnSpc>
              <a:spcBef>
                <a:spcPts val="0"/>
              </a:spcBef>
              <a:spcAft>
                <a:spcPts val="0"/>
              </a:spcAft>
              <a:buClr>
                <a:schemeClr val="dk1"/>
              </a:buClr>
              <a:buSzPct val="25000"/>
              <a:buFont typeface="Calibri"/>
              <a:buNone/>
            </a:pPr>
            <a:r>
              <a:rPr lang="en-US" dirty="0" smtClean="0"/>
              <a:t>2.Network dynamics(</a:t>
            </a:r>
            <a:r>
              <a:rPr lang="en-US" sz="1200" dirty="0" smtClean="0"/>
              <a:t>Complex manual tracking of execution dependency</a:t>
            </a:r>
            <a:r>
              <a:rPr lang="en-US" sz="1200" baseline="0" dirty="0" smtClean="0"/>
              <a:t> </a:t>
            </a:r>
            <a:r>
              <a:rPr lang="en-US" sz="1200" dirty="0" smtClean="0"/>
              <a:t>Manual cleanup, re-execute)</a:t>
            </a:r>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3</a:t>
            </a:fld>
            <a:endParaRPr lang="en-US"/>
          </a:p>
        </p:txBody>
      </p:sp>
    </p:spTree>
    <p:extLst>
      <p:ext uri="{BB962C8B-B14F-4D97-AF65-F5344CB8AC3E}">
        <p14:creationId xmlns:p14="http://schemas.microsoft.com/office/powerpoint/2010/main" val="106141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4</a:t>
            </a:fld>
            <a:endParaRPr lang="en-US"/>
          </a:p>
        </p:txBody>
      </p:sp>
    </p:spTree>
    <p:extLst>
      <p:ext uri="{BB962C8B-B14F-4D97-AF65-F5344CB8AC3E}">
        <p14:creationId xmlns:p14="http://schemas.microsoft.com/office/powerpoint/2010/main" val="1049398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a:t>
            </a:r>
            <a:r>
              <a:rPr lang="en-US" baseline="0" dirty="0" smtClean="0"/>
              <a:t> use a simple example to demonstrate the issue. Here the user wants to block all traffic to port 22…</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5</a:t>
            </a:fld>
            <a:endParaRPr lang="en-US"/>
          </a:p>
        </p:txBody>
      </p:sp>
    </p:spTree>
    <p:extLst>
      <p:ext uri="{BB962C8B-B14F-4D97-AF65-F5344CB8AC3E}">
        <p14:creationId xmlns:p14="http://schemas.microsoft.com/office/powerpoint/2010/main" val="1874099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6</a:t>
            </a:fld>
            <a:endParaRPr lang="en-US"/>
          </a:p>
        </p:txBody>
      </p:sp>
    </p:spTree>
    <p:extLst>
      <p:ext uri="{BB962C8B-B14F-4D97-AF65-F5344CB8AC3E}">
        <p14:creationId xmlns:p14="http://schemas.microsoft.com/office/powerpoint/2010/main" val="156823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7</a:t>
            </a:fld>
            <a:endParaRPr lang="en-US"/>
          </a:p>
        </p:txBody>
      </p:sp>
    </p:spTree>
    <p:extLst>
      <p:ext uri="{BB962C8B-B14F-4D97-AF65-F5344CB8AC3E}">
        <p14:creationId xmlns:p14="http://schemas.microsoft.com/office/powerpoint/2010/main" val="296266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sz="1800" dirty="0">
                <a:latin typeface="Lucida Grande" charset="0"/>
                <a:cs typeface="Lucida Grande" charset="0"/>
                <a:sym typeface="Lucida Grande" charset="0"/>
              </a:rPr>
              <a:t>Unfortunately, this program has a bug. To see where the program goes wrong, let</a:t>
            </a:r>
            <a:r>
              <a:rPr lang="ja-JP" altLang="en-US" sz="1800" dirty="0">
                <a:latin typeface="Arial"/>
                <a:cs typeface="Lucida Grande" charset="0"/>
                <a:sym typeface="Lucida Grande" charset="0"/>
              </a:rPr>
              <a:t>’</a:t>
            </a:r>
            <a:r>
              <a:rPr lang="en-US" sz="1800" dirty="0">
                <a:latin typeface="Lucida Grande" charset="0"/>
                <a:cs typeface="Lucida Grande" charset="0"/>
                <a:sym typeface="Lucida Grande" charset="0"/>
              </a:rPr>
              <a:t>s watch what happens when we connect this controller to a single switch and let two packets arrive. Both packets have destination mac A. The red packet is to TCP destination 80, while the green packet is to TCP destination 22.  When the red packet arrives, the switch has an empty flow table and sends the packet to the controller. The controller determines that the packet should be forwarded to the next hop, and installs the appropriate rule. The red packet returns to the switch and moves onward.  Now, the port 22 packet arrives at the switch, and instead of being dropped or sent to the controller, it matches the low priority rule for Ethernet destination A and is therefore forwarded onward. This violates the user</a:t>
            </a:r>
            <a:r>
              <a:rPr lang="ja-JP" altLang="en-US" sz="1800" dirty="0">
                <a:latin typeface="Arial"/>
                <a:cs typeface="Lucida Grande" charset="0"/>
                <a:sym typeface="Lucida Grande" charset="0"/>
              </a:rPr>
              <a:t>’</a:t>
            </a:r>
            <a:r>
              <a:rPr lang="en-US" sz="1800" dirty="0">
                <a:latin typeface="Lucida Grande" charset="0"/>
                <a:cs typeface="Lucida Grande" charset="0"/>
                <a:sym typeface="Lucida Grande" charset="0"/>
              </a:rPr>
              <a:t>s intentions and may represent a security violation.</a:t>
            </a:r>
          </a:p>
        </p:txBody>
      </p:sp>
    </p:spTree>
    <p:extLst>
      <p:ext uri="{BB962C8B-B14F-4D97-AF65-F5344CB8AC3E}">
        <p14:creationId xmlns:p14="http://schemas.microsoft.com/office/powerpoint/2010/main" val="1157632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Emergence of SDN promises super efficient and flexible networks but current SDN control programming systems are low level, limited (machine code age…)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1.Complex</a:t>
            </a:r>
            <a:r>
              <a:rPr lang="en-US" baseline="0" dirty="0" smtClean="0"/>
              <a:t>, split programming model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t>
            </a:r>
            <a:r>
              <a:rPr lang="en-US" sz="1200" dirty="0" err="1" smtClean="0"/>
              <a:t>OpenFlow</a:t>
            </a:r>
            <a:r>
              <a:rPr lang="en-US" sz="1200" dirty="0" smtClean="0"/>
              <a:t> is a low level, complex computation model: it does not even support logic negation, and hence needs priority to simulate logic negation, it supports only layer 2 to layer 4, but many decisions may depend on higher layers </a:t>
            </a:r>
            <a:r>
              <a:rPr lang="en-US" baseline="0" dirty="0" smtClean="0"/>
              <a:t>)</a:t>
            </a:r>
            <a:endParaRPr lang="en-US" dirty="0" smtClean="0"/>
          </a:p>
          <a:p>
            <a:pPr marL="0" marR="0" lvl="0" indent="0" algn="l" rtl="0">
              <a:lnSpc>
                <a:spcPct val="100000"/>
              </a:lnSpc>
              <a:spcBef>
                <a:spcPts val="0"/>
              </a:spcBef>
              <a:spcAft>
                <a:spcPts val="0"/>
              </a:spcAft>
              <a:buClr>
                <a:schemeClr val="dk1"/>
              </a:buClr>
              <a:buSzPct val="25000"/>
              <a:buFont typeface="Calibri"/>
              <a:buNone/>
            </a:pPr>
            <a:r>
              <a:rPr lang="en-US" dirty="0" smtClean="0"/>
              <a:t>2.Network dynamics(</a:t>
            </a:r>
            <a:r>
              <a:rPr lang="en-US" sz="1200" dirty="0" smtClean="0"/>
              <a:t>Complex manual tracking of execution dependency</a:t>
            </a:r>
            <a:r>
              <a:rPr lang="en-US" sz="1200" baseline="0" dirty="0" smtClean="0"/>
              <a:t> </a:t>
            </a:r>
            <a:r>
              <a:rPr lang="en-US" sz="1200" dirty="0" smtClean="0"/>
              <a:t>Manual cleanup, re-execute)</a:t>
            </a:r>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9</a:t>
            </a:fld>
            <a:endParaRPr lang="en-US"/>
          </a:p>
        </p:txBody>
      </p:sp>
    </p:spTree>
    <p:extLst>
      <p:ext uri="{BB962C8B-B14F-4D97-AF65-F5344CB8AC3E}">
        <p14:creationId xmlns:p14="http://schemas.microsoft.com/office/powerpoint/2010/main" val="1952769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697235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72D7EECA-1C83-6C45-83D6-4D079D0FAF5C}" type="slidenum">
              <a:rPr lang="en-US"/>
              <a:pPr>
                <a:defRPr/>
              </a:pPr>
              <a:t>‹#›</a:t>
            </a:fld>
            <a:endParaRPr lang="en-US">
              <a:solidFill>
                <a:schemeClr val="bg2"/>
              </a:solidFill>
            </a:endParaRPr>
          </a:p>
        </p:txBody>
      </p:sp>
    </p:spTree>
    <p:extLst>
      <p:ext uri="{BB962C8B-B14F-4D97-AF65-F5344CB8AC3E}">
        <p14:creationId xmlns:p14="http://schemas.microsoft.com/office/powerpoint/2010/main" val="250005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76200"/>
            <a:ext cx="2212975"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5413" y="76200"/>
            <a:ext cx="6491287"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AC140D7-3C71-1742-AEFB-F5B5412C9B00}" type="slidenum">
              <a:rPr lang="en-US"/>
              <a:pPr>
                <a:defRPr/>
              </a:pPr>
              <a:t>‹#›</a:t>
            </a:fld>
            <a:endParaRPr lang="en-US">
              <a:solidFill>
                <a:schemeClr val="bg2"/>
              </a:solidFill>
            </a:endParaRPr>
          </a:p>
        </p:txBody>
      </p:sp>
    </p:spTree>
    <p:extLst>
      <p:ext uri="{BB962C8B-B14F-4D97-AF65-F5344CB8AC3E}">
        <p14:creationId xmlns:p14="http://schemas.microsoft.com/office/powerpoint/2010/main" val="239967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28588" y="6400800"/>
            <a:ext cx="1905000" cy="304800"/>
          </a:xfrm>
        </p:spPr>
        <p:txBody>
          <a:bodyPr/>
          <a:lstStyle>
            <a:lvl1pPr>
              <a:defRPr/>
            </a:lvl1pPr>
          </a:lstStyle>
          <a:p>
            <a:pPr>
              <a:defRPr/>
            </a:pPr>
            <a:fld id="{65C94A1E-3510-F44F-BED8-FBEFB14C5091}" type="slidenum">
              <a:rPr lang="en-US"/>
              <a:pPr>
                <a:defRPr/>
              </a:pPr>
              <a:t>‹#›</a:t>
            </a:fld>
            <a:endParaRPr lang="en-US">
              <a:solidFill>
                <a:schemeClr val="bg2"/>
              </a:solidFill>
            </a:endParaRPr>
          </a:p>
        </p:txBody>
      </p:sp>
    </p:spTree>
    <p:extLst>
      <p:ext uri="{BB962C8B-B14F-4D97-AF65-F5344CB8AC3E}">
        <p14:creationId xmlns:p14="http://schemas.microsoft.com/office/powerpoint/2010/main" val="209119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8059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687006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5413" y="990600"/>
            <a:ext cx="4351337"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990600"/>
            <a:ext cx="4352925"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643B7268-F349-8842-B2C6-E5D994E4AE31}" type="slidenum">
              <a:rPr lang="en-US"/>
              <a:pPr>
                <a:defRPr/>
              </a:pPr>
              <a:t>‹#›</a:t>
            </a:fld>
            <a:endParaRPr lang="en-US">
              <a:solidFill>
                <a:schemeClr val="bg2"/>
              </a:solidFill>
            </a:endParaRPr>
          </a:p>
        </p:txBody>
      </p:sp>
    </p:spTree>
    <p:extLst>
      <p:ext uri="{BB962C8B-B14F-4D97-AF65-F5344CB8AC3E}">
        <p14:creationId xmlns:p14="http://schemas.microsoft.com/office/powerpoint/2010/main" val="20115587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4E0BDCD-C9B5-0945-AF7F-3E94AA7ADACD}" type="slidenum">
              <a:rPr lang="en-US"/>
              <a:pPr>
                <a:defRPr/>
              </a:pPr>
              <a:t>‹#›</a:t>
            </a:fld>
            <a:endParaRPr lang="en-US">
              <a:solidFill>
                <a:schemeClr val="bg2"/>
              </a:solidFill>
            </a:endParaRPr>
          </a:p>
        </p:txBody>
      </p:sp>
    </p:spTree>
    <p:extLst>
      <p:ext uri="{BB962C8B-B14F-4D97-AF65-F5344CB8AC3E}">
        <p14:creationId xmlns:p14="http://schemas.microsoft.com/office/powerpoint/2010/main" val="399731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09F64BDA-7C03-0348-A74F-EE75429B1384}" type="slidenum">
              <a:rPr lang="en-US"/>
              <a:pPr>
                <a:defRPr/>
              </a:pPr>
              <a:t>‹#›</a:t>
            </a:fld>
            <a:endParaRPr lang="en-US">
              <a:solidFill>
                <a:schemeClr val="bg2"/>
              </a:solidFill>
            </a:endParaRPr>
          </a:p>
        </p:txBody>
      </p:sp>
    </p:spTree>
    <p:extLst>
      <p:ext uri="{BB962C8B-B14F-4D97-AF65-F5344CB8AC3E}">
        <p14:creationId xmlns:p14="http://schemas.microsoft.com/office/powerpoint/2010/main" val="99668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0B5A099-68A2-044B-9162-510493F6B079}" type="slidenum">
              <a:rPr lang="en-US"/>
              <a:pPr>
                <a:defRPr/>
              </a:pPr>
              <a:t>‹#›</a:t>
            </a:fld>
            <a:endParaRPr lang="en-US">
              <a:solidFill>
                <a:schemeClr val="bg2"/>
              </a:solidFill>
            </a:endParaRPr>
          </a:p>
        </p:txBody>
      </p:sp>
    </p:spTree>
    <p:extLst>
      <p:ext uri="{BB962C8B-B14F-4D97-AF65-F5344CB8AC3E}">
        <p14:creationId xmlns:p14="http://schemas.microsoft.com/office/powerpoint/2010/main" val="272359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D3A41906-1694-444C-9BC0-9D3A13E9E150}" type="slidenum">
              <a:rPr lang="en-US"/>
              <a:pPr>
                <a:defRPr/>
              </a:pPr>
              <a:t>‹#›</a:t>
            </a:fld>
            <a:endParaRPr lang="en-US">
              <a:solidFill>
                <a:schemeClr val="bg2"/>
              </a:solidFill>
            </a:endParaRPr>
          </a:p>
        </p:txBody>
      </p:sp>
    </p:spTree>
    <p:extLst>
      <p:ext uri="{BB962C8B-B14F-4D97-AF65-F5344CB8AC3E}">
        <p14:creationId xmlns:p14="http://schemas.microsoft.com/office/powerpoint/2010/main" val="37342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F9CB2A15-B8E4-7E4F-8BA5-A4DAD477726A}" type="slidenum">
              <a:rPr lang="en-US"/>
              <a:pPr>
                <a:defRPr/>
              </a:pPr>
              <a:t>‹#›</a:t>
            </a:fld>
            <a:endParaRPr lang="en-US">
              <a:solidFill>
                <a:schemeClr val="bg2"/>
              </a:solidFill>
            </a:endParaRPr>
          </a:p>
        </p:txBody>
      </p:sp>
    </p:spTree>
    <p:extLst>
      <p:ext uri="{BB962C8B-B14F-4D97-AF65-F5344CB8AC3E}">
        <p14:creationId xmlns:p14="http://schemas.microsoft.com/office/powerpoint/2010/main" val="37524828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9144000" cy="804863"/>
          </a:xfrm>
          <a:prstGeom prst="rect">
            <a:avLst/>
          </a:prstGeom>
          <a:solidFill>
            <a:srgbClr val="0F4D92"/>
          </a:solidFill>
          <a:ln w="9525" cap="flat" cmpd="sng" algn="ctr">
            <a:solidFill>
              <a:schemeClr val="tx1">
                <a:lumMod val="50000"/>
                <a:lumOff val="50000"/>
              </a:schemeClr>
            </a:solidFill>
            <a:prstDash val="solid"/>
            <a:round/>
            <a:headEnd type="none" w="med" len="med"/>
            <a:tailEnd type="none" w="med" len="med"/>
          </a:ln>
          <a:effectLst/>
        </p:spPr>
        <p:txBody>
          <a:bodyPr/>
          <a:lstStyle/>
          <a:p>
            <a:pPr eaLnBrk="0" hangingPunct="0">
              <a:defRPr/>
            </a:pPr>
            <a:endParaRPr lang="en-US">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26" name="Rectangle 2"/>
          <p:cNvSpPr>
            <a:spLocks noGrp="1" noChangeArrowheads="1"/>
          </p:cNvSpPr>
          <p:nvPr>
            <p:ph type="title"/>
          </p:nvPr>
        </p:nvSpPr>
        <p:spPr bwMode="auto">
          <a:xfrm>
            <a:off x="256874" y="85614"/>
            <a:ext cx="8562466"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smtClean="0"/>
              <a:t>Title</a:t>
            </a:r>
            <a:endParaRPr lang="en-US" dirty="0"/>
          </a:p>
        </p:txBody>
      </p:sp>
      <p:sp>
        <p:nvSpPr>
          <p:cNvPr id="6148" name="Rectangle 3"/>
          <p:cNvSpPr>
            <a:spLocks noGrp="1" noChangeArrowheads="1"/>
          </p:cNvSpPr>
          <p:nvPr>
            <p:ph type="body" idx="1"/>
          </p:nvPr>
        </p:nvSpPr>
        <p:spPr bwMode="auto">
          <a:xfrm>
            <a:off x="125413" y="990600"/>
            <a:ext cx="885666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p:nvCxnSpPr>
        <p:spPr bwMode="auto">
          <a:xfrm flipV="1">
            <a:off x="0" y="6583363"/>
            <a:ext cx="9144000" cy="17462"/>
          </a:xfrm>
          <a:prstGeom prst="line">
            <a:avLst/>
          </a:prstGeom>
          <a:noFill/>
          <a:ln w="50800" cmpd="dbl">
            <a:solidFill>
              <a:schemeClr val="tx1"/>
            </a:solidFill>
            <a:round/>
            <a:headEnd/>
            <a:tailEnd/>
          </a:ln>
          <a:extLst>
            <a:ext uri="{909E8E84-426E-40DD-AFC4-6F175D3DCCD1}">
              <a14:hiddenFill xmlns:a14="http://schemas.microsoft.com/office/drawing/2010/main">
                <a:noFill/>
              </a14:hiddenFill>
            </a:ext>
          </a:extLst>
        </p:spPr>
      </p:cxnSp>
      <p:sp>
        <p:nvSpPr>
          <p:cNvPr id="9" name="Slide Number Placeholder 11"/>
          <p:cNvSpPr>
            <a:spLocks noGrp="1"/>
          </p:cNvSpPr>
          <p:nvPr>
            <p:ph type="sldNum" sz="quarter" idx="4"/>
          </p:nvPr>
        </p:nvSpPr>
        <p:spPr>
          <a:xfrm>
            <a:off x="7159625" y="6549672"/>
            <a:ext cx="1905000" cy="304800"/>
          </a:xfrm>
          <a:prstGeom prst="rect">
            <a:avLst/>
          </a:prstGeom>
        </p:spPr>
        <p:txBody>
          <a:bodyPr/>
          <a:lstStyle>
            <a:lvl1pPr algn="r" eaLnBrk="0" hangingPunct="0">
              <a:defRPr sz="1600">
                <a:effectLst>
                  <a:outerShdw blurRad="38100" dist="38100" dir="2700000" algn="tl">
                    <a:srgbClr val="000000">
                      <a:alpha val="43137"/>
                    </a:srgbClr>
                  </a:outerShdw>
                </a:effectLst>
              </a:defRPr>
            </a:lvl1pPr>
          </a:lstStyle>
          <a:p>
            <a:pPr>
              <a:defRPr/>
            </a:pPr>
            <a:fld id="{28174B04-4DAE-EB42-9616-9AE45265018B}" type="slidenum">
              <a:rPr lang="en-US"/>
              <a:pPr>
                <a:defRPr/>
              </a:pPr>
              <a:t>‹#›</a:t>
            </a:fld>
            <a:endParaRPr lang="en-US">
              <a:solidFill>
                <a:schemeClr val="bg2"/>
              </a:solidFill>
            </a:endParaRPr>
          </a:p>
        </p:txBody>
      </p:sp>
      <p:sp>
        <p:nvSpPr>
          <p:cNvPr id="10" name="Rectangle 9"/>
          <p:cNvSpPr/>
          <p:nvPr userDrawn="1"/>
        </p:nvSpPr>
        <p:spPr>
          <a:xfrm>
            <a:off x="3584407" y="6546466"/>
            <a:ext cx="2691763" cy="338554"/>
          </a:xfrm>
          <a:prstGeom prst="rect">
            <a:avLst/>
          </a:prstGeom>
        </p:spPr>
        <p:txBody>
          <a:bodyPr wrap="none">
            <a:spAutoFit/>
          </a:bodyPr>
          <a:lstStyle/>
          <a:p>
            <a:pPr eaLnBrk="0" hangingPunct="0">
              <a:defRPr/>
            </a:pPr>
            <a:r>
              <a:rPr lang="en-US" altLang="zh-CN" sz="1600" kern="0" baseline="0" dirty="0" smtClean="0">
                <a:solidFill>
                  <a:schemeClr val="tx1">
                    <a:lumMod val="50000"/>
                    <a:lumOff val="50000"/>
                  </a:schemeClr>
                </a:solidFill>
                <a:effectLst/>
                <a:latin typeface="Verdana" charset="0"/>
              </a:rPr>
              <a:t>SC</a:t>
            </a:r>
            <a:r>
              <a:rPr lang="en-US" sz="1600" kern="0" baseline="0" dirty="0" smtClean="0">
                <a:solidFill>
                  <a:schemeClr val="tx1">
                    <a:lumMod val="50000"/>
                    <a:lumOff val="50000"/>
                  </a:schemeClr>
                </a:solidFill>
                <a:effectLst/>
                <a:latin typeface="Verdana" charset="0"/>
              </a:rPr>
              <a:t> 201</a:t>
            </a:r>
            <a:r>
              <a:rPr lang="en-US" altLang="zh-CN" sz="1600" kern="0" baseline="0" dirty="0" smtClean="0">
                <a:solidFill>
                  <a:schemeClr val="tx1">
                    <a:lumMod val="50000"/>
                    <a:lumOff val="50000"/>
                  </a:schemeClr>
                </a:solidFill>
                <a:effectLst/>
                <a:latin typeface="Verdana" charset="0"/>
              </a:rPr>
              <a:t>6</a:t>
            </a:r>
            <a:r>
              <a:rPr lang="en-US" sz="1600" kern="0" baseline="0" dirty="0" smtClean="0">
                <a:solidFill>
                  <a:schemeClr val="tx1">
                    <a:lumMod val="50000"/>
                    <a:lumOff val="50000"/>
                  </a:schemeClr>
                </a:solidFill>
                <a:effectLst/>
                <a:latin typeface="Verdana" charset="0"/>
              </a:rPr>
              <a:t>@Salt Lake City</a:t>
            </a:r>
            <a:endParaRPr lang="en-US" sz="1800" dirty="0">
              <a:solidFill>
                <a:schemeClr val="tx1">
                  <a:lumMod val="50000"/>
                  <a:lumOff val="50000"/>
                </a:schemeClr>
              </a:solidFill>
              <a:effectLst>
                <a:outerShdw blurRad="38100" dist="38100" dir="2700000" algn="tl">
                  <a:srgbClr val="000000">
                    <a:alpha val="43137"/>
                  </a:srgbClr>
                </a:outerShdw>
              </a:effectLst>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ctr" rtl="0" eaLnBrk="0" fontAlgn="base" hangingPunct="0">
        <a:spcBef>
          <a:spcPct val="0"/>
        </a:spcBef>
        <a:spcAft>
          <a:spcPct val="0"/>
        </a:spcAft>
        <a:defRPr sz="4400">
          <a:solidFill>
            <a:srgbClr val="F3F3F3"/>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2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4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6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8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microsoft.com/office/2007/relationships/hdphoto" Target="../media/hdphoto1.wdp"/><Relationship Id="rId6" Type="http://schemas.openxmlformats.org/officeDocument/2006/relationships/image" Target="../media/image5.png"/><Relationship Id="rId7" Type="http://schemas.microsoft.com/office/2007/relationships/hdphoto" Target="../media/hdphoto2.wdp"/><Relationship Id="rId8"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2"/>
          <p:cNvPicPr>
            <a:picLocks noChangeAspect="1"/>
          </p:cNvPicPr>
          <p:nvPr/>
        </p:nvPicPr>
        <p:blipFill>
          <a:blip r:embed="rId3">
            <a:lum bright="70000" contrast="-70000"/>
            <a:extLst>
              <a:ext uri="{28A0092B-C50C-407E-A947-70E740481C1C}">
                <a14:useLocalDpi xmlns:a14="http://schemas.microsoft.com/office/drawing/2010/main"/>
              </a:ext>
            </a:extLst>
          </a:blip>
          <a:stretch>
            <a:fillRect/>
          </a:stretch>
        </p:blipFill>
        <p:spPr>
          <a:xfrm>
            <a:off x="0" y="806450"/>
            <a:ext cx="9144000" cy="5789083"/>
          </a:xfrm>
          <a:prstGeom prst="rect">
            <a:avLst/>
          </a:prstGeom>
          <a:ln>
            <a:noFill/>
          </a:ln>
          <a:effectLst>
            <a:softEdge rad="112500"/>
          </a:effectLst>
        </p:spPr>
      </p:pic>
      <p:sp>
        <p:nvSpPr>
          <p:cNvPr id="13" name="Rectangle 2"/>
          <p:cNvSpPr>
            <a:spLocks noGrp="1" noChangeArrowheads="1"/>
          </p:cNvSpPr>
          <p:nvPr>
            <p:ph type="ctrTitle"/>
          </p:nvPr>
        </p:nvSpPr>
        <p:spPr>
          <a:xfrm>
            <a:off x="0" y="1419038"/>
            <a:ext cx="9144000" cy="1631950"/>
          </a:xfrm>
        </p:spPr>
        <p:txBody>
          <a:bodyPr/>
          <a:lstStyle/>
          <a:p>
            <a:pPr eaLnBrk="1" hangingPunct="1">
              <a:defRPr/>
            </a:pPr>
            <a:r>
              <a:rPr lang="en-US" altLang="zh-CN" sz="4000" dirty="0" smtClean="0">
                <a:solidFill>
                  <a:srgbClr val="800000"/>
                </a:solidFill>
                <a:latin typeface="Georgia" charset="0"/>
                <a:ea typeface="ＭＳ Ｐゴシック" charset="0"/>
                <a:cs typeface="ＭＳ Ｐゴシック" charset="0"/>
              </a:rPr>
              <a:t>Toward Super High-Level SDN Programming</a:t>
            </a:r>
            <a:endParaRPr lang="en-US" sz="4000" dirty="0">
              <a:solidFill>
                <a:srgbClr val="800000"/>
              </a:solidFill>
              <a:latin typeface="Georgia" charset="0"/>
              <a:ea typeface="ＭＳ Ｐゴシック" charset="0"/>
              <a:cs typeface="ＭＳ Ｐゴシック" charset="0"/>
            </a:endParaRPr>
          </a:p>
        </p:txBody>
      </p:sp>
      <p:sp>
        <p:nvSpPr>
          <p:cNvPr id="6" name="Rectangle 3"/>
          <p:cNvSpPr>
            <a:spLocks noGrp="1" noChangeArrowheads="1"/>
          </p:cNvSpPr>
          <p:nvPr>
            <p:ph type="subTitle" idx="1"/>
          </p:nvPr>
        </p:nvSpPr>
        <p:spPr>
          <a:xfrm>
            <a:off x="844450" y="3397372"/>
            <a:ext cx="7491943" cy="2794000"/>
          </a:xfrm>
          <a:effectLst>
            <a:outerShdw blurRad="25400" dist="12700" dir="2700000" algn="ctr" rotWithShape="0">
              <a:srgbClr val="000000">
                <a:alpha val="25000"/>
              </a:srgbClr>
            </a:outerShdw>
          </a:effectLst>
        </p:spPr>
        <p:txBody>
          <a:bodyPr/>
          <a:lstStyle/>
          <a:p>
            <a:endParaRPr lang="en-US" altLang="zh-CN" dirty="0" smtClean="0"/>
          </a:p>
          <a:p>
            <a:r>
              <a:rPr lang="en-US" altLang="zh-CN" dirty="0" smtClean="0"/>
              <a:t>Presenter: </a:t>
            </a:r>
            <a:r>
              <a:rPr lang="en-US" altLang="zh-CN" dirty="0" smtClean="0"/>
              <a:t>X. Tony Wang</a:t>
            </a:r>
            <a:endParaRPr lang="en-US" altLang="zh-CN" dirty="0"/>
          </a:p>
          <a:p>
            <a:r>
              <a:rPr lang="en-US" altLang="zh-CN" dirty="0" smtClean="0"/>
              <a:t>Nov. 15, 2016</a:t>
            </a:r>
          </a:p>
        </p:txBody>
      </p:sp>
    </p:spTree>
    <p:extLst>
      <p:ext uri="{BB962C8B-B14F-4D97-AF65-F5344CB8AC3E}">
        <p14:creationId xmlns:p14="http://schemas.microsoft.com/office/powerpoint/2010/main" val="642566586"/>
      </p:ext>
    </p:extLst>
  </p:cSld>
  <p:clrMapOvr>
    <a:masterClrMapping/>
  </p:clrMapOvr>
  <p:transition advTm="300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New SDN Programming Tools: Overview</a:t>
            </a:r>
            <a:endParaRPr lang="en-US" sz="2800" dirty="0"/>
          </a:p>
        </p:txBody>
      </p:sp>
      <p:sp>
        <p:nvSpPr>
          <p:cNvPr id="46" name="AutoShape 1"/>
          <p:cNvSpPr>
            <a:spLocks/>
          </p:cNvSpPr>
          <p:nvPr/>
        </p:nvSpPr>
        <p:spPr bwMode="auto">
          <a:xfrm>
            <a:off x="2874120" y="1743435"/>
            <a:ext cx="4638753" cy="790019"/>
          </a:xfrm>
          <a:prstGeom prst="roundRect">
            <a:avLst>
              <a:gd name="adj" fmla="val 15787"/>
            </a:avLst>
          </a:prstGeom>
          <a:gradFill>
            <a:gsLst>
              <a:gs pos="0">
                <a:schemeClr val="tx2">
                  <a:lumMod val="20000"/>
                  <a:lumOff val="80000"/>
                </a:schemeClr>
              </a:gs>
              <a:gs pos="100000">
                <a:schemeClr val="accent5">
                  <a:tint val="50000"/>
                  <a:shade val="100000"/>
                  <a:satMod val="350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0" rIns="0" bIns="0"/>
          <a:lstStyle/>
          <a:p>
            <a:r>
              <a:rPr lang="en-US" sz="1800" b="1" baseline="0" dirty="0" smtClean="0">
                <a:solidFill>
                  <a:srgbClr val="FF0000"/>
                </a:solidFill>
                <a:effectLst>
                  <a:outerShdw blurRad="38100" dist="38100" dir="2700000" algn="tl">
                    <a:srgbClr val="DDDDDD"/>
                  </a:outerShdw>
                </a:effectLst>
                <a:cs typeface="Helvetica Neue Light" charset="0"/>
              </a:rPr>
              <a:t>Web SDN IDE</a:t>
            </a:r>
            <a:r>
              <a:rPr lang="en-US" sz="1800" baseline="0" dirty="0" smtClean="0">
                <a:solidFill>
                  <a:schemeClr val="tx1"/>
                </a:solidFill>
                <a:effectLst>
                  <a:outerShdw blurRad="38100" dist="38100" dir="2700000" algn="tl">
                    <a:srgbClr val="DDDDDD"/>
                  </a:outerShdw>
                </a:effectLst>
                <a:cs typeface="Helvetica Neue Light" charset="0"/>
              </a:rPr>
              <a:t>: Deploy the project in one click and integrate multiple views</a:t>
            </a:r>
            <a:endParaRPr lang="en-US" sz="1800" baseline="0" dirty="0">
              <a:solidFill>
                <a:schemeClr val="tx1"/>
              </a:solidFill>
              <a:effectLst>
                <a:outerShdw blurRad="38100" dist="38100" dir="2700000" algn="tl">
                  <a:srgbClr val="DDDDDD"/>
                </a:outerShdw>
              </a:effectLst>
              <a:cs typeface="Helvetica Neue Light" charset="0"/>
            </a:endParaRPr>
          </a:p>
        </p:txBody>
      </p:sp>
      <p:sp>
        <p:nvSpPr>
          <p:cNvPr id="48" name="AutoShape 3"/>
          <p:cNvSpPr>
            <a:spLocks/>
          </p:cNvSpPr>
          <p:nvPr/>
        </p:nvSpPr>
        <p:spPr bwMode="auto">
          <a:xfrm>
            <a:off x="2874120" y="2734108"/>
            <a:ext cx="4638753" cy="807329"/>
          </a:xfrm>
          <a:prstGeom prst="roundRect">
            <a:avLst>
              <a:gd name="adj" fmla="val 1500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lstStyle/>
          <a:p>
            <a:r>
              <a:rPr lang="en-US" sz="1800" b="1" baseline="0" dirty="0" smtClean="0">
                <a:solidFill>
                  <a:srgbClr val="FF0000"/>
                </a:solidFill>
                <a:effectLst>
                  <a:outerShdw blurRad="38100" dist="38100" dir="2700000" algn="tl">
                    <a:srgbClr val="DDDDDD"/>
                  </a:outerShdw>
                </a:effectLst>
                <a:cs typeface="Helvetica Neue Light" charset="0"/>
              </a:rPr>
              <a:t>Maple </a:t>
            </a:r>
            <a:r>
              <a:rPr lang="en-US" sz="1800" baseline="0" dirty="0" smtClean="0">
                <a:solidFill>
                  <a:schemeClr val="tx1"/>
                </a:solidFill>
                <a:effectLst>
                  <a:outerShdw blurRad="38100" dist="38100" dir="2700000" algn="tl">
                    <a:srgbClr val="DDDDDD"/>
                  </a:outerShdw>
                </a:effectLst>
                <a:cs typeface="Helvetica Neue Light" charset="0"/>
              </a:rPr>
              <a:t>Runtime</a:t>
            </a:r>
            <a:r>
              <a:rPr lang="en-US" sz="1800" baseline="0" dirty="0" smtClean="0">
                <a:solidFill>
                  <a:srgbClr val="FF0000"/>
                </a:solidFill>
                <a:effectLst>
                  <a:outerShdw blurRad="38100" dist="38100" dir="2700000" algn="tl">
                    <a:srgbClr val="DDDDDD"/>
                  </a:outerShdw>
                </a:effectLst>
                <a:cs typeface="Helvetica Neue Light" charset="0"/>
              </a:rPr>
              <a:t>: </a:t>
            </a:r>
            <a:r>
              <a:rPr lang="en-US" sz="1800" baseline="0" dirty="0" smtClean="0">
                <a:solidFill>
                  <a:schemeClr val="tx1"/>
                </a:solidFill>
                <a:effectLst>
                  <a:outerShdw blurRad="38100" dist="38100" dir="2700000" algn="tl">
                    <a:srgbClr val="DDDDDD"/>
                  </a:outerShdw>
                </a:effectLst>
                <a:cs typeface="Helvetica Neue Light" charset="0"/>
              </a:rPr>
              <a:t>Record </a:t>
            </a:r>
            <a:r>
              <a:rPr lang="en-US" sz="1800" baseline="0" dirty="0">
                <a:solidFill>
                  <a:schemeClr val="tx1"/>
                </a:solidFill>
                <a:effectLst>
                  <a:outerShdw blurRad="38100" dist="38100" dir="2700000" algn="tl">
                    <a:srgbClr val="DDDDDD"/>
                  </a:outerShdw>
                </a:effectLst>
                <a:cs typeface="Helvetica Neue Light" charset="0"/>
              </a:rPr>
              <a:t>the </a:t>
            </a:r>
            <a:r>
              <a:rPr lang="en-US" sz="1800" baseline="0" dirty="0" smtClean="0">
                <a:solidFill>
                  <a:schemeClr val="tx1"/>
                </a:solidFill>
                <a:effectLst>
                  <a:outerShdw blurRad="38100" dist="38100" dir="2700000" algn="tl">
                    <a:srgbClr val="DDDDDD"/>
                  </a:outerShdw>
                </a:effectLst>
                <a:cs typeface="Helvetica Neue Light" charset="0"/>
              </a:rPr>
              <a:t>operations (read which fields) </a:t>
            </a:r>
            <a:r>
              <a:rPr lang="en-US" sz="1800" baseline="0" dirty="0">
                <a:solidFill>
                  <a:schemeClr val="tx1"/>
                </a:solidFill>
                <a:effectLst>
                  <a:outerShdw blurRad="38100" dist="38100" dir="2700000" algn="tl">
                    <a:srgbClr val="DDDDDD"/>
                  </a:outerShdw>
                </a:effectLst>
                <a:cs typeface="Helvetica Neue Light" charset="0"/>
              </a:rPr>
              <a:t>on packets and generates rules</a:t>
            </a:r>
          </a:p>
        </p:txBody>
      </p:sp>
      <p:sp>
        <p:nvSpPr>
          <p:cNvPr id="49" name="AutoShape 4"/>
          <p:cNvSpPr>
            <a:spLocks/>
          </p:cNvSpPr>
          <p:nvPr/>
        </p:nvSpPr>
        <p:spPr bwMode="auto">
          <a:xfrm>
            <a:off x="2874122" y="4512129"/>
            <a:ext cx="4638752" cy="667131"/>
          </a:xfrm>
          <a:prstGeom prst="roundRect">
            <a:avLst>
              <a:gd name="adj" fmla="val 15000"/>
            </a:avLst>
          </a:prstGeom>
          <a:gradFill>
            <a:gsLst>
              <a:gs pos="0">
                <a:schemeClr val="accent6">
                  <a:lumMod val="60000"/>
                  <a:lumOff val="40000"/>
                </a:schemeClr>
              </a:gs>
              <a:gs pos="100000">
                <a:schemeClr val="dk1">
                  <a:tint val="50000"/>
                  <a:shade val="100000"/>
                  <a:satMod val="350000"/>
                </a:schemeClr>
              </a:gs>
            </a:gsLst>
          </a:gradFill>
          <a:ln>
            <a:headEnd type="none" w="med" len="med"/>
            <a:tailEnd type="none" w="med" len="med"/>
          </a:ln>
        </p:spPr>
        <p:style>
          <a:lnRef idx="0">
            <a:schemeClr val="dk1"/>
          </a:lnRef>
          <a:fillRef idx="3">
            <a:schemeClr val="dk1"/>
          </a:fillRef>
          <a:effectRef idx="3">
            <a:schemeClr val="dk1"/>
          </a:effectRef>
          <a:fontRef idx="minor">
            <a:schemeClr val="lt1"/>
          </a:fontRef>
        </p:style>
        <p:txBody>
          <a:bodyPr lIns="0" tIns="0" rIns="0" bIns="0" anchor="ctr"/>
          <a:lstStyle/>
          <a:p>
            <a:r>
              <a:rPr lang="en-US" sz="1800" baseline="0" dirty="0" smtClean="0">
                <a:solidFill>
                  <a:schemeClr val="tx1"/>
                </a:solidFill>
                <a:cs typeface="Helvetica Neue Light" charset="0"/>
              </a:rPr>
              <a:t>Network Information Base: Provide network state, southbound driver</a:t>
            </a:r>
            <a:endParaRPr lang="en-US" sz="1800" baseline="0" dirty="0">
              <a:solidFill>
                <a:schemeClr val="tx1"/>
              </a:solidFill>
              <a:cs typeface="Helvetica Neue Light" charset="0"/>
            </a:endParaRPr>
          </a:p>
        </p:txBody>
      </p:sp>
      <p:sp>
        <p:nvSpPr>
          <p:cNvPr id="50" name="AutoShape 5"/>
          <p:cNvSpPr>
            <a:spLocks/>
          </p:cNvSpPr>
          <p:nvPr/>
        </p:nvSpPr>
        <p:spPr bwMode="auto">
          <a:xfrm>
            <a:off x="2874120" y="3638215"/>
            <a:ext cx="4638753" cy="776682"/>
          </a:xfrm>
          <a:prstGeom prst="roundRect">
            <a:avLst>
              <a:gd name="adj" fmla="val 15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rIns="0" bIns="0" anchor="ctr"/>
          <a:lstStyle/>
          <a:p>
            <a:r>
              <a:rPr lang="en-US" sz="1800" b="1" baseline="0" dirty="0" smtClean="0">
                <a:solidFill>
                  <a:srgbClr val="FF0000"/>
                </a:solidFill>
                <a:cs typeface="Helvetica Neue Light" charset="0"/>
              </a:rPr>
              <a:t>FAST</a:t>
            </a:r>
            <a:r>
              <a:rPr lang="en-US" sz="1800" baseline="0" dirty="0" smtClean="0">
                <a:solidFill>
                  <a:srgbClr val="FF0000"/>
                </a:solidFill>
                <a:cs typeface="Helvetica Neue Light" charset="0"/>
              </a:rPr>
              <a:t>: </a:t>
            </a:r>
            <a:r>
              <a:rPr lang="en-US" sz="1800" baseline="0" dirty="0">
                <a:solidFill>
                  <a:schemeClr val="tx1"/>
                </a:solidFill>
                <a:cs typeface="Helvetica Neue Light" charset="0"/>
              </a:rPr>
              <a:t>Track </a:t>
            </a:r>
            <a:r>
              <a:rPr lang="en-US" sz="1800" baseline="0" dirty="0" smtClean="0">
                <a:solidFill>
                  <a:schemeClr val="tx1"/>
                </a:solidFill>
                <a:cs typeface="Helvetica Neue Light" charset="0"/>
              </a:rPr>
              <a:t>runtime data </a:t>
            </a:r>
            <a:r>
              <a:rPr lang="en-US" sz="1800" baseline="0" dirty="0">
                <a:solidFill>
                  <a:schemeClr val="tx1"/>
                </a:solidFill>
                <a:cs typeface="Helvetica Neue Light" charset="0"/>
              </a:rPr>
              <a:t>dependence &amp; </a:t>
            </a:r>
            <a:r>
              <a:rPr lang="en-US" sz="1800" baseline="0" dirty="0" smtClean="0">
                <a:solidFill>
                  <a:schemeClr val="tx1"/>
                </a:solidFill>
                <a:cs typeface="Helvetica Neue Light" charset="0"/>
              </a:rPr>
              <a:t>re-execute when data changes happen</a:t>
            </a:r>
            <a:endParaRPr lang="en-US" sz="1800" baseline="0" dirty="0">
              <a:solidFill>
                <a:schemeClr val="tx1"/>
              </a:solidFill>
              <a:cs typeface="Helvetica Neue Light" charset="0"/>
            </a:endParaRPr>
          </a:p>
          <a:p>
            <a:r>
              <a:rPr lang="en-US" sz="1800" baseline="0" dirty="0" smtClean="0">
                <a:solidFill>
                  <a:schemeClr val="tx1"/>
                </a:solidFill>
                <a:cs typeface="Helvetica Neue Light" charset="0"/>
              </a:rPr>
              <a:t> </a:t>
            </a:r>
            <a:endParaRPr lang="en-US" sz="1800" baseline="0" dirty="0">
              <a:solidFill>
                <a:schemeClr val="tx1"/>
              </a:solidFill>
              <a:cs typeface="Helvetica Neue Light" charset="0"/>
            </a:endParaRPr>
          </a:p>
        </p:txBody>
      </p:sp>
      <p:sp>
        <p:nvSpPr>
          <p:cNvPr id="73" name="AutoShape 3"/>
          <p:cNvSpPr>
            <a:spLocks/>
          </p:cNvSpPr>
          <p:nvPr/>
        </p:nvSpPr>
        <p:spPr bwMode="auto">
          <a:xfrm>
            <a:off x="5367160" y="899702"/>
            <a:ext cx="2104323" cy="799996"/>
          </a:xfrm>
          <a:prstGeom prst="roundRect">
            <a:avLst>
              <a:gd name="adj" fmla="val 1500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lstStyle/>
          <a:p>
            <a:r>
              <a:rPr lang="en-US" sz="1800" b="1" baseline="0" dirty="0" smtClean="0">
                <a:solidFill>
                  <a:srgbClr val="FF0000"/>
                </a:solidFill>
                <a:effectLst>
                  <a:outerShdw blurRad="38100" dist="38100" dir="2700000" algn="tl">
                    <a:srgbClr val="DDDDDD"/>
                  </a:outerShdw>
                </a:effectLst>
                <a:cs typeface="Helvetica Neue Light" charset="0"/>
              </a:rPr>
              <a:t>Maple</a:t>
            </a:r>
            <a:r>
              <a:rPr lang="en-US" sz="1800" baseline="0" dirty="0" smtClean="0">
                <a:solidFill>
                  <a:srgbClr val="FF0000"/>
                </a:solidFill>
                <a:effectLst>
                  <a:outerShdw blurRad="38100" dist="38100" dir="2700000" algn="tl">
                    <a:srgbClr val="DDDDDD"/>
                  </a:outerShdw>
                </a:effectLst>
                <a:cs typeface="Helvetica Neue Light" charset="0"/>
              </a:rPr>
              <a:t> </a:t>
            </a:r>
            <a:r>
              <a:rPr lang="en-US" sz="1800" baseline="0" dirty="0" smtClean="0">
                <a:solidFill>
                  <a:schemeClr val="tx1"/>
                </a:solidFill>
                <a:effectLst>
                  <a:outerShdw blurRad="38100" dist="38100" dir="2700000" algn="tl">
                    <a:srgbClr val="DDDDDD"/>
                  </a:outerShdw>
                </a:effectLst>
                <a:cs typeface="Helvetica Neue Light" charset="0"/>
              </a:rPr>
              <a:t>Lib:</a:t>
            </a:r>
            <a:r>
              <a:rPr lang="zh-CN" altLang="en-US" sz="1800" baseline="0" dirty="0" smtClean="0">
                <a:solidFill>
                  <a:schemeClr val="tx1"/>
                </a:solidFill>
                <a:effectLst>
                  <a:outerShdw blurRad="38100" dist="38100" dir="2700000" algn="tl">
                    <a:srgbClr val="DDDDDD"/>
                  </a:outerShdw>
                </a:effectLst>
                <a:cs typeface="Helvetica Neue Light" charset="0"/>
              </a:rPr>
              <a:t> </a:t>
            </a:r>
            <a:r>
              <a:rPr lang="en-US" altLang="zh-CN" sz="1800" baseline="0" dirty="0" smtClean="0">
                <a:solidFill>
                  <a:schemeClr val="tx1"/>
                </a:solidFill>
                <a:effectLst>
                  <a:outerShdw blurRad="38100" dist="38100" dir="2700000" algn="tl">
                    <a:srgbClr val="DDDDDD"/>
                  </a:outerShdw>
                </a:effectLst>
                <a:cs typeface="Helvetica Neue Light" charset="0"/>
              </a:rPr>
              <a:t>Read </a:t>
            </a:r>
            <a:r>
              <a:rPr lang="en-US" altLang="zh-CN" sz="1800" baseline="0" dirty="0" err="1" smtClean="0">
                <a:solidFill>
                  <a:schemeClr val="tx1"/>
                </a:solidFill>
                <a:effectLst>
                  <a:outerShdw blurRad="38100" dist="38100" dir="2700000" algn="tl">
                    <a:srgbClr val="DDDDDD"/>
                  </a:outerShdw>
                </a:effectLst>
                <a:cs typeface="Helvetica Neue Light" charset="0"/>
              </a:rPr>
              <a:t>pkt</a:t>
            </a:r>
            <a:r>
              <a:rPr lang="en-US" altLang="zh-CN" sz="1800" baseline="0" dirty="0" smtClean="0">
                <a:solidFill>
                  <a:schemeClr val="tx1"/>
                </a:solidFill>
                <a:effectLst>
                  <a:outerShdw blurRad="38100" dist="38100" dir="2700000" algn="tl">
                    <a:srgbClr val="DDDDDD"/>
                  </a:outerShdw>
                </a:effectLst>
                <a:cs typeface="Helvetica Neue Light" charset="0"/>
              </a:rPr>
              <a:t> fields, add route</a:t>
            </a:r>
            <a:r>
              <a:rPr lang="en-US" sz="1800" baseline="0" dirty="0" smtClean="0">
                <a:solidFill>
                  <a:schemeClr val="tx1"/>
                </a:solidFill>
                <a:effectLst>
                  <a:outerShdw blurRad="38100" dist="38100" dir="2700000" algn="tl">
                    <a:srgbClr val="DDDDDD"/>
                  </a:outerShdw>
                </a:effectLst>
                <a:cs typeface="Helvetica Neue Light" charset="0"/>
              </a:rPr>
              <a:t> </a:t>
            </a:r>
            <a:endParaRPr lang="en-US" sz="1800" baseline="0" dirty="0">
              <a:solidFill>
                <a:schemeClr val="tx1"/>
              </a:solidFill>
              <a:effectLst>
                <a:outerShdw blurRad="38100" dist="38100" dir="2700000" algn="tl">
                  <a:srgbClr val="DDDDDD"/>
                </a:outerShdw>
              </a:effectLst>
              <a:cs typeface="Helvetica Neue Light" charset="0"/>
            </a:endParaRPr>
          </a:p>
        </p:txBody>
      </p:sp>
      <p:sp>
        <p:nvSpPr>
          <p:cNvPr id="82" name="AutoShape 1"/>
          <p:cNvSpPr>
            <a:spLocks/>
          </p:cNvSpPr>
          <p:nvPr/>
        </p:nvSpPr>
        <p:spPr bwMode="auto">
          <a:xfrm>
            <a:off x="2874122" y="887755"/>
            <a:ext cx="2420155" cy="790019"/>
          </a:xfrm>
          <a:prstGeom prst="roundRect">
            <a:avLst>
              <a:gd name="adj" fmla="val 15787"/>
            </a:avLst>
          </a:prstGeom>
          <a:gradFill>
            <a:gsLst>
              <a:gs pos="25000">
                <a:srgbClr val="92D050"/>
              </a:gs>
              <a:gs pos="95000">
                <a:schemeClr val="accent3">
                  <a:lumMod val="20000"/>
                  <a:lumOff val="80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0" rIns="0" bIns="0"/>
          <a:lstStyle/>
          <a:p>
            <a:r>
              <a:rPr lang="en-US" sz="1800" baseline="0" dirty="0" err="1" smtClean="0">
                <a:solidFill>
                  <a:schemeClr val="tx1"/>
                </a:solidFill>
                <a:effectLst>
                  <a:outerShdw blurRad="38100" dist="38100" dir="2700000" algn="tl">
                    <a:srgbClr val="DDDDDD"/>
                  </a:outerShdw>
                </a:effectLst>
                <a:cs typeface="Helvetica Neue Light" charset="0"/>
              </a:rPr>
              <a:t>MapleApp</a:t>
            </a:r>
            <a:r>
              <a:rPr lang="en-US" sz="1800" baseline="0" dirty="0" smtClean="0">
                <a:solidFill>
                  <a:schemeClr val="tx1"/>
                </a:solidFill>
                <a:effectLst>
                  <a:outerShdw blurRad="38100" dist="38100" dir="2700000" algn="tl">
                    <a:srgbClr val="DDDDDD"/>
                  </a:outerShdw>
                </a:effectLst>
                <a:cs typeface="Helvetica Neue Light" charset="0"/>
              </a:rPr>
              <a:t>: A program written by java </a:t>
            </a:r>
            <a:endParaRPr lang="en-US" sz="1800" baseline="0" dirty="0">
              <a:solidFill>
                <a:schemeClr val="tx1"/>
              </a:solidFill>
              <a:effectLst>
                <a:outerShdw blurRad="38100" dist="38100" dir="2700000" algn="tl">
                  <a:srgbClr val="DDDDDD"/>
                </a:outerShdw>
              </a:effectLst>
              <a:cs typeface="Helvetica Neue Light" charset="0"/>
            </a:endParaRPr>
          </a:p>
        </p:txBody>
      </p:sp>
      <p:sp>
        <p:nvSpPr>
          <p:cNvPr id="5" name="Rounded Rectangle 4"/>
          <p:cNvSpPr/>
          <p:nvPr/>
        </p:nvSpPr>
        <p:spPr bwMode="auto">
          <a:xfrm>
            <a:off x="1182623" y="2662124"/>
            <a:ext cx="6556645" cy="2646354"/>
          </a:xfrm>
          <a:prstGeom prst="roundRect">
            <a:avLst/>
          </a:prstGeom>
          <a:noFill/>
          <a:ln w="38100"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6" name="TextBox 5"/>
          <p:cNvSpPr txBox="1"/>
          <p:nvPr/>
        </p:nvSpPr>
        <p:spPr>
          <a:xfrm>
            <a:off x="1316735" y="2796268"/>
            <a:ext cx="1583241" cy="843522"/>
          </a:xfrm>
          <a:prstGeom prst="rect">
            <a:avLst/>
          </a:prstGeom>
          <a:noFill/>
        </p:spPr>
        <p:txBody>
          <a:bodyPr wrap="square" rtlCol="0">
            <a:spAutoFit/>
          </a:bodyPr>
          <a:lstStyle/>
          <a:p>
            <a:r>
              <a:rPr lang="en-US" baseline="0" dirty="0" smtClean="0">
                <a:solidFill>
                  <a:srgbClr val="FF6600"/>
                </a:solidFill>
              </a:rPr>
              <a:t>Control Space</a:t>
            </a:r>
            <a:endParaRPr lang="en-US" baseline="0" dirty="0">
              <a:solidFill>
                <a:srgbClr val="FF6600"/>
              </a:solidFill>
            </a:endParaRPr>
          </a:p>
        </p:txBody>
      </p:sp>
      <p:sp>
        <p:nvSpPr>
          <p:cNvPr id="84" name="Rounded Rectangle 83"/>
          <p:cNvSpPr/>
          <p:nvPr/>
        </p:nvSpPr>
        <p:spPr bwMode="auto">
          <a:xfrm>
            <a:off x="1182623" y="837674"/>
            <a:ext cx="6556645" cy="1767509"/>
          </a:xfrm>
          <a:prstGeom prst="roundRect">
            <a:avLst/>
          </a:prstGeom>
          <a:noFill/>
          <a:ln w="38100"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85" name="TextBox 84"/>
          <p:cNvSpPr txBox="1"/>
          <p:nvPr/>
        </p:nvSpPr>
        <p:spPr>
          <a:xfrm>
            <a:off x="1316735" y="875976"/>
            <a:ext cx="1583241" cy="843522"/>
          </a:xfrm>
          <a:prstGeom prst="rect">
            <a:avLst/>
          </a:prstGeom>
          <a:noFill/>
        </p:spPr>
        <p:txBody>
          <a:bodyPr wrap="square" rtlCol="0">
            <a:spAutoFit/>
          </a:bodyPr>
          <a:lstStyle/>
          <a:p>
            <a:r>
              <a:rPr lang="en-US" baseline="0" dirty="0" smtClean="0">
                <a:solidFill>
                  <a:srgbClr val="FF6600"/>
                </a:solidFill>
              </a:rPr>
              <a:t>User Space</a:t>
            </a:r>
            <a:endParaRPr lang="en-US" baseline="0" dirty="0">
              <a:solidFill>
                <a:srgbClr val="FF6600"/>
              </a:solidFill>
            </a:endParaRPr>
          </a:p>
        </p:txBody>
      </p:sp>
      <p:cxnSp>
        <p:nvCxnSpPr>
          <p:cNvPr id="10" name="Straight Connector 9"/>
          <p:cNvCxnSpPr>
            <a:endCxn id="92" idx="3"/>
          </p:cNvCxnSpPr>
          <p:nvPr/>
        </p:nvCxnSpPr>
        <p:spPr bwMode="auto">
          <a:xfrm flipH="1">
            <a:off x="2814235" y="5189545"/>
            <a:ext cx="585839" cy="360841"/>
          </a:xfrm>
          <a:prstGeom prst="line">
            <a:avLst/>
          </a:prstGeom>
          <a:solidFill>
            <a:schemeClr val="accent1"/>
          </a:solidFill>
          <a:ln w="38100" cap="flat" cmpd="sng" algn="ctr">
            <a:solidFill>
              <a:schemeClr val="tx2">
                <a:lumMod val="60000"/>
                <a:lumOff val="40000"/>
              </a:schemeClr>
            </a:solidFill>
            <a:prstDash val="dash"/>
            <a:round/>
            <a:headEnd type="none" w="med" len="med"/>
            <a:tailEnd type="none" w="med" len="med"/>
          </a:ln>
          <a:effectLst/>
        </p:spPr>
      </p:cxnSp>
      <p:cxnSp>
        <p:nvCxnSpPr>
          <p:cNvPr id="86" name="Straight Connector 85"/>
          <p:cNvCxnSpPr/>
          <p:nvPr/>
        </p:nvCxnSpPr>
        <p:spPr bwMode="auto">
          <a:xfrm>
            <a:off x="4993132" y="5152515"/>
            <a:ext cx="12954" cy="593626"/>
          </a:xfrm>
          <a:prstGeom prst="line">
            <a:avLst/>
          </a:prstGeom>
          <a:solidFill>
            <a:schemeClr val="accent1"/>
          </a:solidFill>
          <a:ln w="38100" cap="flat" cmpd="sng" algn="ctr">
            <a:solidFill>
              <a:schemeClr val="tx2">
                <a:lumMod val="60000"/>
                <a:lumOff val="40000"/>
              </a:schemeClr>
            </a:solidFill>
            <a:prstDash val="dash"/>
            <a:round/>
            <a:headEnd type="none" w="med" len="med"/>
            <a:tailEnd type="none" w="med" len="med"/>
          </a:ln>
          <a:effectLst/>
        </p:spPr>
      </p:cxnSp>
      <p:cxnSp>
        <p:nvCxnSpPr>
          <p:cNvPr id="87" name="Straight Connector 86"/>
          <p:cNvCxnSpPr/>
          <p:nvPr/>
        </p:nvCxnSpPr>
        <p:spPr bwMode="auto">
          <a:xfrm>
            <a:off x="6178125" y="5143473"/>
            <a:ext cx="715858" cy="576533"/>
          </a:xfrm>
          <a:prstGeom prst="line">
            <a:avLst/>
          </a:prstGeom>
          <a:solidFill>
            <a:schemeClr val="accent1"/>
          </a:solidFill>
          <a:ln w="38100" cap="flat" cmpd="sng" algn="ctr">
            <a:solidFill>
              <a:schemeClr val="tx2">
                <a:lumMod val="60000"/>
                <a:lumOff val="40000"/>
              </a:schemeClr>
            </a:solidFill>
            <a:prstDash val="dash"/>
            <a:round/>
            <a:headEnd type="none" w="med" len="med"/>
            <a:tailEnd type="none" w="med" len="med"/>
          </a:ln>
          <a:effectLst/>
        </p:spPr>
      </p:cxnSp>
      <p:sp>
        <p:nvSpPr>
          <p:cNvPr id="88" name="AutoShape 1"/>
          <p:cNvSpPr>
            <a:spLocks/>
          </p:cNvSpPr>
          <p:nvPr/>
        </p:nvSpPr>
        <p:spPr bwMode="auto">
          <a:xfrm>
            <a:off x="1640336" y="5702840"/>
            <a:ext cx="1698220" cy="428280"/>
          </a:xfrm>
          <a:prstGeom prst="roundRect">
            <a:avLst>
              <a:gd name="adj" fmla="val 15787"/>
            </a:avLst>
          </a:prstGeom>
          <a:gradFill>
            <a:gsLst>
              <a:gs pos="25000">
                <a:schemeClr val="tx1">
                  <a:lumMod val="50000"/>
                  <a:lumOff val="50000"/>
                </a:schemeClr>
              </a:gs>
              <a:gs pos="95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0" rIns="0" bIns="0"/>
          <a:lstStyle/>
          <a:p>
            <a:r>
              <a:rPr lang="en-US" sz="1800" baseline="0" dirty="0" err="1" smtClean="0">
                <a:solidFill>
                  <a:schemeClr val="tx1"/>
                </a:solidFill>
                <a:effectLst>
                  <a:outerShdw blurRad="38100" dist="38100" dir="2700000" algn="tl">
                    <a:srgbClr val="DDDDDD"/>
                  </a:outerShdw>
                </a:effectLst>
                <a:cs typeface="Helvetica Neue Light" charset="0"/>
              </a:rPr>
              <a:t>Openflow</a:t>
            </a:r>
            <a:r>
              <a:rPr lang="en-US" sz="1800" baseline="0" dirty="0" smtClean="0">
                <a:solidFill>
                  <a:schemeClr val="tx1"/>
                </a:solidFill>
                <a:effectLst>
                  <a:outerShdw blurRad="38100" dist="38100" dir="2700000" algn="tl">
                    <a:srgbClr val="DDDDDD"/>
                  </a:outerShdw>
                </a:effectLst>
                <a:cs typeface="Helvetica Neue Light" charset="0"/>
              </a:rPr>
              <a:t> Switch</a:t>
            </a:r>
            <a:endParaRPr lang="en-US" sz="1800" baseline="0" dirty="0">
              <a:solidFill>
                <a:schemeClr val="tx1"/>
              </a:solidFill>
              <a:effectLst>
                <a:outerShdw blurRad="38100" dist="38100" dir="2700000" algn="tl">
                  <a:srgbClr val="DDDDDD"/>
                </a:outerShdw>
              </a:effectLst>
              <a:cs typeface="Helvetica Neue Light" charset="0"/>
            </a:endParaRPr>
          </a:p>
        </p:txBody>
      </p:sp>
      <p:sp>
        <p:nvSpPr>
          <p:cNvPr id="89" name="AutoShape 1"/>
          <p:cNvSpPr>
            <a:spLocks/>
          </p:cNvSpPr>
          <p:nvPr/>
        </p:nvSpPr>
        <p:spPr bwMode="auto">
          <a:xfrm>
            <a:off x="3840692" y="5712646"/>
            <a:ext cx="1698220" cy="428280"/>
          </a:xfrm>
          <a:prstGeom prst="roundRect">
            <a:avLst>
              <a:gd name="adj" fmla="val 15787"/>
            </a:avLst>
          </a:prstGeom>
          <a:gradFill>
            <a:gsLst>
              <a:gs pos="25000">
                <a:schemeClr val="tx1">
                  <a:lumMod val="50000"/>
                  <a:lumOff val="50000"/>
                </a:schemeClr>
              </a:gs>
              <a:gs pos="95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0" rIns="0" bIns="0"/>
          <a:lstStyle/>
          <a:p>
            <a:r>
              <a:rPr lang="en-US" sz="1800" baseline="0" dirty="0" err="1" smtClean="0">
                <a:solidFill>
                  <a:schemeClr val="tx1"/>
                </a:solidFill>
                <a:effectLst>
                  <a:outerShdw blurRad="38100" dist="38100" dir="2700000" algn="tl">
                    <a:srgbClr val="DDDDDD"/>
                  </a:outerShdw>
                </a:effectLst>
                <a:cs typeface="Helvetica Neue Light" charset="0"/>
              </a:rPr>
              <a:t>Openflow</a:t>
            </a:r>
            <a:r>
              <a:rPr lang="en-US" sz="1800" baseline="0" dirty="0" smtClean="0">
                <a:solidFill>
                  <a:schemeClr val="tx1"/>
                </a:solidFill>
                <a:effectLst>
                  <a:outerShdw blurRad="38100" dist="38100" dir="2700000" algn="tl">
                    <a:srgbClr val="DDDDDD"/>
                  </a:outerShdw>
                </a:effectLst>
                <a:cs typeface="Helvetica Neue Light" charset="0"/>
              </a:rPr>
              <a:t> Switch</a:t>
            </a:r>
            <a:endParaRPr lang="en-US" sz="1800" baseline="0" dirty="0">
              <a:solidFill>
                <a:schemeClr val="tx1"/>
              </a:solidFill>
              <a:effectLst>
                <a:outerShdw blurRad="38100" dist="38100" dir="2700000" algn="tl">
                  <a:srgbClr val="DDDDDD"/>
                </a:outerShdw>
              </a:effectLst>
              <a:cs typeface="Helvetica Neue Light" charset="0"/>
            </a:endParaRPr>
          </a:p>
        </p:txBody>
      </p:sp>
      <p:sp>
        <p:nvSpPr>
          <p:cNvPr id="90" name="AutoShape 1"/>
          <p:cNvSpPr>
            <a:spLocks/>
          </p:cNvSpPr>
          <p:nvPr/>
        </p:nvSpPr>
        <p:spPr bwMode="auto">
          <a:xfrm>
            <a:off x="6041048" y="5705920"/>
            <a:ext cx="1698220" cy="428280"/>
          </a:xfrm>
          <a:prstGeom prst="roundRect">
            <a:avLst>
              <a:gd name="adj" fmla="val 15787"/>
            </a:avLst>
          </a:prstGeom>
          <a:gradFill>
            <a:gsLst>
              <a:gs pos="25000">
                <a:schemeClr val="tx1">
                  <a:lumMod val="50000"/>
                  <a:lumOff val="50000"/>
                </a:schemeClr>
              </a:gs>
              <a:gs pos="95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0" rIns="0" bIns="0"/>
          <a:lstStyle/>
          <a:p>
            <a:r>
              <a:rPr lang="en-US" sz="1800" baseline="0" dirty="0" err="1" smtClean="0">
                <a:solidFill>
                  <a:schemeClr val="tx1"/>
                </a:solidFill>
                <a:effectLst>
                  <a:outerShdw blurRad="38100" dist="38100" dir="2700000" algn="tl">
                    <a:srgbClr val="DDDDDD"/>
                  </a:outerShdw>
                </a:effectLst>
                <a:cs typeface="Helvetica Neue Light" charset="0"/>
              </a:rPr>
              <a:t>Openflow</a:t>
            </a:r>
            <a:r>
              <a:rPr lang="en-US" sz="1800" baseline="0" dirty="0" smtClean="0">
                <a:solidFill>
                  <a:schemeClr val="tx1"/>
                </a:solidFill>
                <a:effectLst>
                  <a:outerShdw blurRad="38100" dist="38100" dir="2700000" algn="tl">
                    <a:srgbClr val="DDDDDD"/>
                  </a:outerShdw>
                </a:effectLst>
                <a:cs typeface="Helvetica Neue Light" charset="0"/>
              </a:rPr>
              <a:t> Switch</a:t>
            </a:r>
            <a:endParaRPr lang="en-US" sz="1800" baseline="0" dirty="0">
              <a:solidFill>
                <a:schemeClr val="tx1"/>
              </a:solidFill>
              <a:effectLst>
                <a:outerShdw blurRad="38100" dist="38100" dir="2700000" algn="tl">
                  <a:srgbClr val="DDDDDD"/>
                </a:outerShdw>
              </a:effectLst>
              <a:cs typeface="Helvetica Neue Light" charset="0"/>
            </a:endParaRPr>
          </a:p>
        </p:txBody>
      </p:sp>
      <p:sp>
        <p:nvSpPr>
          <p:cNvPr id="91" name="Rounded Rectangle 90"/>
          <p:cNvSpPr/>
          <p:nvPr/>
        </p:nvSpPr>
        <p:spPr bwMode="auto">
          <a:xfrm>
            <a:off x="1182624" y="5339638"/>
            <a:ext cx="6556646" cy="925264"/>
          </a:xfrm>
          <a:prstGeom prst="roundRect">
            <a:avLst/>
          </a:prstGeom>
          <a:noFill/>
          <a:ln w="38100"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92" name="TextBox 91"/>
          <p:cNvSpPr txBox="1"/>
          <p:nvPr/>
        </p:nvSpPr>
        <p:spPr>
          <a:xfrm>
            <a:off x="1230994" y="5316074"/>
            <a:ext cx="1583241" cy="468623"/>
          </a:xfrm>
          <a:prstGeom prst="rect">
            <a:avLst/>
          </a:prstGeom>
          <a:noFill/>
        </p:spPr>
        <p:txBody>
          <a:bodyPr wrap="square" rtlCol="0">
            <a:spAutoFit/>
          </a:bodyPr>
          <a:lstStyle/>
          <a:p>
            <a:r>
              <a:rPr lang="en-US" baseline="0" dirty="0" smtClean="0">
                <a:solidFill>
                  <a:srgbClr val="FF6600"/>
                </a:solidFill>
              </a:rPr>
              <a:t>Network</a:t>
            </a:r>
            <a:endParaRPr lang="en-US" baseline="0" dirty="0">
              <a:solidFill>
                <a:srgbClr val="FF6600"/>
              </a:solidFill>
            </a:endParaRPr>
          </a:p>
        </p:txBody>
      </p:sp>
      <p:sp>
        <p:nvSpPr>
          <p:cNvPr id="29" name="TextBox 28"/>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30"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9</a:t>
            </a:r>
            <a:endParaRPr lang="en-US" dirty="0">
              <a:solidFill>
                <a:schemeClr val="bg2"/>
              </a:solidFill>
            </a:endParaRPr>
          </a:p>
        </p:txBody>
      </p:sp>
    </p:spTree>
    <p:extLst>
      <p:ext uri="{BB962C8B-B14F-4D97-AF65-F5344CB8AC3E}">
        <p14:creationId xmlns:p14="http://schemas.microsoft.com/office/powerpoint/2010/main" val="1915137547"/>
      </p:ext>
    </p:extLst>
  </p:cSld>
  <p:clrMapOvr>
    <a:masterClrMapping/>
  </p:clrMapOvr>
  <mc:AlternateContent xmlns:mc="http://schemas.openxmlformats.org/markup-compatibility/2006" xmlns:p14="http://schemas.microsoft.com/office/powerpoint/2010/main">
    <mc:Choice Requires="p14">
      <p:transition spd="slow" p14:dur="800" advTm="30000">
        <p:circle/>
      </p:transition>
    </mc:Choice>
    <mc:Fallback xmlns="">
      <p:transition spd="slow" advTm="30000">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 SDN IDE</a:t>
            </a:r>
            <a:endParaRPr lang="zh-CN" altLang="en-US" dirty="0"/>
          </a:p>
        </p:txBody>
      </p:sp>
      <p:sp>
        <p:nvSpPr>
          <p:cNvPr id="6" name="任意多边形 5"/>
          <p:cNvSpPr/>
          <p:nvPr/>
        </p:nvSpPr>
        <p:spPr>
          <a:xfrm>
            <a:off x="867966" y="1030742"/>
            <a:ext cx="7265170" cy="649440"/>
          </a:xfrm>
          <a:custGeom>
            <a:avLst/>
            <a:gdLst>
              <a:gd name="connsiteX0" fmla="*/ 0 w 7265170"/>
              <a:gd name="connsiteY0" fmla="*/ 108242 h 649440"/>
              <a:gd name="connsiteX1" fmla="*/ 108242 w 7265170"/>
              <a:gd name="connsiteY1" fmla="*/ 0 h 649440"/>
              <a:gd name="connsiteX2" fmla="*/ 7156928 w 7265170"/>
              <a:gd name="connsiteY2" fmla="*/ 0 h 649440"/>
              <a:gd name="connsiteX3" fmla="*/ 7265170 w 7265170"/>
              <a:gd name="connsiteY3" fmla="*/ 108242 h 649440"/>
              <a:gd name="connsiteX4" fmla="*/ 7265170 w 7265170"/>
              <a:gd name="connsiteY4" fmla="*/ 541198 h 649440"/>
              <a:gd name="connsiteX5" fmla="*/ 7156928 w 7265170"/>
              <a:gd name="connsiteY5" fmla="*/ 649440 h 649440"/>
              <a:gd name="connsiteX6" fmla="*/ 108242 w 7265170"/>
              <a:gd name="connsiteY6" fmla="*/ 649440 h 649440"/>
              <a:gd name="connsiteX7" fmla="*/ 0 w 7265170"/>
              <a:gd name="connsiteY7" fmla="*/ 541198 h 649440"/>
              <a:gd name="connsiteX8" fmla="*/ 0 w 7265170"/>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170" h="649440">
                <a:moveTo>
                  <a:pt x="0" y="108242"/>
                </a:moveTo>
                <a:cubicBezTo>
                  <a:pt x="0" y="48462"/>
                  <a:pt x="48462" y="0"/>
                  <a:pt x="108242" y="0"/>
                </a:cubicBezTo>
                <a:lnTo>
                  <a:pt x="7156928" y="0"/>
                </a:lnTo>
                <a:cubicBezTo>
                  <a:pt x="7216708" y="0"/>
                  <a:pt x="7265170" y="48462"/>
                  <a:pt x="7265170" y="108242"/>
                </a:cubicBezTo>
                <a:lnTo>
                  <a:pt x="7265170" y="541198"/>
                </a:lnTo>
                <a:cubicBezTo>
                  <a:pt x="7265170" y="600978"/>
                  <a:pt x="7216708" y="649440"/>
                  <a:pt x="7156928" y="649440"/>
                </a:cubicBezTo>
                <a:lnTo>
                  <a:pt x="108242" y="649440"/>
                </a:lnTo>
                <a:cubicBezTo>
                  <a:pt x="48462" y="649440"/>
                  <a:pt x="0" y="600978"/>
                  <a:pt x="0" y="541198"/>
                </a:cubicBezTo>
                <a:lnTo>
                  <a:pt x="0" y="10824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txBody>
          <a:bodyPr spcFirstLastPara="0" vert="horz" wrap="square" lIns="249066" tIns="31703" rIns="249066" bIns="31703" numCol="1" spcCol="1270" anchor="ctr" anchorCtr="0">
            <a:noAutofit/>
          </a:bodyPr>
          <a:lstStyle/>
          <a:p>
            <a:pPr marL="0" lvl="1" defTabSz="844550">
              <a:spcAft>
                <a:spcPts val="0"/>
              </a:spcAft>
            </a:pPr>
            <a:r>
              <a:rPr lang="en-US" altLang="zh-CN" sz="3200" b="1" dirty="0" smtClean="0">
                <a:ea typeface="Arial"/>
                <a:cs typeface="Arial"/>
                <a:sym typeface="Arial"/>
              </a:rPr>
              <a:t>Lightweight and portable</a:t>
            </a:r>
            <a:endParaRPr lang="zh-CN" altLang="en-US" sz="3200" b="1" dirty="0"/>
          </a:p>
        </p:txBody>
      </p:sp>
      <p:grpSp>
        <p:nvGrpSpPr>
          <p:cNvPr id="7" name="组合 6"/>
          <p:cNvGrpSpPr/>
          <p:nvPr/>
        </p:nvGrpSpPr>
        <p:grpSpPr>
          <a:xfrm>
            <a:off x="457201" y="2409812"/>
            <a:ext cx="8215312" cy="1606769"/>
            <a:chOff x="457201" y="2688108"/>
            <a:chExt cx="8215312" cy="1606769"/>
          </a:xfrm>
        </p:grpSpPr>
        <p:sp>
          <p:nvSpPr>
            <p:cNvPr id="8" name="任意多边形 7"/>
            <p:cNvSpPr/>
            <p:nvPr/>
          </p:nvSpPr>
          <p:spPr>
            <a:xfrm>
              <a:off x="457201" y="3012828"/>
              <a:ext cx="8215312" cy="1282049"/>
            </a:xfrm>
            <a:custGeom>
              <a:avLst/>
              <a:gdLst>
                <a:gd name="connsiteX0" fmla="*/ 0 w 8215312"/>
                <a:gd name="connsiteY0" fmla="*/ 0 h 1282049"/>
                <a:gd name="connsiteX1" fmla="*/ 8215312 w 8215312"/>
                <a:gd name="connsiteY1" fmla="*/ 0 h 1282049"/>
                <a:gd name="connsiteX2" fmla="*/ 8215312 w 8215312"/>
                <a:gd name="connsiteY2" fmla="*/ 1282049 h 1282049"/>
                <a:gd name="connsiteX3" fmla="*/ 0 w 8215312"/>
                <a:gd name="connsiteY3" fmla="*/ 1282049 h 1282049"/>
                <a:gd name="connsiteX4" fmla="*/ 0 w 8215312"/>
                <a:gd name="connsiteY4" fmla="*/ 0 h 1282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5312" h="1282049">
                  <a:moveTo>
                    <a:pt x="0" y="0"/>
                  </a:moveTo>
                  <a:lnTo>
                    <a:pt x="8215312" y="0"/>
                  </a:lnTo>
                  <a:lnTo>
                    <a:pt x="8215312" y="1282049"/>
                  </a:lnTo>
                  <a:lnTo>
                    <a:pt x="0" y="1282049"/>
                  </a:lnTo>
                  <a:lnTo>
                    <a:pt x="0" y="0"/>
                  </a:lnTo>
                  <a:close/>
                </a:path>
              </a:pathLst>
            </a:custGeom>
          </p:spPr>
          <p:style>
            <a:lnRef idx="1">
              <a:schemeClr val="accent5">
                <a:hueOff val="-4966938"/>
                <a:satOff val="19906"/>
                <a:lumOff val="431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7599" tIns="458216" rIns="637599" bIns="156464" numCol="1" spcCol="1270" anchor="t" anchorCtr="0">
              <a:noAutofit/>
            </a:bodyPr>
            <a:lstStyle/>
            <a:p>
              <a:pPr marL="171450" lvl="1" indent="-171450" defTabSz="844550">
                <a:lnSpc>
                  <a:spcPct val="90000"/>
                </a:lnSpc>
                <a:spcAft>
                  <a:spcPts val="0"/>
                </a:spcAft>
                <a:buChar char="••"/>
              </a:pPr>
              <a:r>
                <a:rPr lang="en-US" baseline="0" dirty="0">
                  <a:ea typeface="Arial"/>
                  <a:cs typeface="Arial"/>
                  <a:sym typeface="Arial"/>
                </a:rPr>
                <a:t>Simplify the project deployment </a:t>
              </a:r>
              <a:r>
                <a:rPr lang="en-US" baseline="0" dirty="0" smtClean="0">
                  <a:ea typeface="Arial"/>
                  <a:cs typeface="Arial"/>
                  <a:sym typeface="Arial"/>
                </a:rPr>
                <a:t>process</a:t>
              </a:r>
              <a:endParaRPr lang="zh-CN" altLang="en-US" baseline="0" dirty="0">
                <a:ea typeface="Arial"/>
                <a:cs typeface="Arial"/>
              </a:endParaRPr>
            </a:p>
          </p:txBody>
        </p:sp>
        <p:sp>
          <p:nvSpPr>
            <p:cNvPr id="9" name="任意多边形 8"/>
            <p:cNvSpPr/>
            <p:nvPr/>
          </p:nvSpPr>
          <p:spPr>
            <a:xfrm>
              <a:off x="867966" y="2688108"/>
              <a:ext cx="7265170" cy="649440"/>
            </a:xfrm>
            <a:custGeom>
              <a:avLst/>
              <a:gdLst>
                <a:gd name="connsiteX0" fmla="*/ 0 w 7265170"/>
                <a:gd name="connsiteY0" fmla="*/ 108242 h 649440"/>
                <a:gd name="connsiteX1" fmla="*/ 108242 w 7265170"/>
                <a:gd name="connsiteY1" fmla="*/ 0 h 649440"/>
                <a:gd name="connsiteX2" fmla="*/ 7156928 w 7265170"/>
                <a:gd name="connsiteY2" fmla="*/ 0 h 649440"/>
                <a:gd name="connsiteX3" fmla="*/ 7265170 w 7265170"/>
                <a:gd name="connsiteY3" fmla="*/ 108242 h 649440"/>
                <a:gd name="connsiteX4" fmla="*/ 7265170 w 7265170"/>
                <a:gd name="connsiteY4" fmla="*/ 541198 h 649440"/>
                <a:gd name="connsiteX5" fmla="*/ 7156928 w 7265170"/>
                <a:gd name="connsiteY5" fmla="*/ 649440 h 649440"/>
                <a:gd name="connsiteX6" fmla="*/ 108242 w 7265170"/>
                <a:gd name="connsiteY6" fmla="*/ 649440 h 649440"/>
                <a:gd name="connsiteX7" fmla="*/ 0 w 7265170"/>
                <a:gd name="connsiteY7" fmla="*/ 541198 h 649440"/>
                <a:gd name="connsiteX8" fmla="*/ 0 w 7265170"/>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170" h="649440">
                  <a:moveTo>
                    <a:pt x="0" y="108242"/>
                  </a:moveTo>
                  <a:cubicBezTo>
                    <a:pt x="0" y="48462"/>
                    <a:pt x="48462" y="0"/>
                    <a:pt x="108242" y="0"/>
                  </a:cubicBezTo>
                  <a:lnTo>
                    <a:pt x="7156928" y="0"/>
                  </a:lnTo>
                  <a:cubicBezTo>
                    <a:pt x="7216708" y="0"/>
                    <a:pt x="7265170" y="48462"/>
                    <a:pt x="7265170" y="108242"/>
                  </a:cubicBezTo>
                  <a:lnTo>
                    <a:pt x="7265170" y="541198"/>
                  </a:lnTo>
                  <a:cubicBezTo>
                    <a:pt x="7265170" y="600978"/>
                    <a:pt x="7216708" y="649440"/>
                    <a:pt x="7156928" y="649440"/>
                  </a:cubicBezTo>
                  <a:lnTo>
                    <a:pt x="108242" y="649440"/>
                  </a:lnTo>
                  <a:cubicBezTo>
                    <a:pt x="48462" y="649440"/>
                    <a:pt x="0" y="600978"/>
                    <a:pt x="0" y="541198"/>
                  </a:cubicBezTo>
                  <a:lnTo>
                    <a:pt x="0" y="10824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4966938"/>
                <a:satOff val="19906"/>
                <a:lumOff val="4314"/>
                <a:alphaOff val="0"/>
              </a:schemeClr>
            </a:fillRef>
            <a:effectRef idx="1">
              <a:schemeClr val="accent5">
                <a:hueOff val="-4966938"/>
                <a:satOff val="19906"/>
                <a:lumOff val="4314"/>
                <a:alphaOff val="0"/>
              </a:schemeClr>
            </a:effectRef>
            <a:fontRef idx="minor">
              <a:schemeClr val="dk1"/>
            </a:fontRef>
          </p:style>
          <p:txBody>
            <a:bodyPr spcFirstLastPara="0" vert="horz" wrap="square" lIns="249066" tIns="31703" rIns="249066" bIns="31703" numCol="1" spcCol="1270" anchor="ctr" anchorCtr="0">
              <a:noAutofit/>
            </a:bodyPr>
            <a:lstStyle/>
            <a:p>
              <a:pPr lvl="0" defTabSz="844550">
                <a:lnSpc>
                  <a:spcPct val="90000"/>
                </a:lnSpc>
                <a:spcAft>
                  <a:spcPct val="35000"/>
                </a:spcAft>
              </a:pPr>
              <a:r>
                <a:rPr lang="en-US" altLang="zh-CN" sz="3200" b="1" dirty="0">
                  <a:ea typeface="Arial"/>
                  <a:cs typeface="Arial"/>
                </a:rPr>
                <a:t>One-click app deployment </a:t>
              </a:r>
              <a:endParaRPr lang="zh-CN" altLang="en-US" sz="3200" b="1" dirty="0"/>
            </a:p>
          </p:txBody>
        </p:sp>
      </p:grpSp>
      <p:grpSp>
        <p:nvGrpSpPr>
          <p:cNvPr id="10" name="组合 9"/>
          <p:cNvGrpSpPr/>
          <p:nvPr/>
        </p:nvGrpSpPr>
        <p:grpSpPr>
          <a:xfrm>
            <a:off x="457201" y="4135382"/>
            <a:ext cx="8215312" cy="1987122"/>
            <a:chOff x="457201" y="4413678"/>
            <a:chExt cx="8215312" cy="1606769"/>
          </a:xfrm>
        </p:grpSpPr>
        <p:sp>
          <p:nvSpPr>
            <p:cNvPr id="11" name="任意多边形 10"/>
            <p:cNvSpPr/>
            <p:nvPr/>
          </p:nvSpPr>
          <p:spPr>
            <a:xfrm>
              <a:off x="457201" y="4738398"/>
              <a:ext cx="8215312" cy="1282049"/>
            </a:xfrm>
            <a:custGeom>
              <a:avLst/>
              <a:gdLst>
                <a:gd name="connsiteX0" fmla="*/ 0 w 8215312"/>
                <a:gd name="connsiteY0" fmla="*/ 0 h 1282049"/>
                <a:gd name="connsiteX1" fmla="*/ 8215312 w 8215312"/>
                <a:gd name="connsiteY1" fmla="*/ 0 h 1282049"/>
                <a:gd name="connsiteX2" fmla="*/ 8215312 w 8215312"/>
                <a:gd name="connsiteY2" fmla="*/ 1282049 h 1282049"/>
                <a:gd name="connsiteX3" fmla="*/ 0 w 8215312"/>
                <a:gd name="connsiteY3" fmla="*/ 1282049 h 1282049"/>
                <a:gd name="connsiteX4" fmla="*/ 0 w 8215312"/>
                <a:gd name="connsiteY4" fmla="*/ 0 h 1282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5312" h="1282049">
                  <a:moveTo>
                    <a:pt x="0" y="0"/>
                  </a:moveTo>
                  <a:lnTo>
                    <a:pt x="8215312" y="0"/>
                  </a:lnTo>
                  <a:lnTo>
                    <a:pt x="8215312" y="1282049"/>
                  </a:lnTo>
                  <a:lnTo>
                    <a:pt x="0" y="1282049"/>
                  </a:lnTo>
                  <a:lnTo>
                    <a:pt x="0" y="0"/>
                  </a:lnTo>
                  <a:close/>
                </a:path>
              </a:pathLst>
            </a:custGeom>
          </p:spPr>
          <p:style>
            <a:lnRef idx="1">
              <a:schemeClr val="accent5">
                <a:hueOff val="-9933876"/>
                <a:satOff val="39811"/>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7599" tIns="458216" rIns="637599" bIns="156464" numCol="1" spcCol="1270" anchor="t" anchorCtr="0">
              <a:noAutofit/>
            </a:bodyPr>
            <a:lstStyle/>
            <a:p>
              <a:pPr marL="171450" lvl="1" indent="-171450" defTabSz="844550">
                <a:lnSpc>
                  <a:spcPct val="90000"/>
                </a:lnSpc>
                <a:spcAft>
                  <a:spcPts val="0"/>
                </a:spcAft>
                <a:buChar char="••"/>
              </a:pPr>
              <a:r>
                <a:rPr lang="en-US" baseline="0" dirty="0">
                  <a:ea typeface="Arial"/>
                  <a:cs typeface="Arial"/>
                  <a:sym typeface="Arial"/>
                </a:rPr>
                <a:t>Developer’s view (Project, Network </a:t>
              </a:r>
              <a:r>
                <a:rPr lang="en-US" baseline="0" dirty="0" smtClean="0">
                  <a:ea typeface="Arial"/>
                  <a:cs typeface="Arial"/>
                  <a:sym typeface="Arial"/>
                </a:rPr>
                <a:t>simulator, Debugging</a:t>
              </a:r>
              <a:r>
                <a:rPr lang="en-US" baseline="0" dirty="0">
                  <a:ea typeface="Arial"/>
                  <a:cs typeface="Arial"/>
                  <a:sym typeface="Arial"/>
                </a:rPr>
                <a:t>)</a:t>
              </a:r>
            </a:p>
            <a:p>
              <a:pPr marL="171450" lvl="1" indent="-171450" defTabSz="844550">
                <a:lnSpc>
                  <a:spcPct val="90000"/>
                </a:lnSpc>
                <a:spcAft>
                  <a:spcPts val="0"/>
                </a:spcAft>
                <a:buChar char="••"/>
              </a:pPr>
              <a:r>
                <a:rPr lang="en-US" baseline="0" dirty="0">
                  <a:ea typeface="Arial"/>
                  <a:cs typeface="Arial"/>
                  <a:sym typeface="Arial"/>
                </a:rPr>
                <a:t>Operator’s view (Topology, Routes)</a:t>
              </a:r>
            </a:p>
          </p:txBody>
        </p:sp>
        <p:sp>
          <p:nvSpPr>
            <p:cNvPr id="12" name="任意多边形 11"/>
            <p:cNvSpPr/>
            <p:nvPr/>
          </p:nvSpPr>
          <p:spPr>
            <a:xfrm>
              <a:off x="867966" y="4413678"/>
              <a:ext cx="7265170" cy="649440"/>
            </a:xfrm>
            <a:custGeom>
              <a:avLst/>
              <a:gdLst>
                <a:gd name="connsiteX0" fmla="*/ 0 w 7265170"/>
                <a:gd name="connsiteY0" fmla="*/ 108242 h 649440"/>
                <a:gd name="connsiteX1" fmla="*/ 108242 w 7265170"/>
                <a:gd name="connsiteY1" fmla="*/ 0 h 649440"/>
                <a:gd name="connsiteX2" fmla="*/ 7156928 w 7265170"/>
                <a:gd name="connsiteY2" fmla="*/ 0 h 649440"/>
                <a:gd name="connsiteX3" fmla="*/ 7265170 w 7265170"/>
                <a:gd name="connsiteY3" fmla="*/ 108242 h 649440"/>
                <a:gd name="connsiteX4" fmla="*/ 7265170 w 7265170"/>
                <a:gd name="connsiteY4" fmla="*/ 541198 h 649440"/>
                <a:gd name="connsiteX5" fmla="*/ 7156928 w 7265170"/>
                <a:gd name="connsiteY5" fmla="*/ 649440 h 649440"/>
                <a:gd name="connsiteX6" fmla="*/ 108242 w 7265170"/>
                <a:gd name="connsiteY6" fmla="*/ 649440 h 649440"/>
                <a:gd name="connsiteX7" fmla="*/ 0 w 7265170"/>
                <a:gd name="connsiteY7" fmla="*/ 541198 h 649440"/>
                <a:gd name="connsiteX8" fmla="*/ 0 w 7265170"/>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170" h="649440">
                  <a:moveTo>
                    <a:pt x="0" y="108242"/>
                  </a:moveTo>
                  <a:cubicBezTo>
                    <a:pt x="0" y="48462"/>
                    <a:pt x="48462" y="0"/>
                    <a:pt x="108242" y="0"/>
                  </a:cubicBezTo>
                  <a:lnTo>
                    <a:pt x="7156928" y="0"/>
                  </a:lnTo>
                  <a:cubicBezTo>
                    <a:pt x="7216708" y="0"/>
                    <a:pt x="7265170" y="48462"/>
                    <a:pt x="7265170" y="108242"/>
                  </a:cubicBezTo>
                  <a:lnTo>
                    <a:pt x="7265170" y="541198"/>
                  </a:lnTo>
                  <a:cubicBezTo>
                    <a:pt x="7265170" y="600978"/>
                    <a:pt x="7216708" y="649440"/>
                    <a:pt x="7156928" y="649440"/>
                  </a:cubicBezTo>
                  <a:lnTo>
                    <a:pt x="108242" y="649440"/>
                  </a:lnTo>
                  <a:cubicBezTo>
                    <a:pt x="48462" y="649440"/>
                    <a:pt x="0" y="600978"/>
                    <a:pt x="0" y="541198"/>
                  </a:cubicBezTo>
                  <a:lnTo>
                    <a:pt x="0" y="10824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9933876"/>
                <a:satOff val="39811"/>
                <a:lumOff val="8628"/>
                <a:alphaOff val="0"/>
              </a:schemeClr>
            </a:fillRef>
            <a:effectRef idx="1">
              <a:schemeClr val="accent5">
                <a:hueOff val="-9933876"/>
                <a:satOff val="39811"/>
                <a:lumOff val="8628"/>
                <a:alphaOff val="0"/>
              </a:schemeClr>
            </a:effectRef>
            <a:fontRef idx="minor">
              <a:schemeClr val="dk1"/>
            </a:fontRef>
          </p:style>
          <p:txBody>
            <a:bodyPr spcFirstLastPara="0" vert="horz" wrap="square" lIns="249066" tIns="31703" rIns="249066" bIns="31703" numCol="1" spcCol="1270" anchor="ctr" anchorCtr="0">
              <a:noAutofit/>
            </a:bodyPr>
            <a:lstStyle/>
            <a:p>
              <a:pPr lvl="0" defTabSz="844550">
                <a:lnSpc>
                  <a:spcPct val="90000"/>
                </a:lnSpc>
                <a:spcAft>
                  <a:spcPct val="35000"/>
                </a:spcAft>
              </a:pPr>
              <a:r>
                <a:rPr lang="en-US" altLang="zh-CN" sz="3200" b="1" dirty="0">
                  <a:ea typeface="Arial"/>
                  <a:cs typeface="Arial"/>
                </a:rPr>
                <a:t>Multiple views for development and operations</a:t>
              </a:r>
              <a:endParaRPr lang="zh-CN" altLang="en-US" sz="3200" b="1" dirty="0"/>
            </a:p>
          </p:txBody>
        </p:sp>
      </p:grpSp>
      <p:sp>
        <p:nvSpPr>
          <p:cNvPr id="13" name="TextBox 12"/>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4"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10</a:t>
            </a:r>
            <a:endParaRPr lang="en-US" dirty="0">
              <a:solidFill>
                <a:schemeClr val="bg2"/>
              </a:solidFill>
            </a:endParaRPr>
          </a:p>
        </p:txBody>
      </p:sp>
    </p:spTree>
    <p:extLst>
      <p:ext uri="{BB962C8B-B14F-4D97-AF65-F5344CB8AC3E}">
        <p14:creationId xmlns:p14="http://schemas.microsoft.com/office/powerpoint/2010/main" val="1162148217"/>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82" y="85614"/>
            <a:ext cx="9240982" cy="685800"/>
          </a:xfrm>
        </p:spPr>
        <p:txBody>
          <a:bodyPr/>
          <a:lstStyle/>
          <a:p>
            <a:r>
              <a:rPr lang="en-US" altLang="zh-CN" dirty="0" smtClean="0"/>
              <a:t>Web SDN IDE</a:t>
            </a:r>
            <a:endParaRPr lang="en-US" dirty="0"/>
          </a:p>
        </p:txBody>
      </p:sp>
      <p:sp>
        <p:nvSpPr>
          <p:cNvPr id="21" name="TextBox 20"/>
          <p:cNvSpPr txBox="1"/>
          <p:nvPr/>
        </p:nvSpPr>
        <p:spPr>
          <a:xfrm>
            <a:off x="5596601" y="1525847"/>
            <a:ext cx="3385750" cy="461665"/>
          </a:xfrm>
          <a:prstGeom prst="rect">
            <a:avLst/>
          </a:prstGeom>
          <a:noFill/>
        </p:spPr>
        <p:txBody>
          <a:bodyPr wrap="square" rtlCol="0">
            <a:spAutoFit/>
          </a:bodyPr>
          <a:lstStyle/>
          <a:p>
            <a:pPr lvl="0" eaLnBrk="0" hangingPunct="0">
              <a:spcBef>
                <a:spcPct val="30000"/>
              </a:spcBef>
              <a:defRPr/>
            </a:pPr>
            <a:r>
              <a:rPr lang="en-US" baseline="0" dirty="0" smtClean="0"/>
              <a:t>Controller management</a:t>
            </a:r>
            <a:endParaRPr lang="en-US" i="1" baseline="0" dirty="0"/>
          </a:p>
        </p:txBody>
      </p:sp>
      <p:sp>
        <p:nvSpPr>
          <p:cNvPr id="22" name="TextBox 21"/>
          <p:cNvSpPr txBox="1"/>
          <p:nvPr/>
        </p:nvSpPr>
        <p:spPr>
          <a:xfrm>
            <a:off x="5596601" y="2989124"/>
            <a:ext cx="3215386" cy="461665"/>
          </a:xfrm>
          <a:prstGeom prst="rect">
            <a:avLst/>
          </a:prstGeom>
          <a:noFill/>
        </p:spPr>
        <p:txBody>
          <a:bodyPr wrap="square" rtlCol="0">
            <a:spAutoFit/>
          </a:bodyPr>
          <a:lstStyle/>
          <a:p>
            <a:pPr lvl="0" eaLnBrk="0" hangingPunct="0">
              <a:spcBef>
                <a:spcPct val="30000"/>
              </a:spcBef>
              <a:defRPr/>
            </a:pPr>
            <a:r>
              <a:rPr lang="en-US" baseline="0" dirty="0" smtClean="0"/>
              <a:t>One-click deployment</a:t>
            </a:r>
            <a:endParaRPr lang="en-US" i="1" baseline="0" dirty="0"/>
          </a:p>
        </p:txBody>
      </p:sp>
      <p:sp>
        <p:nvSpPr>
          <p:cNvPr id="23" name="TextBox 22"/>
          <p:cNvSpPr txBox="1"/>
          <p:nvPr/>
        </p:nvSpPr>
        <p:spPr>
          <a:xfrm>
            <a:off x="5596601" y="3679544"/>
            <a:ext cx="3070937" cy="830997"/>
          </a:xfrm>
          <a:prstGeom prst="rect">
            <a:avLst/>
          </a:prstGeom>
          <a:noFill/>
        </p:spPr>
        <p:txBody>
          <a:bodyPr wrap="square" rtlCol="0">
            <a:spAutoFit/>
          </a:bodyPr>
          <a:lstStyle/>
          <a:p>
            <a:pPr lvl="0" eaLnBrk="0" hangingPunct="0">
              <a:spcBef>
                <a:spcPct val="30000"/>
              </a:spcBef>
              <a:defRPr/>
            </a:pPr>
            <a:r>
              <a:rPr lang="en-US" baseline="0" dirty="0" smtClean="0"/>
              <a:t>Development and debugging</a:t>
            </a:r>
            <a:endParaRPr lang="en-US" i="1" baseline="0" dirty="0"/>
          </a:p>
        </p:txBody>
      </p:sp>
      <p:sp>
        <p:nvSpPr>
          <p:cNvPr id="24" name="TextBox 23"/>
          <p:cNvSpPr txBox="1"/>
          <p:nvPr/>
        </p:nvSpPr>
        <p:spPr>
          <a:xfrm>
            <a:off x="5596601" y="4663913"/>
            <a:ext cx="3215386" cy="830997"/>
          </a:xfrm>
          <a:prstGeom prst="rect">
            <a:avLst/>
          </a:prstGeom>
          <a:noFill/>
        </p:spPr>
        <p:txBody>
          <a:bodyPr wrap="square" rtlCol="0">
            <a:spAutoFit/>
          </a:bodyPr>
          <a:lstStyle/>
          <a:p>
            <a:pPr lvl="0" eaLnBrk="0" hangingPunct="0">
              <a:spcBef>
                <a:spcPct val="30000"/>
              </a:spcBef>
              <a:defRPr/>
            </a:pPr>
            <a:r>
              <a:rPr lang="en-US" baseline="0" dirty="0" smtClean="0"/>
              <a:t>Topology </a:t>
            </a:r>
            <a:r>
              <a:rPr lang="en-US" baseline="0" smtClean="0"/>
              <a:t>and routes </a:t>
            </a:r>
            <a:r>
              <a:rPr lang="en-US" baseline="0" dirty="0" smtClean="0"/>
              <a:t>management</a:t>
            </a:r>
            <a:endParaRPr lang="en-US" i="1" baseline="0" dirty="0"/>
          </a:p>
        </p:txBody>
      </p:sp>
      <p:sp>
        <p:nvSpPr>
          <p:cNvPr id="25" name="TextBox 24"/>
          <p:cNvSpPr txBox="1"/>
          <p:nvPr/>
        </p:nvSpPr>
        <p:spPr>
          <a:xfrm>
            <a:off x="5596601" y="2298704"/>
            <a:ext cx="2685644" cy="461665"/>
          </a:xfrm>
          <a:prstGeom prst="rect">
            <a:avLst/>
          </a:prstGeom>
          <a:noFill/>
        </p:spPr>
        <p:txBody>
          <a:bodyPr wrap="square" rtlCol="0">
            <a:spAutoFit/>
          </a:bodyPr>
          <a:lstStyle/>
          <a:p>
            <a:pPr lvl="0" eaLnBrk="0" hangingPunct="0">
              <a:spcBef>
                <a:spcPct val="30000"/>
              </a:spcBef>
              <a:defRPr/>
            </a:pPr>
            <a:r>
              <a:rPr lang="en-US" baseline="0" dirty="0" smtClean="0"/>
              <a:t>Network simulator</a:t>
            </a:r>
            <a:endParaRPr lang="en-US" i="1" baseline="0" dirty="0"/>
          </a:p>
        </p:txBody>
      </p:sp>
      <p:sp>
        <p:nvSpPr>
          <p:cNvPr id="26" name="TextBox 25"/>
          <p:cNvSpPr txBox="1"/>
          <p:nvPr/>
        </p:nvSpPr>
        <p:spPr>
          <a:xfrm>
            <a:off x="498651" y="1525847"/>
            <a:ext cx="4563231" cy="800219"/>
          </a:xfrm>
          <a:prstGeom prst="rect">
            <a:avLst/>
          </a:prstGeom>
          <a:noFill/>
        </p:spPr>
        <p:txBody>
          <a:bodyPr wrap="square" rtlCol="0">
            <a:spAutoFit/>
          </a:bodyPr>
          <a:lstStyle/>
          <a:p>
            <a:pPr marL="342900" lvl="0" indent="-342900" eaLnBrk="0" hangingPunct="0">
              <a:spcBef>
                <a:spcPct val="30000"/>
              </a:spcBef>
              <a:buFont typeface="Arial" charset="0"/>
              <a:buChar char="•"/>
              <a:defRPr/>
            </a:pPr>
            <a:r>
              <a:rPr lang="en-US" sz="2000" baseline="0" dirty="0" smtClean="0"/>
              <a:t>Connect to multiple controllers</a:t>
            </a:r>
          </a:p>
          <a:p>
            <a:pPr marL="342900" lvl="0" indent="-342900" eaLnBrk="0" hangingPunct="0">
              <a:spcBef>
                <a:spcPct val="30000"/>
              </a:spcBef>
              <a:buFont typeface="Arial" charset="0"/>
              <a:buChar char="•"/>
              <a:defRPr/>
            </a:pPr>
            <a:r>
              <a:rPr lang="en-US" sz="2000" baseline="0" dirty="0" smtClean="0"/>
              <a:t>Monitor controller state</a:t>
            </a:r>
            <a:endParaRPr lang="en-US" sz="2000" baseline="0"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19" y="2760369"/>
            <a:ext cx="4908663" cy="3043009"/>
          </a:xfrm>
          <a:prstGeom prst="rect">
            <a:avLst/>
          </a:prstGeom>
        </p:spPr>
      </p:pic>
      <p:sp>
        <p:nvSpPr>
          <p:cNvPr id="28" name="Rectangle 27"/>
          <p:cNvSpPr/>
          <p:nvPr/>
        </p:nvSpPr>
        <p:spPr bwMode="auto">
          <a:xfrm>
            <a:off x="146300" y="2787492"/>
            <a:ext cx="1104081" cy="152150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9" name="TextBox 28"/>
          <p:cNvSpPr txBox="1"/>
          <p:nvPr/>
        </p:nvSpPr>
        <p:spPr>
          <a:xfrm>
            <a:off x="500929" y="1528094"/>
            <a:ext cx="4563231" cy="707886"/>
          </a:xfrm>
          <a:prstGeom prst="rect">
            <a:avLst/>
          </a:prstGeom>
          <a:noFill/>
        </p:spPr>
        <p:txBody>
          <a:bodyPr wrap="square" rtlCol="0">
            <a:spAutoFit/>
          </a:bodyPr>
          <a:lstStyle/>
          <a:p>
            <a:pPr marL="342900" lvl="0" indent="-342900" eaLnBrk="0" hangingPunct="0">
              <a:spcBef>
                <a:spcPct val="30000"/>
              </a:spcBef>
              <a:buFont typeface="Arial" charset="0"/>
              <a:buChar char="•"/>
              <a:defRPr/>
            </a:pPr>
            <a:r>
              <a:rPr lang="en-US" sz="2000" baseline="0" dirty="0" smtClean="0"/>
              <a:t>Automatically generate </a:t>
            </a:r>
            <a:r>
              <a:rPr lang="en-US" sz="2000" baseline="0" dirty="0" err="1" smtClean="0"/>
              <a:t>Mininet</a:t>
            </a:r>
            <a:r>
              <a:rPr lang="en-US" sz="2000" baseline="0" dirty="0" smtClean="0"/>
              <a:t> topology scripts</a:t>
            </a:r>
            <a:endParaRPr lang="en-US" sz="2000" baseline="0" dirty="0"/>
          </a:p>
        </p:txBody>
      </p:sp>
      <p:sp>
        <p:nvSpPr>
          <p:cNvPr id="30" name="Rectangle 29"/>
          <p:cNvSpPr/>
          <p:nvPr/>
        </p:nvSpPr>
        <p:spPr bwMode="auto">
          <a:xfrm>
            <a:off x="1148581" y="5008169"/>
            <a:ext cx="3809182" cy="79520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1" name="Rectangle 30"/>
          <p:cNvSpPr/>
          <p:nvPr/>
        </p:nvSpPr>
        <p:spPr bwMode="auto">
          <a:xfrm>
            <a:off x="2555982" y="2760369"/>
            <a:ext cx="401532" cy="199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2" name="TextBox 31"/>
          <p:cNvSpPr txBox="1"/>
          <p:nvPr/>
        </p:nvSpPr>
        <p:spPr>
          <a:xfrm>
            <a:off x="498650" y="1525846"/>
            <a:ext cx="4563231" cy="400110"/>
          </a:xfrm>
          <a:prstGeom prst="rect">
            <a:avLst/>
          </a:prstGeom>
          <a:noFill/>
        </p:spPr>
        <p:txBody>
          <a:bodyPr wrap="square" rtlCol="0">
            <a:spAutoFit/>
          </a:bodyPr>
          <a:lstStyle/>
          <a:p>
            <a:pPr marL="342900" lvl="0" indent="-342900" eaLnBrk="0" hangingPunct="0">
              <a:spcBef>
                <a:spcPct val="30000"/>
              </a:spcBef>
              <a:buFont typeface="Arial" charset="0"/>
              <a:buChar char="•"/>
              <a:defRPr/>
            </a:pPr>
            <a:r>
              <a:rPr lang="en-US" sz="2000" baseline="0" dirty="0" smtClean="0"/>
              <a:t>Simplify the deployment process</a:t>
            </a:r>
            <a:endParaRPr lang="en-US" sz="2000" baseline="0" dirty="0"/>
          </a:p>
        </p:txBody>
      </p:sp>
      <p:sp>
        <p:nvSpPr>
          <p:cNvPr id="33" name="Rectangle 32"/>
          <p:cNvSpPr/>
          <p:nvPr/>
        </p:nvSpPr>
        <p:spPr bwMode="auto">
          <a:xfrm flipV="1">
            <a:off x="1257300" y="3112429"/>
            <a:ext cx="3686626" cy="189574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4" name="TextBox 33"/>
          <p:cNvSpPr txBox="1"/>
          <p:nvPr/>
        </p:nvSpPr>
        <p:spPr>
          <a:xfrm>
            <a:off x="498650" y="1523341"/>
            <a:ext cx="4563231" cy="800219"/>
          </a:xfrm>
          <a:prstGeom prst="rect">
            <a:avLst/>
          </a:prstGeom>
          <a:noFill/>
        </p:spPr>
        <p:txBody>
          <a:bodyPr wrap="square" rtlCol="0">
            <a:spAutoFit/>
          </a:bodyPr>
          <a:lstStyle/>
          <a:p>
            <a:pPr marL="342900" lvl="0" indent="-342900" eaLnBrk="0" hangingPunct="0">
              <a:spcBef>
                <a:spcPct val="30000"/>
              </a:spcBef>
              <a:buFont typeface="Arial" charset="0"/>
              <a:buChar char="•"/>
              <a:defRPr/>
            </a:pPr>
            <a:r>
              <a:rPr lang="en-US" sz="2000" baseline="0" dirty="0" smtClean="0"/>
              <a:t>Write Maple application</a:t>
            </a:r>
          </a:p>
          <a:p>
            <a:pPr marL="342900" lvl="0" indent="-342900" eaLnBrk="0" hangingPunct="0">
              <a:spcBef>
                <a:spcPct val="30000"/>
              </a:spcBef>
              <a:buFont typeface="Arial" charset="0"/>
              <a:buChar char="•"/>
              <a:defRPr/>
            </a:pPr>
            <a:r>
              <a:rPr lang="en-US" sz="2000" baseline="0" dirty="0" smtClean="0"/>
              <a:t>Check the </a:t>
            </a:r>
            <a:r>
              <a:rPr lang="en-US" sz="2000" baseline="0" dirty="0" err="1" smtClean="0"/>
              <a:t>TraceTree</a:t>
            </a:r>
            <a:r>
              <a:rPr lang="en-US" sz="2000" baseline="0" dirty="0" smtClean="0"/>
              <a:t> for </a:t>
            </a:r>
            <a:r>
              <a:rPr lang="en-US" sz="2000" baseline="0" dirty="0" err="1" smtClean="0"/>
              <a:t>debigging</a:t>
            </a:r>
            <a:endParaRPr lang="en-US" sz="2000" baseline="0"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9921" y="2960030"/>
            <a:ext cx="1840924" cy="2048140"/>
          </a:xfrm>
          <a:prstGeom prst="rect">
            <a:avLst/>
          </a:prstGeom>
        </p:spPr>
      </p:pic>
      <p:sp>
        <p:nvSpPr>
          <p:cNvPr id="35" name="TextBox 34"/>
          <p:cNvSpPr txBox="1"/>
          <p:nvPr/>
        </p:nvSpPr>
        <p:spPr>
          <a:xfrm>
            <a:off x="498650" y="1525846"/>
            <a:ext cx="4563231" cy="800219"/>
          </a:xfrm>
          <a:prstGeom prst="rect">
            <a:avLst/>
          </a:prstGeom>
          <a:noFill/>
        </p:spPr>
        <p:txBody>
          <a:bodyPr wrap="square" rtlCol="0">
            <a:spAutoFit/>
          </a:bodyPr>
          <a:lstStyle/>
          <a:p>
            <a:pPr marL="342900" lvl="0" indent="-342900" eaLnBrk="0" hangingPunct="0">
              <a:spcBef>
                <a:spcPct val="30000"/>
              </a:spcBef>
              <a:buFont typeface="Arial" charset="0"/>
              <a:buChar char="•"/>
              <a:defRPr/>
            </a:pPr>
            <a:r>
              <a:rPr lang="en-US" sz="2000" baseline="0" dirty="0" smtClean="0"/>
              <a:t>Show topology</a:t>
            </a:r>
          </a:p>
          <a:p>
            <a:pPr marL="342900" lvl="0" indent="-342900" eaLnBrk="0" hangingPunct="0">
              <a:spcBef>
                <a:spcPct val="30000"/>
              </a:spcBef>
              <a:buFont typeface="Arial" charset="0"/>
              <a:buChar char="•"/>
              <a:defRPr/>
            </a:pPr>
            <a:r>
              <a:rPr lang="en-US" sz="2000" baseline="0" dirty="0" smtClean="0"/>
              <a:t>Check routes and flow tables</a:t>
            </a:r>
            <a:endParaRPr lang="en-US" sz="2000" baseline="0" dirty="0"/>
          </a:p>
        </p:txBody>
      </p:sp>
      <p:sp>
        <p:nvSpPr>
          <p:cNvPr id="19" name="TextBox 18"/>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27"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11</a:t>
            </a:r>
            <a:endParaRPr lang="en-US" dirty="0">
              <a:solidFill>
                <a:schemeClr val="bg2"/>
              </a:solidFill>
            </a:endParaRPr>
          </a:p>
        </p:txBody>
      </p:sp>
    </p:spTree>
    <p:extLst>
      <p:ext uri="{BB962C8B-B14F-4D97-AF65-F5344CB8AC3E}">
        <p14:creationId xmlns:p14="http://schemas.microsoft.com/office/powerpoint/2010/main" val="510345400"/>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1" nodeType="after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1" nodeType="after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grpId="0" nodeType="afterEffect">
                                  <p:stCondLst>
                                    <p:cond delay="0"/>
                                  </p:stCondLst>
                                  <p:childTnLst>
                                    <p:set>
                                      <p:cBhvr>
                                        <p:cTn id="27" dur="1" fill="hold">
                                          <p:stCondLst>
                                            <p:cond delay="0"/>
                                          </p:stCondLst>
                                        </p:cTn>
                                        <p:tgtEl>
                                          <p:spTgt spid="28"/>
                                        </p:tgtEl>
                                        <p:attrNameLst>
                                          <p:attrName>style.visibility</p:attrName>
                                        </p:attrNameLst>
                                      </p:cBhvr>
                                      <p:to>
                                        <p:strVal val="hidden"/>
                                      </p:to>
                                    </p:set>
                                  </p:childTnLst>
                                </p:cTn>
                              </p:par>
                            </p:childTnLst>
                          </p:cTn>
                        </p:par>
                        <p:par>
                          <p:cTn id="28" fill="hold">
                            <p:stCondLst>
                              <p:cond delay="0"/>
                            </p:stCondLst>
                            <p:childTnLst>
                              <p:par>
                                <p:cTn id="29" presetID="1" presetClass="exit" presetSubtype="0" fill="hold" grpId="2" nodeType="after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par>
                          <p:cTn id="41" fill="hold">
                            <p:stCondLst>
                              <p:cond delay="0"/>
                            </p:stCondLst>
                            <p:childTnLst>
                              <p:par>
                                <p:cTn id="42" presetID="1" presetClass="exit" presetSubtype="0" fill="hold" grpId="1" nodeType="afterEffect">
                                  <p:stCondLst>
                                    <p:cond delay="0"/>
                                  </p:stCondLst>
                                  <p:childTnLst>
                                    <p:set>
                                      <p:cBhvr>
                                        <p:cTn id="43" dur="1" fill="hold">
                                          <p:stCondLst>
                                            <p:cond delay="0"/>
                                          </p:stCondLst>
                                        </p:cTn>
                                        <p:tgtEl>
                                          <p:spTgt spid="29"/>
                                        </p:tgtEl>
                                        <p:attrNameLst>
                                          <p:attrName>style.visibility</p:attrName>
                                        </p:attrNameLst>
                                      </p:cBhvr>
                                      <p:to>
                                        <p:strVal val="hidden"/>
                                      </p:to>
                                    </p:set>
                                  </p:childTnLst>
                                </p:cTn>
                              </p:par>
                            </p:childTnLst>
                          </p:cTn>
                        </p:par>
                        <p:par>
                          <p:cTn id="44" fill="hold">
                            <p:stCondLst>
                              <p:cond delay="0"/>
                            </p:stCondLst>
                            <p:childTnLst>
                              <p:par>
                                <p:cTn id="45" presetID="1" presetClass="exit" presetSubtype="0" fill="hold" grpId="1" nodeType="afterEffect">
                                  <p:stCondLst>
                                    <p:cond delay="0"/>
                                  </p:stCondLst>
                                  <p:childTnLst>
                                    <p:set>
                                      <p:cBhvr>
                                        <p:cTn id="46" dur="1" fill="hold">
                                          <p:stCondLst>
                                            <p:cond delay="0"/>
                                          </p:stCondLst>
                                        </p:cTn>
                                        <p:tgtEl>
                                          <p:spTgt spid="3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0"/>
                            </p:stCondLst>
                            <p:childTnLst>
                              <p:par>
                                <p:cTn id="58" presetID="1" presetClass="exit" presetSubtype="0" fill="hold" grpId="1" nodeType="afterEffect">
                                  <p:stCondLst>
                                    <p:cond delay="0"/>
                                  </p:stCondLst>
                                  <p:childTnLst>
                                    <p:set>
                                      <p:cBhvr>
                                        <p:cTn id="59" dur="1" fill="hold">
                                          <p:stCondLst>
                                            <p:cond delay="0"/>
                                          </p:stCondLst>
                                        </p:cTn>
                                        <p:tgtEl>
                                          <p:spTgt spid="32"/>
                                        </p:tgtEl>
                                        <p:attrNameLst>
                                          <p:attrName>style.visibility</p:attrName>
                                        </p:attrNameLst>
                                      </p:cBhvr>
                                      <p:to>
                                        <p:strVal val="hidden"/>
                                      </p:to>
                                    </p:set>
                                  </p:childTnLst>
                                </p:cTn>
                              </p:par>
                            </p:childTnLst>
                          </p:cTn>
                        </p:par>
                        <p:par>
                          <p:cTn id="60" fill="hold">
                            <p:stCondLst>
                              <p:cond delay="0"/>
                            </p:stCondLst>
                            <p:childTnLst>
                              <p:par>
                                <p:cTn id="61" presetID="1" presetClass="exit" presetSubtype="0" fill="hold" grpId="1" nodeType="afterEffect">
                                  <p:stCondLst>
                                    <p:cond delay="0"/>
                                  </p:stCondLst>
                                  <p:childTnLst>
                                    <p:set>
                                      <p:cBhvr>
                                        <p:cTn id="62" dur="1" fill="hold">
                                          <p:stCondLst>
                                            <p:cond delay="0"/>
                                          </p:stCondLst>
                                        </p:cTn>
                                        <p:tgtEl>
                                          <p:spTgt spid="3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par>
                          <p:cTn id="67" fill="hold">
                            <p:stCondLst>
                              <p:cond delay="0"/>
                            </p:stCondLst>
                            <p:childTnLst>
                              <p:par>
                                <p:cTn id="68" presetID="1" presetClass="exit" presetSubtype="0" fill="hold" grpId="1" nodeType="afterEffect">
                                  <p:stCondLst>
                                    <p:cond delay="0"/>
                                  </p:stCondLst>
                                  <p:childTnLst>
                                    <p:set>
                                      <p:cBhvr>
                                        <p:cTn id="69" dur="1" fill="hold">
                                          <p:stCondLst>
                                            <p:cond delay="0"/>
                                          </p:stCondLst>
                                        </p:cTn>
                                        <p:tgtEl>
                                          <p:spTgt spid="34"/>
                                        </p:tgtEl>
                                        <p:attrNameLst>
                                          <p:attrName>style.visibility</p:attrName>
                                        </p:attrNameLst>
                                      </p:cBhvr>
                                      <p:to>
                                        <p:strVal val="hidden"/>
                                      </p:to>
                                    </p:set>
                                  </p:childTnLst>
                                </p:cTn>
                              </p:par>
                            </p:childTnLst>
                          </p:cTn>
                        </p:par>
                        <p:par>
                          <p:cTn id="70" fill="hold">
                            <p:stCondLst>
                              <p:cond delay="0"/>
                            </p:stCondLst>
                            <p:childTnLst>
                              <p:par>
                                <p:cTn id="71" presetID="1" presetClass="exit" presetSubtype="0" fill="hold" grpId="1" nodeType="afterEffect">
                                  <p:stCondLst>
                                    <p:cond delay="0"/>
                                  </p:stCondLst>
                                  <p:childTnLst>
                                    <p:set>
                                      <p:cBhvr>
                                        <p:cTn id="72" dur="1" fill="hold">
                                          <p:stCondLst>
                                            <p:cond delay="0"/>
                                          </p:stCondLst>
                                        </p:cTn>
                                        <p:tgtEl>
                                          <p:spTgt spid="33"/>
                                        </p:tgtEl>
                                        <p:attrNameLst>
                                          <p:attrName>style.visibility</p:attrName>
                                        </p:attrNameLst>
                                      </p:cBhvr>
                                      <p:to>
                                        <p:strVal val="hidden"/>
                                      </p:to>
                                    </p:set>
                                  </p:childTnLst>
                                </p:cTn>
                              </p:par>
                            </p:childTnLst>
                          </p:cTn>
                        </p:par>
                        <p:par>
                          <p:cTn id="73" fill="hold">
                            <p:stCondLst>
                              <p:cond delay="0"/>
                            </p:stCondLst>
                            <p:childTnLst>
                              <p:par>
                                <p:cTn id="74" presetID="1" presetClass="entr" presetSubtype="0" fill="hold" nodeType="after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1"/>
      <p:bldP spid="23" grpId="1"/>
      <p:bldP spid="24" grpId="1"/>
      <p:bldP spid="25" grpId="1"/>
      <p:bldP spid="26" grpId="1"/>
      <p:bldP spid="26" grpId="2"/>
      <p:bldP spid="28" grpId="0" animBg="1"/>
      <p:bldP spid="28" grpId="1" animBg="1"/>
      <p:bldP spid="29" grpId="0"/>
      <p:bldP spid="29" grpId="1"/>
      <p:bldP spid="30" grpId="0" animBg="1"/>
      <p:bldP spid="30" grpId="1" animBg="1"/>
      <p:bldP spid="31" grpId="0" animBg="1"/>
      <p:bldP spid="31" grpId="1" animBg="1"/>
      <p:bldP spid="32" grpId="0"/>
      <p:bldP spid="32" grpId="1"/>
      <p:bldP spid="33" grpId="0" animBg="1"/>
      <p:bldP spid="33" grpId="1" animBg="1"/>
      <p:bldP spid="34" grpId="0"/>
      <p:bldP spid="34" grpId="1"/>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p:cNvGrpSpPr>
          <p:nvPr/>
        </p:nvGrpSpPr>
        <p:grpSpPr bwMode="auto">
          <a:xfrm>
            <a:off x="1473299" y="1796978"/>
            <a:ext cx="3038475" cy="1985963"/>
            <a:chOff x="5308600" y="4744155"/>
            <a:chExt cx="2720621" cy="1471812"/>
          </a:xfrm>
        </p:grpSpPr>
        <p:pic>
          <p:nvPicPr>
            <p:cNvPr id="6" name="Picture 4"/>
            <p:cNvPicPr>
              <a:picLocks noChangeAspect="1"/>
            </p:cNvPicPr>
            <p:nvPr/>
          </p:nvPicPr>
          <p:blipFill>
            <a:blip r:embed="rId3">
              <a:alphaModFix amt="55000"/>
              <a:extLst>
                <a:ext uri="{28A0092B-C50C-407E-A947-70E740481C1C}">
                  <a14:useLocalDpi xmlns:a14="http://schemas.microsoft.com/office/drawing/2010/main" val="0"/>
                </a:ext>
              </a:extLst>
            </a:blip>
            <a:srcRect/>
            <a:stretch>
              <a:fillRect/>
            </a:stretch>
          </p:blipFill>
          <p:spPr bwMode="auto">
            <a:xfrm>
              <a:off x="5308600" y="4744155"/>
              <a:ext cx="2720621" cy="1471812"/>
            </a:xfrm>
            <a:prstGeom prst="rect">
              <a:avLst/>
            </a:prstGeom>
            <a:noFill/>
            <a:ln>
              <a:noFill/>
            </a:ln>
            <a:extLst>
              <a:ext uri="{909E8E84-426E-40DD-AFC4-6F175D3DCCD1}">
                <a14:hiddenFill xmlns:a14="http://schemas.microsoft.com/office/drawing/2010/main">
                  <a:solidFill>
                    <a:srgbClr val="FFFFFF">
                      <a:alpha val="54901"/>
                    </a:srgbClr>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5"/>
            <p:cNvCxnSpPr>
              <a:cxnSpLocks noChangeShapeType="1"/>
            </p:cNvCxnSpPr>
            <p:nvPr/>
          </p:nvCxnSpPr>
          <p:spPr bwMode="auto">
            <a:xfrm>
              <a:off x="5308600" y="4744155"/>
              <a:ext cx="378177" cy="251176"/>
            </a:xfrm>
            <a:prstGeom prst="straightConnector1">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8" name="Freeform 7"/>
            <p:cNvSpPr/>
            <p:nvPr/>
          </p:nvSpPr>
          <p:spPr>
            <a:xfrm>
              <a:off x="5687056" y="5039753"/>
              <a:ext cx="1706785" cy="959148"/>
            </a:xfrm>
            <a:custGeom>
              <a:avLst/>
              <a:gdLst>
                <a:gd name="connsiteX0" fmla="*/ 0 w 1707444"/>
                <a:gd name="connsiteY0" fmla="*/ 0 h 959556"/>
                <a:gd name="connsiteX1" fmla="*/ 324555 w 1707444"/>
                <a:gd name="connsiteY1" fmla="*/ 395111 h 959556"/>
                <a:gd name="connsiteX2" fmla="*/ 1270000 w 1707444"/>
                <a:gd name="connsiteY2" fmla="*/ 522111 h 959556"/>
                <a:gd name="connsiteX3" fmla="*/ 1707444 w 1707444"/>
                <a:gd name="connsiteY3" fmla="*/ 959556 h 959556"/>
              </a:gdLst>
              <a:ahLst/>
              <a:cxnLst>
                <a:cxn ang="0">
                  <a:pos x="connsiteX0" y="connsiteY0"/>
                </a:cxn>
                <a:cxn ang="0">
                  <a:pos x="connsiteX1" y="connsiteY1"/>
                </a:cxn>
                <a:cxn ang="0">
                  <a:pos x="connsiteX2" y="connsiteY2"/>
                </a:cxn>
                <a:cxn ang="0">
                  <a:pos x="connsiteX3" y="connsiteY3"/>
                </a:cxn>
              </a:cxnLst>
              <a:rect l="l" t="t" r="r" b="b"/>
              <a:pathLst>
                <a:path w="1707444" h="959556">
                  <a:moveTo>
                    <a:pt x="0" y="0"/>
                  </a:moveTo>
                  <a:cubicBezTo>
                    <a:pt x="56444" y="154046"/>
                    <a:pt x="112888" y="308093"/>
                    <a:pt x="324555" y="395111"/>
                  </a:cubicBezTo>
                  <a:cubicBezTo>
                    <a:pt x="536222" y="482130"/>
                    <a:pt x="1039519" y="428037"/>
                    <a:pt x="1270000" y="522111"/>
                  </a:cubicBezTo>
                  <a:cubicBezTo>
                    <a:pt x="1500481" y="616185"/>
                    <a:pt x="1707444" y="959556"/>
                    <a:pt x="1707444" y="959556"/>
                  </a:cubicBezTo>
                </a:path>
              </a:pathLst>
            </a:custGeom>
            <a:ln w="28575" cmpd="sng">
              <a:solidFill>
                <a:srgbClr val="4F81BD"/>
              </a:solidFill>
              <a:tailEnd type="triangle" w="lg" len="lg"/>
            </a:ln>
          </p:spPr>
          <p:txBody>
            <a:bodyPr/>
            <a:lstStyle/>
            <a:p>
              <a:pPr>
                <a:defRPr/>
              </a:pPr>
              <a:endParaRPr lang="en-US" sz="1800" baseline="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grpSp>
      <p:sp>
        <p:nvSpPr>
          <p:cNvPr id="9" name="Rectangle 8"/>
          <p:cNvSpPr>
            <a:spLocks noChangeArrowheads="1"/>
          </p:cNvSpPr>
          <p:nvPr/>
        </p:nvSpPr>
        <p:spPr bwMode="auto">
          <a:xfrm>
            <a:off x="435515" y="1043108"/>
            <a:ext cx="21770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nSpc>
                <a:spcPct val="100000"/>
              </a:lnSpc>
              <a:spcBef>
                <a:spcPct val="0"/>
              </a:spcBef>
              <a:buFontTx/>
              <a:buNone/>
            </a:pPr>
            <a:r>
              <a:rPr lang="en-US" altLang="en-US" sz="1800" baseline="0" dirty="0" smtClean="0">
                <a:latin typeface="Arial" charset="0"/>
              </a:rPr>
              <a:t>Consider each </a:t>
            </a:r>
            <a:r>
              <a:rPr lang="en-US" altLang="en-US" sz="1800" baseline="0" dirty="0" err="1" smtClean="0">
                <a:latin typeface="Arial" charset="0"/>
              </a:rPr>
              <a:t>pkt</a:t>
            </a:r>
            <a:r>
              <a:rPr lang="en-US" altLang="en-US" sz="1800" baseline="0" dirty="0">
                <a:latin typeface="Arial" charset="0"/>
              </a:rPr>
              <a:t> </a:t>
            </a:r>
            <a:r>
              <a:rPr lang="en-US" altLang="en-US" sz="1800" baseline="0" dirty="0" smtClean="0">
                <a:latin typeface="Arial" charset="0"/>
              </a:rPr>
              <a:t>as </a:t>
            </a:r>
            <a:r>
              <a:rPr lang="en-US" altLang="en-US" sz="1800" baseline="0" dirty="0">
                <a:latin typeface="Arial" charset="0"/>
              </a:rPr>
              <a:t>a </a:t>
            </a:r>
            <a:r>
              <a:rPr lang="en-US" altLang="en-US" sz="1800" baseline="0" dirty="0">
                <a:solidFill>
                  <a:srgbClr val="FF0000"/>
                </a:solidFill>
                <a:latin typeface="Arial" charset="0"/>
              </a:rPr>
              <a:t>request</a:t>
            </a:r>
            <a:endParaRPr lang="en-US" altLang="en-US" sz="1800" baseline="0" dirty="0">
              <a:latin typeface="Arial" charset="0"/>
            </a:endParaRPr>
          </a:p>
        </p:txBody>
      </p:sp>
      <p:sp>
        <p:nvSpPr>
          <p:cNvPr id="10" name="Rectangle 9"/>
          <p:cNvSpPr>
            <a:spLocks noChangeArrowheads="1"/>
          </p:cNvSpPr>
          <p:nvPr/>
        </p:nvSpPr>
        <p:spPr bwMode="auto">
          <a:xfrm>
            <a:off x="4511773" y="1673371"/>
            <a:ext cx="348625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nSpc>
                <a:spcPct val="100000"/>
              </a:lnSpc>
              <a:spcBef>
                <a:spcPct val="0"/>
              </a:spcBef>
              <a:buFontTx/>
              <a:buNone/>
            </a:pPr>
            <a:r>
              <a:rPr lang="en-US" altLang="en-US" sz="1500" baseline="0">
                <a:latin typeface="Arial" charset="0"/>
              </a:rPr>
              <a:t>- Network as a </a:t>
            </a:r>
            <a:r>
              <a:rPr lang="en-US" altLang="en-US" sz="1500" baseline="0">
                <a:solidFill>
                  <a:srgbClr val="FF0000"/>
                </a:solidFill>
                <a:latin typeface="Arial" charset="0"/>
              </a:rPr>
              <a:t>single virtual server</a:t>
            </a:r>
          </a:p>
        </p:txBody>
      </p:sp>
      <p:sp>
        <p:nvSpPr>
          <p:cNvPr id="11" name="Rectangle 10"/>
          <p:cNvSpPr>
            <a:spLocks noChangeArrowheads="1"/>
          </p:cNvSpPr>
          <p:nvPr/>
        </p:nvSpPr>
        <p:spPr bwMode="auto">
          <a:xfrm>
            <a:off x="4511773" y="2883636"/>
            <a:ext cx="400580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nSpc>
                <a:spcPct val="100000"/>
              </a:lnSpc>
              <a:spcBef>
                <a:spcPct val="0"/>
              </a:spcBef>
              <a:buFontTx/>
              <a:buNone/>
            </a:pPr>
            <a:r>
              <a:rPr lang="en-US" altLang="en-US" sz="1500" baseline="0" dirty="0">
                <a:latin typeface="Arial" charset="0"/>
              </a:rPr>
              <a:t>- Network functions (</a:t>
            </a:r>
            <a:r>
              <a:rPr lang="en-US" altLang="en-US" sz="1500" b="1" i="1" baseline="0" dirty="0">
                <a:solidFill>
                  <a:srgbClr val="C00000"/>
                </a:solidFill>
                <a:latin typeface="Arial" charset="0"/>
              </a:rPr>
              <a:t>logically</a:t>
            </a:r>
            <a:r>
              <a:rPr lang="en-US" altLang="en-US" sz="1500" baseline="0" dirty="0">
                <a:latin typeface="Arial" charset="0"/>
              </a:rPr>
              <a:t>) </a:t>
            </a:r>
            <a:r>
              <a:rPr lang="en-US" altLang="en-US" sz="1500" baseline="0" dirty="0">
                <a:solidFill>
                  <a:srgbClr val="FF0000"/>
                </a:solidFill>
                <a:latin typeface="Arial" charset="0"/>
              </a:rPr>
              <a:t>invoked on each new </a:t>
            </a:r>
            <a:r>
              <a:rPr lang="en-US" altLang="en-US" sz="1500" baseline="0" dirty="0" err="1">
                <a:solidFill>
                  <a:srgbClr val="FF0000"/>
                </a:solidFill>
                <a:latin typeface="Arial" charset="0"/>
              </a:rPr>
              <a:t>pkt</a:t>
            </a:r>
            <a:r>
              <a:rPr lang="en-US" altLang="en-US" sz="1500" baseline="0" dirty="0">
                <a:latin typeface="Arial" charset="0"/>
              </a:rPr>
              <a:t>, returning how net handles that request</a:t>
            </a:r>
          </a:p>
        </p:txBody>
      </p:sp>
      <p:sp>
        <p:nvSpPr>
          <p:cNvPr id="12" name="Rectangle 11"/>
          <p:cNvSpPr>
            <a:spLocks noChangeArrowheads="1"/>
          </p:cNvSpPr>
          <p:nvPr/>
        </p:nvSpPr>
        <p:spPr bwMode="auto">
          <a:xfrm>
            <a:off x="4511773" y="2163035"/>
            <a:ext cx="43383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nSpc>
                <a:spcPct val="100000"/>
              </a:lnSpc>
              <a:spcBef>
                <a:spcPct val="0"/>
              </a:spcBef>
              <a:buFontTx/>
              <a:buNone/>
            </a:pPr>
            <a:r>
              <a:rPr lang="en-US" altLang="en-US" sz="1500" baseline="0" dirty="0">
                <a:latin typeface="Arial" charset="0"/>
              </a:rPr>
              <a:t>- Network functions expressed in </a:t>
            </a:r>
            <a:r>
              <a:rPr lang="en-US" altLang="en-US" sz="1500" baseline="0" dirty="0">
                <a:solidFill>
                  <a:srgbClr val="FF0000"/>
                </a:solidFill>
                <a:latin typeface="Arial" charset="0"/>
              </a:rPr>
              <a:t>general purpose language</a:t>
            </a:r>
          </a:p>
        </p:txBody>
      </p:sp>
      <p:sp>
        <p:nvSpPr>
          <p:cNvPr id="15" name="Rectangle 14"/>
          <p:cNvSpPr>
            <a:spLocks noChangeArrowheads="1"/>
          </p:cNvSpPr>
          <p:nvPr/>
        </p:nvSpPr>
        <p:spPr bwMode="auto">
          <a:xfrm>
            <a:off x="4524816" y="3834965"/>
            <a:ext cx="388365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nSpc>
                <a:spcPct val="100000"/>
              </a:lnSpc>
              <a:spcBef>
                <a:spcPct val="0"/>
              </a:spcBef>
              <a:buFontTx/>
              <a:buNone/>
            </a:pPr>
            <a:r>
              <a:rPr lang="en-US" altLang="en-US" sz="1500" baseline="0" dirty="0">
                <a:latin typeface="Arial" charset="0"/>
              </a:rPr>
              <a:t>- Network decision can depend on L2 to</a:t>
            </a:r>
            <a:r>
              <a:rPr lang="en-US" altLang="en-US" sz="1500" baseline="0" dirty="0">
                <a:solidFill>
                  <a:srgbClr val="FF0000"/>
                </a:solidFill>
                <a:latin typeface="Arial" charset="0"/>
              </a:rPr>
              <a:t> L7</a:t>
            </a:r>
          </a:p>
        </p:txBody>
      </p:sp>
      <p:sp>
        <p:nvSpPr>
          <p:cNvPr id="2" name="Rectangle 1"/>
          <p:cNvSpPr/>
          <p:nvPr/>
        </p:nvSpPr>
        <p:spPr>
          <a:xfrm>
            <a:off x="435516" y="188536"/>
            <a:ext cx="7972214" cy="523220"/>
          </a:xfrm>
          <a:prstGeom prst="rect">
            <a:avLst/>
          </a:prstGeom>
        </p:spPr>
        <p:txBody>
          <a:bodyPr wrap="square">
            <a:spAutoFit/>
          </a:bodyPr>
          <a:lstStyle/>
          <a:p>
            <a:r>
              <a:rPr lang="en-US" altLang="zh-CN" sz="2800" baseline="0" dirty="0">
                <a:solidFill>
                  <a:schemeClr val="bg1"/>
                </a:solidFill>
              </a:rPr>
              <a:t>Maple: High-level SDN Programming Language</a:t>
            </a:r>
            <a:endParaRPr lang="en-US" sz="2800" baseline="0" dirty="0"/>
          </a:p>
        </p:txBody>
      </p:sp>
      <p:sp>
        <p:nvSpPr>
          <p:cNvPr id="14" name="TextBox 13"/>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7"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12</a:t>
            </a:r>
            <a:endParaRPr lang="en-US" dirty="0">
              <a:solidFill>
                <a:schemeClr val="bg2"/>
              </a:solidFill>
            </a:endParaRPr>
          </a:p>
        </p:txBody>
      </p:sp>
    </p:spTree>
    <p:extLst>
      <p:ext uri="{BB962C8B-B14F-4D97-AF65-F5344CB8AC3E}">
        <p14:creationId xmlns:p14="http://schemas.microsoft.com/office/powerpoint/2010/main" val="1889687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614"/>
            <a:ext cx="8819340" cy="685800"/>
          </a:xfrm>
        </p:spPr>
        <p:txBody>
          <a:bodyPr/>
          <a:lstStyle/>
          <a:p>
            <a:pPr lvl="0"/>
            <a:r>
              <a:rPr lang="en-US" altLang="zh-CN" dirty="0" smtClean="0">
                <a:solidFill>
                  <a:schemeClr val="bg1"/>
                </a:solidFill>
              </a:rPr>
              <a:t>Example</a:t>
            </a:r>
            <a:endParaRPr lang="en-US" dirty="0">
              <a:solidFill>
                <a:schemeClr val="bg1"/>
              </a:solidFill>
            </a:endParaRPr>
          </a:p>
        </p:txBody>
      </p:sp>
      <p:sp>
        <p:nvSpPr>
          <p:cNvPr id="5" name="Shape 138"/>
          <p:cNvSpPr/>
          <p:nvPr/>
        </p:nvSpPr>
        <p:spPr>
          <a:xfrm>
            <a:off x="175438" y="1545196"/>
            <a:ext cx="8766544" cy="4163424"/>
          </a:xfrm>
          <a:prstGeom prst="rect">
            <a:avLst/>
          </a:prstGeom>
          <a:noFill/>
          <a:ln w="12700" cap="flat" cmpd="sng">
            <a:solidFill>
              <a:srgbClr val="660066"/>
            </a:solidFill>
            <a:prstDash val="solid"/>
            <a:miter/>
            <a:headEnd type="none" w="med" len="med"/>
            <a:tailEnd type="none" w="med" len="med"/>
          </a:ln>
        </p:spPr>
        <p:txBody>
          <a:bodyPr lIns="0" tIns="0" rIns="0" bIns="0" anchor="b" anchorCtr="0">
            <a:noAutofit/>
          </a:bodyPr>
          <a:lstStyle/>
          <a:p>
            <a:pPr marR="0" lvl="0" algn="l" rtl="0">
              <a:lnSpc>
                <a:spcPct val="100000"/>
              </a:lnSpc>
              <a:spcBef>
                <a:spcPts val="0"/>
              </a:spcBef>
              <a:spcAft>
                <a:spcPts val="0"/>
              </a:spcAft>
              <a:buNone/>
            </a:pPr>
            <a:endParaRPr/>
          </a:p>
        </p:txBody>
      </p:sp>
      <p:sp>
        <p:nvSpPr>
          <p:cNvPr id="6" name="Shape 139"/>
          <p:cNvSpPr txBox="1"/>
          <p:nvPr/>
        </p:nvSpPr>
        <p:spPr>
          <a:xfrm>
            <a:off x="175438" y="1545196"/>
            <a:ext cx="8550309" cy="4163425"/>
          </a:xfrm>
          <a:prstGeom prst="rect">
            <a:avLst/>
          </a:prstGeom>
          <a:noFill/>
          <a:ln>
            <a:noFill/>
          </a:ln>
        </p:spPr>
        <p:txBody>
          <a:bodyPr lIns="91425" tIns="91425" rIns="91425" bIns="91425" anchor="t" anchorCtr="0">
            <a:noAutofit/>
          </a:bodyPr>
          <a:lstStyle/>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1. private static final String[] H12_TAP = { H1, "openflow:1:2", "openflow:2:1"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2. private static final String[] H12_ONE = { H1, "openflow:1:2", "openflow:2:3", "openflow:4:1"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3. private static final String[] H12_TWO = { H1, "openflow:1:3", "openflow:3:2", "openflow:4:1" }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4.​</a:t>
            </a:r>
            <a:r>
              <a:rPr lang="en-US" sz="1200" baseline="0" dirty="0" smtClean="0">
                <a:solidFill>
                  <a:schemeClr val="dk1"/>
                </a:solidFill>
                <a:highlight>
                  <a:srgbClr val="FFFFFF"/>
                </a:highlight>
                <a:latin typeface="Consolas" charset="0"/>
                <a:ea typeface="Consolas" charset="0"/>
                <a:cs typeface="Consolas" charset="0"/>
              </a:rPr>
              <a:t>void </a:t>
            </a:r>
            <a:r>
              <a:rPr lang="en-US" sz="1200" b="1" baseline="0" dirty="0">
                <a:solidFill>
                  <a:schemeClr val="dk1"/>
                </a:solidFill>
                <a:highlight>
                  <a:srgbClr val="FFFFFF"/>
                </a:highlight>
                <a:latin typeface="Consolas" charset="0"/>
                <a:ea typeface="Consolas" charset="0"/>
                <a:cs typeface="Consolas" charset="0"/>
              </a:rPr>
              <a:t>f</a:t>
            </a:r>
            <a:r>
              <a:rPr lang="en-US" sz="1200" baseline="0" dirty="0">
                <a:solidFill>
                  <a:schemeClr val="dk1"/>
                </a:solidFill>
                <a:highlight>
                  <a:srgbClr val="FFFFFF"/>
                </a:highlight>
                <a:latin typeface="Consolas" charset="0"/>
                <a:ea typeface="Consolas" charset="0"/>
                <a:cs typeface="Consolas" charset="0"/>
              </a:rPr>
              <a:t>(</a:t>
            </a:r>
            <a:r>
              <a:rPr lang="en-US" sz="1200" b="1" baseline="0" dirty="0">
                <a:solidFill>
                  <a:schemeClr val="dk1"/>
                </a:solidFill>
                <a:highlight>
                  <a:srgbClr val="FFFFFF"/>
                </a:highlight>
                <a:latin typeface="Consolas" charset="0"/>
                <a:ea typeface="Consolas" charset="0"/>
                <a:cs typeface="Consolas" charset="0"/>
              </a:rPr>
              <a:t>Packet</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pkt</a:t>
            </a:r>
            <a:r>
              <a:rPr lang="en-US" sz="1200" baseline="0" dirty="0">
                <a:solidFill>
                  <a:schemeClr val="dk1"/>
                </a:solidFill>
                <a:highlight>
                  <a:srgbClr val="FFFFFF"/>
                </a:highlight>
                <a:latin typeface="Consolas" charset="0"/>
                <a:ea typeface="Consolas" charset="0"/>
                <a:cs typeface="Consolas" charset="0"/>
              </a:rPr>
              <a:t>)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5</a:t>
            </a:r>
            <a:r>
              <a:rPr lang="en-US" sz="1200" baseline="0" dirty="0" smtClean="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int</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srcIP</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smtClean="0">
                <a:solidFill>
                  <a:schemeClr val="dk1"/>
                </a:solidFill>
                <a:highlight>
                  <a:srgbClr val="FFFFFF"/>
                </a:highlight>
                <a:latin typeface="Consolas" charset="0"/>
                <a:ea typeface="Consolas" charset="0"/>
                <a:cs typeface="Consolas" charset="0"/>
              </a:rPr>
              <a:t>pkt.srcIP</a:t>
            </a:r>
            <a:r>
              <a:rPr lang="en-US" sz="1200" baseline="0" dirty="0" smtClean="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int</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dstIP</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smtClean="0">
                <a:solidFill>
                  <a:schemeClr val="dk1"/>
                </a:solidFill>
                <a:highlight>
                  <a:srgbClr val="FFFFFF"/>
                </a:highlight>
                <a:latin typeface="Consolas" charset="0"/>
                <a:ea typeface="Consolas" charset="0"/>
                <a:cs typeface="Consolas" charset="0"/>
              </a:rPr>
              <a:t>pkt.dstIP</a:t>
            </a:r>
            <a:r>
              <a:rPr lang="en-US" sz="1200" baseline="0" dirty="0" smtClean="0">
                <a:solidFill>
                  <a:schemeClr val="dk1"/>
                </a:solidFill>
                <a:highlight>
                  <a:srgbClr val="FFFFFF"/>
                </a:highlight>
                <a:latin typeface="Consolas" charset="0"/>
                <a:ea typeface="Consolas" charset="0"/>
                <a:cs typeface="Consolas" charset="0"/>
              </a:rPr>
              <a:t>();</a:t>
            </a:r>
            <a:r>
              <a:rPr lang="en-US" sz="1200" baseline="0" dirty="0">
                <a:solidFill>
                  <a:schemeClr val="dk1"/>
                </a:solidFill>
                <a:highlight>
                  <a:srgbClr val="FFFFFF"/>
                </a:highlight>
                <a:latin typeface="Consolas" charset="0"/>
                <a:ea typeface="Consolas" charset="0"/>
                <a:cs typeface="Consolas" charset="0"/>
              </a:rPr>
              <a:t>​</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6</a:t>
            </a:r>
            <a:r>
              <a:rPr lang="en-US" sz="1200" baseline="0" dirty="0" smtClean="0">
                <a:solidFill>
                  <a:schemeClr val="dk1"/>
                </a:solidFill>
                <a:highlight>
                  <a:srgbClr val="FFFFFF"/>
                </a:highlight>
                <a:latin typeface="Consolas" charset="0"/>
                <a:ea typeface="Consolas" charset="0"/>
                <a:cs typeface="Consolas" charset="0"/>
              </a:rPr>
              <a:t>.     </a:t>
            </a:r>
            <a:r>
              <a:rPr lang="en-US" sz="1200" baseline="0" dirty="0">
                <a:solidFill>
                  <a:schemeClr val="dk1"/>
                </a:solidFill>
                <a:highlight>
                  <a:srgbClr val="FFFFFF"/>
                </a:highlight>
                <a:latin typeface="Consolas" charset="0"/>
                <a:ea typeface="Consolas" charset="0"/>
                <a:cs typeface="Consolas" charset="0"/>
              </a:rPr>
              <a:t>String </a:t>
            </a:r>
            <a:r>
              <a:rPr lang="en-US" sz="1200" baseline="0" dirty="0" err="1">
                <a:solidFill>
                  <a:schemeClr val="dk1"/>
                </a:solidFill>
                <a:highlight>
                  <a:srgbClr val="FFFFFF"/>
                </a:highlight>
                <a:latin typeface="Consolas" charset="0"/>
                <a:ea typeface="Consolas" charset="0"/>
                <a:cs typeface="Consolas" charset="0"/>
              </a:rPr>
              <a:t>flowId</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a:solidFill>
                  <a:schemeClr val="dk1"/>
                </a:solidFill>
                <a:highlight>
                  <a:srgbClr val="FFFFFF"/>
                </a:highlight>
                <a:latin typeface="Consolas" charset="0"/>
                <a:ea typeface="Consolas" charset="0"/>
                <a:cs typeface="Consolas" charset="0"/>
              </a:rPr>
              <a:t>computeFlowId</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srcIP</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dstIP</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pkt.srcPort</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pkt.dstPort</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pkt.protocol</a:t>
            </a:r>
            <a:r>
              <a:rPr lang="en-US" sz="1200" baseline="0" dirty="0">
                <a:solidFill>
                  <a:schemeClr val="dk1"/>
                </a:solidFill>
                <a:highlight>
                  <a:srgbClr val="FFFFFF"/>
                </a:highlight>
                <a:latin typeface="Consolas" charset="0"/>
                <a:ea typeface="Consolas" charset="0"/>
                <a:cs typeface="Consolas" charset="0"/>
              </a:rPr>
              <a:t>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7</a:t>
            </a:r>
            <a:r>
              <a:rPr lang="en-US" sz="1200" baseline="0" dirty="0" smtClean="0">
                <a:solidFill>
                  <a:schemeClr val="dk1"/>
                </a:solidFill>
                <a:highlight>
                  <a:srgbClr val="FFFFFF"/>
                </a:highlight>
                <a:latin typeface="Consolas" charset="0"/>
                <a:ea typeface="Consolas" charset="0"/>
                <a:cs typeface="Consolas" charset="0"/>
              </a:rPr>
              <a:t>.     </a:t>
            </a:r>
            <a:r>
              <a:rPr lang="en-US" sz="1200" baseline="0" dirty="0">
                <a:solidFill>
                  <a:srgbClr val="FF0000"/>
                </a:solidFill>
                <a:highlight>
                  <a:srgbClr val="FFFFFF"/>
                </a:highlight>
                <a:latin typeface="Consolas" charset="0"/>
                <a:ea typeface="Consolas" charset="0"/>
                <a:cs typeface="Consolas" charset="0"/>
              </a:rPr>
              <a:t>if</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a:solidFill>
                  <a:schemeClr val="dk1"/>
                </a:solidFill>
                <a:highlight>
                  <a:srgbClr val="FFFFFF"/>
                </a:highlight>
                <a:latin typeface="Consolas" charset="0"/>
                <a:ea typeface="Consolas" charset="0"/>
                <a:cs typeface="Consolas" charset="0"/>
              </a:rPr>
              <a:t>srcIP</a:t>
            </a:r>
            <a:r>
              <a:rPr lang="en-US" sz="1200" baseline="0" dirty="0">
                <a:solidFill>
                  <a:schemeClr val="dk1"/>
                </a:solidFill>
                <a:highlight>
                  <a:srgbClr val="FFFFFF"/>
                </a:highlight>
                <a:latin typeface="Consolas" charset="0"/>
                <a:ea typeface="Consolas" charset="0"/>
                <a:cs typeface="Consolas" charset="0"/>
              </a:rPr>
              <a:t> == H1 &amp;&amp; </a:t>
            </a:r>
            <a:r>
              <a:rPr lang="en-US" sz="1200" baseline="0" dirty="0" err="1">
                <a:solidFill>
                  <a:schemeClr val="dk1"/>
                </a:solidFill>
                <a:highlight>
                  <a:srgbClr val="FFFFFF"/>
                </a:highlight>
                <a:latin typeface="Consolas" charset="0"/>
                <a:ea typeface="Consolas" charset="0"/>
                <a:cs typeface="Consolas" charset="0"/>
              </a:rPr>
              <a:t>dstIP</a:t>
            </a:r>
            <a:r>
              <a:rPr lang="en-US" sz="1200" baseline="0" dirty="0">
                <a:solidFill>
                  <a:schemeClr val="dk1"/>
                </a:solidFill>
                <a:highlight>
                  <a:srgbClr val="FFFFFF"/>
                </a:highlight>
                <a:latin typeface="Consolas" charset="0"/>
                <a:ea typeface="Consolas" charset="0"/>
                <a:cs typeface="Consolas" charset="0"/>
              </a:rPr>
              <a:t> == H2 )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8</a:t>
            </a:r>
            <a:r>
              <a:rPr lang="en-US" sz="1200" baseline="0" dirty="0" smtClean="0">
                <a:solidFill>
                  <a:schemeClr val="dk1"/>
                </a:solidFill>
                <a:highlight>
                  <a:srgbClr val="FFFFFF"/>
                </a:highlight>
                <a:latin typeface="Consolas" charset="0"/>
                <a:ea typeface="Consolas" charset="0"/>
                <a:cs typeface="Consolas" charset="0"/>
              </a:rPr>
              <a:t>.         </a:t>
            </a:r>
            <a:r>
              <a:rPr lang="en-US" sz="1200" b="1" baseline="0" dirty="0" err="1">
                <a:solidFill>
                  <a:schemeClr val="dk1"/>
                </a:solidFill>
                <a:highlight>
                  <a:srgbClr val="FFFFFF"/>
                </a:highlight>
                <a:latin typeface="Consolas" charset="0"/>
                <a:ea typeface="Consolas" charset="0"/>
                <a:cs typeface="Consolas" charset="0"/>
              </a:rPr>
              <a:t>FlowMetadata</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fm</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a:solidFill>
                  <a:schemeClr val="dk1"/>
                </a:solidFill>
                <a:highlight>
                  <a:srgbClr val="FFFFFF"/>
                </a:highlight>
                <a:latin typeface="Consolas" charset="0"/>
                <a:ea typeface="Consolas" charset="0"/>
                <a:cs typeface="Consolas" charset="0"/>
              </a:rPr>
              <a:t>getFlowMetadata</a:t>
            </a:r>
            <a:r>
              <a:rPr lang="en-US" sz="1200" baseline="0" dirty="0">
                <a:solidFill>
                  <a:schemeClr val="dk1"/>
                </a:solidFill>
                <a:highlight>
                  <a:srgbClr val="FFFFFF"/>
                </a:highlight>
                <a:latin typeface="Consolas" charset="0"/>
                <a:ea typeface="Consolas" charset="0"/>
                <a:cs typeface="Consolas" charset="0"/>
              </a:rPr>
              <a:t>(</a:t>
            </a:r>
            <a:r>
              <a:rPr lang="en-US" sz="1200" baseline="0" dirty="0" err="1">
                <a:solidFill>
                  <a:schemeClr val="dk1"/>
                </a:solidFill>
                <a:highlight>
                  <a:srgbClr val="FFFFFF"/>
                </a:highlight>
                <a:latin typeface="Consolas" charset="0"/>
                <a:ea typeface="Consolas" charset="0"/>
                <a:cs typeface="Consolas" charset="0"/>
              </a:rPr>
              <a:t>flowId</a:t>
            </a:r>
            <a:r>
              <a:rPr lang="en-US" sz="1200" baseline="0" dirty="0">
                <a:solidFill>
                  <a:schemeClr val="dk1"/>
                </a:solidFill>
                <a:highlight>
                  <a:srgbClr val="FFFFFF"/>
                </a:highlight>
                <a:latin typeface="Consolas" charset="0"/>
                <a:ea typeface="Consolas" charset="0"/>
                <a:cs typeface="Consolas" charset="0"/>
              </a:rPr>
              <a:t>);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9</a:t>
            </a:r>
            <a:r>
              <a:rPr lang="en-US" sz="1200" baseline="0" dirty="0" smtClean="0">
                <a:solidFill>
                  <a:schemeClr val="dk1"/>
                </a:solidFill>
                <a:highlight>
                  <a:srgbClr val="FFFFFF"/>
                </a:highlight>
                <a:latin typeface="Consolas" charset="0"/>
                <a:ea typeface="Consolas" charset="0"/>
                <a:cs typeface="Consolas" charset="0"/>
              </a:rPr>
              <a:t>.         </a:t>
            </a:r>
            <a:r>
              <a:rPr lang="en-US" sz="1200" baseline="0" dirty="0">
                <a:solidFill>
                  <a:srgbClr val="FF0000"/>
                </a:solidFill>
                <a:highlight>
                  <a:srgbClr val="FFFFFF"/>
                </a:highlight>
                <a:latin typeface="Consolas" charset="0"/>
                <a:ea typeface="Consolas" charset="0"/>
                <a:cs typeface="Consolas" charset="0"/>
              </a:rPr>
              <a:t>if</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a:solidFill>
                  <a:schemeClr val="dk1"/>
                </a:solidFill>
                <a:highlight>
                  <a:srgbClr val="FFFFFF"/>
                </a:highlight>
                <a:latin typeface="Consolas" charset="0"/>
                <a:ea typeface="Consolas" charset="0"/>
                <a:cs typeface="Consolas" charset="0"/>
              </a:rPr>
              <a:t>fm</a:t>
            </a:r>
            <a:r>
              <a:rPr lang="en-US" sz="1200" baseline="0" dirty="0">
                <a:solidFill>
                  <a:schemeClr val="dk1"/>
                </a:solidFill>
                <a:highlight>
                  <a:srgbClr val="FFFFFF"/>
                </a:highlight>
                <a:latin typeface="Consolas" charset="0"/>
                <a:ea typeface="Consolas" charset="0"/>
                <a:cs typeface="Consolas" charset="0"/>
              </a:rPr>
              <a:t> == null ) {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10.             </a:t>
            </a:r>
            <a:r>
              <a:rPr lang="en-US" sz="1200" baseline="0" dirty="0" err="1">
                <a:solidFill>
                  <a:schemeClr val="dk1"/>
                </a:solidFill>
                <a:highlight>
                  <a:srgbClr val="FFFFFF"/>
                </a:highlight>
                <a:latin typeface="Consolas" charset="0"/>
                <a:ea typeface="Consolas" charset="0"/>
                <a:cs typeface="Consolas" charset="0"/>
              </a:rPr>
              <a:t>pkt.</a:t>
            </a:r>
            <a:r>
              <a:rPr lang="en-US" sz="1200" b="1" baseline="0" dirty="0" err="1">
                <a:solidFill>
                  <a:schemeClr val="dk1"/>
                </a:solidFill>
                <a:highlight>
                  <a:srgbClr val="FFFFFF"/>
                </a:highlight>
                <a:latin typeface="Consolas" charset="0"/>
                <a:ea typeface="Consolas" charset="0"/>
                <a:cs typeface="Consolas" charset="0"/>
              </a:rPr>
              <a:t>addRoute</a:t>
            </a:r>
            <a:r>
              <a:rPr lang="en-US" sz="1200" baseline="0" dirty="0">
                <a:solidFill>
                  <a:schemeClr val="dk1"/>
                </a:solidFill>
                <a:highlight>
                  <a:srgbClr val="FFFFFF"/>
                </a:highlight>
                <a:latin typeface="Consolas" charset="0"/>
                <a:ea typeface="Consolas" charset="0"/>
                <a:cs typeface="Consolas" charset="0"/>
              </a:rPr>
              <a:t>( H12_TAP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11.             </a:t>
            </a:r>
            <a:r>
              <a:rPr lang="en-US" sz="1200" baseline="0" dirty="0" err="1">
                <a:solidFill>
                  <a:schemeClr val="dk1"/>
                </a:solidFill>
                <a:highlight>
                  <a:srgbClr val="FFFFFF"/>
                </a:highlight>
                <a:latin typeface="Consolas" charset="0"/>
                <a:ea typeface="Consolas" charset="0"/>
                <a:cs typeface="Consolas" charset="0"/>
              </a:rPr>
              <a:t>pkt.</a:t>
            </a:r>
            <a:r>
              <a:rPr lang="en-US" sz="1200" b="1" baseline="0" dirty="0" err="1">
                <a:solidFill>
                  <a:schemeClr val="dk1"/>
                </a:solidFill>
                <a:highlight>
                  <a:srgbClr val="FFFFFF"/>
                </a:highlight>
                <a:latin typeface="Consolas" charset="0"/>
                <a:ea typeface="Consolas" charset="0"/>
                <a:cs typeface="Consolas" charset="0"/>
              </a:rPr>
              <a:t>addRoute</a:t>
            </a:r>
            <a:r>
              <a:rPr lang="en-US" sz="1200" baseline="0" dirty="0">
                <a:solidFill>
                  <a:schemeClr val="dk1"/>
                </a:solidFill>
                <a:highlight>
                  <a:srgbClr val="FFFFFF"/>
                </a:highlight>
                <a:latin typeface="Consolas" charset="0"/>
                <a:ea typeface="Consolas" charset="0"/>
                <a:cs typeface="Consolas" charset="0"/>
              </a:rPr>
              <a:t>( H12_ONE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12.         </a:t>
            </a:r>
            <a:r>
              <a:rPr lang="en-US" sz="1200" baseline="0" dirty="0">
                <a:solidFill>
                  <a:schemeClr val="dk1"/>
                </a:solidFill>
                <a:highlight>
                  <a:srgbClr val="FFFFFF"/>
                </a:highlight>
                <a:latin typeface="Consolas" charset="0"/>
                <a:ea typeface="Consolas" charset="0"/>
                <a:cs typeface="Consolas" charset="0"/>
              </a:rPr>
              <a:t>} </a:t>
            </a:r>
            <a:r>
              <a:rPr lang="en-US" sz="1200" baseline="0" dirty="0">
                <a:solidFill>
                  <a:srgbClr val="FF0000"/>
                </a:solidFill>
                <a:highlight>
                  <a:srgbClr val="FFFFFF"/>
                </a:highlight>
                <a:latin typeface="Consolas" charset="0"/>
                <a:ea typeface="Consolas" charset="0"/>
                <a:cs typeface="Consolas" charset="0"/>
              </a:rPr>
              <a:t>else if</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a:solidFill>
                  <a:schemeClr val="dk1"/>
                </a:solidFill>
                <a:highlight>
                  <a:srgbClr val="FFFFFF"/>
                </a:highlight>
                <a:latin typeface="Consolas" charset="0"/>
                <a:ea typeface="Consolas" charset="0"/>
                <a:cs typeface="Consolas" charset="0"/>
              </a:rPr>
              <a:t>isVideo</a:t>
            </a:r>
            <a:r>
              <a:rPr lang="en-US" sz="1200" baseline="0" dirty="0">
                <a:solidFill>
                  <a:schemeClr val="dk1"/>
                </a:solidFill>
                <a:highlight>
                  <a:srgbClr val="FFFFFF"/>
                </a:highlight>
                <a:latin typeface="Consolas" charset="0"/>
                <a:ea typeface="Consolas" charset="0"/>
                <a:cs typeface="Consolas" charset="0"/>
              </a:rPr>
              <a:t>( </a:t>
            </a:r>
            <a:r>
              <a:rPr lang="en-US" sz="1200" b="1" baseline="0" dirty="0" err="1">
                <a:solidFill>
                  <a:schemeClr val="dk1"/>
                </a:solidFill>
                <a:highlight>
                  <a:srgbClr val="FFFFFF"/>
                </a:highlight>
                <a:latin typeface="Consolas" charset="0"/>
                <a:ea typeface="Consolas" charset="0"/>
                <a:cs typeface="Consolas" charset="0"/>
              </a:rPr>
              <a:t>getUri</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fm</a:t>
            </a:r>
            <a:r>
              <a:rPr lang="en-US" sz="1200" baseline="0" dirty="0">
                <a:solidFill>
                  <a:schemeClr val="dk1"/>
                </a:solidFill>
                <a:highlight>
                  <a:srgbClr val="FFFFFF"/>
                </a:highlight>
                <a:latin typeface="Consolas" charset="0"/>
                <a:ea typeface="Consolas" charset="0"/>
                <a:cs typeface="Consolas" charset="0"/>
              </a:rPr>
              <a:t> ) ) )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13.             </a:t>
            </a:r>
            <a:r>
              <a:rPr lang="en-US" sz="1200" baseline="0" dirty="0" err="1">
                <a:solidFill>
                  <a:schemeClr val="dk1"/>
                </a:solidFill>
                <a:highlight>
                  <a:srgbClr val="FFFFFF"/>
                </a:highlight>
                <a:latin typeface="Consolas" charset="0"/>
                <a:ea typeface="Consolas" charset="0"/>
                <a:cs typeface="Consolas" charset="0"/>
              </a:rPr>
              <a:t>pkt.</a:t>
            </a:r>
            <a:r>
              <a:rPr lang="en-US" sz="1200" b="1" baseline="0" dirty="0" err="1">
                <a:solidFill>
                  <a:schemeClr val="dk1"/>
                </a:solidFill>
                <a:highlight>
                  <a:srgbClr val="FFFFFF"/>
                </a:highlight>
                <a:latin typeface="Consolas" charset="0"/>
                <a:ea typeface="Consolas" charset="0"/>
                <a:cs typeface="Consolas" charset="0"/>
              </a:rPr>
              <a:t>addRoute</a:t>
            </a:r>
            <a:r>
              <a:rPr lang="en-US" sz="1200" baseline="0" dirty="0">
                <a:solidFill>
                  <a:schemeClr val="dk1"/>
                </a:solidFill>
                <a:highlight>
                  <a:srgbClr val="FFFFFF"/>
                </a:highlight>
                <a:latin typeface="Consolas" charset="0"/>
                <a:ea typeface="Consolas" charset="0"/>
                <a:cs typeface="Consolas" charset="0"/>
              </a:rPr>
              <a:t>( H12_TWO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14.         </a:t>
            </a:r>
            <a:r>
              <a:rPr lang="en-US" sz="1200" baseline="0" dirty="0">
                <a:solidFill>
                  <a:schemeClr val="dk1"/>
                </a:solidFill>
                <a:highlight>
                  <a:srgbClr val="FFFFFF"/>
                </a:highlight>
                <a:latin typeface="Consolas" charset="0"/>
                <a:ea typeface="Consolas" charset="0"/>
                <a:cs typeface="Consolas" charset="0"/>
              </a:rPr>
              <a:t>} </a:t>
            </a:r>
            <a:r>
              <a:rPr lang="en-US" sz="1200" baseline="0" dirty="0">
                <a:solidFill>
                  <a:srgbClr val="FF0000"/>
                </a:solidFill>
                <a:highlight>
                  <a:srgbClr val="FFFFFF"/>
                </a:highlight>
                <a:latin typeface="Consolas" charset="0"/>
                <a:ea typeface="Consolas" charset="0"/>
                <a:cs typeface="Consolas" charset="0"/>
              </a:rPr>
              <a:t>else</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pkt.</a:t>
            </a:r>
            <a:r>
              <a:rPr lang="en-US" sz="1200" b="1" baseline="0" dirty="0" err="1">
                <a:solidFill>
                  <a:schemeClr val="dk1"/>
                </a:solidFill>
                <a:highlight>
                  <a:srgbClr val="FFFFFF"/>
                </a:highlight>
                <a:latin typeface="Consolas" charset="0"/>
                <a:ea typeface="Consolas" charset="0"/>
                <a:cs typeface="Consolas" charset="0"/>
              </a:rPr>
              <a:t>addRoute</a:t>
            </a:r>
            <a:r>
              <a:rPr lang="en-US" sz="1200" baseline="0" dirty="0">
                <a:solidFill>
                  <a:schemeClr val="dk1"/>
                </a:solidFill>
                <a:highlight>
                  <a:srgbClr val="FFFFFF"/>
                </a:highlight>
                <a:latin typeface="Consolas" charset="0"/>
                <a:ea typeface="Consolas" charset="0"/>
                <a:cs typeface="Consolas" charset="0"/>
              </a:rPr>
              <a:t>( H12_ONE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15.     </a:t>
            </a:r>
            <a:r>
              <a:rPr lang="en-US" sz="1200" baseline="0" dirty="0">
                <a:solidFill>
                  <a:schemeClr val="dk1"/>
                </a:solidFill>
                <a:highlight>
                  <a:srgbClr val="FFFFFF"/>
                </a:highlight>
                <a:latin typeface="Consolas" charset="0"/>
                <a:ea typeface="Consolas" charset="0"/>
                <a:cs typeface="Consolas" charset="0"/>
              </a:rPr>
              <a:t>} </a:t>
            </a:r>
            <a:r>
              <a:rPr lang="en-US" sz="1200" baseline="0" dirty="0">
                <a:solidFill>
                  <a:srgbClr val="FF0000"/>
                </a:solidFill>
                <a:highlight>
                  <a:srgbClr val="FFFFFF"/>
                </a:highlight>
                <a:latin typeface="Consolas" charset="0"/>
                <a:ea typeface="Consolas" charset="0"/>
                <a:cs typeface="Consolas" charset="0"/>
              </a:rPr>
              <a:t>else if</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a:solidFill>
                  <a:schemeClr val="dk1"/>
                </a:solidFill>
                <a:highlight>
                  <a:srgbClr val="FFFFFF"/>
                </a:highlight>
                <a:latin typeface="Consolas" charset="0"/>
                <a:ea typeface="Consolas" charset="0"/>
                <a:cs typeface="Consolas" charset="0"/>
              </a:rPr>
              <a:t>srcIP</a:t>
            </a:r>
            <a:r>
              <a:rPr lang="en-US" sz="1200" baseline="0" dirty="0">
                <a:solidFill>
                  <a:schemeClr val="dk1"/>
                </a:solidFill>
                <a:highlight>
                  <a:srgbClr val="FFFFFF"/>
                </a:highlight>
                <a:latin typeface="Consolas" charset="0"/>
                <a:ea typeface="Consolas" charset="0"/>
                <a:cs typeface="Consolas" charset="0"/>
              </a:rPr>
              <a:t> == H2 &amp;&amp; </a:t>
            </a:r>
            <a:r>
              <a:rPr lang="en-US" sz="1200" baseline="0" dirty="0" err="1">
                <a:solidFill>
                  <a:schemeClr val="dk1"/>
                </a:solidFill>
                <a:highlight>
                  <a:srgbClr val="FFFFFF"/>
                </a:highlight>
                <a:latin typeface="Consolas" charset="0"/>
                <a:ea typeface="Consolas" charset="0"/>
                <a:cs typeface="Consolas" charset="0"/>
              </a:rPr>
              <a:t>dstIP</a:t>
            </a:r>
            <a:r>
              <a:rPr lang="en-US" sz="1200" baseline="0" dirty="0">
                <a:solidFill>
                  <a:schemeClr val="dk1"/>
                </a:solidFill>
                <a:highlight>
                  <a:srgbClr val="FFFFFF"/>
                </a:highlight>
                <a:latin typeface="Consolas" charset="0"/>
                <a:ea typeface="Consolas" charset="0"/>
                <a:cs typeface="Consolas" charset="0"/>
              </a:rPr>
              <a:t> == H1 )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16.         </a:t>
            </a:r>
            <a:r>
              <a:rPr lang="en-US" sz="1200" baseline="0" dirty="0">
                <a:solidFill>
                  <a:schemeClr val="dk1"/>
                </a:solidFill>
                <a:highlight>
                  <a:srgbClr val="FFFFFF"/>
                </a:highlight>
                <a:latin typeface="Consolas" charset="0"/>
                <a:ea typeface="Consolas" charset="0"/>
                <a:cs typeface="Consolas" charset="0"/>
              </a:rPr>
              <a:t>…​</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17.     </a:t>
            </a:r>
            <a:r>
              <a:rPr lang="en-US" sz="1200" baseline="0" dirty="0">
                <a:solidFill>
                  <a:schemeClr val="dk1"/>
                </a:solidFill>
                <a:highlight>
                  <a:srgbClr val="FFFFFF"/>
                </a:highlight>
                <a:latin typeface="Consolas" charset="0"/>
                <a:ea typeface="Consolas" charset="0"/>
                <a:cs typeface="Consolas" charset="0"/>
              </a:rPr>
              <a:t>} </a:t>
            </a:r>
            <a:r>
              <a:rPr lang="en-US" sz="1200" baseline="0" dirty="0">
                <a:solidFill>
                  <a:srgbClr val="FF0000"/>
                </a:solidFill>
                <a:highlight>
                  <a:srgbClr val="FFFFFF"/>
                </a:highlight>
                <a:latin typeface="Consolas" charset="0"/>
                <a:ea typeface="Consolas" charset="0"/>
                <a:cs typeface="Consolas" charset="0"/>
              </a:rPr>
              <a:t>else</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pkt.</a:t>
            </a:r>
            <a:r>
              <a:rPr lang="en-US" sz="1200" b="1" baseline="0" dirty="0" err="1">
                <a:solidFill>
                  <a:schemeClr val="dk1"/>
                </a:solidFill>
                <a:highlight>
                  <a:srgbClr val="FFFFFF"/>
                </a:highlight>
                <a:latin typeface="Consolas" charset="0"/>
                <a:ea typeface="Consolas" charset="0"/>
                <a:cs typeface="Consolas" charset="0"/>
              </a:rPr>
              <a:t>addRoute</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Route.drop</a:t>
            </a:r>
            <a:r>
              <a:rPr lang="en-US" sz="1200" baseline="0" dirty="0">
                <a:solidFill>
                  <a:schemeClr val="dk1"/>
                </a:solidFill>
                <a:highlight>
                  <a:srgbClr val="FFFFFF"/>
                </a:highlight>
                <a:latin typeface="Consolas" charset="0"/>
                <a:ea typeface="Consolas" charset="0"/>
                <a:cs typeface="Consolas" charset="0"/>
              </a:rPr>
              <a:t>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18. </a:t>
            </a:r>
            <a:r>
              <a:rPr lang="en-US" sz="1200" baseline="0" dirty="0">
                <a:solidFill>
                  <a:schemeClr val="dk1"/>
                </a:solidFill>
                <a:highlight>
                  <a:srgbClr val="FFFFFF"/>
                </a:highlight>
                <a:latin typeface="Consolas" charset="0"/>
                <a:ea typeface="Consolas" charset="0"/>
                <a:cs typeface="Consolas" charset="0"/>
              </a:rPr>
              <a:t>}​</a:t>
            </a:r>
          </a:p>
          <a:p>
            <a:pPr lvl="0">
              <a:spcBef>
                <a:spcPts val="0"/>
              </a:spcBef>
              <a:buNone/>
            </a:pPr>
            <a:endParaRPr dirty="0"/>
          </a:p>
        </p:txBody>
      </p:sp>
      <p:sp>
        <p:nvSpPr>
          <p:cNvPr id="7" name="Shape 140"/>
          <p:cNvSpPr/>
          <p:nvPr/>
        </p:nvSpPr>
        <p:spPr>
          <a:xfrm>
            <a:off x="5913152" y="2398281"/>
            <a:ext cx="1644526" cy="804927"/>
          </a:xfrm>
          <a:prstGeom prst="wedgeRectCallout">
            <a:avLst>
              <a:gd name="adj1" fmla="val -256543"/>
              <a:gd name="adj2" fmla="val -47644"/>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1600" b="1" baseline="0" dirty="0"/>
              <a:t>Per-packet</a:t>
            </a:r>
          </a:p>
          <a:p>
            <a:pPr lvl="0" algn="ctr">
              <a:spcBef>
                <a:spcPts val="0"/>
              </a:spcBef>
              <a:buNone/>
            </a:pPr>
            <a:r>
              <a:rPr lang="en-US" sz="1600" b="1" baseline="0" dirty="0"/>
              <a:t>programming</a:t>
            </a:r>
          </a:p>
          <a:p>
            <a:pPr lvl="0" algn="ctr">
              <a:spcBef>
                <a:spcPts val="0"/>
              </a:spcBef>
              <a:buNone/>
            </a:pPr>
            <a:r>
              <a:rPr lang="en-US" sz="1600" b="1" baseline="0" dirty="0"/>
              <a:t>model</a:t>
            </a:r>
          </a:p>
        </p:txBody>
      </p:sp>
      <p:sp>
        <p:nvSpPr>
          <p:cNvPr id="8" name="Shape 141"/>
          <p:cNvSpPr/>
          <p:nvPr/>
        </p:nvSpPr>
        <p:spPr>
          <a:xfrm>
            <a:off x="5364808" y="4763277"/>
            <a:ext cx="1684657" cy="678348"/>
          </a:xfrm>
          <a:prstGeom prst="wedgeRectCallout">
            <a:avLst>
              <a:gd name="adj1" fmla="val -137028"/>
              <a:gd name="adj2" fmla="val -7273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baseline="0" dirty="0"/>
              <a:t>South-band</a:t>
            </a:r>
          </a:p>
          <a:p>
            <a:pPr lvl="0" algn="ctr" rtl="0">
              <a:spcBef>
                <a:spcPts val="0"/>
              </a:spcBef>
              <a:buNone/>
            </a:pPr>
            <a:r>
              <a:rPr lang="en-US" sz="1800" b="1" baseline="0" dirty="0"/>
              <a:t>agnostic</a:t>
            </a:r>
          </a:p>
        </p:txBody>
      </p:sp>
      <p:sp>
        <p:nvSpPr>
          <p:cNvPr id="9" name="Shape 142"/>
          <p:cNvSpPr/>
          <p:nvPr/>
        </p:nvSpPr>
        <p:spPr>
          <a:xfrm>
            <a:off x="5859256" y="3701692"/>
            <a:ext cx="1763230" cy="751630"/>
          </a:xfrm>
          <a:prstGeom prst="wedgeRectCallout">
            <a:avLst>
              <a:gd name="adj1" fmla="val -152933"/>
              <a:gd name="adj2" fmla="val -831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600" b="1" baseline="0" dirty="0" smtClean="0"/>
              <a:t>Control packets with L7 info</a:t>
            </a:r>
            <a:endParaRPr lang="en-US" sz="1600" b="1" baseline="0" dirty="0"/>
          </a:p>
        </p:txBody>
      </p:sp>
      <p:sp>
        <p:nvSpPr>
          <p:cNvPr id="14" name="Rectangle 13"/>
          <p:cNvSpPr/>
          <p:nvPr/>
        </p:nvSpPr>
        <p:spPr>
          <a:xfrm>
            <a:off x="1021277" y="5802459"/>
            <a:ext cx="6950195" cy="483241"/>
          </a:xfrm>
          <a:prstGeom prst="rect">
            <a:avLst/>
          </a:prstGeom>
          <a:gradFill rotWithShape="1">
            <a:gsLst>
              <a:gs pos="0">
                <a:srgbClr val="9E9273">
                  <a:tint val="100000"/>
                  <a:shade val="100000"/>
                  <a:satMod val="130000"/>
                </a:srgbClr>
              </a:gs>
              <a:gs pos="100000">
                <a:srgbClr val="9E9273">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tIns="18288" rtlCol="0" anchor="ctr"/>
          <a:lstStyle/>
          <a:p>
            <a:pPr algn="ctr" eaLnBrk="1" fontAlgn="auto" hangingPunct="1">
              <a:spcBef>
                <a:spcPts val="0"/>
              </a:spcBef>
              <a:spcAft>
                <a:spcPts val="0"/>
              </a:spcAft>
            </a:pPr>
            <a:r>
              <a:rPr lang="en-US" altLang="zh-CN" sz="2800" baseline="0" dirty="0" smtClean="0">
                <a:solidFill>
                  <a:srgbClr val="000090"/>
                </a:solidFill>
                <a:latin typeface="Arial" pitchFamily="-105" charset="0"/>
                <a:ea typeface="ＭＳ Ｐゴシック" pitchFamily="-105" charset="-128"/>
                <a:cs typeface="ＭＳ Ｐゴシック" pitchFamily="-105" charset="-128"/>
              </a:rPr>
              <a:t>What if the data changes?</a:t>
            </a:r>
            <a:endParaRPr kumimoji="0" lang="en-US" sz="2800" i="0" u="none" strike="noStrike" kern="0" cap="none" spc="0" normalizeH="0" baseline="0" noProof="0" dirty="0">
              <a:ln>
                <a:noFill/>
              </a:ln>
              <a:solidFill>
                <a:srgbClr val="000090"/>
              </a:solidFill>
              <a:effectLst/>
              <a:uLnTx/>
              <a:uFillTx/>
              <a:latin typeface="Calibri"/>
              <a:ea typeface="+mn-ea"/>
              <a:cs typeface="+mn-cs"/>
            </a:endParaRPr>
          </a:p>
        </p:txBody>
      </p:sp>
      <p:sp>
        <p:nvSpPr>
          <p:cNvPr id="3" name="Rectangle 2"/>
          <p:cNvSpPr/>
          <p:nvPr/>
        </p:nvSpPr>
        <p:spPr bwMode="auto">
          <a:xfrm>
            <a:off x="1021278" y="2223731"/>
            <a:ext cx="985652" cy="349099"/>
          </a:xfrm>
          <a:prstGeom prst="rect">
            <a:avLst/>
          </a:prstGeom>
          <a:noFill/>
          <a:ln w="349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 name="Rectangle 9"/>
          <p:cNvSpPr/>
          <p:nvPr/>
        </p:nvSpPr>
        <p:spPr bwMode="auto">
          <a:xfrm>
            <a:off x="2966852" y="3991175"/>
            <a:ext cx="985652" cy="349099"/>
          </a:xfrm>
          <a:prstGeom prst="rect">
            <a:avLst/>
          </a:prstGeom>
          <a:noFill/>
          <a:ln w="349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1" name="Rectangle 10"/>
          <p:cNvSpPr/>
          <p:nvPr/>
        </p:nvSpPr>
        <p:spPr bwMode="auto">
          <a:xfrm>
            <a:off x="1805230" y="4405208"/>
            <a:ext cx="1947372" cy="349099"/>
          </a:xfrm>
          <a:prstGeom prst="rect">
            <a:avLst/>
          </a:prstGeom>
          <a:noFill/>
          <a:ln w="349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 name="TextBox 3"/>
          <p:cNvSpPr txBox="1"/>
          <p:nvPr/>
        </p:nvSpPr>
        <p:spPr>
          <a:xfrm>
            <a:off x="662609" y="940904"/>
            <a:ext cx="7885043" cy="461665"/>
          </a:xfrm>
          <a:prstGeom prst="rect">
            <a:avLst/>
          </a:prstGeom>
          <a:noFill/>
        </p:spPr>
        <p:txBody>
          <a:bodyPr wrap="square" rtlCol="0">
            <a:spAutoFit/>
          </a:bodyPr>
          <a:lstStyle/>
          <a:p>
            <a:r>
              <a:rPr lang="en-US" baseline="0" dirty="0" smtClean="0"/>
              <a:t>Control the traffic based on URI (a static path version)</a:t>
            </a:r>
            <a:endParaRPr lang="en-US" baseline="0" dirty="0"/>
          </a:p>
        </p:txBody>
      </p:sp>
      <p:sp>
        <p:nvSpPr>
          <p:cNvPr id="13" name="TextBox 12"/>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5"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13</a:t>
            </a:r>
            <a:endParaRPr lang="en-US" dirty="0">
              <a:solidFill>
                <a:schemeClr val="bg2"/>
              </a:solidFill>
            </a:endParaRPr>
          </a:p>
        </p:txBody>
      </p:sp>
      <p:sp>
        <p:nvSpPr>
          <p:cNvPr id="16" name="Rectangle 15"/>
          <p:cNvSpPr/>
          <p:nvPr/>
        </p:nvSpPr>
        <p:spPr bwMode="auto">
          <a:xfrm>
            <a:off x="1120134" y="3101796"/>
            <a:ext cx="1159239" cy="349099"/>
          </a:xfrm>
          <a:prstGeom prst="rect">
            <a:avLst/>
          </a:prstGeom>
          <a:noFill/>
          <a:ln w="349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1676585818"/>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FAST: Function Automation System</a:t>
            </a:r>
            <a:endParaRPr lang="en-US" dirty="0"/>
          </a:p>
        </p:txBody>
      </p:sp>
      <p:sp>
        <p:nvSpPr>
          <p:cNvPr id="3" name="Content Placeholder 2"/>
          <p:cNvSpPr>
            <a:spLocks noGrp="1"/>
          </p:cNvSpPr>
          <p:nvPr>
            <p:ph idx="1"/>
          </p:nvPr>
        </p:nvSpPr>
        <p:spPr>
          <a:xfrm>
            <a:off x="207458" y="817982"/>
            <a:ext cx="6192191" cy="3229861"/>
          </a:xfrm>
        </p:spPr>
        <p:txBody>
          <a:bodyPr/>
          <a:lstStyle/>
          <a:p>
            <a:pPr marL="285750" lvl="0" indent="-285750">
              <a:spcBef>
                <a:spcPts val="0"/>
              </a:spcBef>
              <a:spcAft>
                <a:spcPts val="0"/>
              </a:spcAft>
              <a:buClr>
                <a:schemeClr val="dk1"/>
              </a:buClr>
              <a:buSzPct val="100000"/>
              <a:buFont typeface="Arial"/>
              <a:buChar char="•"/>
            </a:pPr>
            <a:r>
              <a:rPr lang="en-US" sz="2000" dirty="0" smtClean="0">
                <a:solidFill>
                  <a:schemeClr val="dk1"/>
                </a:solidFill>
                <a:latin typeface="Arial"/>
                <a:ea typeface="Arial"/>
                <a:cs typeface="Arial"/>
                <a:sym typeface="Arial"/>
              </a:rPr>
              <a:t>Hosting generic data-driven network </a:t>
            </a:r>
            <a:r>
              <a:rPr lang="en-US" sz="2000" dirty="0" smtClean="0">
                <a:solidFill>
                  <a:schemeClr val="accent6">
                    <a:lumMod val="75000"/>
                  </a:schemeClr>
                </a:solidFill>
                <a:latin typeface="Arial"/>
                <a:ea typeface="Arial"/>
                <a:cs typeface="Arial"/>
                <a:sym typeface="Arial"/>
              </a:rPr>
              <a:t>functions</a:t>
            </a:r>
            <a:endParaRPr lang="en-US" sz="2000" dirty="0" smtClean="0">
              <a:solidFill>
                <a:schemeClr val="dk1"/>
              </a:solidFill>
              <a:latin typeface="Arial"/>
              <a:ea typeface="Arial"/>
              <a:cs typeface="Arial"/>
              <a:sym typeface="Arial"/>
            </a:endParaRPr>
          </a:p>
          <a:p>
            <a:pPr lvl="1" indent="-342900">
              <a:spcBef>
                <a:spcPts val="0"/>
              </a:spcBef>
              <a:spcAft>
                <a:spcPts val="0"/>
              </a:spcAft>
              <a:buClr>
                <a:schemeClr val="dk1"/>
              </a:buClr>
              <a:buSzPct val="100000"/>
              <a:buFont typeface="Wingdings" charset="2"/>
              <a:buChar char="Ø"/>
            </a:pPr>
            <a:r>
              <a:rPr lang="en-US" sz="2000" dirty="0" smtClean="0">
                <a:solidFill>
                  <a:schemeClr val="dk1"/>
                </a:solidFill>
                <a:latin typeface="Arial"/>
                <a:ea typeface="Arial"/>
                <a:cs typeface="Arial"/>
                <a:sym typeface="Arial"/>
              </a:rPr>
              <a:t>Easy-to-use programming paradigm</a:t>
            </a:r>
          </a:p>
          <a:p>
            <a:pPr marL="285750" lvl="0" indent="-285750">
              <a:spcBef>
                <a:spcPts val="0"/>
              </a:spcBef>
              <a:spcAft>
                <a:spcPts val="0"/>
              </a:spcAft>
              <a:buClr>
                <a:schemeClr val="dk1"/>
              </a:buClr>
              <a:buSzPct val="100000"/>
              <a:buFont typeface="Arial"/>
              <a:buChar char="•"/>
            </a:pPr>
            <a:endParaRPr lang="en-US" sz="2000" dirty="0" smtClean="0">
              <a:solidFill>
                <a:schemeClr val="dk1"/>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r>
              <a:rPr lang="en-US" sz="2000" dirty="0" smtClean="0">
                <a:solidFill>
                  <a:schemeClr val="dk1"/>
                </a:solidFill>
                <a:latin typeface="Arial"/>
                <a:ea typeface="Arial"/>
                <a:cs typeface="Arial"/>
                <a:sym typeface="Arial"/>
              </a:rPr>
              <a:t>Automatic </a:t>
            </a:r>
            <a:r>
              <a:rPr lang="en-US" sz="2000" dirty="0" smtClean="0">
                <a:solidFill>
                  <a:schemeClr val="accent6">
                    <a:lumMod val="75000"/>
                  </a:schemeClr>
                </a:solidFill>
                <a:latin typeface="Arial"/>
                <a:ea typeface="Arial"/>
                <a:cs typeface="Arial"/>
                <a:sym typeface="Arial"/>
              </a:rPr>
              <a:t>dependency management</a:t>
            </a:r>
          </a:p>
          <a:p>
            <a:pPr lvl="1" indent="-342900">
              <a:spcBef>
                <a:spcPts val="0"/>
              </a:spcBef>
              <a:spcAft>
                <a:spcPts val="0"/>
              </a:spcAft>
              <a:buClr>
                <a:schemeClr val="dk1"/>
              </a:buClr>
              <a:buSzPct val="100000"/>
              <a:buFont typeface="Wingdings" charset="2"/>
              <a:buChar char="Ø"/>
            </a:pPr>
            <a:r>
              <a:rPr lang="en-US" sz="2000" dirty="0" smtClean="0">
                <a:latin typeface="Arial"/>
                <a:ea typeface="Arial"/>
                <a:cs typeface="Arial"/>
                <a:sym typeface="Arial"/>
              </a:rPr>
              <a:t>Track </a:t>
            </a:r>
            <a:r>
              <a:rPr lang="en-US" sz="2000" dirty="0" smtClean="0">
                <a:solidFill>
                  <a:schemeClr val="accent6">
                    <a:lumMod val="75000"/>
                  </a:schemeClr>
                </a:solidFill>
                <a:latin typeface="Arial"/>
                <a:ea typeface="Arial"/>
                <a:cs typeface="Arial"/>
                <a:sym typeface="Arial"/>
              </a:rPr>
              <a:t>fine-grained</a:t>
            </a:r>
            <a:r>
              <a:rPr lang="en-US" sz="2000" dirty="0" smtClean="0">
                <a:latin typeface="Arial"/>
                <a:ea typeface="Arial"/>
                <a:cs typeface="Arial"/>
                <a:sym typeface="Arial"/>
              </a:rPr>
              <a:t> runtime dependency</a:t>
            </a:r>
          </a:p>
          <a:p>
            <a:pPr lvl="1" indent="-342900">
              <a:spcBef>
                <a:spcPts val="0"/>
              </a:spcBef>
              <a:spcAft>
                <a:spcPts val="0"/>
              </a:spcAft>
              <a:buClr>
                <a:schemeClr val="dk1"/>
              </a:buClr>
              <a:buSzPct val="100000"/>
              <a:buFont typeface="Wingdings" charset="2"/>
              <a:buChar char="Ø"/>
            </a:pPr>
            <a:r>
              <a:rPr lang="en-US" sz="2000" dirty="0" smtClean="0">
                <a:latin typeface="Arial"/>
                <a:ea typeface="Arial"/>
                <a:cs typeface="Arial"/>
                <a:sym typeface="Arial"/>
              </a:rPr>
              <a:t>Subscribe to data changes </a:t>
            </a:r>
            <a:r>
              <a:rPr lang="en-US" sz="2000" dirty="0" smtClean="0">
                <a:solidFill>
                  <a:schemeClr val="accent6">
                    <a:lumMod val="75000"/>
                  </a:schemeClr>
                </a:solidFill>
                <a:latin typeface="Arial"/>
                <a:ea typeface="Arial"/>
                <a:cs typeface="Arial"/>
                <a:sym typeface="Arial"/>
              </a:rPr>
              <a:t>automatically</a:t>
            </a:r>
            <a:endParaRPr lang="en-US" sz="2000" dirty="0" smtClean="0">
              <a:solidFill>
                <a:schemeClr val="dk1"/>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endParaRPr lang="en-US" sz="2000" dirty="0" smtClean="0">
              <a:solidFill>
                <a:schemeClr val="dk1"/>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r>
              <a:rPr lang="en-US" sz="2000" dirty="0" smtClean="0">
                <a:solidFill>
                  <a:schemeClr val="dk1"/>
                </a:solidFill>
                <a:latin typeface="Arial"/>
                <a:ea typeface="Arial"/>
                <a:cs typeface="Arial"/>
                <a:sym typeface="Arial"/>
              </a:rPr>
              <a:t>Enforced data consistency</a:t>
            </a:r>
          </a:p>
          <a:p>
            <a:pPr lvl="1" indent="-342900">
              <a:spcBef>
                <a:spcPts val="0"/>
              </a:spcBef>
              <a:spcAft>
                <a:spcPts val="0"/>
              </a:spcAft>
              <a:buClr>
                <a:schemeClr val="dk1"/>
              </a:buClr>
              <a:buSzPct val="100000"/>
              <a:buFont typeface="Wingdings" charset="2"/>
              <a:buChar char="Ø"/>
            </a:pPr>
            <a:r>
              <a:rPr lang="en-US" sz="2000" dirty="0" smtClean="0">
                <a:solidFill>
                  <a:schemeClr val="dk1"/>
                </a:solidFill>
                <a:latin typeface="Arial"/>
                <a:ea typeface="Arial"/>
                <a:cs typeface="Arial"/>
                <a:sym typeface="Arial"/>
              </a:rPr>
              <a:t>Rollback outdated function instances</a:t>
            </a:r>
          </a:p>
          <a:p>
            <a:pPr lvl="1" indent="-342900">
              <a:spcBef>
                <a:spcPts val="0"/>
              </a:spcBef>
              <a:spcAft>
                <a:spcPts val="0"/>
              </a:spcAft>
              <a:buClr>
                <a:schemeClr val="dk1"/>
              </a:buClr>
              <a:buSzPct val="100000"/>
              <a:buFont typeface="Wingdings" charset="2"/>
              <a:buChar char="Ø"/>
            </a:pPr>
            <a:r>
              <a:rPr lang="en-US" sz="2000" dirty="0" smtClean="0">
                <a:solidFill>
                  <a:schemeClr val="dk1"/>
                </a:solidFill>
                <a:latin typeface="Arial"/>
                <a:ea typeface="Arial"/>
                <a:cs typeface="Arial"/>
                <a:sym typeface="Arial"/>
              </a:rPr>
              <a:t>Re-execute to keep system state up to date</a:t>
            </a:r>
          </a:p>
          <a:p>
            <a:pPr marL="685800" lvl="1">
              <a:spcBef>
                <a:spcPts val="0"/>
              </a:spcBef>
              <a:spcAft>
                <a:spcPts val="0"/>
              </a:spcAft>
              <a:buClr>
                <a:schemeClr val="dk1"/>
              </a:buClr>
              <a:buSzPct val="100000"/>
              <a:buFont typeface="Arial"/>
              <a:buChar char="•"/>
            </a:pPr>
            <a:endParaRPr lang="en-US" sz="2400" dirty="0">
              <a:solidFill>
                <a:schemeClr val="dk1"/>
              </a:solidFill>
              <a:latin typeface="Arial"/>
              <a:ea typeface="Arial"/>
              <a:cs typeface="Arial"/>
              <a:sym typeface="Arial"/>
            </a:endParaRPr>
          </a:p>
        </p:txBody>
      </p:sp>
      <p:grpSp>
        <p:nvGrpSpPr>
          <p:cNvPr id="25" name="Group 24"/>
          <p:cNvGrpSpPr/>
          <p:nvPr/>
        </p:nvGrpSpPr>
        <p:grpSpPr>
          <a:xfrm>
            <a:off x="4133027" y="3514725"/>
            <a:ext cx="4686313" cy="2653152"/>
            <a:chOff x="94707" y="2089634"/>
            <a:chExt cx="4801322" cy="2850403"/>
          </a:xfrm>
        </p:grpSpPr>
        <p:sp>
          <p:nvSpPr>
            <p:cNvPr id="30" name="Rectangle 29"/>
            <p:cNvSpPr/>
            <p:nvPr/>
          </p:nvSpPr>
          <p:spPr>
            <a:xfrm>
              <a:off x="243667" y="2662387"/>
              <a:ext cx="1571625" cy="7429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baseline="0" dirty="0" smtClean="0"/>
                <a:t>Generic Network </a:t>
              </a:r>
              <a:r>
                <a:rPr lang="en-US" sz="1600" b="1" baseline="0" dirty="0"/>
                <a:t>F</a:t>
              </a:r>
              <a:r>
                <a:rPr lang="en-US" sz="1600" b="1" baseline="0" dirty="0" smtClean="0"/>
                <a:t>unction</a:t>
              </a:r>
              <a:endParaRPr lang="en-US" sz="1600" b="1" baseline="0" dirty="0"/>
            </a:p>
          </p:txBody>
        </p:sp>
        <p:sp>
          <p:nvSpPr>
            <p:cNvPr id="31" name="Rectangle 30"/>
            <p:cNvSpPr/>
            <p:nvPr/>
          </p:nvSpPr>
          <p:spPr>
            <a:xfrm>
              <a:off x="2903787" y="2587048"/>
              <a:ext cx="1571625" cy="7429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baseline="0" dirty="0" smtClean="0"/>
                <a:t>Function Instance Store</a:t>
              </a:r>
              <a:endParaRPr lang="en-US" sz="1600" b="1" baseline="0" dirty="0"/>
            </a:p>
          </p:txBody>
        </p:sp>
        <p:sp>
          <p:nvSpPr>
            <p:cNvPr id="32" name="Rectangle 31"/>
            <p:cNvSpPr/>
            <p:nvPr/>
          </p:nvSpPr>
          <p:spPr>
            <a:xfrm>
              <a:off x="2903787" y="3824534"/>
              <a:ext cx="1571625" cy="7429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baseline="0" dirty="0" smtClean="0"/>
                <a:t>Data Store</a:t>
              </a:r>
              <a:endParaRPr lang="en-US" sz="1600" b="1" baseline="0" dirty="0"/>
            </a:p>
          </p:txBody>
        </p:sp>
        <p:sp>
          <p:nvSpPr>
            <p:cNvPr id="33" name="Cloud 32"/>
            <p:cNvSpPr/>
            <p:nvPr/>
          </p:nvSpPr>
          <p:spPr>
            <a:xfrm>
              <a:off x="94707" y="3717853"/>
              <a:ext cx="1850495" cy="1222184"/>
            </a:xfrm>
            <a:prstGeom prst="clou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b="1" baseline="0" dirty="0" smtClean="0">
                  <a:solidFill>
                    <a:schemeClr val="bg1"/>
                  </a:solidFill>
                </a:rPr>
                <a:t>Network</a:t>
              </a:r>
              <a:endParaRPr lang="en-GB" sz="1600" b="1" baseline="0" dirty="0">
                <a:solidFill>
                  <a:schemeClr val="bg1"/>
                </a:solidFill>
              </a:endParaRPr>
            </a:p>
          </p:txBody>
        </p:sp>
        <p:sp>
          <p:nvSpPr>
            <p:cNvPr id="34" name="Right Arrow 33"/>
            <p:cNvSpPr/>
            <p:nvPr/>
          </p:nvSpPr>
          <p:spPr>
            <a:xfrm>
              <a:off x="1815292" y="2648197"/>
              <a:ext cx="1088494" cy="21716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5" name="Right Arrow 34"/>
            <p:cNvSpPr/>
            <p:nvPr/>
          </p:nvSpPr>
          <p:spPr>
            <a:xfrm flipV="1">
              <a:off x="1989388" y="4034256"/>
              <a:ext cx="809624" cy="17621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6" name="Right Arrow 35"/>
            <p:cNvSpPr/>
            <p:nvPr/>
          </p:nvSpPr>
          <p:spPr>
            <a:xfrm rot="16200000">
              <a:off x="3142813" y="3459777"/>
              <a:ext cx="545886" cy="10001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7" name="Right Arrow 36"/>
            <p:cNvSpPr/>
            <p:nvPr/>
          </p:nvSpPr>
          <p:spPr>
            <a:xfrm rot="10800000">
              <a:off x="1979542" y="4291343"/>
              <a:ext cx="819469" cy="16945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8" name="Right Arrow 37"/>
            <p:cNvSpPr/>
            <p:nvPr/>
          </p:nvSpPr>
          <p:spPr>
            <a:xfrm rot="5400000">
              <a:off x="3532606" y="3458097"/>
              <a:ext cx="519697" cy="12956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1815292" y="2885475"/>
              <a:ext cx="1088494" cy="21716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0" name="TextBox 39"/>
            <p:cNvSpPr txBox="1"/>
            <p:nvPr/>
          </p:nvSpPr>
          <p:spPr>
            <a:xfrm>
              <a:off x="1846351" y="3751282"/>
              <a:ext cx="1177490" cy="253916"/>
            </a:xfrm>
            <a:prstGeom prst="rect">
              <a:avLst/>
            </a:prstGeom>
            <a:noFill/>
          </p:spPr>
          <p:txBody>
            <a:bodyPr wrap="square" rtlCol="0">
              <a:spAutoFit/>
            </a:bodyPr>
            <a:lstStyle/>
            <a:p>
              <a:r>
                <a:rPr lang="en-US" sz="1050" baseline="0" dirty="0" smtClean="0"/>
                <a:t>Data Read/Write</a:t>
              </a:r>
              <a:endParaRPr lang="en-US" sz="1050" baseline="0" dirty="0"/>
            </a:p>
          </p:txBody>
        </p:sp>
        <p:sp>
          <p:nvSpPr>
            <p:cNvPr id="41" name="TextBox 40"/>
            <p:cNvSpPr txBox="1"/>
            <p:nvPr/>
          </p:nvSpPr>
          <p:spPr>
            <a:xfrm>
              <a:off x="2248456" y="3263031"/>
              <a:ext cx="1228349" cy="276999"/>
            </a:xfrm>
            <a:prstGeom prst="rect">
              <a:avLst/>
            </a:prstGeom>
            <a:noFill/>
          </p:spPr>
          <p:txBody>
            <a:bodyPr wrap="square" rtlCol="0">
              <a:spAutoFit/>
            </a:bodyPr>
            <a:lstStyle/>
            <a:p>
              <a:r>
                <a:rPr lang="en-US" sz="1200" baseline="0" dirty="0" smtClean="0"/>
                <a:t>State update</a:t>
              </a:r>
              <a:endParaRPr lang="en-US" sz="1200" baseline="0" dirty="0"/>
            </a:p>
          </p:txBody>
        </p:sp>
        <p:sp>
          <p:nvSpPr>
            <p:cNvPr id="42" name="TextBox 41"/>
            <p:cNvSpPr txBox="1"/>
            <p:nvPr/>
          </p:nvSpPr>
          <p:spPr>
            <a:xfrm>
              <a:off x="3852297" y="3278648"/>
              <a:ext cx="1032689" cy="276999"/>
            </a:xfrm>
            <a:prstGeom prst="rect">
              <a:avLst/>
            </a:prstGeom>
            <a:noFill/>
          </p:spPr>
          <p:txBody>
            <a:bodyPr wrap="square" rtlCol="0">
              <a:spAutoFit/>
            </a:bodyPr>
            <a:lstStyle/>
            <a:p>
              <a:r>
                <a:rPr lang="en-US" sz="1200" baseline="0" dirty="0" smtClean="0"/>
                <a:t>Listener sub</a:t>
              </a:r>
              <a:endParaRPr lang="en-US" sz="1200" baseline="0" dirty="0"/>
            </a:p>
          </p:txBody>
        </p:sp>
        <p:sp>
          <p:nvSpPr>
            <p:cNvPr id="43" name="TextBox 42"/>
            <p:cNvSpPr txBox="1"/>
            <p:nvPr/>
          </p:nvSpPr>
          <p:spPr>
            <a:xfrm>
              <a:off x="1805767" y="2432704"/>
              <a:ext cx="1550455" cy="261610"/>
            </a:xfrm>
            <a:prstGeom prst="rect">
              <a:avLst/>
            </a:prstGeom>
            <a:noFill/>
          </p:spPr>
          <p:txBody>
            <a:bodyPr wrap="square" rtlCol="0">
              <a:spAutoFit/>
            </a:bodyPr>
            <a:lstStyle/>
            <a:p>
              <a:r>
                <a:rPr lang="en-US" sz="1050" baseline="0" dirty="0" smtClean="0"/>
                <a:t>Add/Remove</a:t>
              </a:r>
              <a:endParaRPr lang="en-US" sz="1050" baseline="0" dirty="0"/>
            </a:p>
          </p:txBody>
        </p:sp>
        <p:cxnSp>
          <p:nvCxnSpPr>
            <p:cNvPr id="44" name="Elbow Connector 43"/>
            <p:cNvCxnSpPr/>
            <p:nvPr/>
          </p:nvCxnSpPr>
          <p:spPr>
            <a:xfrm rot="5400000">
              <a:off x="2290662" y="2286306"/>
              <a:ext cx="2782290" cy="2406359"/>
            </a:xfrm>
            <a:prstGeom prst="bentConnector3">
              <a:avLst>
                <a:gd name="adj1" fmla="val 1729"/>
              </a:avLst>
            </a:prstGeom>
            <a:ln w="28575">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flipH="1" flipV="1">
              <a:off x="2342886" y="2236420"/>
              <a:ext cx="2699930" cy="2406357"/>
            </a:xfrm>
            <a:prstGeom prst="bentConnector3">
              <a:avLst>
                <a:gd name="adj1" fmla="val -1859"/>
              </a:avLst>
            </a:prstGeom>
            <a:ln w="28575">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7161990" y="2784125"/>
            <a:ext cx="981885" cy="461665"/>
          </a:xfrm>
          <a:prstGeom prst="rect">
            <a:avLst/>
          </a:prstGeom>
          <a:noFill/>
        </p:spPr>
        <p:txBody>
          <a:bodyPr wrap="square" rtlCol="0">
            <a:spAutoFit/>
          </a:bodyPr>
          <a:lstStyle/>
          <a:p>
            <a:r>
              <a:rPr lang="en-US" baseline="0" dirty="0" smtClean="0"/>
              <a:t>FAST</a:t>
            </a:r>
            <a:endParaRPr lang="en-US" baseline="0" dirty="0"/>
          </a:p>
        </p:txBody>
      </p:sp>
      <p:sp>
        <p:nvSpPr>
          <p:cNvPr id="22" name="TextBox 21"/>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23"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14</a:t>
            </a:r>
            <a:endParaRPr lang="en-US" dirty="0">
              <a:solidFill>
                <a:schemeClr val="bg2"/>
              </a:solidFill>
            </a:endParaRPr>
          </a:p>
        </p:txBody>
      </p:sp>
    </p:spTree>
    <p:extLst>
      <p:ext uri="{BB962C8B-B14F-4D97-AF65-F5344CB8AC3E}">
        <p14:creationId xmlns:p14="http://schemas.microsoft.com/office/powerpoint/2010/main" val="1378363705"/>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Rectangle 3"/>
          <p:cNvSpPr/>
          <p:nvPr/>
        </p:nvSpPr>
        <p:spPr>
          <a:xfrm>
            <a:off x="79248" y="1397325"/>
            <a:ext cx="8577072" cy="4524315"/>
          </a:xfrm>
          <a:prstGeom prst="rect">
            <a:avLst/>
          </a:prstGeom>
        </p:spPr>
        <p:txBody>
          <a:bodyPr wrap="square">
            <a:spAutoFit/>
          </a:bodyPr>
          <a:lstStyle/>
          <a:p>
            <a:pPr marL="342900" indent="-342900">
              <a:buFont typeface="Arial" charset="0"/>
              <a:buChar char="•"/>
            </a:pPr>
            <a:r>
              <a:rPr lang="en-US" baseline="0" dirty="0"/>
              <a:t>Complex, manual </a:t>
            </a:r>
            <a:r>
              <a:rPr lang="en-US" baseline="0" dirty="0" smtClean="0"/>
              <a:t>programming</a:t>
            </a:r>
          </a:p>
          <a:p>
            <a:pPr marL="800100" lvl="1" indent="-342900">
              <a:buFont typeface="Wingdings" charset="2"/>
              <a:buChar char="Ø"/>
            </a:pPr>
            <a:r>
              <a:rPr lang="en-US" baseline="0" dirty="0" smtClean="0">
                <a:solidFill>
                  <a:srgbClr val="FF0000"/>
                </a:solidFill>
              </a:rPr>
              <a:t>Web </a:t>
            </a:r>
            <a:r>
              <a:rPr lang="en-US" baseline="0" dirty="0">
                <a:solidFill>
                  <a:srgbClr val="FF0000"/>
                </a:solidFill>
              </a:rPr>
              <a:t>IDE </a:t>
            </a:r>
            <a:r>
              <a:rPr lang="en-US" baseline="0" dirty="0"/>
              <a:t>simplifies SDN programming, automatically deploying the programs, integrating different views (programs, topology, routes</a:t>
            </a:r>
            <a:r>
              <a:rPr lang="en-US" baseline="0" dirty="0" smtClean="0"/>
              <a:t>)</a:t>
            </a:r>
          </a:p>
          <a:p>
            <a:pPr marL="800100" lvl="1" indent="-342900">
              <a:buFont typeface="Wingdings" charset="2"/>
              <a:buChar char="Ø"/>
            </a:pPr>
            <a:endParaRPr lang="en-US" baseline="0" dirty="0"/>
          </a:p>
          <a:p>
            <a:pPr marL="342900" indent="-342900">
              <a:buFont typeface="Arial" charset="0"/>
              <a:buChar char="•"/>
            </a:pPr>
            <a:r>
              <a:rPr lang="en-US" baseline="0" dirty="0" smtClean="0"/>
              <a:t>Low </a:t>
            </a:r>
            <a:r>
              <a:rPr lang="en-US" baseline="0" dirty="0"/>
              <a:t>level, limited programming model</a:t>
            </a:r>
          </a:p>
          <a:p>
            <a:pPr marL="800100" lvl="1" indent="-342900">
              <a:buFont typeface="Wingdings" charset="2"/>
              <a:buChar char="Ø"/>
            </a:pPr>
            <a:r>
              <a:rPr lang="en-US" baseline="0" dirty="0" smtClean="0">
                <a:solidFill>
                  <a:srgbClr val="FF0000"/>
                </a:solidFill>
              </a:rPr>
              <a:t>Maple</a:t>
            </a:r>
            <a:r>
              <a:rPr lang="en-US" baseline="0" dirty="0" smtClean="0"/>
              <a:t> </a:t>
            </a:r>
            <a:r>
              <a:rPr lang="en-US" baseline="0" dirty="0"/>
              <a:t>provides high-level, per-packet, south-bound agnostic, cross-layer (L2-L7) </a:t>
            </a:r>
            <a:r>
              <a:rPr lang="en-US" baseline="0" dirty="0" smtClean="0"/>
              <a:t>programming</a:t>
            </a:r>
          </a:p>
          <a:p>
            <a:pPr marL="800100" lvl="1" indent="-342900">
              <a:buFont typeface="Wingdings" charset="2"/>
              <a:buChar char="Ø"/>
            </a:pPr>
            <a:endParaRPr lang="en-US" baseline="0" dirty="0"/>
          </a:p>
          <a:p>
            <a:pPr marL="342900" indent="-342900">
              <a:buFont typeface="Arial" charset="0"/>
              <a:buChar char="•"/>
            </a:pPr>
            <a:r>
              <a:rPr lang="en-US" baseline="0" dirty="0" smtClean="0"/>
              <a:t>Complex </a:t>
            </a:r>
            <a:r>
              <a:rPr lang="en-US" baseline="0" dirty="0"/>
              <a:t>data consistency management </a:t>
            </a:r>
          </a:p>
          <a:p>
            <a:pPr marL="800100" lvl="1" indent="-342900">
              <a:buFont typeface="Wingdings" charset="2"/>
              <a:buChar char="Ø"/>
            </a:pPr>
            <a:r>
              <a:rPr lang="en-US" baseline="0" dirty="0" smtClean="0">
                <a:solidFill>
                  <a:srgbClr val="FF0000"/>
                </a:solidFill>
              </a:rPr>
              <a:t>FAST</a:t>
            </a:r>
            <a:r>
              <a:rPr lang="en-US" baseline="0" dirty="0" smtClean="0"/>
              <a:t> </a:t>
            </a:r>
            <a:r>
              <a:rPr lang="en-US" baseline="0" dirty="0"/>
              <a:t>automatically tracks execution dependencies, re-executing functions when dependencies change</a:t>
            </a:r>
          </a:p>
        </p:txBody>
      </p:sp>
      <p:sp>
        <p:nvSpPr>
          <p:cNvPr id="5" name="TextBox 4"/>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6"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15</a:t>
            </a:r>
            <a:endParaRPr lang="en-US" dirty="0">
              <a:solidFill>
                <a:schemeClr val="bg2"/>
              </a:solidFill>
            </a:endParaRPr>
          </a:p>
        </p:txBody>
      </p:sp>
    </p:spTree>
    <p:extLst>
      <p:ext uri="{BB962C8B-B14F-4D97-AF65-F5344CB8AC3E}">
        <p14:creationId xmlns:p14="http://schemas.microsoft.com/office/powerpoint/2010/main" val="2071152575"/>
      </p:ext>
    </p:extLst>
  </p:cSld>
  <p:clrMapOvr>
    <a:masterClrMapping/>
  </p:clrMapOvr>
  <mc:AlternateContent xmlns:mc="http://schemas.openxmlformats.org/markup-compatibility/2006" xmlns:p14="http://schemas.microsoft.com/office/powerpoint/2010/main">
    <mc:Choice Requires="p14">
      <p:transition spd="slow" p14:dur="2000" advTm="50000"/>
    </mc:Choice>
    <mc:Fallback xmlns="">
      <p:transition spd="slow" advTm="50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smtClean="0"/>
              <a:t>DEMO: Control Traffic based on HTTP Info</a:t>
            </a:r>
            <a:endParaRPr lang="en-US" sz="3600" dirty="0"/>
          </a:p>
        </p:txBody>
      </p:sp>
      <p:sp>
        <p:nvSpPr>
          <p:cNvPr id="5" name="Shape 148"/>
          <p:cNvSpPr/>
          <p:nvPr/>
        </p:nvSpPr>
        <p:spPr>
          <a:xfrm>
            <a:off x="1007131" y="2859194"/>
            <a:ext cx="589200" cy="496163"/>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25" tIns="91425" rIns="91425" bIns="91425" anchor="ctr" anchorCtr="0">
            <a:noAutofit/>
          </a:bodyPr>
          <a:lstStyle/>
          <a:p>
            <a:pPr lvl="0">
              <a:spcBef>
                <a:spcPts val="0"/>
              </a:spcBef>
              <a:buNone/>
            </a:pPr>
            <a:r>
              <a:rPr lang="en-US" sz="1800" baseline="0" dirty="0"/>
              <a:t>S1</a:t>
            </a:r>
          </a:p>
        </p:txBody>
      </p:sp>
      <p:sp>
        <p:nvSpPr>
          <p:cNvPr id="6" name="Shape 149"/>
          <p:cNvSpPr/>
          <p:nvPr/>
        </p:nvSpPr>
        <p:spPr>
          <a:xfrm>
            <a:off x="2428297" y="3326570"/>
            <a:ext cx="589200" cy="539700"/>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25" tIns="91425" rIns="91425" bIns="91425" anchor="ctr" anchorCtr="0">
            <a:noAutofit/>
          </a:bodyPr>
          <a:lstStyle/>
          <a:p>
            <a:pPr lvl="0">
              <a:spcBef>
                <a:spcPts val="0"/>
              </a:spcBef>
              <a:buNone/>
            </a:pPr>
            <a:r>
              <a:rPr lang="en-US" sz="1800" baseline="0" dirty="0" smtClean="0"/>
              <a:t>S4</a:t>
            </a:r>
            <a:endParaRPr lang="en-US" sz="1800" baseline="0" dirty="0"/>
          </a:p>
        </p:txBody>
      </p:sp>
      <p:sp>
        <p:nvSpPr>
          <p:cNvPr id="7" name="Shape 150"/>
          <p:cNvSpPr/>
          <p:nvPr/>
        </p:nvSpPr>
        <p:spPr>
          <a:xfrm>
            <a:off x="2595886" y="2257377"/>
            <a:ext cx="589200" cy="539700"/>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25" tIns="91425" rIns="91425" bIns="91425" anchor="ctr" anchorCtr="0">
            <a:noAutofit/>
          </a:bodyPr>
          <a:lstStyle/>
          <a:p>
            <a:pPr lvl="0">
              <a:spcBef>
                <a:spcPts val="0"/>
              </a:spcBef>
              <a:buNone/>
            </a:pPr>
            <a:r>
              <a:rPr lang="en-US" sz="1600" baseline="0" dirty="0" smtClean="0"/>
              <a:t>S3</a:t>
            </a:r>
            <a:endParaRPr lang="en-US" sz="1600" baseline="0" dirty="0"/>
          </a:p>
        </p:txBody>
      </p:sp>
      <p:sp>
        <p:nvSpPr>
          <p:cNvPr id="8" name="Shape 151"/>
          <p:cNvSpPr/>
          <p:nvPr/>
        </p:nvSpPr>
        <p:spPr>
          <a:xfrm>
            <a:off x="3972020" y="2319439"/>
            <a:ext cx="589200" cy="539700"/>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25" tIns="91425" rIns="91425" bIns="91425" anchor="ctr" anchorCtr="0">
            <a:noAutofit/>
          </a:bodyPr>
          <a:lstStyle/>
          <a:p>
            <a:pPr lvl="0">
              <a:spcBef>
                <a:spcPts val="0"/>
              </a:spcBef>
              <a:buNone/>
            </a:pPr>
            <a:r>
              <a:rPr lang="en-US" sz="1800" baseline="0" smtClean="0"/>
              <a:t>S5</a:t>
            </a:r>
            <a:endParaRPr lang="en-US" sz="1800" baseline="0" dirty="0"/>
          </a:p>
        </p:txBody>
      </p:sp>
      <p:cxnSp>
        <p:nvCxnSpPr>
          <p:cNvPr id="9" name="Shape 152"/>
          <p:cNvCxnSpPr>
            <a:stCxn id="44" idx="7"/>
            <a:endCxn id="7" idx="2"/>
          </p:cNvCxnSpPr>
          <p:nvPr/>
        </p:nvCxnSpPr>
        <p:spPr>
          <a:xfrm flipV="1">
            <a:off x="2242189" y="2527227"/>
            <a:ext cx="353697" cy="68384"/>
          </a:xfrm>
          <a:prstGeom prst="straightConnector1">
            <a:avLst/>
          </a:prstGeom>
          <a:noFill/>
          <a:ln w="9525" cap="flat" cmpd="sng">
            <a:solidFill>
              <a:schemeClr val="dk2"/>
            </a:solidFill>
            <a:prstDash val="solid"/>
            <a:round/>
            <a:headEnd type="none" w="lg" len="lg"/>
            <a:tailEnd type="none" w="lg" len="lg"/>
          </a:ln>
        </p:spPr>
      </p:cxnSp>
      <p:cxnSp>
        <p:nvCxnSpPr>
          <p:cNvPr id="10" name="Shape 153"/>
          <p:cNvCxnSpPr>
            <a:stCxn id="7" idx="6"/>
            <a:endCxn id="8" idx="2"/>
          </p:cNvCxnSpPr>
          <p:nvPr/>
        </p:nvCxnSpPr>
        <p:spPr>
          <a:xfrm>
            <a:off x="3185086" y="2527227"/>
            <a:ext cx="786934" cy="62062"/>
          </a:xfrm>
          <a:prstGeom prst="straightConnector1">
            <a:avLst/>
          </a:prstGeom>
          <a:noFill/>
          <a:ln w="9525" cap="flat" cmpd="sng">
            <a:solidFill>
              <a:schemeClr val="dk2"/>
            </a:solidFill>
            <a:prstDash val="solid"/>
            <a:round/>
            <a:headEnd type="none" w="lg" len="lg"/>
            <a:tailEnd type="none" w="lg" len="lg"/>
          </a:ln>
        </p:spPr>
      </p:cxnSp>
      <p:cxnSp>
        <p:nvCxnSpPr>
          <p:cNvPr id="11" name="Shape 154"/>
          <p:cNvCxnSpPr>
            <a:stCxn id="5" idx="5"/>
          </p:cNvCxnSpPr>
          <p:nvPr/>
        </p:nvCxnSpPr>
        <p:spPr>
          <a:xfrm>
            <a:off x="1510045" y="3282696"/>
            <a:ext cx="918399" cy="328964"/>
          </a:xfrm>
          <a:prstGeom prst="straightConnector1">
            <a:avLst/>
          </a:prstGeom>
          <a:noFill/>
          <a:ln w="9525" cap="flat" cmpd="sng">
            <a:solidFill>
              <a:schemeClr val="dk2"/>
            </a:solidFill>
            <a:prstDash val="solid"/>
            <a:round/>
            <a:headEnd type="none" w="lg" len="lg"/>
            <a:tailEnd type="none" w="lg" len="lg"/>
          </a:ln>
        </p:spPr>
      </p:cxnSp>
      <p:cxnSp>
        <p:nvCxnSpPr>
          <p:cNvPr id="12" name="Shape 155"/>
          <p:cNvCxnSpPr>
            <a:stCxn id="6" idx="6"/>
            <a:endCxn id="8" idx="3"/>
          </p:cNvCxnSpPr>
          <p:nvPr/>
        </p:nvCxnSpPr>
        <p:spPr>
          <a:xfrm flipV="1">
            <a:off x="3017497" y="2780102"/>
            <a:ext cx="1040809" cy="816318"/>
          </a:xfrm>
          <a:prstGeom prst="straightConnector1">
            <a:avLst/>
          </a:prstGeom>
          <a:noFill/>
          <a:ln w="9525" cap="flat" cmpd="sng">
            <a:solidFill>
              <a:schemeClr val="dk2"/>
            </a:solidFill>
            <a:prstDash val="solid"/>
            <a:round/>
            <a:headEnd type="none" w="lg" len="lg"/>
            <a:tailEnd type="none" w="lg" len="lg"/>
          </a:ln>
        </p:spPr>
      </p:cxnSp>
      <p:sp>
        <p:nvSpPr>
          <p:cNvPr id="13" name="Shape 156"/>
          <p:cNvSpPr/>
          <p:nvPr/>
        </p:nvSpPr>
        <p:spPr>
          <a:xfrm>
            <a:off x="21030" y="2444102"/>
            <a:ext cx="760484" cy="539700"/>
          </a:xfrm>
          <a:prstGeom prst="roundRect">
            <a:avLst>
              <a:gd name="adj"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25" tIns="91425" rIns="91425" bIns="91425" anchor="ctr" anchorCtr="0">
            <a:noAutofit/>
          </a:bodyPr>
          <a:lstStyle/>
          <a:p>
            <a:pPr lvl="0">
              <a:spcBef>
                <a:spcPts val="0"/>
              </a:spcBef>
              <a:buNone/>
            </a:pPr>
            <a:r>
              <a:rPr lang="en-US" sz="1600" baseline="0" dirty="0" smtClean="0"/>
              <a:t>Client (sc6)</a:t>
            </a:r>
            <a:endParaRPr lang="en-US" sz="1600" baseline="0" dirty="0"/>
          </a:p>
        </p:txBody>
      </p:sp>
      <p:sp>
        <p:nvSpPr>
          <p:cNvPr id="14" name="Shape 157"/>
          <p:cNvSpPr/>
          <p:nvPr/>
        </p:nvSpPr>
        <p:spPr>
          <a:xfrm>
            <a:off x="4752116" y="2247019"/>
            <a:ext cx="769255" cy="539700"/>
          </a:xfrm>
          <a:prstGeom prst="roundRect">
            <a:avLst>
              <a:gd name="adj"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25" tIns="91425" rIns="91425" bIns="91425" anchor="ctr" anchorCtr="0">
            <a:noAutofit/>
          </a:bodyPr>
          <a:lstStyle/>
          <a:p>
            <a:pPr lvl="0">
              <a:spcBef>
                <a:spcPts val="0"/>
              </a:spcBef>
              <a:buNone/>
            </a:pPr>
            <a:r>
              <a:rPr lang="en-US" sz="1600" baseline="0" dirty="0" smtClean="0"/>
              <a:t>Server (sc8)</a:t>
            </a:r>
            <a:endParaRPr lang="en-US" sz="1600" baseline="0" dirty="0"/>
          </a:p>
        </p:txBody>
      </p:sp>
      <p:sp>
        <p:nvSpPr>
          <p:cNvPr id="15" name="Shape 158"/>
          <p:cNvSpPr/>
          <p:nvPr/>
        </p:nvSpPr>
        <p:spPr>
          <a:xfrm>
            <a:off x="1383111" y="1853724"/>
            <a:ext cx="636820" cy="479424"/>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91425" rIns="91425" bIns="91425" anchor="ctr" anchorCtr="0">
            <a:noAutofit/>
          </a:bodyPr>
          <a:lstStyle/>
          <a:p>
            <a:pPr lvl="0" rtl="0">
              <a:spcBef>
                <a:spcPts val="0"/>
              </a:spcBef>
              <a:buNone/>
            </a:pPr>
            <a:r>
              <a:rPr lang="en-US" sz="1600" baseline="0" dirty="0" smtClean="0"/>
              <a:t>Bro (sc9)</a:t>
            </a:r>
            <a:endParaRPr lang="en-US" sz="1600" baseline="0" dirty="0"/>
          </a:p>
        </p:txBody>
      </p:sp>
      <p:sp>
        <p:nvSpPr>
          <p:cNvPr id="16" name="Shape 159"/>
          <p:cNvSpPr/>
          <p:nvPr/>
        </p:nvSpPr>
        <p:spPr>
          <a:xfrm>
            <a:off x="2536676" y="1430411"/>
            <a:ext cx="1078200" cy="539700"/>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91425" rIns="91425" bIns="91425" anchor="ctr" anchorCtr="0">
            <a:noAutofit/>
          </a:bodyPr>
          <a:lstStyle/>
          <a:p>
            <a:pPr lvl="0" rtl="0">
              <a:spcBef>
                <a:spcPts val="0"/>
              </a:spcBef>
              <a:buNone/>
            </a:pPr>
            <a:r>
              <a:rPr lang="en-US" sz="1600" baseline="0" dirty="0"/>
              <a:t>Controller</a:t>
            </a:r>
          </a:p>
        </p:txBody>
      </p:sp>
      <p:cxnSp>
        <p:nvCxnSpPr>
          <p:cNvPr id="17" name="Shape 160"/>
          <p:cNvCxnSpPr>
            <a:stCxn id="15" idx="3"/>
            <a:endCxn id="7" idx="1"/>
          </p:cNvCxnSpPr>
          <p:nvPr/>
        </p:nvCxnSpPr>
        <p:spPr>
          <a:xfrm>
            <a:off x="2019931" y="2093436"/>
            <a:ext cx="662241" cy="242978"/>
          </a:xfrm>
          <a:prstGeom prst="straightConnector1">
            <a:avLst/>
          </a:prstGeom>
          <a:noFill/>
          <a:ln w="9525" cap="flat" cmpd="sng">
            <a:solidFill>
              <a:schemeClr val="dk2"/>
            </a:solidFill>
            <a:prstDash val="solid"/>
            <a:round/>
            <a:headEnd type="none" w="lg" len="lg"/>
            <a:tailEnd type="none" w="lg" len="lg"/>
          </a:ln>
        </p:spPr>
      </p:cxnSp>
      <p:cxnSp>
        <p:nvCxnSpPr>
          <p:cNvPr id="18" name="Shape 161"/>
          <p:cNvCxnSpPr>
            <a:stCxn id="13" idx="3"/>
            <a:endCxn id="5" idx="2"/>
          </p:cNvCxnSpPr>
          <p:nvPr/>
        </p:nvCxnSpPr>
        <p:spPr>
          <a:xfrm>
            <a:off x="781514" y="2713952"/>
            <a:ext cx="225617" cy="393324"/>
          </a:xfrm>
          <a:prstGeom prst="straightConnector1">
            <a:avLst/>
          </a:prstGeom>
          <a:noFill/>
          <a:ln w="9525" cap="flat" cmpd="sng">
            <a:solidFill>
              <a:schemeClr val="dk2"/>
            </a:solidFill>
            <a:prstDash val="solid"/>
            <a:round/>
            <a:headEnd type="none" w="lg" len="lg"/>
            <a:tailEnd type="none" w="lg" len="lg"/>
          </a:ln>
        </p:spPr>
      </p:cxnSp>
      <p:cxnSp>
        <p:nvCxnSpPr>
          <p:cNvPr id="19" name="Shape 162"/>
          <p:cNvCxnSpPr>
            <a:stCxn id="8" idx="6"/>
            <a:endCxn id="14" idx="1"/>
          </p:cNvCxnSpPr>
          <p:nvPr/>
        </p:nvCxnSpPr>
        <p:spPr>
          <a:xfrm flipV="1">
            <a:off x="4561220" y="2516869"/>
            <a:ext cx="190896" cy="72420"/>
          </a:xfrm>
          <a:prstGeom prst="straightConnector1">
            <a:avLst/>
          </a:prstGeom>
          <a:noFill/>
          <a:ln w="9525" cap="flat" cmpd="sng">
            <a:solidFill>
              <a:schemeClr val="dk2"/>
            </a:solidFill>
            <a:prstDash val="solid"/>
            <a:round/>
            <a:headEnd type="none" w="lg" len="lg"/>
            <a:tailEnd type="none" w="lg" len="lg"/>
          </a:ln>
        </p:spPr>
      </p:cxnSp>
      <p:cxnSp>
        <p:nvCxnSpPr>
          <p:cNvPr id="20" name="Shape 163"/>
          <p:cNvCxnSpPr>
            <a:stCxn id="16" idx="2"/>
            <a:endCxn id="5" idx="0"/>
          </p:cNvCxnSpPr>
          <p:nvPr/>
        </p:nvCxnSpPr>
        <p:spPr>
          <a:xfrm flipH="1">
            <a:off x="1301731" y="1970111"/>
            <a:ext cx="1774045" cy="889083"/>
          </a:xfrm>
          <a:prstGeom prst="straightConnector1">
            <a:avLst/>
          </a:prstGeom>
          <a:noFill/>
          <a:ln w="9525" cap="flat" cmpd="sng">
            <a:solidFill>
              <a:schemeClr val="dk2"/>
            </a:solidFill>
            <a:prstDash val="dash"/>
            <a:round/>
            <a:headEnd type="none" w="lg" len="lg"/>
            <a:tailEnd type="none" w="lg" len="lg"/>
          </a:ln>
        </p:spPr>
      </p:cxnSp>
      <p:cxnSp>
        <p:nvCxnSpPr>
          <p:cNvPr id="21" name="Shape 164"/>
          <p:cNvCxnSpPr>
            <a:stCxn id="16" idx="2"/>
            <a:endCxn id="7" idx="0"/>
          </p:cNvCxnSpPr>
          <p:nvPr/>
        </p:nvCxnSpPr>
        <p:spPr>
          <a:xfrm flipH="1">
            <a:off x="2890486" y="1970111"/>
            <a:ext cx="185290" cy="287266"/>
          </a:xfrm>
          <a:prstGeom prst="straightConnector1">
            <a:avLst/>
          </a:prstGeom>
          <a:noFill/>
          <a:ln w="9525" cap="flat" cmpd="sng">
            <a:solidFill>
              <a:schemeClr val="dk2"/>
            </a:solidFill>
            <a:prstDash val="dash"/>
            <a:round/>
            <a:headEnd type="none" w="lg" len="lg"/>
            <a:tailEnd type="none" w="lg" len="lg"/>
          </a:ln>
        </p:spPr>
      </p:cxnSp>
      <p:cxnSp>
        <p:nvCxnSpPr>
          <p:cNvPr id="22" name="Shape 165"/>
          <p:cNvCxnSpPr>
            <a:stCxn id="16" idx="2"/>
            <a:endCxn id="6" idx="0"/>
          </p:cNvCxnSpPr>
          <p:nvPr/>
        </p:nvCxnSpPr>
        <p:spPr>
          <a:xfrm flipH="1">
            <a:off x="2722897" y="1970111"/>
            <a:ext cx="352879" cy="1356459"/>
          </a:xfrm>
          <a:prstGeom prst="straightConnector1">
            <a:avLst/>
          </a:prstGeom>
          <a:noFill/>
          <a:ln w="9525" cap="flat" cmpd="sng">
            <a:solidFill>
              <a:schemeClr val="dk2"/>
            </a:solidFill>
            <a:prstDash val="dash"/>
            <a:round/>
            <a:headEnd type="none" w="lg" len="lg"/>
            <a:tailEnd type="none" w="lg" len="lg"/>
          </a:ln>
        </p:spPr>
      </p:cxnSp>
      <p:cxnSp>
        <p:nvCxnSpPr>
          <p:cNvPr id="23" name="Shape 166"/>
          <p:cNvCxnSpPr>
            <a:stCxn id="16" idx="2"/>
            <a:endCxn id="8" idx="1"/>
          </p:cNvCxnSpPr>
          <p:nvPr/>
        </p:nvCxnSpPr>
        <p:spPr>
          <a:xfrm>
            <a:off x="3075776" y="1970111"/>
            <a:ext cx="982530" cy="428365"/>
          </a:xfrm>
          <a:prstGeom prst="straightConnector1">
            <a:avLst/>
          </a:prstGeom>
          <a:noFill/>
          <a:ln w="9525" cap="flat" cmpd="sng">
            <a:solidFill>
              <a:schemeClr val="dk2"/>
            </a:solidFill>
            <a:prstDash val="dash"/>
            <a:round/>
            <a:headEnd type="none" w="lg" len="lg"/>
            <a:tailEnd type="none" w="lg" len="lg"/>
          </a:ln>
        </p:spPr>
      </p:cxnSp>
      <p:sp>
        <p:nvSpPr>
          <p:cNvPr id="31" name="Shape 174"/>
          <p:cNvSpPr/>
          <p:nvPr/>
        </p:nvSpPr>
        <p:spPr>
          <a:xfrm>
            <a:off x="4113143" y="975524"/>
            <a:ext cx="1505026" cy="460800"/>
          </a:xfrm>
          <a:prstGeom prst="snip1Rect">
            <a:avLst>
              <a:gd name="adj"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25" tIns="91425" rIns="91425" bIns="91425" anchor="ctr" anchorCtr="0">
            <a:noAutofit/>
          </a:bodyPr>
          <a:lstStyle/>
          <a:p>
            <a:pPr lvl="0">
              <a:spcBef>
                <a:spcPts val="0"/>
              </a:spcBef>
              <a:buNone/>
            </a:pPr>
            <a:r>
              <a:rPr lang="en-US" sz="1600" baseline="0" dirty="0" err="1">
                <a:solidFill>
                  <a:schemeClr val="tx1"/>
                </a:solidFill>
              </a:rPr>
              <a:t>MapleApp.java</a:t>
            </a:r>
            <a:endParaRPr lang="en-US" sz="1600" baseline="0" dirty="0">
              <a:solidFill>
                <a:schemeClr val="tx1"/>
              </a:solidFill>
            </a:endParaRPr>
          </a:p>
        </p:txBody>
      </p:sp>
      <p:sp>
        <p:nvSpPr>
          <p:cNvPr id="32" name="Shape 175"/>
          <p:cNvSpPr/>
          <p:nvPr/>
        </p:nvSpPr>
        <p:spPr>
          <a:xfrm>
            <a:off x="291393" y="975524"/>
            <a:ext cx="1010338" cy="460800"/>
          </a:xfrm>
          <a:prstGeom prst="snip1Rect">
            <a:avLst>
              <a:gd name="adj"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25" tIns="91425" rIns="91425" bIns="91425" anchor="ctr" anchorCtr="0">
            <a:noAutofit/>
          </a:bodyPr>
          <a:lstStyle/>
          <a:p>
            <a:pPr lvl="0" rtl="0">
              <a:spcBef>
                <a:spcPts val="0"/>
              </a:spcBef>
              <a:buNone/>
            </a:pPr>
            <a:r>
              <a:rPr lang="en-US" sz="1600" baseline="0" dirty="0" err="1">
                <a:solidFill>
                  <a:schemeClr val="tx1"/>
                </a:solidFill>
              </a:rPr>
              <a:t>http.bro</a:t>
            </a:r>
            <a:endParaRPr lang="en-US" sz="1600" baseline="0" dirty="0">
              <a:solidFill>
                <a:schemeClr val="tx1"/>
              </a:solidFill>
            </a:endParaRPr>
          </a:p>
        </p:txBody>
      </p:sp>
      <p:sp>
        <p:nvSpPr>
          <p:cNvPr id="33" name="Shape 176"/>
          <p:cNvSpPr/>
          <p:nvPr/>
        </p:nvSpPr>
        <p:spPr>
          <a:xfrm rot="5400000">
            <a:off x="626881" y="1512662"/>
            <a:ext cx="689999" cy="659700"/>
          </a:xfrm>
          <a:prstGeom prst="bentUpArrow">
            <a:avLst>
              <a:gd name="adj1" fmla="val 17909"/>
              <a:gd name="adj2" fmla="val 33535"/>
              <a:gd name="adj3" fmla="val 30483"/>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lIns="91425" tIns="91425" rIns="91425" bIns="91425" anchor="ctr" anchorCtr="0">
            <a:noAutofit/>
          </a:bodyPr>
          <a:lstStyle/>
          <a:p>
            <a:pPr lvl="0">
              <a:spcBef>
                <a:spcPts val="0"/>
              </a:spcBef>
              <a:buNone/>
            </a:pPr>
            <a:endParaRPr sz="1800"/>
          </a:p>
        </p:txBody>
      </p:sp>
      <p:sp>
        <p:nvSpPr>
          <p:cNvPr id="34" name="Shape 177"/>
          <p:cNvSpPr/>
          <p:nvPr/>
        </p:nvSpPr>
        <p:spPr>
          <a:xfrm rot="-5398059" flipH="1">
            <a:off x="4104955" y="1033891"/>
            <a:ext cx="423872" cy="1327546"/>
          </a:xfrm>
          <a:prstGeom prst="bentUpArrow">
            <a:avLst>
              <a:gd name="adj1" fmla="val 19959"/>
              <a:gd name="adj2" fmla="val 34620"/>
              <a:gd name="adj3" fmla="val 48674"/>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lIns="91425" tIns="91425" rIns="91425" bIns="91425" anchor="ctr" anchorCtr="0">
            <a:noAutofit/>
          </a:bodyPr>
          <a:lstStyle/>
          <a:p>
            <a:pPr lvl="0">
              <a:spcBef>
                <a:spcPts val="0"/>
              </a:spcBef>
              <a:buNone/>
            </a:pPr>
            <a:endParaRPr sz="1800"/>
          </a:p>
        </p:txBody>
      </p:sp>
      <p:sp>
        <p:nvSpPr>
          <p:cNvPr id="37" name="Shape 180"/>
          <p:cNvSpPr/>
          <p:nvPr/>
        </p:nvSpPr>
        <p:spPr>
          <a:xfrm>
            <a:off x="1567674" y="1557597"/>
            <a:ext cx="930880" cy="322168"/>
          </a:xfrm>
          <a:prstGeom prst="bentArrow">
            <a:avLst>
              <a:gd name="adj1" fmla="val 25000"/>
              <a:gd name="adj2" fmla="val 25000"/>
              <a:gd name="adj3" fmla="val 25000"/>
              <a:gd name="adj4" fmla="val 43750"/>
            </a:avLst>
          </a:prstGeom>
          <a:solidFill>
            <a:srgbClr val="1155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800"/>
          </a:p>
        </p:txBody>
      </p:sp>
      <p:sp>
        <p:nvSpPr>
          <p:cNvPr id="54" name="Frame 53"/>
          <p:cNvSpPr/>
          <p:nvPr/>
        </p:nvSpPr>
        <p:spPr bwMode="auto">
          <a:xfrm>
            <a:off x="5700553" y="975524"/>
            <a:ext cx="3329147" cy="4676973"/>
          </a:xfrm>
          <a:prstGeom prst="frame">
            <a:avLst>
              <a:gd name="adj1" fmla="val 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56" name="Rectangle 55"/>
          <p:cNvSpPr/>
          <p:nvPr/>
        </p:nvSpPr>
        <p:spPr>
          <a:xfrm>
            <a:off x="5693461" y="972822"/>
            <a:ext cx="3336239" cy="338554"/>
          </a:xfrm>
          <a:prstGeom prst="rect">
            <a:avLst/>
          </a:prstGeom>
        </p:spPr>
        <p:txBody>
          <a:bodyPr wrap="square">
            <a:spAutoFit/>
          </a:bodyPr>
          <a:lstStyle/>
          <a:p>
            <a:r>
              <a:rPr lang="en-US" sz="1600" b="1" baseline="0" dirty="0"/>
              <a:t>Step of Demo</a:t>
            </a:r>
            <a:r>
              <a:rPr lang="en-US" sz="1600" baseline="0" dirty="0" smtClean="0"/>
              <a:t>:</a:t>
            </a:r>
            <a:endParaRPr lang="en-US" sz="1600" baseline="0" dirty="0"/>
          </a:p>
        </p:txBody>
      </p:sp>
      <p:sp>
        <p:nvSpPr>
          <p:cNvPr id="57" name="TextBox 56"/>
          <p:cNvSpPr txBox="1"/>
          <p:nvPr/>
        </p:nvSpPr>
        <p:spPr>
          <a:xfrm>
            <a:off x="5742437" y="1368357"/>
            <a:ext cx="3273319" cy="523220"/>
          </a:xfrm>
          <a:prstGeom prst="rect">
            <a:avLst/>
          </a:prstGeom>
          <a:noFill/>
        </p:spPr>
        <p:txBody>
          <a:bodyPr wrap="square" rtlCol="0">
            <a:spAutoFit/>
          </a:bodyPr>
          <a:lstStyle/>
          <a:p>
            <a:r>
              <a:rPr lang="en-US" sz="1400" b="1" baseline="0" dirty="0"/>
              <a:t>1</a:t>
            </a:r>
            <a:r>
              <a:rPr lang="en-US" sz="1400" b="1" baseline="0" dirty="0" smtClean="0"/>
              <a:t>. User </a:t>
            </a:r>
            <a:r>
              <a:rPr lang="en-US" sz="1400" b="1" baseline="0" dirty="0"/>
              <a:t>writes &amp; deploys </a:t>
            </a:r>
            <a:r>
              <a:rPr lang="en-US" sz="1400" b="1" baseline="0" dirty="0" err="1"/>
              <a:t>MapleApp</a:t>
            </a:r>
            <a:r>
              <a:rPr lang="en-US" sz="1400" b="1" baseline="0" dirty="0"/>
              <a:t> and Bro program in </a:t>
            </a:r>
            <a:r>
              <a:rPr lang="en-US" sz="1400" b="1" baseline="0" dirty="0" smtClean="0"/>
              <a:t>Web IDE</a:t>
            </a:r>
            <a:r>
              <a:rPr lang="en-US" sz="1400" baseline="0" dirty="0"/>
              <a:t>. </a:t>
            </a:r>
          </a:p>
        </p:txBody>
      </p:sp>
      <p:sp>
        <p:nvSpPr>
          <p:cNvPr id="58" name="TextBox 57"/>
          <p:cNvSpPr txBox="1"/>
          <p:nvPr/>
        </p:nvSpPr>
        <p:spPr>
          <a:xfrm>
            <a:off x="5814182" y="1923779"/>
            <a:ext cx="3273319" cy="523220"/>
          </a:xfrm>
          <a:prstGeom prst="rect">
            <a:avLst/>
          </a:prstGeom>
          <a:noFill/>
        </p:spPr>
        <p:txBody>
          <a:bodyPr wrap="square" rtlCol="0">
            <a:spAutoFit/>
          </a:bodyPr>
          <a:lstStyle/>
          <a:p>
            <a:pPr marL="0" lvl="1"/>
            <a:r>
              <a:rPr lang="en-US" sz="1400" baseline="0" dirty="0" smtClean="0">
                <a:solidFill>
                  <a:schemeClr val="tx2">
                    <a:lumMod val="60000"/>
                    <a:lumOff val="40000"/>
                  </a:schemeClr>
                </a:solidFill>
              </a:rPr>
              <a:t>Bro is a network monitor framework, in which we can get HTTP info for flows.</a:t>
            </a:r>
            <a:endParaRPr lang="en-US" sz="1400" baseline="0" dirty="0">
              <a:solidFill>
                <a:schemeClr val="tx2">
                  <a:lumMod val="60000"/>
                  <a:lumOff val="40000"/>
                </a:schemeClr>
              </a:solidFill>
            </a:endParaRPr>
          </a:p>
        </p:txBody>
      </p:sp>
      <p:sp>
        <p:nvSpPr>
          <p:cNvPr id="59" name="TextBox 58"/>
          <p:cNvSpPr txBox="1"/>
          <p:nvPr/>
        </p:nvSpPr>
        <p:spPr>
          <a:xfrm>
            <a:off x="5736915" y="2524814"/>
            <a:ext cx="3292785" cy="523220"/>
          </a:xfrm>
          <a:prstGeom prst="rect">
            <a:avLst/>
          </a:prstGeom>
          <a:noFill/>
        </p:spPr>
        <p:txBody>
          <a:bodyPr wrap="square" rtlCol="0">
            <a:spAutoFit/>
          </a:bodyPr>
          <a:lstStyle/>
          <a:p>
            <a:r>
              <a:rPr lang="en-US" sz="1400" b="1" baseline="0" dirty="0" smtClean="0"/>
              <a:t>2. Client </a:t>
            </a:r>
            <a:r>
              <a:rPr lang="en-US" sz="1400" b="1" baseline="0" dirty="0"/>
              <a:t>sends a request for a </a:t>
            </a:r>
            <a:r>
              <a:rPr lang="en-US" sz="1400" b="1" baseline="0" dirty="0">
                <a:solidFill>
                  <a:srgbClr val="FF0000"/>
                </a:solidFill>
              </a:rPr>
              <a:t>text</a:t>
            </a:r>
            <a:r>
              <a:rPr lang="en-US" sz="1400" b="1" baseline="0" dirty="0"/>
              <a:t> type file at the Server. </a:t>
            </a:r>
          </a:p>
        </p:txBody>
      </p:sp>
      <p:sp>
        <p:nvSpPr>
          <p:cNvPr id="60" name="TextBox 59"/>
          <p:cNvSpPr txBox="1"/>
          <p:nvPr/>
        </p:nvSpPr>
        <p:spPr>
          <a:xfrm>
            <a:off x="5814182" y="3002094"/>
            <a:ext cx="3010520" cy="954107"/>
          </a:xfrm>
          <a:prstGeom prst="rect">
            <a:avLst/>
          </a:prstGeom>
          <a:noFill/>
        </p:spPr>
        <p:txBody>
          <a:bodyPr wrap="square" rtlCol="0">
            <a:spAutoFit/>
          </a:bodyPr>
          <a:lstStyle/>
          <a:p>
            <a:pPr marL="0" lvl="1"/>
            <a:r>
              <a:rPr lang="en-US" sz="1400" baseline="0" dirty="0">
                <a:solidFill>
                  <a:schemeClr val="tx2">
                    <a:lumMod val="60000"/>
                    <a:lumOff val="40000"/>
                  </a:schemeClr>
                </a:solidFill>
              </a:rPr>
              <a:t>S</a:t>
            </a:r>
            <a:r>
              <a:rPr lang="en-US" sz="1400" baseline="0" dirty="0" smtClean="0">
                <a:solidFill>
                  <a:schemeClr val="tx2">
                    <a:lumMod val="60000"/>
                    <a:lumOff val="40000"/>
                  </a:schemeClr>
                </a:solidFill>
              </a:rPr>
              <a:t>ystem generates a path to forward the traffic to Bro to get HTTP info (also forward the traffic to </a:t>
            </a:r>
            <a:r>
              <a:rPr lang="en-US" sz="1400" baseline="0" dirty="0" err="1" smtClean="0">
                <a:solidFill>
                  <a:schemeClr val="tx2">
                    <a:lumMod val="60000"/>
                    <a:lumOff val="40000"/>
                  </a:schemeClr>
                </a:solidFill>
              </a:rPr>
              <a:t>Dst</a:t>
            </a:r>
            <a:r>
              <a:rPr lang="en-US" sz="1400" baseline="0" dirty="0" smtClean="0">
                <a:solidFill>
                  <a:schemeClr val="tx2">
                    <a:lumMod val="60000"/>
                    <a:lumOff val="40000"/>
                  </a:schemeClr>
                </a:solidFill>
              </a:rPr>
              <a:t> by a default path).</a:t>
            </a:r>
            <a:endParaRPr lang="en-US" sz="1400" baseline="0" dirty="0"/>
          </a:p>
        </p:txBody>
      </p:sp>
      <p:sp>
        <p:nvSpPr>
          <p:cNvPr id="61" name="TextBox 60"/>
          <p:cNvSpPr txBox="1"/>
          <p:nvPr/>
        </p:nvSpPr>
        <p:spPr>
          <a:xfrm>
            <a:off x="5800561" y="5019673"/>
            <a:ext cx="3000041" cy="523220"/>
          </a:xfrm>
          <a:prstGeom prst="rect">
            <a:avLst/>
          </a:prstGeom>
          <a:noFill/>
        </p:spPr>
        <p:txBody>
          <a:bodyPr wrap="square" rtlCol="0">
            <a:spAutoFit/>
          </a:bodyPr>
          <a:lstStyle/>
          <a:p>
            <a:r>
              <a:rPr lang="en-US" sz="1400" b="1" baseline="0" dirty="0" smtClean="0"/>
              <a:t>3. Client </a:t>
            </a:r>
            <a:r>
              <a:rPr lang="en-US" sz="1400" b="1" baseline="0" dirty="0"/>
              <a:t>sends a request for an </a:t>
            </a:r>
            <a:r>
              <a:rPr lang="en-US" sz="1400" b="1" baseline="0" dirty="0">
                <a:solidFill>
                  <a:srgbClr val="FF0000"/>
                </a:solidFill>
              </a:rPr>
              <a:t>mp4</a:t>
            </a:r>
            <a:r>
              <a:rPr lang="en-US" sz="1400" b="1" baseline="0" dirty="0"/>
              <a:t> type file at the Server. </a:t>
            </a:r>
          </a:p>
        </p:txBody>
      </p:sp>
      <p:sp>
        <p:nvSpPr>
          <p:cNvPr id="44" name="Shape 149"/>
          <p:cNvSpPr/>
          <p:nvPr/>
        </p:nvSpPr>
        <p:spPr>
          <a:xfrm>
            <a:off x="1739275" y="2516574"/>
            <a:ext cx="589200" cy="539700"/>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25" tIns="91425" rIns="91425" bIns="91425" anchor="ctr" anchorCtr="0">
            <a:noAutofit/>
          </a:bodyPr>
          <a:lstStyle/>
          <a:p>
            <a:pPr lvl="0">
              <a:spcBef>
                <a:spcPts val="0"/>
              </a:spcBef>
              <a:buNone/>
            </a:pPr>
            <a:r>
              <a:rPr lang="en-US" sz="1800" baseline="0" dirty="0" smtClean="0"/>
              <a:t>S2</a:t>
            </a:r>
            <a:endParaRPr lang="en-US" sz="1800" baseline="0" dirty="0"/>
          </a:p>
        </p:txBody>
      </p:sp>
      <p:cxnSp>
        <p:nvCxnSpPr>
          <p:cNvPr id="48" name="Shape 152"/>
          <p:cNvCxnSpPr>
            <a:stCxn id="44" idx="2"/>
            <a:endCxn id="5" idx="7"/>
          </p:cNvCxnSpPr>
          <p:nvPr/>
        </p:nvCxnSpPr>
        <p:spPr>
          <a:xfrm flipH="1">
            <a:off x="1510045" y="2786424"/>
            <a:ext cx="229230" cy="145431"/>
          </a:xfrm>
          <a:prstGeom prst="straightConnector1">
            <a:avLst/>
          </a:prstGeom>
          <a:noFill/>
          <a:ln w="9525" cap="flat" cmpd="sng">
            <a:solidFill>
              <a:schemeClr val="dk2"/>
            </a:solidFill>
            <a:prstDash val="solid"/>
            <a:round/>
            <a:headEnd type="none" w="lg" len="lg"/>
            <a:tailEnd type="none" w="lg" len="lg"/>
          </a:ln>
        </p:spPr>
      </p:cxnSp>
      <p:cxnSp>
        <p:nvCxnSpPr>
          <p:cNvPr id="70" name="Shape 165"/>
          <p:cNvCxnSpPr>
            <a:stCxn id="16" idx="2"/>
            <a:endCxn id="44" idx="0"/>
          </p:cNvCxnSpPr>
          <p:nvPr/>
        </p:nvCxnSpPr>
        <p:spPr>
          <a:xfrm flipH="1">
            <a:off x="2033875" y="1970111"/>
            <a:ext cx="1041901" cy="546463"/>
          </a:xfrm>
          <a:prstGeom prst="straightConnector1">
            <a:avLst/>
          </a:prstGeom>
          <a:noFill/>
          <a:ln w="9525" cap="flat" cmpd="sng">
            <a:solidFill>
              <a:schemeClr val="dk2"/>
            </a:solidFill>
            <a:prstDash val="dash"/>
            <a:round/>
            <a:headEnd type="none" w="lg" len="lg"/>
            <a:tailEnd type="none" w="lg" len="lg"/>
          </a:ln>
        </p:spPr>
      </p:cxnSp>
      <p:sp>
        <p:nvSpPr>
          <p:cNvPr id="99" name="Rectangle 98"/>
          <p:cNvSpPr/>
          <p:nvPr/>
        </p:nvSpPr>
        <p:spPr>
          <a:xfrm>
            <a:off x="275844" y="4252114"/>
            <a:ext cx="4873470" cy="584775"/>
          </a:xfrm>
          <a:prstGeom prst="rect">
            <a:avLst/>
          </a:prstGeom>
        </p:spPr>
        <p:txBody>
          <a:bodyPr wrap="square">
            <a:spAutoFit/>
          </a:bodyPr>
          <a:lstStyle/>
          <a:p>
            <a:r>
              <a:rPr lang="en-US" sz="1600" baseline="0" dirty="0"/>
              <a:t>C</a:t>
            </a:r>
            <a:r>
              <a:rPr lang="en-US" sz="1600" baseline="0" dirty="0" smtClean="0"/>
              <a:t>lient requests for an mp4 file (based on the info by URI in HTTP)</a:t>
            </a:r>
            <a:endParaRPr lang="en-US" sz="1600" baseline="0" dirty="0"/>
          </a:p>
        </p:txBody>
      </p:sp>
      <p:sp>
        <p:nvSpPr>
          <p:cNvPr id="100" name="Frame 99"/>
          <p:cNvSpPr/>
          <p:nvPr/>
        </p:nvSpPr>
        <p:spPr bwMode="auto">
          <a:xfrm>
            <a:off x="175833" y="4237176"/>
            <a:ext cx="4973481" cy="591778"/>
          </a:xfrm>
          <a:prstGeom prst="frame">
            <a:avLst>
              <a:gd name="adj1" fmla="val 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3" name="Rectangle 102"/>
          <p:cNvSpPr/>
          <p:nvPr/>
        </p:nvSpPr>
        <p:spPr>
          <a:xfrm>
            <a:off x="2419037" y="5037709"/>
            <a:ext cx="2250505" cy="338554"/>
          </a:xfrm>
          <a:prstGeom prst="rect">
            <a:avLst/>
          </a:prstGeom>
        </p:spPr>
        <p:txBody>
          <a:bodyPr wrap="square">
            <a:spAutoFit/>
          </a:bodyPr>
          <a:lstStyle/>
          <a:p>
            <a:r>
              <a:rPr lang="en-US" sz="1600" b="1" baseline="0" dirty="0" smtClean="0"/>
              <a:t>Path: S1 </a:t>
            </a:r>
            <a:r>
              <a:rPr lang="en-US" sz="1600" b="1" baseline="0" dirty="0" smtClean="0">
                <a:sym typeface="Wingdings"/>
              </a:rPr>
              <a:t> S4  S5</a:t>
            </a:r>
            <a:endParaRPr lang="en-US" sz="1600" baseline="0" dirty="0"/>
          </a:p>
        </p:txBody>
      </p:sp>
      <p:sp>
        <p:nvSpPr>
          <p:cNvPr id="104" name="Shape 176"/>
          <p:cNvSpPr/>
          <p:nvPr/>
        </p:nvSpPr>
        <p:spPr>
          <a:xfrm rot="5400000">
            <a:off x="1629736" y="4606696"/>
            <a:ext cx="524402" cy="1017653"/>
          </a:xfrm>
          <a:prstGeom prst="bentUpArrow">
            <a:avLst>
              <a:gd name="adj1" fmla="val 16684"/>
              <a:gd name="adj2" fmla="val 33535"/>
              <a:gd name="adj3" fmla="val 30483"/>
            </a:avLst>
          </a:prstGeom>
          <a:gradFill>
            <a:gsLst>
              <a:gs pos="0">
                <a:srgbClr val="0070C0"/>
              </a:gs>
              <a:gs pos="100000">
                <a:schemeClr val="dk1">
                  <a:tint val="50000"/>
                  <a:shade val="100000"/>
                  <a:satMod val="350000"/>
                </a:schemeClr>
              </a:gs>
            </a:gsLst>
          </a:gradFill>
          <a:ln>
            <a:headEnd type="none" w="med" len="med"/>
            <a:tailEnd type="none" w="med" len="med"/>
          </a:ln>
        </p:spPr>
        <p:style>
          <a:lnRef idx="0">
            <a:schemeClr val="dk1"/>
          </a:lnRef>
          <a:fillRef idx="3">
            <a:schemeClr val="dk1"/>
          </a:fillRef>
          <a:effectRef idx="3">
            <a:schemeClr val="dk1"/>
          </a:effectRef>
          <a:fontRef idx="minor">
            <a:schemeClr val="lt1"/>
          </a:fontRef>
        </p:style>
        <p:txBody>
          <a:bodyPr lIns="91425" tIns="91425" rIns="91425" bIns="91425" anchor="ctr" anchorCtr="0">
            <a:noAutofit/>
          </a:bodyPr>
          <a:lstStyle/>
          <a:p>
            <a:pPr lvl="0">
              <a:spcBef>
                <a:spcPts val="0"/>
              </a:spcBef>
              <a:buNone/>
            </a:pPr>
            <a:endParaRPr sz="1800"/>
          </a:p>
        </p:txBody>
      </p:sp>
      <p:sp>
        <p:nvSpPr>
          <p:cNvPr id="105" name="Rectangle 104"/>
          <p:cNvSpPr/>
          <p:nvPr/>
        </p:nvSpPr>
        <p:spPr>
          <a:xfrm>
            <a:off x="2428297" y="5643173"/>
            <a:ext cx="2721017" cy="338554"/>
          </a:xfrm>
          <a:prstGeom prst="rect">
            <a:avLst/>
          </a:prstGeom>
        </p:spPr>
        <p:txBody>
          <a:bodyPr wrap="square">
            <a:spAutoFit/>
          </a:bodyPr>
          <a:lstStyle/>
          <a:p>
            <a:r>
              <a:rPr lang="en-US" sz="1600" b="1" baseline="0" dirty="0" smtClean="0"/>
              <a:t>Path: S1 </a:t>
            </a:r>
            <a:r>
              <a:rPr lang="en-US" sz="1600" b="1" baseline="0" smtClean="0">
                <a:sym typeface="Wingdings"/>
              </a:rPr>
              <a:t> S2  S3 </a:t>
            </a:r>
            <a:r>
              <a:rPr lang="en-US" sz="1600" b="1" baseline="0" dirty="0" smtClean="0">
                <a:sym typeface="Wingdings"/>
              </a:rPr>
              <a:t> S5</a:t>
            </a:r>
            <a:endParaRPr lang="en-US" sz="1600" baseline="0" dirty="0"/>
          </a:p>
        </p:txBody>
      </p:sp>
      <p:sp>
        <p:nvSpPr>
          <p:cNvPr id="106" name="Shape 176"/>
          <p:cNvSpPr/>
          <p:nvPr/>
        </p:nvSpPr>
        <p:spPr>
          <a:xfrm rot="5400000">
            <a:off x="901215" y="4462745"/>
            <a:ext cx="1152773" cy="1933927"/>
          </a:xfrm>
          <a:prstGeom prst="bentUpArrow">
            <a:avLst>
              <a:gd name="adj1" fmla="val 8443"/>
              <a:gd name="adj2" fmla="val 17053"/>
              <a:gd name="adj3" fmla="val 17091"/>
            </a:avLst>
          </a:prstGeom>
          <a:gradFill>
            <a:gsLst>
              <a:gs pos="0">
                <a:srgbClr val="0070C0"/>
              </a:gs>
              <a:gs pos="100000">
                <a:schemeClr val="dk1">
                  <a:tint val="50000"/>
                  <a:shade val="100000"/>
                  <a:satMod val="350000"/>
                </a:schemeClr>
              </a:gs>
            </a:gsLst>
          </a:gradFill>
          <a:ln>
            <a:headEnd type="none" w="med" len="med"/>
            <a:tailEnd type="none" w="med" len="med"/>
          </a:ln>
        </p:spPr>
        <p:style>
          <a:lnRef idx="0">
            <a:schemeClr val="dk1"/>
          </a:lnRef>
          <a:fillRef idx="3">
            <a:schemeClr val="dk1"/>
          </a:fillRef>
          <a:effectRef idx="3">
            <a:schemeClr val="dk1"/>
          </a:effectRef>
          <a:fontRef idx="minor">
            <a:schemeClr val="lt1"/>
          </a:fontRef>
        </p:style>
        <p:txBody>
          <a:bodyPr lIns="91425" tIns="91425" rIns="91425" bIns="91425" anchor="ctr" anchorCtr="0">
            <a:noAutofit/>
          </a:bodyPr>
          <a:lstStyle/>
          <a:p>
            <a:pPr lvl="0">
              <a:spcBef>
                <a:spcPts val="0"/>
              </a:spcBef>
              <a:buNone/>
            </a:pPr>
            <a:endParaRPr sz="1800"/>
          </a:p>
        </p:txBody>
      </p:sp>
      <p:sp>
        <p:nvSpPr>
          <p:cNvPr id="107" name="Rectangle 106"/>
          <p:cNvSpPr/>
          <p:nvPr/>
        </p:nvSpPr>
        <p:spPr>
          <a:xfrm>
            <a:off x="1439657" y="4804585"/>
            <a:ext cx="856282" cy="338554"/>
          </a:xfrm>
          <a:prstGeom prst="rect">
            <a:avLst/>
          </a:prstGeom>
        </p:spPr>
        <p:txBody>
          <a:bodyPr wrap="square">
            <a:spAutoFit/>
          </a:bodyPr>
          <a:lstStyle/>
          <a:p>
            <a:r>
              <a:rPr lang="en-US" sz="1600" b="1" baseline="0" dirty="0" smtClean="0"/>
              <a:t>TRUE</a:t>
            </a:r>
            <a:endParaRPr lang="en-US" sz="1600" baseline="0" dirty="0"/>
          </a:p>
        </p:txBody>
      </p:sp>
      <p:sp>
        <p:nvSpPr>
          <p:cNvPr id="108" name="Rectangle 107"/>
          <p:cNvSpPr/>
          <p:nvPr/>
        </p:nvSpPr>
        <p:spPr>
          <a:xfrm>
            <a:off x="1360134" y="5411248"/>
            <a:ext cx="856282" cy="338554"/>
          </a:xfrm>
          <a:prstGeom prst="rect">
            <a:avLst/>
          </a:prstGeom>
        </p:spPr>
        <p:txBody>
          <a:bodyPr wrap="square">
            <a:spAutoFit/>
          </a:bodyPr>
          <a:lstStyle/>
          <a:p>
            <a:r>
              <a:rPr lang="en-US" sz="1600" b="1" baseline="0" dirty="0" smtClean="0"/>
              <a:t>FALSE</a:t>
            </a:r>
            <a:endParaRPr lang="en-US" sz="1600" baseline="0" dirty="0"/>
          </a:p>
        </p:txBody>
      </p:sp>
      <p:pic>
        <p:nvPicPr>
          <p:cNvPr id="39" name="Shape 182"/>
          <p:cNvPicPr preferRelativeResize="0"/>
          <p:nvPr/>
        </p:nvPicPr>
        <p:blipFill>
          <a:blip r:embed="rId3">
            <a:alphaModFix/>
          </a:blip>
          <a:stretch>
            <a:fillRect/>
          </a:stretch>
        </p:blipFill>
        <p:spPr>
          <a:xfrm>
            <a:off x="754422" y="3937469"/>
            <a:ext cx="3975139" cy="2326385"/>
          </a:xfrm>
          <a:prstGeom prst="rect">
            <a:avLst/>
          </a:prstGeom>
          <a:noFill/>
          <a:ln>
            <a:noFill/>
          </a:ln>
        </p:spPr>
      </p:pic>
      <p:sp>
        <p:nvSpPr>
          <p:cNvPr id="109" name="TextBox 108"/>
          <p:cNvSpPr txBox="1"/>
          <p:nvPr/>
        </p:nvSpPr>
        <p:spPr>
          <a:xfrm>
            <a:off x="5814182" y="3943095"/>
            <a:ext cx="2831338" cy="523220"/>
          </a:xfrm>
          <a:prstGeom prst="rect">
            <a:avLst/>
          </a:prstGeom>
          <a:noFill/>
        </p:spPr>
        <p:txBody>
          <a:bodyPr wrap="square" rtlCol="0">
            <a:spAutoFit/>
          </a:bodyPr>
          <a:lstStyle/>
          <a:p>
            <a:pPr marL="0" lvl="1"/>
            <a:r>
              <a:rPr lang="en-US" sz="1400" baseline="0" dirty="0" smtClean="0">
                <a:solidFill>
                  <a:schemeClr val="tx2">
                    <a:lumMod val="60000"/>
                    <a:lumOff val="40000"/>
                  </a:schemeClr>
                </a:solidFill>
              </a:rPr>
              <a:t>Bro will update the controller with the HTTP info.</a:t>
            </a:r>
            <a:endParaRPr lang="en-US" sz="1400" baseline="0" dirty="0"/>
          </a:p>
        </p:txBody>
      </p:sp>
      <p:cxnSp>
        <p:nvCxnSpPr>
          <p:cNvPr id="117" name="Curved Connector 116"/>
          <p:cNvCxnSpPr>
            <a:endCxn id="15" idx="3"/>
          </p:cNvCxnSpPr>
          <p:nvPr/>
        </p:nvCxnSpPr>
        <p:spPr bwMode="auto">
          <a:xfrm flipV="1">
            <a:off x="1229982" y="2093436"/>
            <a:ext cx="789949" cy="710504"/>
          </a:xfrm>
          <a:prstGeom prst="curvedConnector3">
            <a:avLst>
              <a:gd name="adj1" fmla="val 128939"/>
            </a:avLst>
          </a:prstGeom>
          <a:solidFill>
            <a:schemeClr val="accent1"/>
          </a:solidFill>
          <a:ln w="44450" cap="flat" cmpd="sng" algn="ctr">
            <a:solidFill>
              <a:srgbClr val="FF0000"/>
            </a:solidFill>
            <a:prstDash val="solid"/>
            <a:round/>
            <a:headEnd type="none" w="med" len="med"/>
            <a:tailEnd type="triangle"/>
          </a:ln>
          <a:effectLst/>
        </p:spPr>
      </p:cxnSp>
      <p:cxnSp>
        <p:nvCxnSpPr>
          <p:cNvPr id="125" name="Curved Connector 124"/>
          <p:cNvCxnSpPr/>
          <p:nvPr/>
        </p:nvCxnSpPr>
        <p:spPr bwMode="auto">
          <a:xfrm flipV="1">
            <a:off x="1382382" y="2508496"/>
            <a:ext cx="3214128" cy="447844"/>
          </a:xfrm>
          <a:prstGeom prst="curvedConnector3">
            <a:avLst>
              <a:gd name="adj1" fmla="val 36699"/>
            </a:avLst>
          </a:prstGeom>
          <a:solidFill>
            <a:schemeClr val="accent1"/>
          </a:solidFill>
          <a:ln w="44450" cap="flat" cmpd="sng" algn="ctr">
            <a:solidFill>
              <a:srgbClr val="FF0000"/>
            </a:solidFill>
            <a:prstDash val="solid"/>
            <a:round/>
            <a:headEnd type="none" w="med" len="med"/>
            <a:tailEnd type="triangle"/>
          </a:ln>
          <a:effectLst/>
        </p:spPr>
      </p:cxnSp>
      <p:sp>
        <p:nvSpPr>
          <p:cNvPr id="133" name="TextBox 132"/>
          <p:cNvSpPr txBox="1"/>
          <p:nvPr/>
        </p:nvSpPr>
        <p:spPr>
          <a:xfrm>
            <a:off x="5821274" y="4428372"/>
            <a:ext cx="2831338" cy="523220"/>
          </a:xfrm>
          <a:prstGeom prst="rect">
            <a:avLst/>
          </a:prstGeom>
          <a:noFill/>
        </p:spPr>
        <p:txBody>
          <a:bodyPr wrap="square" rtlCol="0">
            <a:spAutoFit/>
          </a:bodyPr>
          <a:lstStyle/>
          <a:p>
            <a:pPr marL="0" lvl="1"/>
            <a:r>
              <a:rPr lang="en-US" sz="1400" baseline="0" dirty="0" smtClean="0">
                <a:solidFill>
                  <a:schemeClr val="tx2">
                    <a:lumMod val="60000"/>
                    <a:lumOff val="40000"/>
                  </a:schemeClr>
                </a:solidFill>
              </a:rPr>
              <a:t>System will compute the correct path based on HTTP info.</a:t>
            </a:r>
            <a:endParaRPr lang="en-US" sz="1400" baseline="0" dirty="0"/>
          </a:p>
        </p:txBody>
      </p:sp>
      <p:cxnSp>
        <p:nvCxnSpPr>
          <p:cNvPr id="134" name="Curved Connector 133"/>
          <p:cNvCxnSpPr>
            <a:stCxn id="5" idx="3"/>
          </p:cNvCxnSpPr>
          <p:nvPr/>
        </p:nvCxnSpPr>
        <p:spPr bwMode="auto">
          <a:xfrm rot="5400000" flipH="1" flipV="1">
            <a:off x="2610263" y="1144049"/>
            <a:ext cx="621800" cy="3655493"/>
          </a:xfrm>
          <a:prstGeom prst="curvedConnector4">
            <a:avLst>
              <a:gd name="adj1" fmla="val -36764"/>
              <a:gd name="adj2" fmla="val 66950"/>
            </a:avLst>
          </a:prstGeom>
          <a:solidFill>
            <a:schemeClr val="accent1"/>
          </a:solidFill>
          <a:ln w="44450" cap="flat" cmpd="sng" algn="ctr">
            <a:solidFill>
              <a:srgbClr val="00B050"/>
            </a:solidFill>
            <a:prstDash val="solid"/>
            <a:round/>
            <a:headEnd type="none" w="med" len="med"/>
            <a:tailEnd type="triangle"/>
          </a:ln>
          <a:effectLst/>
        </p:spPr>
      </p:cxnSp>
      <p:sp>
        <p:nvSpPr>
          <p:cNvPr id="145" name="TextBox 144"/>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46"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16</a:t>
            </a:r>
            <a:endParaRPr lang="en-US" dirty="0">
              <a:solidFill>
                <a:schemeClr val="bg2"/>
              </a:solidFill>
            </a:endParaRPr>
          </a:p>
        </p:txBody>
      </p:sp>
    </p:spTree>
    <p:extLst>
      <p:ext uri="{BB962C8B-B14F-4D97-AF65-F5344CB8AC3E}">
        <p14:creationId xmlns:p14="http://schemas.microsoft.com/office/powerpoint/2010/main" val="1488645150"/>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1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7" grpId="0" animBg="1"/>
      <p:bldP spid="57" grpId="0"/>
      <p:bldP spid="58" grpId="0"/>
      <p:bldP spid="59" grpId="0"/>
      <p:bldP spid="60" grpId="0"/>
      <p:bldP spid="61" grpId="0"/>
      <p:bldP spid="109" grpId="0"/>
      <p:bldP spid="1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en-US" altLang="zh-CN" dirty="0" smtClean="0">
                <a:latin typeface="Georgia" charset="0"/>
                <a:ea typeface="ＭＳ Ｐゴシック" charset="0"/>
                <a:cs typeface="ＭＳ Ｐゴシック" charset="0"/>
              </a:rPr>
              <a:t>Thank You</a:t>
            </a:r>
            <a:endParaRPr lang="en-US" dirty="0">
              <a:latin typeface="Georgia" charset="0"/>
              <a:ea typeface="ＭＳ Ｐゴシック" charset="0"/>
              <a:cs typeface="ＭＳ Ｐゴシック" charset="0"/>
            </a:endParaRPr>
          </a:p>
        </p:txBody>
      </p:sp>
      <p:sp>
        <p:nvSpPr>
          <p:cNvPr id="2" name="Slide Number Placeholder 1"/>
          <p:cNvSpPr>
            <a:spLocks noGrp="1"/>
          </p:cNvSpPr>
          <p:nvPr>
            <p:ph type="sldNum" sz="quarter" idx="10"/>
          </p:nvPr>
        </p:nvSpPr>
        <p:spPr/>
        <p:txBody>
          <a:bodyPr/>
          <a:lstStyle/>
          <a:p>
            <a:pPr>
              <a:defRPr/>
            </a:pPr>
            <a:fld id="{09F64BDA-7C03-0348-A74F-EE75429B1384}" type="slidenum">
              <a:rPr lang="en-US" smtClean="0"/>
              <a:pPr>
                <a:defRPr/>
              </a:pPr>
              <a:t>18</a:t>
            </a:fld>
            <a:endParaRPr lang="en-US">
              <a:solidFill>
                <a:schemeClr val="bg2"/>
              </a:solidFill>
            </a:endParaRPr>
          </a:p>
        </p:txBody>
      </p:sp>
      <p:pic>
        <p:nvPicPr>
          <p:cNvPr id="3" name="Picture 2"/>
          <p:cNvPicPr>
            <a:picLocks noChangeAspect="1"/>
          </p:cNvPicPr>
          <p:nvPr/>
        </p:nvPicPr>
        <p:blipFill>
          <a:blip r:embed="rId2"/>
          <a:stretch>
            <a:fillRect/>
          </a:stretch>
        </p:blipFill>
        <p:spPr>
          <a:xfrm>
            <a:off x="0" y="771414"/>
            <a:ext cx="9144000" cy="6086586"/>
          </a:xfrm>
          <a:prstGeom prst="rect">
            <a:avLst/>
          </a:prstGeom>
        </p:spPr>
      </p:pic>
    </p:spTree>
    <p:extLst>
      <p:ext uri="{BB962C8B-B14F-4D97-AF65-F5344CB8AC3E}">
        <p14:creationId xmlns:p14="http://schemas.microsoft.com/office/powerpoint/2010/main" val="3448626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FAST: Function Automation System</a:t>
            </a:r>
            <a:endParaRPr lang="en-US" dirty="0"/>
          </a:p>
        </p:txBody>
      </p:sp>
      <p:sp>
        <p:nvSpPr>
          <p:cNvPr id="3" name="Content Placeholder 2"/>
          <p:cNvSpPr>
            <a:spLocks noGrp="1"/>
          </p:cNvSpPr>
          <p:nvPr>
            <p:ph idx="1"/>
          </p:nvPr>
        </p:nvSpPr>
        <p:spPr>
          <a:xfrm>
            <a:off x="243666" y="1613602"/>
            <a:ext cx="8900334" cy="4329999"/>
          </a:xfrm>
        </p:spPr>
        <p:txBody>
          <a:bodyPr/>
          <a:lstStyle/>
          <a:p>
            <a:pPr marL="285750" lvl="0" indent="-285750">
              <a:spcBef>
                <a:spcPts val="0"/>
              </a:spcBef>
              <a:spcAft>
                <a:spcPts val="0"/>
              </a:spcAft>
              <a:buClr>
                <a:schemeClr val="dk1"/>
              </a:buClr>
              <a:buSzPct val="100000"/>
              <a:buFont typeface="Arial"/>
              <a:buChar char="•"/>
            </a:pPr>
            <a:r>
              <a:rPr lang="en-US" sz="2800" dirty="0" smtClean="0">
                <a:solidFill>
                  <a:schemeClr val="dk1"/>
                </a:solidFill>
                <a:latin typeface="Arial"/>
                <a:ea typeface="Arial"/>
                <a:cs typeface="Arial"/>
                <a:sym typeface="Arial"/>
              </a:rPr>
              <a:t>Hosting generic data-driven network </a:t>
            </a:r>
            <a:r>
              <a:rPr lang="en-US" sz="2800" dirty="0" smtClean="0">
                <a:solidFill>
                  <a:schemeClr val="accent6">
                    <a:lumMod val="75000"/>
                  </a:schemeClr>
                </a:solidFill>
                <a:latin typeface="Arial"/>
                <a:ea typeface="Arial"/>
                <a:cs typeface="Arial"/>
                <a:sym typeface="Arial"/>
              </a:rPr>
              <a:t>functions</a:t>
            </a:r>
            <a:endParaRPr lang="en-US" sz="2400" dirty="0" smtClean="0">
              <a:solidFill>
                <a:schemeClr val="dk1"/>
              </a:solidFill>
              <a:latin typeface="Arial"/>
              <a:ea typeface="Arial"/>
              <a:cs typeface="Arial"/>
              <a:sym typeface="Arial"/>
            </a:endParaRPr>
          </a:p>
          <a:p>
            <a:pPr lvl="1" indent="-342900">
              <a:spcBef>
                <a:spcPts val="0"/>
              </a:spcBef>
              <a:spcAft>
                <a:spcPts val="0"/>
              </a:spcAft>
              <a:buClr>
                <a:schemeClr val="dk1"/>
              </a:buClr>
              <a:buSzPct val="100000"/>
              <a:buFont typeface="Wingdings" charset="2"/>
              <a:buChar char="Ø"/>
            </a:pPr>
            <a:r>
              <a:rPr lang="en-US" sz="2400" dirty="0" smtClean="0">
                <a:solidFill>
                  <a:schemeClr val="dk1"/>
                </a:solidFill>
                <a:latin typeface="Arial"/>
                <a:ea typeface="Arial"/>
                <a:cs typeface="Arial"/>
                <a:sym typeface="Arial"/>
              </a:rPr>
              <a:t>Easy-to-use programming paradigm</a:t>
            </a:r>
          </a:p>
          <a:p>
            <a:pPr marL="285750" lvl="0" indent="-285750">
              <a:spcBef>
                <a:spcPts val="0"/>
              </a:spcBef>
              <a:spcAft>
                <a:spcPts val="0"/>
              </a:spcAft>
              <a:buClr>
                <a:schemeClr val="dk1"/>
              </a:buClr>
              <a:buSzPct val="100000"/>
              <a:buFont typeface="Arial"/>
              <a:buChar char="•"/>
            </a:pPr>
            <a:endParaRPr lang="en-US" sz="2800" dirty="0" smtClean="0">
              <a:solidFill>
                <a:schemeClr val="dk1"/>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r>
              <a:rPr lang="en-US" sz="2800" dirty="0" smtClean="0">
                <a:solidFill>
                  <a:schemeClr val="dk1"/>
                </a:solidFill>
                <a:latin typeface="Arial"/>
                <a:ea typeface="Arial"/>
                <a:cs typeface="Arial"/>
                <a:sym typeface="Arial"/>
              </a:rPr>
              <a:t>Automatic </a:t>
            </a:r>
            <a:r>
              <a:rPr lang="en-US" sz="2800" dirty="0" smtClean="0">
                <a:solidFill>
                  <a:schemeClr val="accent6">
                    <a:lumMod val="75000"/>
                  </a:schemeClr>
                </a:solidFill>
                <a:latin typeface="Arial"/>
                <a:ea typeface="Arial"/>
                <a:cs typeface="Arial"/>
                <a:sym typeface="Arial"/>
              </a:rPr>
              <a:t>dependency management</a:t>
            </a:r>
          </a:p>
          <a:p>
            <a:pPr lvl="1" indent="-342900">
              <a:spcBef>
                <a:spcPts val="0"/>
              </a:spcBef>
              <a:spcAft>
                <a:spcPts val="0"/>
              </a:spcAft>
              <a:buClr>
                <a:schemeClr val="dk1"/>
              </a:buClr>
              <a:buSzPct val="100000"/>
              <a:buFont typeface="Wingdings" charset="2"/>
              <a:buChar char="Ø"/>
            </a:pPr>
            <a:r>
              <a:rPr lang="en-US" sz="2400" dirty="0" smtClean="0">
                <a:latin typeface="Arial"/>
                <a:ea typeface="Arial"/>
                <a:cs typeface="Arial"/>
                <a:sym typeface="Arial"/>
              </a:rPr>
              <a:t>Track </a:t>
            </a:r>
            <a:r>
              <a:rPr lang="en-US" sz="2400" dirty="0" smtClean="0">
                <a:solidFill>
                  <a:schemeClr val="accent6">
                    <a:lumMod val="75000"/>
                  </a:schemeClr>
                </a:solidFill>
                <a:latin typeface="Arial"/>
                <a:ea typeface="Arial"/>
                <a:cs typeface="Arial"/>
                <a:sym typeface="Arial"/>
              </a:rPr>
              <a:t>fine-grained</a:t>
            </a:r>
            <a:r>
              <a:rPr lang="en-US" sz="2400" dirty="0" smtClean="0">
                <a:latin typeface="Arial"/>
                <a:ea typeface="Arial"/>
                <a:cs typeface="Arial"/>
                <a:sym typeface="Arial"/>
              </a:rPr>
              <a:t> runtime dependency</a:t>
            </a:r>
          </a:p>
          <a:p>
            <a:pPr lvl="1" indent="-342900">
              <a:spcBef>
                <a:spcPts val="0"/>
              </a:spcBef>
              <a:spcAft>
                <a:spcPts val="0"/>
              </a:spcAft>
              <a:buClr>
                <a:schemeClr val="dk1"/>
              </a:buClr>
              <a:buSzPct val="100000"/>
              <a:buFont typeface="Wingdings" charset="2"/>
              <a:buChar char="Ø"/>
            </a:pPr>
            <a:r>
              <a:rPr lang="en-US" sz="2400" dirty="0" smtClean="0">
                <a:latin typeface="Arial"/>
                <a:ea typeface="Arial"/>
                <a:cs typeface="Arial"/>
                <a:sym typeface="Arial"/>
              </a:rPr>
              <a:t>Subscribe to data changes </a:t>
            </a:r>
            <a:r>
              <a:rPr lang="en-US" sz="2400" dirty="0" smtClean="0">
                <a:solidFill>
                  <a:schemeClr val="accent6">
                    <a:lumMod val="75000"/>
                  </a:schemeClr>
                </a:solidFill>
                <a:latin typeface="Arial"/>
                <a:ea typeface="Arial"/>
                <a:cs typeface="Arial"/>
                <a:sym typeface="Arial"/>
              </a:rPr>
              <a:t>automatically</a:t>
            </a:r>
            <a:endParaRPr lang="en-US" sz="2400" dirty="0">
              <a:solidFill>
                <a:schemeClr val="accent6">
                  <a:lumMod val="75000"/>
                </a:schemeClr>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endParaRPr lang="en-US" sz="2800" dirty="0" smtClean="0">
              <a:solidFill>
                <a:schemeClr val="dk1"/>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r>
              <a:rPr lang="en-US" sz="2800" dirty="0" smtClean="0">
                <a:solidFill>
                  <a:schemeClr val="dk1"/>
                </a:solidFill>
                <a:latin typeface="Arial"/>
                <a:ea typeface="Arial"/>
                <a:cs typeface="Arial"/>
                <a:sym typeface="Arial"/>
              </a:rPr>
              <a:t>Enforced consistency</a:t>
            </a:r>
          </a:p>
          <a:p>
            <a:pPr marL="685800" lvl="1">
              <a:spcBef>
                <a:spcPts val="0"/>
              </a:spcBef>
              <a:spcAft>
                <a:spcPts val="0"/>
              </a:spcAft>
              <a:buClr>
                <a:schemeClr val="dk1"/>
              </a:buClr>
              <a:buSzPct val="100000"/>
              <a:buFont typeface="Arial"/>
              <a:buChar char="•"/>
            </a:pPr>
            <a:r>
              <a:rPr lang="en-US" sz="2400" dirty="0" smtClean="0">
                <a:solidFill>
                  <a:schemeClr val="dk1"/>
                </a:solidFill>
                <a:latin typeface="Arial"/>
                <a:ea typeface="Arial"/>
                <a:cs typeface="Arial"/>
                <a:sym typeface="Arial"/>
              </a:rPr>
              <a:t>Rollback outdated function instances</a:t>
            </a:r>
          </a:p>
          <a:p>
            <a:pPr marL="685800" lvl="1">
              <a:spcBef>
                <a:spcPts val="0"/>
              </a:spcBef>
              <a:spcAft>
                <a:spcPts val="0"/>
              </a:spcAft>
              <a:buClr>
                <a:schemeClr val="dk1"/>
              </a:buClr>
              <a:buSzPct val="100000"/>
              <a:buFont typeface="Arial"/>
              <a:buChar char="•"/>
            </a:pPr>
            <a:r>
              <a:rPr lang="en-US" sz="2400" dirty="0" smtClean="0">
                <a:solidFill>
                  <a:schemeClr val="dk1"/>
                </a:solidFill>
                <a:latin typeface="Arial"/>
                <a:ea typeface="Arial"/>
                <a:cs typeface="Arial"/>
                <a:sym typeface="Arial"/>
              </a:rPr>
              <a:t>Re-execute to keep system state up to date</a:t>
            </a:r>
          </a:p>
          <a:p>
            <a:pPr marL="685800" lvl="1">
              <a:spcBef>
                <a:spcPts val="0"/>
              </a:spcBef>
              <a:spcAft>
                <a:spcPts val="0"/>
              </a:spcAft>
              <a:buClr>
                <a:schemeClr val="dk1"/>
              </a:buClr>
              <a:buSzPct val="100000"/>
              <a:buFont typeface="Arial"/>
              <a:buChar char="•"/>
            </a:pPr>
            <a:endParaRPr lang="en-US" sz="24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98646168"/>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 </a:t>
            </a:r>
            <a:endParaRPr lang="en-US" dirty="0"/>
          </a:p>
        </p:txBody>
      </p:sp>
      <p:graphicFrame>
        <p:nvGraphicFramePr>
          <p:cNvPr id="3" name="图示 2"/>
          <p:cNvGraphicFramePr/>
          <p:nvPr>
            <p:extLst>
              <p:ext uri="{D42A27DB-BD31-4B8C-83A1-F6EECF244321}">
                <p14:modId xmlns:p14="http://schemas.microsoft.com/office/powerpoint/2010/main" val="1704263152"/>
              </p:ext>
            </p:extLst>
          </p:nvPr>
        </p:nvGraphicFramePr>
        <p:xfrm>
          <a:off x="909403" y="1343874"/>
          <a:ext cx="7380158" cy="4877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2286003" y="1928470"/>
            <a:ext cx="5703754" cy="707886"/>
          </a:xfrm>
          <a:prstGeom prst="rect">
            <a:avLst/>
          </a:prstGeom>
        </p:spPr>
        <p:txBody>
          <a:bodyPr wrap="square">
            <a:spAutoFit/>
          </a:bodyPr>
          <a:lstStyle/>
          <a:p>
            <a:pPr lvl="0"/>
            <a:r>
              <a:rPr lang="en-US" altLang="zh-CN" sz="2000" baseline="0" dirty="0">
                <a:latin typeface="+mn-lt"/>
              </a:rPr>
              <a:t>Super computing can benefit from super efficient and super flexible infrastructures</a:t>
            </a:r>
            <a:endParaRPr lang="zh-CN" altLang="en-US" sz="2000" dirty="0">
              <a:latin typeface="+mn-lt"/>
            </a:endParaRPr>
          </a:p>
        </p:txBody>
      </p:sp>
      <p:sp>
        <p:nvSpPr>
          <p:cNvPr id="5" name="矩形 4"/>
          <p:cNvSpPr/>
          <p:nvPr/>
        </p:nvSpPr>
        <p:spPr>
          <a:xfrm>
            <a:off x="2585803" y="3397903"/>
            <a:ext cx="4826833" cy="707886"/>
          </a:xfrm>
          <a:prstGeom prst="rect">
            <a:avLst/>
          </a:prstGeom>
        </p:spPr>
        <p:txBody>
          <a:bodyPr wrap="square">
            <a:spAutoFit/>
          </a:bodyPr>
          <a:lstStyle/>
          <a:p>
            <a:pPr lvl="0"/>
            <a:r>
              <a:rPr lang="en-US" altLang="zh-CN" sz="2000" baseline="0" dirty="0">
                <a:latin typeface="+mn-lt"/>
              </a:rPr>
              <a:t>Traditional networks are not flexible, leading to inefficient network resources usage</a:t>
            </a:r>
            <a:endParaRPr lang="zh-CN" altLang="en-US" sz="2000" dirty="0">
              <a:latin typeface="+mn-lt"/>
            </a:endParaRPr>
          </a:p>
        </p:txBody>
      </p:sp>
      <p:sp>
        <p:nvSpPr>
          <p:cNvPr id="6" name="矩形 5"/>
          <p:cNvSpPr/>
          <p:nvPr/>
        </p:nvSpPr>
        <p:spPr>
          <a:xfrm>
            <a:off x="2218543" y="4748213"/>
            <a:ext cx="6100997" cy="1015663"/>
          </a:xfrm>
          <a:prstGeom prst="rect">
            <a:avLst/>
          </a:prstGeom>
        </p:spPr>
        <p:txBody>
          <a:bodyPr wrap="square">
            <a:spAutoFit/>
          </a:bodyPr>
          <a:lstStyle/>
          <a:p>
            <a:pPr lvl="0"/>
            <a:r>
              <a:rPr lang="en-US" altLang="zh-CN" sz="2000" baseline="0" dirty="0">
                <a:latin typeface="+mn-lt"/>
              </a:rPr>
              <a:t>Emergence of SDN promises super efficient and flexible networks but current SDN control programming systems are low level, limited (the “machine-code” age</a:t>
            </a:r>
            <a:r>
              <a:rPr lang="mr-IN" altLang="zh-CN" sz="2000" baseline="0" dirty="0">
                <a:latin typeface="+mn-lt"/>
              </a:rPr>
              <a:t>…</a:t>
            </a:r>
            <a:r>
              <a:rPr lang="en-US" altLang="zh-CN" sz="2000" baseline="0" dirty="0">
                <a:latin typeface="+mn-lt"/>
              </a:rPr>
              <a:t>)</a:t>
            </a:r>
            <a:endParaRPr lang="zh-CN" altLang="en-US" sz="2000" dirty="0">
              <a:latin typeface="+mn-lt"/>
            </a:endParaRPr>
          </a:p>
        </p:txBody>
      </p:sp>
      <p:sp>
        <p:nvSpPr>
          <p:cNvPr id="7" name="TextBox 6"/>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8"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1</a:t>
            </a:r>
            <a:endParaRPr lang="en-US" dirty="0">
              <a:solidFill>
                <a:schemeClr val="bg2"/>
              </a:solidFill>
            </a:endParaRPr>
          </a:p>
        </p:txBody>
      </p:sp>
    </p:spTree>
    <p:extLst>
      <p:ext uri="{BB962C8B-B14F-4D97-AF65-F5344CB8AC3E}">
        <p14:creationId xmlns:p14="http://schemas.microsoft.com/office/powerpoint/2010/main" val="1409469006"/>
      </p:ext>
    </p:extLst>
  </p:cSld>
  <p:clrMapOvr>
    <a:masterClrMapping/>
  </p:clrMapOvr>
  <mc:AlternateContent xmlns:mc="http://schemas.openxmlformats.org/markup-compatibility/2006" xmlns:p14="http://schemas.microsoft.com/office/powerpoint/2010/main">
    <mc:Choice Requires="p14">
      <p:transition spd="slow" p14:dur="1500" advTm="10000">
        <p:split orient="vert"/>
      </p:transition>
    </mc:Choice>
    <mc:Fallback xmlns="">
      <p:transition spd="slow" advTm="10000">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FAST: Function Automation System</a:t>
            </a:r>
            <a:endParaRPr lang="en-US" dirty="0"/>
          </a:p>
        </p:txBody>
      </p:sp>
      <p:grpSp>
        <p:nvGrpSpPr>
          <p:cNvPr id="14" name="组合 13"/>
          <p:cNvGrpSpPr/>
          <p:nvPr/>
        </p:nvGrpSpPr>
        <p:grpSpPr>
          <a:xfrm>
            <a:off x="457201" y="1309038"/>
            <a:ext cx="8215312" cy="1260270"/>
            <a:chOff x="457201" y="1309038"/>
            <a:chExt cx="8215312" cy="1260270"/>
          </a:xfrm>
        </p:grpSpPr>
        <p:sp>
          <p:nvSpPr>
            <p:cNvPr id="8" name="任意多边形 7"/>
            <p:cNvSpPr/>
            <p:nvPr/>
          </p:nvSpPr>
          <p:spPr>
            <a:xfrm>
              <a:off x="457201" y="1633758"/>
              <a:ext cx="8215312" cy="935550"/>
            </a:xfrm>
            <a:custGeom>
              <a:avLst/>
              <a:gdLst>
                <a:gd name="connsiteX0" fmla="*/ 0 w 8215312"/>
                <a:gd name="connsiteY0" fmla="*/ 0 h 935550"/>
                <a:gd name="connsiteX1" fmla="*/ 8215312 w 8215312"/>
                <a:gd name="connsiteY1" fmla="*/ 0 h 935550"/>
                <a:gd name="connsiteX2" fmla="*/ 8215312 w 8215312"/>
                <a:gd name="connsiteY2" fmla="*/ 935550 h 935550"/>
                <a:gd name="connsiteX3" fmla="*/ 0 w 8215312"/>
                <a:gd name="connsiteY3" fmla="*/ 935550 h 935550"/>
                <a:gd name="connsiteX4" fmla="*/ 0 w 8215312"/>
                <a:gd name="connsiteY4" fmla="*/ 0 h 935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5312" h="935550">
                  <a:moveTo>
                    <a:pt x="0" y="0"/>
                  </a:moveTo>
                  <a:lnTo>
                    <a:pt x="8215312" y="0"/>
                  </a:lnTo>
                  <a:lnTo>
                    <a:pt x="8215312" y="935550"/>
                  </a:lnTo>
                  <a:lnTo>
                    <a:pt x="0" y="935550"/>
                  </a:lnTo>
                  <a:lnTo>
                    <a:pt x="0" y="0"/>
                  </a:lnTo>
                  <a:close/>
                </a:path>
              </a:pathLst>
            </a:custGeom>
          </p:spPr>
          <p:style>
            <a:lnRef idx="1">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7599" tIns="458216" rIns="637599" bIns="156464" numCol="1" spcCol="1270" anchor="t" anchorCtr="0">
              <a:noAutofit/>
            </a:bodyPr>
            <a:lstStyle/>
            <a:p>
              <a:pPr marL="228600" lvl="1" indent="-228600" algn="l" defTabSz="977900">
                <a:lnSpc>
                  <a:spcPct val="90000"/>
                </a:lnSpc>
                <a:spcBef>
                  <a:spcPct val="0"/>
                </a:spcBef>
                <a:spcAft>
                  <a:spcPct val="15000"/>
                </a:spcAft>
                <a:buChar char="••"/>
              </a:pPr>
              <a:r>
                <a:rPr lang="en-US" kern="1200" baseline="0" dirty="0" smtClean="0">
                  <a:ea typeface="Arial"/>
                  <a:cs typeface="Arial"/>
                  <a:sym typeface="Arial"/>
                </a:rPr>
                <a:t>Easy-to-use programming paradigm</a:t>
              </a:r>
              <a:endParaRPr lang="zh-CN" altLang="en-US" kern="1200" baseline="0" dirty="0"/>
            </a:p>
          </p:txBody>
        </p:sp>
        <p:sp>
          <p:nvSpPr>
            <p:cNvPr id="9" name="任意多边形 8"/>
            <p:cNvSpPr/>
            <p:nvPr/>
          </p:nvSpPr>
          <p:spPr>
            <a:xfrm>
              <a:off x="867966" y="1309038"/>
              <a:ext cx="7265170" cy="649440"/>
            </a:xfrm>
            <a:custGeom>
              <a:avLst/>
              <a:gdLst>
                <a:gd name="connsiteX0" fmla="*/ 0 w 7265170"/>
                <a:gd name="connsiteY0" fmla="*/ 108242 h 649440"/>
                <a:gd name="connsiteX1" fmla="*/ 108242 w 7265170"/>
                <a:gd name="connsiteY1" fmla="*/ 0 h 649440"/>
                <a:gd name="connsiteX2" fmla="*/ 7156928 w 7265170"/>
                <a:gd name="connsiteY2" fmla="*/ 0 h 649440"/>
                <a:gd name="connsiteX3" fmla="*/ 7265170 w 7265170"/>
                <a:gd name="connsiteY3" fmla="*/ 108242 h 649440"/>
                <a:gd name="connsiteX4" fmla="*/ 7265170 w 7265170"/>
                <a:gd name="connsiteY4" fmla="*/ 541198 h 649440"/>
                <a:gd name="connsiteX5" fmla="*/ 7156928 w 7265170"/>
                <a:gd name="connsiteY5" fmla="*/ 649440 h 649440"/>
                <a:gd name="connsiteX6" fmla="*/ 108242 w 7265170"/>
                <a:gd name="connsiteY6" fmla="*/ 649440 h 649440"/>
                <a:gd name="connsiteX7" fmla="*/ 0 w 7265170"/>
                <a:gd name="connsiteY7" fmla="*/ 541198 h 649440"/>
                <a:gd name="connsiteX8" fmla="*/ 0 w 7265170"/>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170" h="649440">
                  <a:moveTo>
                    <a:pt x="0" y="108242"/>
                  </a:moveTo>
                  <a:cubicBezTo>
                    <a:pt x="0" y="48462"/>
                    <a:pt x="48462" y="0"/>
                    <a:pt x="108242" y="0"/>
                  </a:cubicBezTo>
                  <a:lnTo>
                    <a:pt x="7156928" y="0"/>
                  </a:lnTo>
                  <a:cubicBezTo>
                    <a:pt x="7216708" y="0"/>
                    <a:pt x="7265170" y="48462"/>
                    <a:pt x="7265170" y="108242"/>
                  </a:cubicBezTo>
                  <a:lnTo>
                    <a:pt x="7265170" y="541198"/>
                  </a:lnTo>
                  <a:cubicBezTo>
                    <a:pt x="7265170" y="600978"/>
                    <a:pt x="7216708" y="649440"/>
                    <a:pt x="7156928" y="649440"/>
                  </a:cubicBezTo>
                  <a:lnTo>
                    <a:pt x="108242" y="649440"/>
                  </a:lnTo>
                  <a:cubicBezTo>
                    <a:pt x="48462" y="649440"/>
                    <a:pt x="0" y="600978"/>
                    <a:pt x="0" y="541198"/>
                  </a:cubicBezTo>
                  <a:lnTo>
                    <a:pt x="0" y="10824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txBody>
            <a:bodyPr spcFirstLastPara="0" vert="horz" wrap="square" lIns="249066" tIns="31703" rIns="249066" bIns="31703" numCol="1" spcCol="1270" anchor="ctr" anchorCtr="0">
              <a:noAutofit/>
            </a:bodyPr>
            <a:lstStyle/>
            <a:p>
              <a:pPr lvl="0" algn="l" defTabSz="1066800">
                <a:lnSpc>
                  <a:spcPct val="90000"/>
                </a:lnSpc>
                <a:spcBef>
                  <a:spcPct val="0"/>
                </a:spcBef>
                <a:spcAft>
                  <a:spcPct val="35000"/>
                </a:spcAft>
              </a:pPr>
              <a:r>
                <a:rPr lang="en-US" sz="3200" b="1" kern="1200" dirty="0" smtClean="0">
                  <a:latin typeface="+mn-lt"/>
                  <a:ea typeface="Arial"/>
                  <a:cs typeface="Arial"/>
                  <a:sym typeface="Arial"/>
                </a:rPr>
                <a:t>Hosting generic data-driven network functions</a:t>
              </a:r>
              <a:endParaRPr lang="zh-CN" altLang="en-US" sz="3200" b="1" kern="1200" dirty="0">
                <a:latin typeface="+mn-lt"/>
              </a:endParaRPr>
            </a:p>
          </p:txBody>
        </p:sp>
      </p:grpSp>
      <p:grpSp>
        <p:nvGrpSpPr>
          <p:cNvPr id="15" name="组合 14"/>
          <p:cNvGrpSpPr/>
          <p:nvPr/>
        </p:nvGrpSpPr>
        <p:grpSpPr>
          <a:xfrm>
            <a:off x="457201" y="2688108"/>
            <a:ext cx="8215312" cy="1606769"/>
            <a:chOff x="457201" y="2688108"/>
            <a:chExt cx="8215312" cy="1606769"/>
          </a:xfrm>
        </p:grpSpPr>
        <p:sp>
          <p:nvSpPr>
            <p:cNvPr id="10" name="任意多边形 9"/>
            <p:cNvSpPr/>
            <p:nvPr/>
          </p:nvSpPr>
          <p:spPr>
            <a:xfrm>
              <a:off x="457201" y="3012828"/>
              <a:ext cx="8215312" cy="1282049"/>
            </a:xfrm>
            <a:custGeom>
              <a:avLst/>
              <a:gdLst>
                <a:gd name="connsiteX0" fmla="*/ 0 w 8215312"/>
                <a:gd name="connsiteY0" fmla="*/ 0 h 1282049"/>
                <a:gd name="connsiteX1" fmla="*/ 8215312 w 8215312"/>
                <a:gd name="connsiteY1" fmla="*/ 0 h 1282049"/>
                <a:gd name="connsiteX2" fmla="*/ 8215312 w 8215312"/>
                <a:gd name="connsiteY2" fmla="*/ 1282049 h 1282049"/>
                <a:gd name="connsiteX3" fmla="*/ 0 w 8215312"/>
                <a:gd name="connsiteY3" fmla="*/ 1282049 h 1282049"/>
                <a:gd name="connsiteX4" fmla="*/ 0 w 8215312"/>
                <a:gd name="connsiteY4" fmla="*/ 0 h 1282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5312" h="1282049">
                  <a:moveTo>
                    <a:pt x="0" y="0"/>
                  </a:moveTo>
                  <a:lnTo>
                    <a:pt x="8215312" y="0"/>
                  </a:lnTo>
                  <a:lnTo>
                    <a:pt x="8215312" y="1282049"/>
                  </a:lnTo>
                  <a:lnTo>
                    <a:pt x="0" y="1282049"/>
                  </a:lnTo>
                  <a:lnTo>
                    <a:pt x="0" y="0"/>
                  </a:lnTo>
                  <a:close/>
                </a:path>
              </a:pathLst>
            </a:custGeom>
          </p:spPr>
          <p:style>
            <a:lnRef idx="1">
              <a:schemeClr val="accent5">
                <a:hueOff val="-4966938"/>
                <a:satOff val="19906"/>
                <a:lumOff val="431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7599" tIns="458216" rIns="637599" bIns="156464" numCol="1" spcCol="1270" anchor="t" anchorCtr="0">
              <a:noAutofit/>
            </a:bodyPr>
            <a:lstStyle/>
            <a:p>
              <a:pPr marL="228600" lvl="1" indent="-228600" defTabSz="977900">
                <a:lnSpc>
                  <a:spcPct val="90000"/>
                </a:lnSpc>
                <a:spcAft>
                  <a:spcPct val="15000"/>
                </a:spcAft>
                <a:buChar char="••"/>
              </a:pPr>
              <a:r>
                <a:rPr lang="en-US" baseline="0" dirty="0">
                  <a:ea typeface="Arial"/>
                  <a:cs typeface="Arial"/>
                  <a:sym typeface="Arial"/>
                </a:rPr>
                <a:t>Track fine-grained runtime dependency</a:t>
              </a:r>
              <a:endParaRPr lang="zh-CN" altLang="en-US" baseline="0" dirty="0">
                <a:ea typeface="Arial"/>
                <a:cs typeface="Arial"/>
              </a:endParaRPr>
            </a:p>
            <a:p>
              <a:pPr marL="228600" lvl="1" indent="-228600" defTabSz="977900">
                <a:lnSpc>
                  <a:spcPct val="90000"/>
                </a:lnSpc>
                <a:spcAft>
                  <a:spcPct val="15000"/>
                </a:spcAft>
                <a:buChar char="••"/>
              </a:pPr>
              <a:r>
                <a:rPr lang="en-US" baseline="0" dirty="0">
                  <a:ea typeface="Arial"/>
                  <a:cs typeface="Arial"/>
                  <a:sym typeface="Arial"/>
                </a:rPr>
                <a:t>Subscribe to data changes automatically</a:t>
              </a:r>
              <a:endParaRPr lang="zh-CN" altLang="en-US" baseline="0" dirty="0">
                <a:ea typeface="Arial"/>
                <a:cs typeface="Arial"/>
              </a:endParaRPr>
            </a:p>
          </p:txBody>
        </p:sp>
        <p:sp>
          <p:nvSpPr>
            <p:cNvPr id="11" name="任意多边形 10"/>
            <p:cNvSpPr/>
            <p:nvPr/>
          </p:nvSpPr>
          <p:spPr>
            <a:xfrm>
              <a:off x="867966" y="2688108"/>
              <a:ext cx="7265170" cy="649440"/>
            </a:xfrm>
            <a:custGeom>
              <a:avLst/>
              <a:gdLst>
                <a:gd name="connsiteX0" fmla="*/ 0 w 7265170"/>
                <a:gd name="connsiteY0" fmla="*/ 108242 h 649440"/>
                <a:gd name="connsiteX1" fmla="*/ 108242 w 7265170"/>
                <a:gd name="connsiteY1" fmla="*/ 0 h 649440"/>
                <a:gd name="connsiteX2" fmla="*/ 7156928 w 7265170"/>
                <a:gd name="connsiteY2" fmla="*/ 0 h 649440"/>
                <a:gd name="connsiteX3" fmla="*/ 7265170 w 7265170"/>
                <a:gd name="connsiteY3" fmla="*/ 108242 h 649440"/>
                <a:gd name="connsiteX4" fmla="*/ 7265170 w 7265170"/>
                <a:gd name="connsiteY4" fmla="*/ 541198 h 649440"/>
                <a:gd name="connsiteX5" fmla="*/ 7156928 w 7265170"/>
                <a:gd name="connsiteY5" fmla="*/ 649440 h 649440"/>
                <a:gd name="connsiteX6" fmla="*/ 108242 w 7265170"/>
                <a:gd name="connsiteY6" fmla="*/ 649440 h 649440"/>
                <a:gd name="connsiteX7" fmla="*/ 0 w 7265170"/>
                <a:gd name="connsiteY7" fmla="*/ 541198 h 649440"/>
                <a:gd name="connsiteX8" fmla="*/ 0 w 7265170"/>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170" h="649440">
                  <a:moveTo>
                    <a:pt x="0" y="108242"/>
                  </a:moveTo>
                  <a:cubicBezTo>
                    <a:pt x="0" y="48462"/>
                    <a:pt x="48462" y="0"/>
                    <a:pt x="108242" y="0"/>
                  </a:cubicBezTo>
                  <a:lnTo>
                    <a:pt x="7156928" y="0"/>
                  </a:lnTo>
                  <a:cubicBezTo>
                    <a:pt x="7216708" y="0"/>
                    <a:pt x="7265170" y="48462"/>
                    <a:pt x="7265170" y="108242"/>
                  </a:cubicBezTo>
                  <a:lnTo>
                    <a:pt x="7265170" y="541198"/>
                  </a:lnTo>
                  <a:cubicBezTo>
                    <a:pt x="7265170" y="600978"/>
                    <a:pt x="7216708" y="649440"/>
                    <a:pt x="7156928" y="649440"/>
                  </a:cubicBezTo>
                  <a:lnTo>
                    <a:pt x="108242" y="649440"/>
                  </a:lnTo>
                  <a:cubicBezTo>
                    <a:pt x="48462" y="649440"/>
                    <a:pt x="0" y="600978"/>
                    <a:pt x="0" y="541198"/>
                  </a:cubicBezTo>
                  <a:lnTo>
                    <a:pt x="0" y="10824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4966938"/>
                <a:satOff val="19906"/>
                <a:lumOff val="4314"/>
                <a:alphaOff val="0"/>
              </a:schemeClr>
            </a:fillRef>
            <a:effectRef idx="1">
              <a:schemeClr val="accent5">
                <a:hueOff val="-4966938"/>
                <a:satOff val="19906"/>
                <a:lumOff val="4314"/>
                <a:alphaOff val="0"/>
              </a:schemeClr>
            </a:effectRef>
            <a:fontRef idx="minor">
              <a:schemeClr val="dk1"/>
            </a:fontRef>
          </p:style>
          <p:txBody>
            <a:bodyPr spcFirstLastPara="0" vert="horz" wrap="square" lIns="249066" tIns="31703" rIns="249066" bIns="31703" numCol="1" spcCol="1270" anchor="ctr" anchorCtr="0">
              <a:noAutofit/>
            </a:bodyPr>
            <a:lstStyle/>
            <a:p>
              <a:pPr lvl="0" algn="l" defTabSz="977900">
                <a:lnSpc>
                  <a:spcPct val="90000"/>
                </a:lnSpc>
                <a:spcBef>
                  <a:spcPct val="0"/>
                </a:spcBef>
                <a:spcAft>
                  <a:spcPct val="35000"/>
                </a:spcAft>
              </a:pPr>
              <a:r>
                <a:rPr lang="en-US" sz="3200" b="1" kern="1200" dirty="0" smtClean="0">
                  <a:ea typeface="Arial"/>
                  <a:cs typeface="Arial"/>
                  <a:sym typeface="Arial"/>
                </a:rPr>
                <a:t>Automatic dependency management</a:t>
              </a:r>
              <a:endParaRPr lang="zh-CN" altLang="en-US" sz="3200" b="1" kern="1200" dirty="0"/>
            </a:p>
          </p:txBody>
        </p:sp>
      </p:grpSp>
      <p:grpSp>
        <p:nvGrpSpPr>
          <p:cNvPr id="16" name="组合 15"/>
          <p:cNvGrpSpPr/>
          <p:nvPr/>
        </p:nvGrpSpPr>
        <p:grpSpPr>
          <a:xfrm>
            <a:off x="457201" y="4413678"/>
            <a:ext cx="8215312" cy="1606769"/>
            <a:chOff x="457201" y="4413678"/>
            <a:chExt cx="8215312" cy="1606769"/>
          </a:xfrm>
        </p:grpSpPr>
        <p:sp>
          <p:nvSpPr>
            <p:cNvPr id="12" name="任意多边形 11"/>
            <p:cNvSpPr/>
            <p:nvPr/>
          </p:nvSpPr>
          <p:spPr>
            <a:xfrm>
              <a:off x="457201" y="4738398"/>
              <a:ext cx="8215312" cy="1282049"/>
            </a:xfrm>
            <a:custGeom>
              <a:avLst/>
              <a:gdLst>
                <a:gd name="connsiteX0" fmla="*/ 0 w 8215312"/>
                <a:gd name="connsiteY0" fmla="*/ 0 h 1282049"/>
                <a:gd name="connsiteX1" fmla="*/ 8215312 w 8215312"/>
                <a:gd name="connsiteY1" fmla="*/ 0 h 1282049"/>
                <a:gd name="connsiteX2" fmla="*/ 8215312 w 8215312"/>
                <a:gd name="connsiteY2" fmla="*/ 1282049 h 1282049"/>
                <a:gd name="connsiteX3" fmla="*/ 0 w 8215312"/>
                <a:gd name="connsiteY3" fmla="*/ 1282049 h 1282049"/>
                <a:gd name="connsiteX4" fmla="*/ 0 w 8215312"/>
                <a:gd name="connsiteY4" fmla="*/ 0 h 1282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5312" h="1282049">
                  <a:moveTo>
                    <a:pt x="0" y="0"/>
                  </a:moveTo>
                  <a:lnTo>
                    <a:pt x="8215312" y="0"/>
                  </a:lnTo>
                  <a:lnTo>
                    <a:pt x="8215312" y="1282049"/>
                  </a:lnTo>
                  <a:lnTo>
                    <a:pt x="0" y="1282049"/>
                  </a:lnTo>
                  <a:lnTo>
                    <a:pt x="0" y="0"/>
                  </a:lnTo>
                  <a:close/>
                </a:path>
              </a:pathLst>
            </a:custGeom>
          </p:spPr>
          <p:style>
            <a:lnRef idx="1">
              <a:schemeClr val="accent5">
                <a:hueOff val="-9933876"/>
                <a:satOff val="39811"/>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7599" tIns="458216" rIns="637599" bIns="156464" numCol="1" spcCol="1270" anchor="t" anchorCtr="0">
              <a:noAutofit/>
            </a:bodyPr>
            <a:lstStyle/>
            <a:p>
              <a:pPr marL="228600" lvl="1" indent="-228600" defTabSz="977900">
                <a:lnSpc>
                  <a:spcPct val="90000"/>
                </a:lnSpc>
                <a:spcAft>
                  <a:spcPct val="15000"/>
                </a:spcAft>
                <a:buChar char="••"/>
              </a:pPr>
              <a:r>
                <a:rPr lang="en-US" baseline="0" dirty="0">
                  <a:ea typeface="Arial"/>
                  <a:cs typeface="Arial"/>
                  <a:sym typeface="Arial"/>
                </a:rPr>
                <a:t>Rollback outdated function instances</a:t>
              </a:r>
              <a:endParaRPr lang="zh-CN" altLang="en-US" baseline="0" dirty="0">
                <a:ea typeface="Arial"/>
                <a:cs typeface="Arial"/>
              </a:endParaRPr>
            </a:p>
            <a:p>
              <a:pPr marL="228600" lvl="1" indent="-228600" defTabSz="977900">
                <a:lnSpc>
                  <a:spcPct val="90000"/>
                </a:lnSpc>
                <a:spcAft>
                  <a:spcPct val="15000"/>
                </a:spcAft>
                <a:buChar char="••"/>
              </a:pPr>
              <a:r>
                <a:rPr lang="en-US" baseline="0" dirty="0">
                  <a:ea typeface="Arial"/>
                  <a:cs typeface="Arial"/>
                  <a:sym typeface="Arial"/>
                </a:rPr>
                <a:t>Re-execute to keep system state up to date</a:t>
              </a:r>
              <a:endParaRPr lang="zh-CN" altLang="en-US" baseline="0" dirty="0">
                <a:ea typeface="Arial"/>
                <a:cs typeface="Arial"/>
              </a:endParaRPr>
            </a:p>
          </p:txBody>
        </p:sp>
        <p:sp>
          <p:nvSpPr>
            <p:cNvPr id="13" name="任意多边形 12"/>
            <p:cNvSpPr/>
            <p:nvPr/>
          </p:nvSpPr>
          <p:spPr>
            <a:xfrm>
              <a:off x="867966" y="4413678"/>
              <a:ext cx="7265170" cy="649440"/>
            </a:xfrm>
            <a:custGeom>
              <a:avLst/>
              <a:gdLst>
                <a:gd name="connsiteX0" fmla="*/ 0 w 7265170"/>
                <a:gd name="connsiteY0" fmla="*/ 108242 h 649440"/>
                <a:gd name="connsiteX1" fmla="*/ 108242 w 7265170"/>
                <a:gd name="connsiteY1" fmla="*/ 0 h 649440"/>
                <a:gd name="connsiteX2" fmla="*/ 7156928 w 7265170"/>
                <a:gd name="connsiteY2" fmla="*/ 0 h 649440"/>
                <a:gd name="connsiteX3" fmla="*/ 7265170 w 7265170"/>
                <a:gd name="connsiteY3" fmla="*/ 108242 h 649440"/>
                <a:gd name="connsiteX4" fmla="*/ 7265170 w 7265170"/>
                <a:gd name="connsiteY4" fmla="*/ 541198 h 649440"/>
                <a:gd name="connsiteX5" fmla="*/ 7156928 w 7265170"/>
                <a:gd name="connsiteY5" fmla="*/ 649440 h 649440"/>
                <a:gd name="connsiteX6" fmla="*/ 108242 w 7265170"/>
                <a:gd name="connsiteY6" fmla="*/ 649440 h 649440"/>
                <a:gd name="connsiteX7" fmla="*/ 0 w 7265170"/>
                <a:gd name="connsiteY7" fmla="*/ 541198 h 649440"/>
                <a:gd name="connsiteX8" fmla="*/ 0 w 7265170"/>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170" h="649440">
                  <a:moveTo>
                    <a:pt x="0" y="108242"/>
                  </a:moveTo>
                  <a:cubicBezTo>
                    <a:pt x="0" y="48462"/>
                    <a:pt x="48462" y="0"/>
                    <a:pt x="108242" y="0"/>
                  </a:cubicBezTo>
                  <a:lnTo>
                    <a:pt x="7156928" y="0"/>
                  </a:lnTo>
                  <a:cubicBezTo>
                    <a:pt x="7216708" y="0"/>
                    <a:pt x="7265170" y="48462"/>
                    <a:pt x="7265170" y="108242"/>
                  </a:cubicBezTo>
                  <a:lnTo>
                    <a:pt x="7265170" y="541198"/>
                  </a:lnTo>
                  <a:cubicBezTo>
                    <a:pt x="7265170" y="600978"/>
                    <a:pt x="7216708" y="649440"/>
                    <a:pt x="7156928" y="649440"/>
                  </a:cubicBezTo>
                  <a:lnTo>
                    <a:pt x="108242" y="649440"/>
                  </a:lnTo>
                  <a:cubicBezTo>
                    <a:pt x="48462" y="649440"/>
                    <a:pt x="0" y="600978"/>
                    <a:pt x="0" y="541198"/>
                  </a:cubicBezTo>
                  <a:lnTo>
                    <a:pt x="0" y="10824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9933876"/>
                <a:satOff val="39811"/>
                <a:lumOff val="8628"/>
                <a:alphaOff val="0"/>
              </a:schemeClr>
            </a:fillRef>
            <a:effectRef idx="1">
              <a:schemeClr val="accent5">
                <a:hueOff val="-9933876"/>
                <a:satOff val="39811"/>
                <a:lumOff val="8628"/>
                <a:alphaOff val="0"/>
              </a:schemeClr>
            </a:effectRef>
            <a:fontRef idx="minor">
              <a:schemeClr val="dk1"/>
            </a:fontRef>
          </p:style>
          <p:txBody>
            <a:bodyPr spcFirstLastPara="0" vert="horz" wrap="square" lIns="249066" tIns="31703" rIns="249066" bIns="31703" numCol="1" spcCol="1270" anchor="ctr" anchorCtr="0">
              <a:noAutofit/>
            </a:bodyPr>
            <a:lstStyle/>
            <a:p>
              <a:pPr lvl="0" algn="l" defTabSz="977900">
                <a:lnSpc>
                  <a:spcPct val="90000"/>
                </a:lnSpc>
                <a:spcBef>
                  <a:spcPct val="0"/>
                </a:spcBef>
                <a:spcAft>
                  <a:spcPct val="35000"/>
                </a:spcAft>
              </a:pPr>
              <a:r>
                <a:rPr lang="en-US" sz="3200" b="1" kern="1200" dirty="0" smtClean="0">
                  <a:ea typeface="Arial"/>
                  <a:cs typeface="Arial"/>
                  <a:sym typeface="Arial"/>
                </a:rPr>
                <a:t>Enforced consistency</a:t>
              </a:r>
              <a:endParaRPr lang="zh-CN" altLang="en-US" sz="3200" b="1" kern="1200" dirty="0"/>
            </a:p>
          </p:txBody>
        </p:sp>
      </p:grpSp>
    </p:spTree>
    <p:extLst>
      <p:ext uri="{BB962C8B-B14F-4D97-AF65-F5344CB8AC3E}">
        <p14:creationId xmlns:p14="http://schemas.microsoft.com/office/powerpoint/2010/main" val="227985749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3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4000"/>
                            </p:stCondLst>
                            <p:childTnLst>
                              <p:par>
                                <p:cTn id="13" presetID="10" presetClass="entr" presetSubtype="0" fill="hold" nodeType="afterEffect">
                                  <p:stCondLst>
                                    <p:cond delay="3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FAST: Function Automation System</a:t>
            </a:r>
            <a:endParaRPr lang="en-US" dirty="0"/>
          </a:p>
        </p:txBody>
      </p:sp>
      <p:pic>
        <p:nvPicPr>
          <p:cNvPr id="6" name="Shape 197" descr="complexity-efficiency.png"/>
          <p:cNvPicPr preferRelativeResize="0"/>
          <p:nvPr/>
        </p:nvPicPr>
        <p:blipFill rotWithShape="1">
          <a:blip r:embed="rId3">
            <a:alphaModFix/>
          </a:blip>
          <a:srcRect t="367" b="367"/>
          <a:stretch/>
        </p:blipFill>
        <p:spPr>
          <a:xfrm>
            <a:off x="5253548" y="771414"/>
            <a:ext cx="3609978" cy="4963560"/>
          </a:xfrm>
          <a:prstGeom prst="rect">
            <a:avLst/>
          </a:prstGeom>
          <a:noFill/>
          <a:ln>
            <a:noFill/>
          </a:ln>
        </p:spPr>
      </p:pic>
      <p:grpSp>
        <p:nvGrpSpPr>
          <p:cNvPr id="5" name="Group 4"/>
          <p:cNvGrpSpPr/>
          <p:nvPr/>
        </p:nvGrpSpPr>
        <p:grpSpPr>
          <a:xfrm>
            <a:off x="0" y="2500839"/>
            <a:ext cx="4801322" cy="2850403"/>
            <a:chOff x="94707" y="2089634"/>
            <a:chExt cx="4801322" cy="2850403"/>
          </a:xfrm>
        </p:grpSpPr>
        <p:sp>
          <p:nvSpPr>
            <p:cNvPr id="10" name="Rectangle 9"/>
            <p:cNvSpPr/>
            <p:nvPr/>
          </p:nvSpPr>
          <p:spPr>
            <a:xfrm>
              <a:off x="243667" y="2493892"/>
              <a:ext cx="1571625" cy="7429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baseline="0" dirty="0" smtClean="0"/>
                <a:t>Generic Network </a:t>
              </a:r>
              <a:r>
                <a:rPr lang="en-US" sz="1600" b="1" baseline="0" dirty="0"/>
                <a:t>F</a:t>
              </a:r>
              <a:r>
                <a:rPr lang="en-US" sz="1600" b="1" baseline="0" dirty="0" smtClean="0"/>
                <a:t>unction</a:t>
              </a:r>
              <a:endParaRPr lang="en-US" sz="1600" b="1" baseline="0" dirty="0"/>
            </a:p>
          </p:txBody>
        </p:sp>
        <p:sp>
          <p:nvSpPr>
            <p:cNvPr id="11" name="Rectangle 10"/>
            <p:cNvSpPr/>
            <p:nvPr/>
          </p:nvSpPr>
          <p:spPr>
            <a:xfrm>
              <a:off x="2903787" y="2493892"/>
              <a:ext cx="1571625" cy="7429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baseline="0" dirty="0" smtClean="0"/>
                <a:t>Function Instance Store</a:t>
              </a:r>
              <a:endParaRPr lang="en-US" sz="1600" b="1" baseline="0" dirty="0"/>
            </a:p>
          </p:txBody>
        </p:sp>
        <p:sp>
          <p:nvSpPr>
            <p:cNvPr id="12" name="Rectangle 11"/>
            <p:cNvSpPr/>
            <p:nvPr/>
          </p:nvSpPr>
          <p:spPr>
            <a:xfrm>
              <a:off x="2903787" y="3824534"/>
              <a:ext cx="1571625" cy="7429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baseline="0" dirty="0" smtClean="0"/>
                <a:t>Data Store</a:t>
              </a:r>
              <a:endParaRPr lang="en-US" sz="1600" b="1" baseline="0" dirty="0"/>
            </a:p>
          </p:txBody>
        </p:sp>
        <p:sp>
          <p:nvSpPr>
            <p:cNvPr id="14" name="Cloud 13"/>
            <p:cNvSpPr/>
            <p:nvPr/>
          </p:nvSpPr>
          <p:spPr>
            <a:xfrm>
              <a:off x="94707" y="3717853"/>
              <a:ext cx="1850495" cy="1222184"/>
            </a:xfrm>
            <a:prstGeom prst="clou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b="1" baseline="0" dirty="0" smtClean="0">
                  <a:solidFill>
                    <a:schemeClr val="bg1"/>
                  </a:solidFill>
                </a:rPr>
                <a:t>Network</a:t>
              </a:r>
              <a:endParaRPr lang="en-GB" sz="1600" b="1" baseline="0" dirty="0">
                <a:solidFill>
                  <a:schemeClr val="bg1"/>
                </a:solidFill>
              </a:endParaRPr>
            </a:p>
          </p:txBody>
        </p:sp>
        <p:sp>
          <p:nvSpPr>
            <p:cNvPr id="15" name="Right Arrow 14"/>
            <p:cNvSpPr/>
            <p:nvPr/>
          </p:nvSpPr>
          <p:spPr>
            <a:xfrm>
              <a:off x="1815292" y="2648197"/>
              <a:ext cx="1088494" cy="21716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ight Arrow 15"/>
            <p:cNvSpPr/>
            <p:nvPr/>
          </p:nvSpPr>
          <p:spPr>
            <a:xfrm flipV="1">
              <a:off x="1989388" y="4034256"/>
              <a:ext cx="809624" cy="17621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7" name="Right Arrow 16"/>
            <p:cNvSpPr/>
            <p:nvPr/>
          </p:nvSpPr>
          <p:spPr>
            <a:xfrm rot="16200000">
              <a:off x="3142813" y="3459777"/>
              <a:ext cx="545886" cy="10001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 name="Right Arrow 18"/>
            <p:cNvSpPr/>
            <p:nvPr/>
          </p:nvSpPr>
          <p:spPr>
            <a:xfrm rot="10800000">
              <a:off x="1979542" y="4291343"/>
              <a:ext cx="819469" cy="16945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0" name="Right Arrow 19"/>
            <p:cNvSpPr/>
            <p:nvPr/>
          </p:nvSpPr>
          <p:spPr>
            <a:xfrm rot="5400000">
              <a:off x="3532606" y="3458097"/>
              <a:ext cx="519697" cy="12956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1" name="Right Arrow 20"/>
            <p:cNvSpPr/>
            <p:nvPr/>
          </p:nvSpPr>
          <p:spPr>
            <a:xfrm rot="10800000">
              <a:off x="1815292" y="2885475"/>
              <a:ext cx="1088494" cy="21716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 name="TextBox 21"/>
            <p:cNvSpPr txBox="1"/>
            <p:nvPr/>
          </p:nvSpPr>
          <p:spPr>
            <a:xfrm>
              <a:off x="1966460" y="3873794"/>
              <a:ext cx="1550455" cy="261610"/>
            </a:xfrm>
            <a:prstGeom prst="rect">
              <a:avLst/>
            </a:prstGeom>
            <a:noFill/>
          </p:spPr>
          <p:txBody>
            <a:bodyPr wrap="square" rtlCol="0">
              <a:spAutoFit/>
            </a:bodyPr>
            <a:lstStyle/>
            <a:p>
              <a:r>
                <a:rPr lang="en-US" sz="1050" dirty="0" smtClean="0"/>
                <a:t>Data Read/Write</a:t>
              </a:r>
              <a:endParaRPr lang="en-US" sz="1050" dirty="0"/>
            </a:p>
          </p:txBody>
        </p:sp>
        <p:sp>
          <p:nvSpPr>
            <p:cNvPr id="23" name="TextBox 22"/>
            <p:cNvSpPr txBox="1"/>
            <p:nvPr/>
          </p:nvSpPr>
          <p:spPr>
            <a:xfrm>
              <a:off x="2694236" y="3263031"/>
              <a:ext cx="782569" cy="215444"/>
            </a:xfrm>
            <a:prstGeom prst="rect">
              <a:avLst/>
            </a:prstGeom>
            <a:noFill/>
          </p:spPr>
          <p:txBody>
            <a:bodyPr wrap="square" rtlCol="0">
              <a:spAutoFit/>
            </a:bodyPr>
            <a:lstStyle/>
            <a:p>
              <a:r>
                <a:rPr lang="en-US" sz="1200" dirty="0" smtClean="0"/>
                <a:t>State update</a:t>
              </a:r>
              <a:endParaRPr lang="en-US" sz="1200" dirty="0"/>
            </a:p>
          </p:txBody>
        </p:sp>
        <p:sp>
          <p:nvSpPr>
            <p:cNvPr id="24" name="TextBox 23"/>
            <p:cNvSpPr txBox="1"/>
            <p:nvPr/>
          </p:nvSpPr>
          <p:spPr>
            <a:xfrm>
              <a:off x="3852298" y="3303990"/>
              <a:ext cx="834654" cy="215444"/>
            </a:xfrm>
            <a:prstGeom prst="rect">
              <a:avLst/>
            </a:prstGeom>
            <a:noFill/>
          </p:spPr>
          <p:txBody>
            <a:bodyPr wrap="square" rtlCol="0">
              <a:spAutoFit/>
            </a:bodyPr>
            <a:lstStyle/>
            <a:p>
              <a:r>
                <a:rPr lang="en-US" sz="1200" dirty="0" smtClean="0"/>
                <a:t>Listener sub</a:t>
              </a:r>
              <a:endParaRPr lang="en-US" sz="1200" dirty="0"/>
            </a:p>
          </p:txBody>
        </p:sp>
        <p:sp>
          <p:nvSpPr>
            <p:cNvPr id="26" name="TextBox 25"/>
            <p:cNvSpPr txBox="1"/>
            <p:nvPr/>
          </p:nvSpPr>
          <p:spPr>
            <a:xfrm>
              <a:off x="1805767" y="2432704"/>
              <a:ext cx="1550455" cy="261610"/>
            </a:xfrm>
            <a:prstGeom prst="rect">
              <a:avLst/>
            </a:prstGeom>
            <a:noFill/>
          </p:spPr>
          <p:txBody>
            <a:bodyPr wrap="square" rtlCol="0">
              <a:spAutoFit/>
            </a:bodyPr>
            <a:lstStyle/>
            <a:p>
              <a:r>
                <a:rPr lang="en-US" sz="1050" dirty="0" smtClean="0"/>
                <a:t>Add/Remove</a:t>
              </a:r>
              <a:endParaRPr lang="en-US" sz="1050" dirty="0"/>
            </a:p>
          </p:txBody>
        </p:sp>
        <p:cxnSp>
          <p:nvCxnSpPr>
            <p:cNvPr id="27" name="Elbow Connector 26"/>
            <p:cNvCxnSpPr/>
            <p:nvPr/>
          </p:nvCxnSpPr>
          <p:spPr>
            <a:xfrm rot="5400000">
              <a:off x="2290662" y="2286306"/>
              <a:ext cx="2782290" cy="2406359"/>
            </a:xfrm>
            <a:prstGeom prst="bentConnector3">
              <a:avLst>
                <a:gd name="adj1" fmla="val 1729"/>
              </a:avLst>
            </a:prstGeom>
            <a:ln w="28575">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5400000" flipH="1" flipV="1">
              <a:off x="2342886" y="2236420"/>
              <a:ext cx="2699930" cy="2406357"/>
            </a:xfrm>
            <a:prstGeom prst="bentConnector3">
              <a:avLst>
                <a:gd name="adj1" fmla="val -1859"/>
              </a:avLst>
            </a:prstGeom>
            <a:ln w="28575">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3261515" y="1996065"/>
            <a:ext cx="1657350" cy="369332"/>
          </a:xfrm>
          <a:prstGeom prst="rect">
            <a:avLst/>
          </a:prstGeom>
          <a:noFill/>
        </p:spPr>
        <p:txBody>
          <a:bodyPr wrap="square" rtlCol="0">
            <a:spAutoFit/>
          </a:bodyPr>
          <a:lstStyle/>
          <a:p>
            <a:r>
              <a:rPr lang="en-US" dirty="0" smtClean="0"/>
              <a:t>FAST</a:t>
            </a:r>
            <a:endParaRPr lang="en-US" dirty="0"/>
          </a:p>
        </p:txBody>
      </p:sp>
      <p:sp>
        <p:nvSpPr>
          <p:cNvPr id="29" name="Rectangle 28"/>
          <p:cNvSpPr/>
          <p:nvPr/>
        </p:nvSpPr>
        <p:spPr>
          <a:xfrm>
            <a:off x="934772" y="5873196"/>
            <a:ext cx="7041760" cy="590839"/>
          </a:xfrm>
          <a:prstGeom prst="rect">
            <a:avLst/>
          </a:prstGeom>
          <a:gradFill rotWithShape="1">
            <a:gsLst>
              <a:gs pos="0">
                <a:srgbClr val="9E9273">
                  <a:tint val="100000"/>
                  <a:shade val="100000"/>
                  <a:satMod val="130000"/>
                </a:srgbClr>
              </a:gs>
              <a:gs pos="100000">
                <a:srgbClr val="9E9273">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tIns="18288" rtlCol="0" anchor="ctr"/>
          <a:lstStyle/>
          <a:p>
            <a:pPr algn="ctr" eaLnBrk="1" fontAlgn="auto" hangingPunct="1">
              <a:spcBef>
                <a:spcPts val="0"/>
              </a:spcBef>
              <a:spcAft>
                <a:spcPts val="0"/>
              </a:spcAft>
            </a:pPr>
            <a:r>
              <a:rPr lang="en-US" sz="2800" baseline="0" dirty="0" smtClean="0">
                <a:solidFill>
                  <a:srgbClr val="000090"/>
                </a:solidFill>
                <a:latin typeface="Arial" pitchFamily="-105" charset="0"/>
                <a:ea typeface="ＭＳ Ｐゴシック" pitchFamily="-105" charset="-128"/>
                <a:cs typeface="ＭＳ Ｐゴシック" pitchFamily="-105" charset="-128"/>
              </a:rPr>
              <a:t>Automatic data </a:t>
            </a:r>
            <a:r>
              <a:rPr lang="en-US" sz="2800" baseline="0" dirty="0">
                <a:solidFill>
                  <a:srgbClr val="000090"/>
                </a:solidFill>
                <a:latin typeface="Arial" pitchFamily="-105" charset="0"/>
                <a:ea typeface="ＭＳ Ｐゴシック" pitchFamily="-105" charset="-128"/>
                <a:cs typeface="ＭＳ Ｐゴシック" pitchFamily="-105" charset="-128"/>
              </a:rPr>
              <a:t>consistency </a:t>
            </a:r>
            <a:r>
              <a:rPr lang="en-US" sz="2800" baseline="0" dirty="0" smtClean="0">
                <a:solidFill>
                  <a:srgbClr val="000090"/>
                </a:solidFill>
                <a:latin typeface="Arial" pitchFamily="-105" charset="0"/>
                <a:ea typeface="ＭＳ Ｐゴシック" pitchFamily="-105" charset="-128"/>
                <a:cs typeface="ＭＳ Ｐゴシック" pitchFamily="-105" charset="-128"/>
              </a:rPr>
              <a:t>management</a:t>
            </a:r>
            <a:r>
              <a:rPr lang="en-US" altLang="zh-CN" sz="2800" baseline="0" dirty="0" smtClean="0">
                <a:solidFill>
                  <a:srgbClr val="000090"/>
                </a:solidFill>
                <a:latin typeface="Arial" pitchFamily="-105" charset="0"/>
                <a:ea typeface="ＭＳ Ｐゴシック" pitchFamily="-105" charset="-128"/>
                <a:cs typeface="ＭＳ Ｐゴシック" pitchFamily="-105" charset="-128"/>
              </a:rPr>
              <a:t>!</a:t>
            </a:r>
            <a:endParaRPr kumimoji="0" lang="en-US" sz="2800" i="0" u="none" strike="noStrike" kern="0" cap="none" spc="0" normalizeH="0" baseline="0" noProof="0" dirty="0">
              <a:ln>
                <a:noFill/>
              </a:ln>
              <a:solidFill>
                <a:srgbClr val="000090"/>
              </a:solidFill>
              <a:effectLst/>
              <a:uLnTx/>
              <a:uFillTx/>
              <a:latin typeface="Calibri"/>
              <a:ea typeface="+mn-ea"/>
              <a:cs typeface="+mn-cs"/>
            </a:endParaRPr>
          </a:p>
        </p:txBody>
      </p:sp>
    </p:spTree>
    <p:extLst>
      <p:ext uri="{BB962C8B-B14F-4D97-AF65-F5344CB8AC3E}">
        <p14:creationId xmlns:p14="http://schemas.microsoft.com/office/powerpoint/2010/main" val="269734111"/>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1500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6500"/>
                            </p:stCondLst>
                            <p:childTnLst>
                              <p:par>
                                <p:cTn id="20" presetID="1" presetClass="entr" presetSubtype="0" fill="hold" grpId="0" nodeType="afterEffect">
                                  <p:stCondLst>
                                    <p:cond delay="500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Shape 96"/>
          <p:cNvSpPr txBox="1">
            <a:spLocks/>
          </p:cNvSpPr>
          <p:nvPr/>
        </p:nvSpPr>
        <p:spPr bwMode="auto">
          <a:xfrm>
            <a:off x="442912" y="832590"/>
            <a:ext cx="870108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45700" rIns="91425" bIns="45700" numCol="1" anchor="t" anchorCtr="0" compatLnSpc="1">
            <a:prstTxWarp prst="textNoShape">
              <a:avLst/>
            </a:prstTxWarp>
            <a:noAutofit/>
          </a:bodyPr>
          <a:lst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a:lstStyle>
          <a:p>
            <a:pPr marL="0" indent="0">
              <a:lnSpc>
                <a:spcPct val="90000"/>
              </a:lnSpc>
              <a:spcBef>
                <a:spcPts val="0"/>
              </a:spcBef>
              <a:spcAft>
                <a:spcPts val="0"/>
              </a:spcAft>
              <a:buClr>
                <a:schemeClr val="dk1"/>
              </a:buClr>
              <a:buSzPct val="25000"/>
              <a:buFont typeface="Arial"/>
              <a:buNone/>
            </a:pPr>
            <a:r>
              <a:rPr lang="en-US" sz="1800" kern="0" baseline="0" dirty="0" smtClean="0">
                <a:solidFill>
                  <a:schemeClr val="dk1"/>
                </a:solidFill>
                <a:latin typeface="Calibri"/>
                <a:ea typeface="Calibri"/>
                <a:cs typeface="Calibri"/>
                <a:sym typeface="Calibri"/>
              </a:rPr>
              <a:t>Powerful state of the art, generic tools to substantially simplify SDN programming</a:t>
            </a:r>
            <a:endParaRPr lang="en-US" sz="1800" kern="0" baseline="0" dirty="0">
              <a:solidFill>
                <a:schemeClr val="dk1"/>
              </a:solidFill>
              <a:latin typeface="Calibri"/>
              <a:ea typeface="Calibri"/>
              <a:cs typeface="Calibri"/>
              <a:sym typeface="Calibri"/>
            </a:endParaRPr>
          </a:p>
        </p:txBody>
      </p:sp>
      <p:sp>
        <p:nvSpPr>
          <p:cNvPr id="8" name="Shape 99"/>
          <p:cNvSpPr/>
          <p:nvPr/>
        </p:nvSpPr>
        <p:spPr>
          <a:xfrm>
            <a:off x="3809750" y="3157008"/>
            <a:ext cx="1229517" cy="485775"/>
          </a:xfrm>
          <a:prstGeom prst="rightArrow">
            <a:avLst>
              <a:gd name="adj1" fmla="val 50000"/>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a:solidFill>
                <a:srgbClr val="FFFFFF"/>
              </a:solidFill>
              <a:latin typeface="Calibri"/>
              <a:ea typeface="Calibri"/>
              <a:cs typeface="Calibri"/>
              <a:sym typeface="Calibri"/>
            </a:endParaRPr>
          </a:p>
        </p:txBody>
      </p:sp>
      <p:sp>
        <p:nvSpPr>
          <p:cNvPr id="11" name="Shape 102"/>
          <p:cNvSpPr/>
          <p:nvPr/>
        </p:nvSpPr>
        <p:spPr>
          <a:xfrm>
            <a:off x="3867175" y="4483742"/>
            <a:ext cx="1193798" cy="484187"/>
          </a:xfrm>
          <a:prstGeom prst="rightArrow">
            <a:avLst>
              <a:gd name="adj1" fmla="val 50000"/>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a:solidFill>
                <a:srgbClr val="FFFFFF"/>
              </a:solidFill>
              <a:latin typeface="Calibri"/>
              <a:ea typeface="Calibri"/>
              <a:cs typeface="Calibri"/>
              <a:sym typeface="Calibri"/>
            </a:endParaRPr>
          </a:p>
        </p:txBody>
      </p:sp>
      <p:sp>
        <p:nvSpPr>
          <p:cNvPr id="15" name="Shape 106"/>
          <p:cNvSpPr/>
          <p:nvPr/>
        </p:nvSpPr>
        <p:spPr>
          <a:xfrm>
            <a:off x="3824526" y="1920118"/>
            <a:ext cx="1214741" cy="485775"/>
          </a:xfrm>
          <a:prstGeom prst="rightArrow">
            <a:avLst>
              <a:gd name="adj1" fmla="val 50000"/>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a:solidFill>
                <a:srgbClr val="FFFFFF"/>
              </a:solidFill>
              <a:latin typeface="Calibri"/>
              <a:ea typeface="Calibri"/>
              <a:cs typeface="Calibri"/>
              <a:sym typeface="Calibri"/>
            </a:endParaRPr>
          </a:p>
        </p:txBody>
      </p:sp>
      <p:sp>
        <p:nvSpPr>
          <p:cNvPr id="20" name="Frame 19"/>
          <p:cNvSpPr/>
          <p:nvPr/>
        </p:nvSpPr>
        <p:spPr bwMode="auto">
          <a:xfrm>
            <a:off x="1" y="1585217"/>
            <a:ext cx="3771900" cy="3786883"/>
          </a:xfrm>
          <a:prstGeom prst="frame">
            <a:avLst>
              <a:gd name="adj1" fmla="val 239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1" name="Shape 97"/>
          <p:cNvSpPr/>
          <p:nvPr/>
        </p:nvSpPr>
        <p:spPr>
          <a:xfrm>
            <a:off x="199900" y="2933326"/>
            <a:ext cx="3372101" cy="805460"/>
          </a:xfrm>
          <a:prstGeom prst="rect">
            <a:avLst/>
          </a:prstGeom>
          <a:noFill/>
          <a:ln w="9525" cap="flat" cmpd="sng">
            <a:solidFill>
              <a:srgbClr val="52525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Low-level</a:t>
            </a:r>
            <a:r>
              <a:rPr lang="en-US" sz="1600" b="0" i="0" u="none" strike="noStrike" cap="none" dirty="0">
                <a:solidFill>
                  <a:schemeClr val="dk1"/>
                </a:solidFill>
                <a:latin typeface="Arial"/>
                <a:ea typeface="Arial"/>
                <a:cs typeface="Arial"/>
                <a:sym typeface="Arial"/>
              </a:rPr>
              <a:t>, complex, limited (L2-L4) </a:t>
            </a:r>
            <a:r>
              <a:rPr lang="en-US" sz="1600" b="0" i="0" u="none" strike="noStrike" cap="none" dirty="0" err="1">
                <a:solidFill>
                  <a:schemeClr val="dk1"/>
                </a:solidFill>
                <a:latin typeface="Arial"/>
                <a:ea typeface="Arial"/>
                <a:cs typeface="Arial"/>
                <a:sym typeface="Arial"/>
              </a:rPr>
              <a:t>OpenFlow</a:t>
            </a:r>
            <a:r>
              <a:rPr lang="en-US" sz="1600" b="0" i="0" u="none" strike="noStrike" cap="none" dirty="0">
                <a:solidFill>
                  <a:schemeClr val="dk1"/>
                </a:solidFill>
                <a:latin typeface="Arial"/>
                <a:ea typeface="Arial"/>
                <a:cs typeface="Arial"/>
                <a:sym typeface="Arial"/>
              </a:rPr>
              <a:t> rule programming</a:t>
            </a:r>
          </a:p>
          <a:p>
            <a:pPr marL="0" marR="0" lvl="0" indent="0" algn="l" rtl="0">
              <a:lnSpc>
                <a:spcPct val="100000"/>
              </a:lnSpc>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Programmer can define only at flow level</a:t>
            </a:r>
          </a:p>
          <a:p>
            <a:pPr marL="0" marR="0" lvl="0" indent="0" algn="l" rtl="0">
              <a:lnSpc>
                <a:spcPct val="100000"/>
              </a:lnSpc>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Specific access control allowing only hosts </a:t>
            </a:r>
            <a:r>
              <a:rPr lang="en-US" sz="1600" b="0" i="0" u="none" strike="noStrike" cap="none" dirty="0" smtClean="0">
                <a:solidFill>
                  <a:schemeClr val="dk1"/>
                </a:solidFill>
                <a:latin typeface="Arial"/>
                <a:ea typeface="Arial"/>
                <a:cs typeface="Arial"/>
                <a:sym typeface="Arial"/>
              </a:rPr>
              <a:t>partition</a:t>
            </a:r>
            <a:endParaRPr lang="en-US" sz="1600" b="0" i="0" u="none" strike="noStrike" cap="none" dirty="0">
              <a:solidFill>
                <a:schemeClr val="dk1"/>
              </a:solidFill>
              <a:latin typeface="Arial"/>
              <a:ea typeface="Arial"/>
              <a:cs typeface="Arial"/>
              <a:sym typeface="Arial"/>
            </a:endParaRPr>
          </a:p>
        </p:txBody>
      </p:sp>
      <p:sp>
        <p:nvSpPr>
          <p:cNvPr id="22" name="Shape 101"/>
          <p:cNvSpPr/>
          <p:nvPr/>
        </p:nvSpPr>
        <p:spPr>
          <a:xfrm>
            <a:off x="256873" y="4206356"/>
            <a:ext cx="3357865" cy="851419"/>
          </a:xfrm>
          <a:prstGeom prst="rect">
            <a:avLst/>
          </a:prstGeom>
          <a:noFill/>
          <a:ln w="9525" cap="flat" cmpd="sng">
            <a:solidFill>
              <a:srgbClr val="525252"/>
            </a:solidFill>
            <a:prstDash val="solid"/>
            <a:round/>
            <a:headEnd type="none" w="med" len="med"/>
            <a:tailEnd type="none" w="med" len="med"/>
          </a:ln>
        </p:spPr>
        <p:txBody>
          <a:bodyPr lIns="91425" tIns="45700" rIns="91425" bIns="45700" anchor="t" anchorCtr="0">
            <a:noAutofit/>
          </a:bodyPr>
          <a:lstStyle/>
          <a:p>
            <a:pPr marL="285750" marR="0" lvl="0" indent="-285750" algn="l" rtl="0">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Complex</a:t>
            </a:r>
            <a:r>
              <a:rPr lang="en-US" sz="1600" b="0" i="0" u="none" strike="noStrike" cap="none" dirty="0">
                <a:solidFill>
                  <a:schemeClr val="dk1"/>
                </a:solidFill>
                <a:latin typeface="Arial"/>
                <a:ea typeface="Arial"/>
                <a:cs typeface="Arial"/>
                <a:sym typeface="Arial"/>
              </a:rPr>
              <a:t>, manual tracking of execution dependency</a:t>
            </a:r>
          </a:p>
          <a:p>
            <a:pPr marL="285750" marR="0" lvl="0" indent="-285750" algn="l" rtl="0">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Manual cleanup, re-execute</a:t>
            </a:r>
          </a:p>
          <a:p>
            <a:pPr marL="285750" marR="0" lvl="0" indent="-285750" algn="l" rtl="0">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Designed directly on raw data store</a:t>
            </a:r>
          </a:p>
        </p:txBody>
      </p:sp>
      <p:sp>
        <p:nvSpPr>
          <p:cNvPr id="23" name="Shape 104"/>
          <p:cNvSpPr/>
          <p:nvPr/>
        </p:nvSpPr>
        <p:spPr>
          <a:xfrm>
            <a:off x="256874" y="1976813"/>
            <a:ext cx="3050076" cy="372386"/>
          </a:xfrm>
          <a:prstGeom prst="rect">
            <a:avLst/>
          </a:prstGeom>
          <a:noFill/>
          <a:ln w="9525" cap="flat" cmpd="sng">
            <a:solidFill>
              <a:srgbClr val="52525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100000"/>
              <a:buFont typeface="Arial"/>
              <a:buChar char="•"/>
            </a:pPr>
            <a:r>
              <a:rPr lang="en-US" sz="1800" b="0" i="0" u="none" strike="noStrike" cap="none" dirty="0" smtClean="0">
                <a:solidFill>
                  <a:schemeClr val="dk1"/>
                </a:solidFill>
                <a:latin typeface="Arial"/>
                <a:ea typeface="Arial"/>
                <a:cs typeface="Arial"/>
                <a:sym typeface="Arial"/>
              </a:rPr>
              <a:t>Complex</a:t>
            </a:r>
            <a:r>
              <a:rPr lang="en-US" sz="1800" b="0" i="0" u="none" strike="noStrike" cap="none" dirty="0">
                <a:solidFill>
                  <a:schemeClr val="dk1"/>
                </a:solidFill>
                <a:latin typeface="Arial"/>
                <a:ea typeface="Arial"/>
                <a:cs typeface="Arial"/>
                <a:sym typeface="Arial"/>
              </a:rPr>
              <a:t>, manual maven programming</a:t>
            </a:r>
            <a:r>
              <a:rPr lang="en-US" sz="1600" b="0" i="0" u="none" strike="noStrike" cap="none" dirty="0">
                <a:solidFill>
                  <a:schemeClr val="dk1"/>
                </a:solidFill>
                <a:latin typeface="Arial"/>
                <a:ea typeface="Arial"/>
                <a:cs typeface="Arial"/>
                <a:sym typeface="Arial"/>
              </a:rPr>
              <a:t/>
            </a:r>
            <a:br>
              <a:rPr lang="en-US" sz="1600" b="0" i="0" u="none" strike="noStrike" cap="none" dirty="0">
                <a:solidFill>
                  <a:schemeClr val="dk1"/>
                </a:solidFill>
                <a:latin typeface="Arial"/>
                <a:ea typeface="Arial"/>
                <a:cs typeface="Arial"/>
                <a:sym typeface="Arial"/>
              </a:rPr>
            </a:br>
            <a:endParaRPr lang="en-US" sz="1600" b="0" i="0" u="none" strike="noStrike" cap="none" dirty="0">
              <a:solidFill>
                <a:schemeClr val="dk1"/>
              </a:solidFill>
              <a:latin typeface="Arial"/>
              <a:ea typeface="Arial"/>
              <a:cs typeface="Arial"/>
              <a:sym typeface="Arial"/>
            </a:endParaRPr>
          </a:p>
        </p:txBody>
      </p:sp>
      <p:sp>
        <p:nvSpPr>
          <p:cNvPr id="24" name="TextBox 23"/>
          <p:cNvSpPr txBox="1"/>
          <p:nvPr/>
        </p:nvSpPr>
        <p:spPr>
          <a:xfrm>
            <a:off x="1122306" y="1046588"/>
            <a:ext cx="1319212" cy="502702"/>
          </a:xfrm>
          <a:prstGeom prst="rect">
            <a:avLst/>
          </a:prstGeom>
          <a:noFill/>
        </p:spPr>
        <p:txBody>
          <a:bodyPr wrap="square" rtlCol="0">
            <a:spAutoFit/>
          </a:bodyPr>
          <a:lstStyle/>
          <a:p>
            <a:r>
              <a:rPr lang="en-US" sz="4000" dirty="0" smtClean="0"/>
              <a:t>Before</a:t>
            </a:r>
            <a:endParaRPr lang="en-US" dirty="0"/>
          </a:p>
        </p:txBody>
      </p:sp>
      <p:sp>
        <p:nvSpPr>
          <p:cNvPr id="25" name="Frame 24"/>
          <p:cNvSpPr/>
          <p:nvPr/>
        </p:nvSpPr>
        <p:spPr bwMode="auto">
          <a:xfrm>
            <a:off x="5091892" y="1585217"/>
            <a:ext cx="4052108" cy="3786883"/>
          </a:xfrm>
          <a:prstGeom prst="frame">
            <a:avLst>
              <a:gd name="adj1" fmla="val 25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6" name="Shape 98"/>
          <p:cNvSpPr/>
          <p:nvPr/>
        </p:nvSpPr>
        <p:spPr>
          <a:xfrm>
            <a:off x="5229225" y="2880522"/>
            <a:ext cx="3785396" cy="1021804"/>
          </a:xfrm>
          <a:prstGeom prst="rect">
            <a:avLst/>
          </a:prstGeom>
          <a:noFill/>
          <a:ln w="9525" cap="flat" cmpd="sng">
            <a:solidFill>
              <a:srgbClr val="525252"/>
            </a:solidFill>
            <a:prstDash val="solid"/>
            <a:round/>
            <a:headEnd type="none" w="med" len="med"/>
            <a:tailEnd type="none" w="med" len="med"/>
          </a:ln>
        </p:spPr>
        <p:txBody>
          <a:bodyPr lIns="91425" tIns="45700" rIns="91425" bIns="45700" anchor="t" anchorCtr="0">
            <a:noAutofit/>
          </a:bodyPr>
          <a:lstStyle/>
          <a:p>
            <a:pPr marL="285750" marR="0" lvl="0" indent="-285750" algn="l" rtl="0">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High-level, completely </a:t>
            </a:r>
            <a:r>
              <a:rPr lang="en-US" sz="1600" b="0" i="0" u="none" strike="noStrike" cap="none" dirty="0" smtClean="0">
                <a:solidFill>
                  <a:schemeClr val="accent2"/>
                </a:solidFill>
                <a:latin typeface="Arial"/>
                <a:ea typeface="Arial"/>
                <a:cs typeface="Arial"/>
                <a:sym typeface="Arial"/>
              </a:rPr>
              <a:t>south-bound agnostic</a:t>
            </a:r>
            <a:r>
              <a:rPr lang="en-US" sz="1600" b="0" i="0" u="none" strike="noStrike" cap="none" dirty="0" smtClean="0">
                <a:solidFill>
                  <a:schemeClr val="dk1"/>
                </a:solidFill>
                <a:latin typeface="Arial"/>
                <a:ea typeface="Arial"/>
                <a:cs typeface="Arial"/>
                <a:sym typeface="Arial"/>
              </a:rPr>
              <a:t>, cross-layer (</a:t>
            </a:r>
            <a:r>
              <a:rPr lang="en-US" sz="1600" b="1" i="0" u="none" strike="noStrike" cap="none" dirty="0" smtClean="0">
                <a:solidFill>
                  <a:schemeClr val="accent2"/>
                </a:solidFill>
                <a:latin typeface="Arial"/>
                <a:ea typeface="Arial"/>
                <a:cs typeface="Arial"/>
                <a:sym typeface="Arial"/>
              </a:rPr>
              <a:t>L2-L7</a:t>
            </a:r>
            <a:r>
              <a:rPr lang="en-US" sz="1600" b="0" i="0" u="none" strike="noStrike" cap="none" dirty="0" smtClean="0">
                <a:solidFill>
                  <a:schemeClr val="dk1"/>
                </a:solidFill>
                <a:latin typeface="Arial"/>
                <a:ea typeface="Arial"/>
                <a:cs typeface="Arial"/>
                <a:sym typeface="Arial"/>
              </a:rPr>
              <a:t>) programming</a:t>
            </a:r>
          </a:p>
          <a:p>
            <a:pPr marL="285750" marR="0" lvl="0" indent="-285750" algn="l" rtl="0">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Programmer sees (logically) each and </a:t>
            </a:r>
            <a:r>
              <a:rPr lang="en-US" sz="1600" b="0" i="0" u="none" strike="noStrike" cap="none" dirty="0" smtClean="0">
                <a:solidFill>
                  <a:schemeClr val="accent2"/>
                </a:solidFill>
                <a:latin typeface="Arial"/>
                <a:ea typeface="Arial"/>
                <a:cs typeface="Arial"/>
                <a:sym typeface="Arial"/>
              </a:rPr>
              <a:t>every packet</a:t>
            </a:r>
          </a:p>
          <a:p>
            <a:pPr marL="285750" marR="0" lvl="0" indent="-285750" algn="l" rtl="0">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Integrated </a:t>
            </a:r>
            <a:r>
              <a:rPr lang="en-US" sz="1600" b="0" i="0" u="none" strike="noStrike" cap="none" dirty="0" smtClean="0">
                <a:solidFill>
                  <a:schemeClr val="accent2"/>
                </a:solidFill>
                <a:latin typeface="Arial"/>
                <a:ea typeface="Arial"/>
                <a:cs typeface="Arial"/>
                <a:sym typeface="Arial"/>
              </a:rPr>
              <a:t>access control </a:t>
            </a:r>
            <a:r>
              <a:rPr lang="en-US" sz="1600" b="0" i="0" u="none" strike="noStrike" cap="none" dirty="0" smtClean="0">
                <a:solidFill>
                  <a:schemeClr val="dk1"/>
                </a:solidFill>
                <a:latin typeface="Arial"/>
                <a:ea typeface="Arial"/>
                <a:cs typeface="Arial"/>
                <a:sym typeface="Arial"/>
              </a:rPr>
              <a:t>supporting per-user or role based programming</a:t>
            </a:r>
            <a:endParaRPr lang="en-US" sz="1600" b="0" i="0" u="none" strike="noStrike" cap="none" dirty="0">
              <a:solidFill>
                <a:schemeClr val="dk1"/>
              </a:solidFill>
              <a:latin typeface="Arial"/>
              <a:ea typeface="Arial"/>
              <a:cs typeface="Arial"/>
              <a:sym typeface="Arial"/>
            </a:endParaRPr>
          </a:p>
        </p:txBody>
      </p:sp>
      <p:sp>
        <p:nvSpPr>
          <p:cNvPr id="27" name="Shape 100"/>
          <p:cNvSpPr/>
          <p:nvPr/>
        </p:nvSpPr>
        <p:spPr>
          <a:xfrm>
            <a:off x="5229225" y="4393898"/>
            <a:ext cx="3785396" cy="663877"/>
          </a:xfrm>
          <a:prstGeom prst="rect">
            <a:avLst/>
          </a:prstGeom>
          <a:noFill/>
          <a:ln w="9525" cap="flat" cmpd="sng">
            <a:solidFill>
              <a:srgbClr val="525252"/>
            </a:solidFill>
            <a:prstDash val="solid"/>
            <a:round/>
            <a:headEnd type="none" w="med" len="med"/>
            <a:tailEnd type="none" w="med" len="med"/>
          </a:ln>
        </p:spPr>
        <p:txBody>
          <a:bodyPr lIns="91425" tIns="45700" rIns="91425" bIns="45700" anchor="t" anchorCtr="0">
            <a:noAutofit/>
          </a:bodyPr>
          <a:lstStyle/>
          <a:p>
            <a:pPr marL="285750" marR="0" lvl="0" indent="-285750" algn="l" rtl="0">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Automatic </a:t>
            </a:r>
            <a:r>
              <a:rPr lang="en-US" sz="1600" b="0" i="0" u="none" strike="noStrike" cap="none" dirty="0">
                <a:solidFill>
                  <a:schemeClr val="dk1"/>
                </a:solidFill>
                <a:latin typeface="Arial"/>
                <a:ea typeface="Arial"/>
                <a:cs typeface="Arial"/>
                <a:sym typeface="Arial"/>
              </a:rPr>
              <a:t>execution </a:t>
            </a:r>
            <a:r>
              <a:rPr lang="en-US" sz="1600" b="0" i="0" u="none" strike="noStrike" cap="none" dirty="0">
                <a:solidFill>
                  <a:schemeClr val="accent2"/>
                </a:solidFill>
                <a:latin typeface="Arial"/>
                <a:ea typeface="Arial"/>
                <a:cs typeface="Arial"/>
                <a:sym typeface="Arial"/>
              </a:rPr>
              <a:t>dependency tracking</a:t>
            </a:r>
          </a:p>
          <a:p>
            <a:pPr marL="285750" marR="0" lvl="0" indent="-285750" algn="l" rtl="0">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Automatic cleanup, </a:t>
            </a:r>
            <a:r>
              <a:rPr lang="en-US" sz="1600" b="0" i="0" u="none" strike="noStrike" cap="none" dirty="0">
                <a:solidFill>
                  <a:schemeClr val="accent2"/>
                </a:solidFill>
                <a:latin typeface="Arial"/>
                <a:ea typeface="Arial"/>
                <a:cs typeface="Arial"/>
                <a:sym typeface="Arial"/>
              </a:rPr>
              <a:t>re-execution</a:t>
            </a:r>
            <a:r>
              <a:rPr lang="en-US" sz="1600" b="0" i="0" u="none" strike="noStrike" cap="none" dirty="0">
                <a:solidFill>
                  <a:schemeClr val="dk1"/>
                </a:solidFill>
                <a:latin typeface="Arial"/>
                <a:ea typeface="Arial"/>
                <a:cs typeface="Arial"/>
                <a:sym typeface="Arial"/>
              </a:rPr>
              <a:t> (intent ++)</a:t>
            </a:r>
          </a:p>
          <a:p>
            <a:pPr marL="285750" marR="0" lvl="0" indent="-285750" algn="l" rtl="0">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Host generic network functions</a:t>
            </a:r>
          </a:p>
        </p:txBody>
      </p:sp>
      <p:sp>
        <p:nvSpPr>
          <p:cNvPr id="28" name="Shape 105"/>
          <p:cNvSpPr/>
          <p:nvPr/>
        </p:nvSpPr>
        <p:spPr>
          <a:xfrm>
            <a:off x="5229225" y="1895262"/>
            <a:ext cx="3785395" cy="453936"/>
          </a:xfrm>
          <a:prstGeom prst="rect">
            <a:avLst/>
          </a:prstGeom>
          <a:noFill/>
          <a:ln w="9525" cap="flat" cmpd="sng">
            <a:solidFill>
              <a:srgbClr val="525252"/>
            </a:solidFill>
            <a:prstDash val="solid"/>
            <a:round/>
            <a:headEnd type="none" w="med" len="med"/>
            <a:tailEnd type="none" w="med" len="med"/>
          </a:ln>
        </p:spPr>
        <p:txBody>
          <a:bodyPr lIns="91425" tIns="45700" rIns="91425" bIns="45700" anchor="t" anchorCtr="0">
            <a:noAutofit/>
          </a:bodyPr>
          <a:lstStyle/>
          <a:p>
            <a:pPr marL="285750" marR="0" lvl="0" indent="-285750" algn="l" rtl="0">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Web-based </a:t>
            </a:r>
            <a:r>
              <a:rPr lang="en-US" sz="1600" b="0" i="0" u="none" strike="noStrike" cap="none" dirty="0">
                <a:solidFill>
                  <a:schemeClr val="accent2"/>
                </a:solidFill>
                <a:latin typeface="Arial"/>
                <a:ea typeface="Arial"/>
                <a:cs typeface="Arial"/>
                <a:sym typeface="Arial"/>
              </a:rPr>
              <a:t>automatic</a:t>
            </a:r>
            <a:r>
              <a:rPr lang="en-US" sz="1600" b="0" i="0" u="none" strike="noStrike" cap="none" dirty="0">
                <a:solidFill>
                  <a:schemeClr val="dk1"/>
                </a:solidFill>
                <a:latin typeface="Arial"/>
                <a:ea typeface="Arial"/>
                <a:cs typeface="Arial"/>
                <a:sym typeface="Arial"/>
              </a:rPr>
              <a:t> generation of projects</a:t>
            </a:r>
          </a:p>
          <a:p>
            <a:pPr marL="285750" marR="0" lvl="0" indent="-285750" algn="l" rtl="0">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Programmer focuses only on </a:t>
            </a:r>
            <a:r>
              <a:rPr lang="en-US" sz="1600" dirty="0" smtClean="0">
                <a:solidFill>
                  <a:schemeClr val="dk1"/>
                </a:solidFill>
                <a:latin typeface="Arial"/>
                <a:ea typeface="Arial"/>
                <a:cs typeface="Arial"/>
                <a:sym typeface="Arial"/>
              </a:rPr>
              <a:t>policy</a:t>
            </a:r>
            <a:r>
              <a:rPr lang="en-US" sz="1600" baseline="0" dirty="0" smtClean="0">
                <a:solidFill>
                  <a:schemeClr val="dk1"/>
                </a:solidFill>
                <a:latin typeface="Arial"/>
                <a:ea typeface="Arial"/>
                <a:cs typeface="Arial"/>
                <a:sym typeface="Arial"/>
              </a:rPr>
              <a:t> </a:t>
            </a:r>
            <a:r>
              <a:rPr lang="en-US" sz="1600" dirty="0" smtClean="0">
                <a:solidFill>
                  <a:schemeClr val="dk1"/>
                </a:solidFill>
                <a:latin typeface="Arial"/>
                <a:ea typeface="Arial"/>
                <a:cs typeface="Arial"/>
                <a:sym typeface="Arial"/>
              </a:rPr>
              <a:t>decision.</a:t>
            </a:r>
            <a:endParaRPr lang="en-US" sz="1600" dirty="0">
              <a:solidFill>
                <a:schemeClr val="dk1"/>
              </a:solidFill>
              <a:latin typeface="Arial"/>
              <a:ea typeface="Arial"/>
              <a:cs typeface="Arial"/>
              <a:sym typeface="Arial"/>
            </a:endParaRPr>
          </a:p>
        </p:txBody>
      </p:sp>
      <p:sp>
        <p:nvSpPr>
          <p:cNvPr id="29" name="TextBox 28"/>
          <p:cNvSpPr txBox="1"/>
          <p:nvPr/>
        </p:nvSpPr>
        <p:spPr>
          <a:xfrm>
            <a:off x="6535689" y="1019541"/>
            <a:ext cx="995363" cy="502702"/>
          </a:xfrm>
          <a:prstGeom prst="rect">
            <a:avLst/>
          </a:prstGeom>
          <a:noFill/>
        </p:spPr>
        <p:txBody>
          <a:bodyPr wrap="square" rtlCol="0">
            <a:spAutoFit/>
          </a:bodyPr>
          <a:lstStyle/>
          <a:p>
            <a:r>
              <a:rPr lang="en-US" sz="4000" dirty="0" smtClean="0"/>
              <a:t>Now</a:t>
            </a:r>
            <a:endParaRPr lang="en-US" dirty="0"/>
          </a:p>
        </p:txBody>
      </p:sp>
      <p:sp>
        <p:nvSpPr>
          <p:cNvPr id="3" name="TextBox 2"/>
          <p:cNvSpPr txBox="1"/>
          <p:nvPr/>
        </p:nvSpPr>
        <p:spPr>
          <a:xfrm>
            <a:off x="204249" y="1626495"/>
            <a:ext cx="3075709" cy="338554"/>
          </a:xfrm>
          <a:prstGeom prst="rect">
            <a:avLst/>
          </a:prstGeom>
          <a:noFill/>
        </p:spPr>
        <p:txBody>
          <a:bodyPr wrap="square" rtlCol="0">
            <a:spAutoFit/>
          </a:bodyPr>
          <a:lstStyle/>
          <a:p>
            <a:pPr lvl="0"/>
            <a:r>
              <a:rPr lang="en-US" b="1" dirty="0">
                <a:solidFill>
                  <a:schemeClr val="dk1"/>
                </a:solidFill>
                <a:latin typeface="Arial"/>
                <a:ea typeface="Arial"/>
                <a:cs typeface="Arial"/>
                <a:sym typeface="Arial"/>
              </a:rPr>
              <a:t>Manual</a:t>
            </a:r>
            <a:r>
              <a:rPr lang="zh-CN" alt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programming</a:t>
            </a:r>
            <a:endParaRPr lang="en-US" b="1" dirty="0">
              <a:solidFill>
                <a:schemeClr val="dk1"/>
              </a:solidFill>
              <a:latin typeface="Arial"/>
              <a:ea typeface="Arial"/>
              <a:cs typeface="Arial"/>
              <a:sym typeface="Arial"/>
            </a:endParaRPr>
          </a:p>
        </p:txBody>
      </p:sp>
      <p:sp>
        <p:nvSpPr>
          <p:cNvPr id="6" name="TextBox 5"/>
          <p:cNvSpPr txBox="1"/>
          <p:nvPr/>
        </p:nvSpPr>
        <p:spPr>
          <a:xfrm>
            <a:off x="185884" y="2270142"/>
            <a:ext cx="3581888" cy="584775"/>
          </a:xfrm>
          <a:prstGeom prst="rect">
            <a:avLst/>
          </a:prstGeom>
          <a:noFill/>
        </p:spPr>
        <p:txBody>
          <a:bodyPr wrap="square" rtlCol="0">
            <a:spAutoFit/>
          </a:bodyPr>
          <a:lstStyle/>
          <a:p>
            <a:pPr lvl="0"/>
            <a:r>
              <a:rPr lang="en-US" altLang="zh-CN" b="1" dirty="0">
                <a:solidFill>
                  <a:schemeClr val="dk1"/>
                </a:solidFill>
                <a:latin typeface="Arial"/>
                <a:ea typeface="Arial"/>
                <a:cs typeface="Arial"/>
                <a:sym typeface="Arial"/>
              </a:rPr>
              <a:t>L</a:t>
            </a:r>
            <a:r>
              <a:rPr lang="en-US" b="1" dirty="0">
                <a:solidFill>
                  <a:schemeClr val="dk1"/>
                </a:solidFill>
                <a:latin typeface="Arial"/>
                <a:ea typeface="Arial"/>
                <a:cs typeface="Arial"/>
                <a:sym typeface="Arial"/>
              </a:rPr>
              <a:t>ow level, limited programming </a:t>
            </a:r>
            <a:r>
              <a:rPr lang="en-US" b="1" dirty="0" smtClean="0">
                <a:solidFill>
                  <a:schemeClr val="dk1"/>
                </a:solidFill>
                <a:latin typeface="Arial"/>
                <a:ea typeface="Arial"/>
                <a:cs typeface="Arial"/>
                <a:sym typeface="Arial"/>
              </a:rPr>
              <a:t>model</a:t>
            </a:r>
            <a:endParaRPr lang="en-US" b="1" dirty="0">
              <a:solidFill>
                <a:schemeClr val="dk1"/>
              </a:solidFill>
              <a:latin typeface="Arial"/>
              <a:ea typeface="Arial"/>
              <a:cs typeface="Arial"/>
              <a:sym typeface="Arial"/>
            </a:endParaRPr>
          </a:p>
        </p:txBody>
      </p:sp>
      <p:sp>
        <p:nvSpPr>
          <p:cNvPr id="7" name="Rectangle 6"/>
          <p:cNvSpPr/>
          <p:nvPr/>
        </p:nvSpPr>
        <p:spPr>
          <a:xfrm>
            <a:off x="242637" y="3758251"/>
            <a:ext cx="1645002" cy="338554"/>
          </a:xfrm>
          <a:prstGeom prst="rect">
            <a:avLst/>
          </a:prstGeom>
        </p:spPr>
        <p:txBody>
          <a:bodyPr wrap="none">
            <a:spAutoFit/>
          </a:bodyPr>
          <a:lstStyle/>
          <a:p>
            <a:pPr lvl="0">
              <a:spcBef>
                <a:spcPts val="0"/>
              </a:spcBef>
              <a:spcAft>
                <a:spcPts val="0"/>
              </a:spcAft>
              <a:buSzPct val="25000"/>
            </a:pPr>
            <a:r>
              <a:rPr lang="en-US" altLang="zh-CN" b="1" dirty="0">
                <a:solidFill>
                  <a:schemeClr val="dk1"/>
                </a:solidFill>
                <a:latin typeface="Arial"/>
                <a:ea typeface="Arial"/>
                <a:cs typeface="Arial"/>
                <a:sym typeface="Arial"/>
              </a:rPr>
              <a:t>R</a:t>
            </a:r>
            <a:r>
              <a:rPr lang="en-US" b="1" dirty="0">
                <a:solidFill>
                  <a:schemeClr val="dk1"/>
                </a:solidFill>
                <a:latin typeface="Arial"/>
                <a:ea typeface="Arial"/>
                <a:cs typeface="Arial"/>
                <a:sym typeface="Arial"/>
              </a:rPr>
              <a:t>aw data store</a:t>
            </a:r>
          </a:p>
        </p:txBody>
      </p:sp>
      <p:sp>
        <p:nvSpPr>
          <p:cNvPr id="9" name="Rectangle 8"/>
          <p:cNvSpPr/>
          <p:nvPr/>
        </p:nvSpPr>
        <p:spPr>
          <a:xfrm>
            <a:off x="5245052" y="1563147"/>
            <a:ext cx="955198" cy="338554"/>
          </a:xfrm>
          <a:prstGeom prst="rect">
            <a:avLst/>
          </a:prstGeom>
        </p:spPr>
        <p:txBody>
          <a:bodyPr wrap="none">
            <a:spAutoFit/>
          </a:bodyPr>
          <a:lstStyle/>
          <a:p>
            <a:pPr lvl="0">
              <a:spcBef>
                <a:spcPts val="0"/>
              </a:spcBef>
              <a:spcAft>
                <a:spcPts val="0"/>
              </a:spcAft>
              <a:buSzPct val="25000"/>
            </a:pPr>
            <a:r>
              <a:rPr lang="en-US" b="1" dirty="0" err="1" smtClean="0">
                <a:latin typeface="Arial"/>
                <a:ea typeface="Arial"/>
                <a:cs typeface="Arial"/>
                <a:sym typeface="Arial"/>
              </a:rPr>
              <a:t>WebIDE</a:t>
            </a:r>
            <a:endParaRPr lang="en-US" b="1" dirty="0">
              <a:latin typeface="Arial"/>
              <a:ea typeface="Arial"/>
              <a:cs typeface="Arial"/>
              <a:sym typeface="Arial"/>
            </a:endParaRPr>
          </a:p>
        </p:txBody>
      </p:sp>
      <p:sp>
        <p:nvSpPr>
          <p:cNvPr id="10" name="Rectangle 9"/>
          <p:cNvSpPr/>
          <p:nvPr/>
        </p:nvSpPr>
        <p:spPr>
          <a:xfrm>
            <a:off x="5245052" y="2508540"/>
            <a:ext cx="4572000" cy="338554"/>
          </a:xfrm>
          <a:prstGeom prst="rect">
            <a:avLst/>
          </a:prstGeom>
        </p:spPr>
        <p:txBody>
          <a:bodyPr>
            <a:spAutoFit/>
          </a:bodyPr>
          <a:lstStyle/>
          <a:p>
            <a:pPr lvl="0">
              <a:spcBef>
                <a:spcPts val="0"/>
              </a:spcBef>
              <a:spcAft>
                <a:spcPts val="0"/>
              </a:spcAft>
              <a:buSzPct val="25000"/>
            </a:pPr>
            <a:r>
              <a:rPr lang="en-US" b="1" dirty="0" smtClean="0">
                <a:latin typeface="Arial"/>
                <a:ea typeface="Arial"/>
                <a:cs typeface="Arial"/>
                <a:sym typeface="Arial"/>
              </a:rPr>
              <a:t>Maple</a:t>
            </a:r>
            <a:endParaRPr lang="en-US" b="1" dirty="0">
              <a:latin typeface="Arial"/>
              <a:ea typeface="Arial"/>
              <a:cs typeface="Arial"/>
              <a:sym typeface="Arial"/>
            </a:endParaRPr>
          </a:p>
        </p:txBody>
      </p:sp>
      <p:sp>
        <p:nvSpPr>
          <p:cNvPr id="12" name="Rectangle 11"/>
          <p:cNvSpPr/>
          <p:nvPr/>
        </p:nvSpPr>
        <p:spPr>
          <a:xfrm>
            <a:off x="5229225" y="4023857"/>
            <a:ext cx="707181" cy="338554"/>
          </a:xfrm>
          <a:prstGeom prst="rect">
            <a:avLst/>
          </a:prstGeom>
        </p:spPr>
        <p:txBody>
          <a:bodyPr wrap="none">
            <a:spAutoFit/>
          </a:bodyPr>
          <a:lstStyle/>
          <a:p>
            <a:pPr lvl="0">
              <a:spcBef>
                <a:spcPts val="0"/>
              </a:spcBef>
              <a:spcAft>
                <a:spcPts val="0"/>
              </a:spcAft>
              <a:buSzPct val="25000"/>
            </a:pPr>
            <a:r>
              <a:rPr lang="en-US" b="1" dirty="0" smtClean="0">
                <a:latin typeface="Arial"/>
                <a:ea typeface="Arial"/>
                <a:cs typeface="Arial"/>
                <a:sym typeface="Arial"/>
              </a:rPr>
              <a:t>FAST</a:t>
            </a:r>
            <a:endParaRPr lang="en-US" b="1" dirty="0">
              <a:latin typeface="Arial"/>
              <a:ea typeface="Arial"/>
              <a:cs typeface="Arial"/>
              <a:sym typeface="Arial"/>
            </a:endParaRPr>
          </a:p>
        </p:txBody>
      </p:sp>
      <p:sp>
        <p:nvSpPr>
          <p:cNvPr id="30" name="Rectangle 29"/>
          <p:cNvSpPr/>
          <p:nvPr/>
        </p:nvSpPr>
        <p:spPr>
          <a:xfrm>
            <a:off x="-142875" y="5808888"/>
            <a:ext cx="9157495" cy="590839"/>
          </a:xfrm>
          <a:prstGeom prst="rect">
            <a:avLst/>
          </a:prstGeom>
          <a:gradFill rotWithShape="1">
            <a:gsLst>
              <a:gs pos="0">
                <a:srgbClr val="9E9273">
                  <a:tint val="100000"/>
                  <a:shade val="100000"/>
                  <a:satMod val="130000"/>
                </a:srgbClr>
              </a:gs>
              <a:gs pos="100000">
                <a:srgbClr val="9E9273">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tIns="18288" rtlCol="0" anchor="ctr"/>
          <a:lstStyle/>
          <a:p>
            <a:pPr algn="ctr" eaLnBrk="1" fontAlgn="auto" hangingPunct="1">
              <a:spcBef>
                <a:spcPts val="0"/>
              </a:spcBef>
              <a:spcAft>
                <a:spcPts val="0"/>
              </a:spcAft>
            </a:pPr>
            <a:r>
              <a:rPr lang="en-US" altLang="zh-CN" sz="2800" baseline="0" dirty="0" smtClean="0">
                <a:solidFill>
                  <a:srgbClr val="000090"/>
                </a:solidFill>
                <a:latin typeface="Arial" pitchFamily="-105" charset="0"/>
                <a:ea typeface="ＭＳ Ｐゴシック" pitchFamily="-105" charset="-128"/>
                <a:cs typeface="ＭＳ Ｐゴシック" pitchFamily="-105" charset="-128"/>
              </a:rPr>
              <a:t>It’s really Super </a:t>
            </a:r>
            <a:r>
              <a:rPr lang="en-US" altLang="zh-CN" sz="2800" baseline="0" dirty="0">
                <a:solidFill>
                  <a:srgbClr val="000090"/>
                </a:solidFill>
                <a:latin typeface="Arial" pitchFamily="-105" charset="0"/>
                <a:ea typeface="ＭＳ Ｐゴシック" pitchFamily="-105" charset="-128"/>
                <a:cs typeface="ＭＳ Ｐゴシック" pitchFamily="-105" charset="-128"/>
              </a:rPr>
              <a:t>H</a:t>
            </a:r>
            <a:r>
              <a:rPr lang="en-US" altLang="zh-CN" sz="2800" baseline="0" dirty="0" smtClean="0">
                <a:solidFill>
                  <a:srgbClr val="000090"/>
                </a:solidFill>
                <a:latin typeface="Arial" pitchFamily="-105" charset="0"/>
                <a:ea typeface="ＭＳ Ｐゴシック" pitchFamily="-105" charset="-128"/>
                <a:cs typeface="ＭＳ Ｐゴシック" pitchFamily="-105" charset="-128"/>
              </a:rPr>
              <a:t>igh-level SDN Programming!</a:t>
            </a:r>
            <a:endParaRPr kumimoji="0" lang="en-US" sz="2800" i="0" u="none" strike="noStrike" kern="0" cap="none" spc="0" normalizeH="0" baseline="0" noProof="0" dirty="0">
              <a:ln>
                <a:noFill/>
              </a:ln>
              <a:solidFill>
                <a:srgbClr val="000090"/>
              </a:solidFill>
              <a:effectLst/>
              <a:uLnTx/>
              <a:uFillTx/>
              <a:latin typeface="Calibri"/>
              <a:ea typeface="+mn-ea"/>
              <a:cs typeface="+mn-cs"/>
            </a:endParaRPr>
          </a:p>
        </p:txBody>
      </p:sp>
    </p:spTree>
    <p:extLst>
      <p:ext uri="{BB962C8B-B14F-4D97-AF65-F5344CB8AC3E}">
        <p14:creationId xmlns:p14="http://schemas.microsoft.com/office/powerpoint/2010/main" val="155519179"/>
      </p:ext>
    </p:extLst>
  </p:cSld>
  <p:clrMapOvr>
    <a:masterClrMapping/>
  </p:clrMapOvr>
  <mc:AlternateContent xmlns:mc="http://schemas.openxmlformats.org/markup-compatibility/2006" xmlns:p14="http://schemas.microsoft.com/office/powerpoint/2010/main">
    <mc:Choice Requires="p14">
      <p:transition spd="slow" p14:dur="2000" advTm="50000"/>
    </mc:Choice>
    <mc:Fallback xmlns="">
      <p:transition spd="slow" advTm="5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300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childTnLst>
                          </p:cTn>
                        </p:par>
                        <p:par>
                          <p:cTn id="18" fill="hold">
                            <p:stCondLst>
                              <p:cond delay="4000"/>
                            </p:stCondLst>
                            <p:childTnLst>
                              <p:par>
                                <p:cTn id="19" presetID="2" presetClass="entr" presetSubtype="4"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4500"/>
                            </p:stCondLst>
                            <p:childTnLst>
                              <p:par>
                                <p:cTn id="28" presetID="2" presetClass="entr" presetSubtype="4" fill="hold" grpId="0" nodeType="afterEffect">
                                  <p:stCondLst>
                                    <p:cond delay="30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childTnLst>
                          </p:cTn>
                        </p:par>
                        <p:par>
                          <p:cTn id="36" fill="hold">
                            <p:stCondLst>
                              <p:cond delay="8000"/>
                            </p:stCondLst>
                            <p:childTnLst>
                              <p:par>
                                <p:cTn id="37" presetID="2" presetClass="entr" presetSubtype="4" fill="hold" grpId="0" nodeType="afterEffect">
                                  <p:stCondLst>
                                    <p:cond delay="50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par>
                          <p:cTn id="41" fill="hold">
                            <p:stCondLst>
                              <p:cond delay="13500"/>
                            </p:stCondLst>
                            <p:childTnLst>
                              <p:par>
                                <p:cTn id="42" presetID="2" presetClass="entr" presetSubtype="4"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ppt_x"/>
                                          </p:val>
                                        </p:tav>
                                        <p:tav tm="100000">
                                          <p:val>
                                            <p:strVal val="#ppt_x"/>
                                          </p:val>
                                        </p:tav>
                                      </p:tavLst>
                                    </p:anim>
                                    <p:anim calcmode="lin" valueType="num">
                                      <p:cBhvr additive="base">
                                        <p:cTn id="49" dur="500" fill="hold"/>
                                        <p:tgtEl>
                                          <p:spTgt spid="26"/>
                                        </p:tgtEl>
                                        <p:attrNameLst>
                                          <p:attrName>ppt_y</p:attrName>
                                        </p:attrNameLst>
                                      </p:cBhvr>
                                      <p:tavLst>
                                        <p:tav tm="0">
                                          <p:val>
                                            <p:strVal val="1+#ppt_h/2"/>
                                          </p:val>
                                        </p:tav>
                                        <p:tav tm="100000">
                                          <p:val>
                                            <p:strVal val="#ppt_y"/>
                                          </p:val>
                                        </p:tav>
                                      </p:tavLst>
                                    </p:anim>
                                  </p:childTnLst>
                                </p:cTn>
                              </p:par>
                            </p:childTnLst>
                          </p:cTn>
                        </p:par>
                        <p:par>
                          <p:cTn id="50" fill="hold">
                            <p:stCondLst>
                              <p:cond delay="14000"/>
                            </p:stCondLst>
                            <p:childTnLst>
                              <p:par>
                                <p:cTn id="51" presetID="2" presetClass="entr" presetSubtype="4" fill="hold" grpId="0" nodeType="afterEffect">
                                  <p:stCondLst>
                                    <p:cond delay="800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childTnLst>
                          </p:cTn>
                        </p:par>
                        <p:par>
                          <p:cTn id="59" fill="hold">
                            <p:stCondLst>
                              <p:cond delay="22500"/>
                            </p:stCondLst>
                            <p:childTnLst>
                              <p:par>
                                <p:cTn id="60" presetID="2" presetClass="entr" presetSubtype="4" fill="hold" grpId="0" nodeType="afterEffect">
                                  <p:stCondLst>
                                    <p:cond delay="500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ppt_x"/>
                                          </p:val>
                                        </p:tav>
                                        <p:tav tm="100000">
                                          <p:val>
                                            <p:strVal val="#ppt_x"/>
                                          </p:val>
                                        </p:tav>
                                      </p:tavLst>
                                    </p:anim>
                                    <p:anim calcmode="lin" valueType="num">
                                      <p:cBhvr additive="base">
                                        <p:cTn id="63" dur="500" fill="hold"/>
                                        <p:tgtEl>
                                          <p:spTgt spid="11"/>
                                        </p:tgtEl>
                                        <p:attrNameLst>
                                          <p:attrName>ppt_y</p:attrName>
                                        </p:attrNameLst>
                                      </p:cBhvr>
                                      <p:tavLst>
                                        <p:tav tm="0">
                                          <p:val>
                                            <p:strVal val="1+#ppt_h/2"/>
                                          </p:val>
                                        </p:tav>
                                        <p:tav tm="100000">
                                          <p:val>
                                            <p:strVal val="#ppt_y"/>
                                          </p:val>
                                        </p:tav>
                                      </p:tavLst>
                                    </p:anim>
                                  </p:childTnLst>
                                </p:cTn>
                              </p:par>
                            </p:childTnLst>
                          </p:cTn>
                        </p:par>
                        <p:par>
                          <p:cTn id="64" fill="hold">
                            <p:stCondLst>
                              <p:cond delay="28000"/>
                            </p:stCondLst>
                            <p:childTnLst>
                              <p:par>
                                <p:cTn id="65" presetID="2" presetClass="entr" presetSubtype="4"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childTnLst>
                          </p:cTn>
                        </p:par>
                        <p:par>
                          <p:cTn id="73" fill="hold">
                            <p:stCondLst>
                              <p:cond delay="28500"/>
                            </p:stCondLst>
                            <p:childTnLst>
                              <p:par>
                                <p:cTn id="74" presetID="2" presetClass="entr" presetSubtype="4" fill="hold" grpId="1" nodeType="afterEffect">
                                  <p:stCondLst>
                                    <p:cond delay="5000"/>
                                  </p:stCondLst>
                                  <p:childTnLst>
                                    <p:set>
                                      <p:cBhvr>
                                        <p:cTn id="75" dur="1" fill="hold">
                                          <p:stCondLst>
                                            <p:cond delay="0"/>
                                          </p:stCondLst>
                                        </p:cTn>
                                        <p:tgtEl>
                                          <p:spTgt spid="30"/>
                                        </p:tgtEl>
                                        <p:attrNameLst>
                                          <p:attrName>style.visibility</p:attrName>
                                        </p:attrNameLst>
                                      </p:cBhvr>
                                      <p:to>
                                        <p:strVal val="visible"/>
                                      </p:to>
                                    </p:set>
                                    <p:anim calcmode="lin" valueType="num">
                                      <p:cBhvr additive="base">
                                        <p:cTn id="76" dur="500" fill="hold"/>
                                        <p:tgtEl>
                                          <p:spTgt spid="30"/>
                                        </p:tgtEl>
                                        <p:attrNameLst>
                                          <p:attrName>ppt_x</p:attrName>
                                        </p:attrNameLst>
                                      </p:cBhvr>
                                      <p:tavLst>
                                        <p:tav tm="0">
                                          <p:val>
                                            <p:strVal val="#ppt_x"/>
                                          </p:val>
                                        </p:tav>
                                        <p:tav tm="100000">
                                          <p:val>
                                            <p:strVal val="#ppt_x"/>
                                          </p:val>
                                        </p:tav>
                                      </p:tavLst>
                                    </p:anim>
                                    <p:anim calcmode="lin" valueType="num">
                                      <p:cBhvr additive="base">
                                        <p:cTn id="7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5" grpId="0" animBg="1"/>
      <p:bldP spid="21" grpId="0" animBg="1"/>
      <p:bldP spid="22" grpId="0" animBg="1"/>
      <p:bldP spid="23" grpId="0" animBg="1"/>
      <p:bldP spid="26" grpId="0" animBg="1"/>
      <p:bldP spid="27" grpId="0" animBg="1"/>
      <p:bldP spid="28" grpId="0" animBg="1"/>
      <p:bldP spid="3" grpId="0"/>
      <p:bldP spid="6" grpId="0"/>
      <p:bldP spid="7" grpId="0"/>
      <p:bldP spid="9" grpId="0"/>
      <p:bldP spid="10" grpId="0"/>
      <p:bldP spid="12" grpId="0"/>
      <p:bldP spid="3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614"/>
            <a:ext cx="8819340" cy="685800"/>
          </a:xfrm>
        </p:spPr>
        <p:txBody>
          <a:bodyPr/>
          <a:lstStyle/>
          <a:p>
            <a:pPr lvl="0"/>
            <a:r>
              <a:rPr lang="en-US" altLang="zh-CN" sz="3200" dirty="0" smtClean="0">
                <a:solidFill>
                  <a:schemeClr val="bg1"/>
                </a:solidFill>
              </a:rPr>
              <a:t>Maple: High-level SDN Programming Language</a:t>
            </a:r>
            <a:endParaRPr lang="en-US" sz="3200" dirty="0">
              <a:solidFill>
                <a:schemeClr val="bg1"/>
              </a:solidFill>
            </a:endParaRPr>
          </a:p>
        </p:txBody>
      </p:sp>
      <p:sp>
        <p:nvSpPr>
          <p:cNvPr id="3" name="Content Placeholder 2"/>
          <p:cNvSpPr>
            <a:spLocks noGrp="1"/>
          </p:cNvSpPr>
          <p:nvPr>
            <p:ph idx="1"/>
          </p:nvPr>
        </p:nvSpPr>
        <p:spPr>
          <a:xfrm>
            <a:off x="125413" y="1460843"/>
            <a:ext cx="8693927" cy="4314924"/>
          </a:xfrm>
        </p:spPr>
        <p:txBody>
          <a:bodyPr/>
          <a:lstStyle/>
          <a:p>
            <a:pPr marL="285750" indent="-285750">
              <a:spcBef>
                <a:spcPts val="0"/>
              </a:spcBef>
              <a:spcAft>
                <a:spcPts val="0"/>
              </a:spcAft>
              <a:buClr>
                <a:schemeClr val="dk1"/>
              </a:buClr>
              <a:buSzPct val="100000"/>
              <a:buFont typeface="Arial"/>
              <a:buChar char="•"/>
            </a:pPr>
            <a:r>
              <a:rPr lang="en-US" sz="2800" dirty="0">
                <a:solidFill>
                  <a:schemeClr val="dk1"/>
                </a:solidFill>
                <a:latin typeface="Arial"/>
                <a:ea typeface="Arial"/>
                <a:cs typeface="Arial"/>
                <a:sym typeface="Arial"/>
              </a:rPr>
              <a:t>Programmer sees (logically) </a:t>
            </a:r>
            <a:r>
              <a:rPr lang="en-US" sz="2800" dirty="0">
                <a:solidFill>
                  <a:srgbClr val="FF0000"/>
                </a:solidFill>
                <a:latin typeface="Arial"/>
                <a:ea typeface="Arial"/>
                <a:cs typeface="Arial"/>
                <a:sym typeface="Arial"/>
              </a:rPr>
              <a:t>each and every packet</a:t>
            </a:r>
          </a:p>
          <a:p>
            <a:pPr marL="685800" lvl="1">
              <a:spcBef>
                <a:spcPts val="0"/>
              </a:spcBef>
              <a:spcAft>
                <a:spcPts val="0"/>
              </a:spcAft>
              <a:buClr>
                <a:schemeClr val="dk1"/>
              </a:buClr>
              <a:buSzPct val="100000"/>
              <a:buFont typeface="Arial"/>
              <a:buChar char="•"/>
            </a:pPr>
            <a:r>
              <a:rPr lang="en-US" sz="2400" dirty="0" smtClean="0">
                <a:solidFill>
                  <a:schemeClr val="dk1"/>
                </a:solidFill>
                <a:latin typeface="Arial"/>
                <a:ea typeface="Arial"/>
                <a:cs typeface="Arial"/>
                <a:sym typeface="Arial"/>
              </a:rPr>
              <a:t>Every packet in the network will follow the function defined by programmers</a:t>
            </a:r>
          </a:p>
          <a:p>
            <a:pPr marL="285750" lvl="0" indent="-285750">
              <a:spcBef>
                <a:spcPts val="0"/>
              </a:spcBef>
              <a:spcAft>
                <a:spcPts val="0"/>
              </a:spcAft>
              <a:buClr>
                <a:schemeClr val="dk1"/>
              </a:buClr>
              <a:buSzPct val="100000"/>
              <a:buFont typeface="Arial"/>
              <a:buChar char="•"/>
            </a:pPr>
            <a:endParaRPr lang="en-US" sz="2800" dirty="0">
              <a:solidFill>
                <a:schemeClr val="dk1"/>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r>
              <a:rPr lang="en-US" sz="2800" dirty="0" smtClean="0">
                <a:solidFill>
                  <a:schemeClr val="dk1"/>
                </a:solidFill>
                <a:latin typeface="Arial"/>
                <a:ea typeface="Arial"/>
                <a:cs typeface="Arial"/>
                <a:sym typeface="Arial"/>
              </a:rPr>
              <a:t>High-level</a:t>
            </a:r>
            <a:r>
              <a:rPr lang="en-US" sz="2800" dirty="0">
                <a:solidFill>
                  <a:schemeClr val="dk1"/>
                </a:solidFill>
                <a:latin typeface="Arial"/>
                <a:ea typeface="Arial"/>
                <a:cs typeface="Arial"/>
                <a:sym typeface="Arial"/>
              </a:rPr>
              <a:t>, completely </a:t>
            </a:r>
            <a:r>
              <a:rPr lang="en-US" sz="2800" dirty="0">
                <a:solidFill>
                  <a:srgbClr val="FF0000"/>
                </a:solidFill>
                <a:latin typeface="Arial"/>
                <a:ea typeface="Arial"/>
                <a:cs typeface="Arial"/>
                <a:sym typeface="Arial"/>
              </a:rPr>
              <a:t>south-bound </a:t>
            </a:r>
            <a:r>
              <a:rPr lang="en-US" sz="2800" dirty="0" smtClean="0">
                <a:solidFill>
                  <a:srgbClr val="FF0000"/>
                </a:solidFill>
                <a:latin typeface="Arial"/>
                <a:ea typeface="Arial"/>
                <a:cs typeface="Arial"/>
                <a:sym typeface="Arial"/>
              </a:rPr>
              <a:t>agnostic</a:t>
            </a:r>
          </a:p>
          <a:p>
            <a:pPr lvl="1" indent="-342900">
              <a:spcBef>
                <a:spcPts val="0"/>
              </a:spcBef>
              <a:spcAft>
                <a:spcPts val="0"/>
              </a:spcAft>
              <a:buClr>
                <a:schemeClr val="dk1"/>
              </a:buClr>
              <a:buSzPct val="100000"/>
              <a:buFont typeface="Wingdings" charset="2"/>
              <a:buChar char="Ø"/>
            </a:pPr>
            <a:r>
              <a:rPr lang="en-US" sz="2400" dirty="0">
                <a:latin typeface="Arial"/>
                <a:ea typeface="Arial"/>
                <a:cs typeface="Arial"/>
                <a:sym typeface="Arial"/>
              </a:rPr>
              <a:t>S</a:t>
            </a:r>
            <a:r>
              <a:rPr lang="en-US" sz="2400" dirty="0" smtClean="0">
                <a:latin typeface="Arial"/>
                <a:ea typeface="Arial"/>
                <a:cs typeface="Arial"/>
                <a:sym typeface="Arial"/>
              </a:rPr>
              <a:t>outh-bound protocol (</a:t>
            </a:r>
            <a:r>
              <a:rPr lang="en-US" sz="2400" dirty="0" err="1" smtClean="0">
                <a:latin typeface="Arial"/>
                <a:ea typeface="Arial"/>
                <a:cs typeface="Arial"/>
                <a:sym typeface="Arial"/>
              </a:rPr>
              <a:t>openflow</a:t>
            </a:r>
            <a:r>
              <a:rPr lang="en-US" sz="2400" dirty="0" smtClean="0">
                <a:latin typeface="Arial"/>
                <a:ea typeface="Arial"/>
                <a:cs typeface="Arial"/>
                <a:sym typeface="Arial"/>
              </a:rPr>
              <a:t>) is transparent to programmers</a:t>
            </a:r>
          </a:p>
          <a:p>
            <a:pPr marL="285750" lvl="0" indent="-285750">
              <a:spcBef>
                <a:spcPts val="0"/>
              </a:spcBef>
              <a:spcAft>
                <a:spcPts val="0"/>
              </a:spcAft>
              <a:buClr>
                <a:schemeClr val="dk1"/>
              </a:buClr>
              <a:buSzPct val="100000"/>
              <a:buFont typeface="Arial"/>
              <a:buChar char="•"/>
            </a:pPr>
            <a:endParaRPr lang="en-US" sz="2800" dirty="0" smtClean="0">
              <a:solidFill>
                <a:srgbClr val="FF0000"/>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r>
              <a:rPr lang="en-US" sz="2800" dirty="0">
                <a:solidFill>
                  <a:schemeClr val="dk1"/>
                </a:solidFill>
                <a:latin typeface="Arial"/>
                <a:ea typeface="Arial"/>
                <a:cs typeface="Arial"/>
                <a:sym typeface="Arial"/>
              </a:rPr>
              <a:t>C</a:t>
            </a:r>
            <a:r>
              <a:rPr lang="en-US" sz="2800" dirty="0" smtClean="0">
                <a:solidFill>
                  <a:schemeClr val="dk1"/>
                </a:solidFill>
                <a:latin typeface="Arial"/>
                <a:ea typeface="Arial"/>
                <a:cs typeface="Arial"/>
                <a:sym typeface="Arial"/>
              </a:rPr>
              <a:t>ross-layer </a:t>
            </a:r>
            <a:r>
              <a:rPr lang="en-US" sz="2800" dirty="0">
                <a:solidFill>
                  <a:schemeClr val="dk1"/>
                </a:solidFill>
                <a:latin typeface="Arial"/>
                <a:ea typeface="Arial"/>
                <a:cs typeface="Arial"/>
                <a:sym typeface="Arial"/>
              </a:rPr>
              <a:t>(</a:t>
            </a:r>
            <a:r>
              <a:rPr lang="en-US" sz="2800" dirty="0">
                <a:solidFill>
                  <a:srgbClr val="FF0000"/>
                </a:solidFill>
                <a:latin typeface="Arial"/>
                <a:ea typeface="Arial"/>
                <a:cs typeface="Arial"/>
                <a:sym typeface="Arial"/>
              </a:rPr>
              <a:t>L2-L7</a:t>
            </a:r>
            <a:r>
              <a:rPr lang="en-US" sz="2800" dirty="0">
                <a:solidFill>
                  <a:schemeClr val="dk1"/>
                </a:solidFill>
                <a:latin typeface="Arial"/>
                <a:ea typeface="Arial"/>
                <a:cs typeface="Arial"/>
                <a:sym typeface="Arial"/>
              </a:rPr>
              <a:t>) </a:t>
            </a:r>
            <a:r>
              <a:rPr lang="en-US" sz="2800" dirty="0" smtClean="0">
                <a:solidFill>
                  <a:schemeClr val="dk1"/>
                </a:solidFill>
                <a:latin typeface="Arial"/>
                <a:ea typeface="Arial"/>
                <a:cs typeface="Arial"/>
                <a:sym typeface="Arial"/>
              </a:rPr>
              <a:t>programming</a:t>
            </a:r>
          </a:p>
          <a:p>
            <a:pPr lvl="1">
              <a:spcBef>
                <a:spcPts val="0"/>
              </a:spcBef>
              <a:spcAft>
                <a:spcPts val="0"/>
              </a:spcAft>
              <a:buClr>
                <a:schemeClr val="dk1"/>
              </a:buClr>
              <a:buSzPct val="100000"/>
              <a:buFont typeface="Wingdings" charset="2"/>
              <a:buChar char="Ø"/>
            </a:pPr>
            <a:r>
              <a:rPr lang="en-US" sz="2400" dirty="0" smtClean="0">
                <a:solidFill>
                  <a:schemeClr val="dk1"/>
                </a:solidFill>
                <a:latin typeface="Arial"/>
                <a:ea typeface="Arial"/>
                <a:cs typeface="Arial"/>
                <a:sym typeface="Arial"/>
              </a:rPr>
              <a:t>Control the packet not only based on IP or MAC, but also HTTP</a:t>
            </a:r>
          </a:p>
        </p:txBody>
      </p:sp>
    </p:spTree>
    <p:extLst>
      <p:ext uri="{BB962C8B-B14F-4D97-AF65-F5344CB8AC3E}">
        <p14:creationId xmlns:p14="http://schemas.microsoft.com/office/powerpoint/2010/main" val="175068462"/>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Issues in Current SDN Programming</a:t>
            </a:r>
            <a:endParaRPr lang="en-US" dirty="0"/>
          </a:p>
        </p:txBody>
      </p:sp>
      <p:sp>
        <p:nvSpPr>
          <p:cNvPr id="10" name="TextBox 9"/>
          <p:cNvSpPr txBox="1"/>
          <p:nvPr/>
        </p:nvSpPr>
        <p:spPr>
          <a:xfrm>
            <a:off x="320277" y="1339028"/>
            <a:ext cx="8562466"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lvl="0" eaLnBrk="0" hangingPunct="0">
              <a:spcBef>
                <a:spcPct val="30000"/>
              </a:spcBef>
              <a:defRPr/>
            </a:pPr>
            <a:r>
              <a:rPr lang="en-US" baseline="0" dirty="0" smtClean="0"/>
              <a:t>Issue 1</a:t>
            </a:r>
            <a:r>
              <a:rPr lang="en-US" baseline="0" dirty="0"/>
              <a:t>: </a:t>
            </a:r>
            <a:r>
              <a:rPr lang="en-US" altLang="en-US" baseline="0" dirty="0"/>
              <a:t>Complex, manual </a:t>
            </a:r>
            <a:r>
              <a:rPr lang="en-US" altLang="en-US" baseline="0" dirty="0" smtClean="0"/>
              <a:t>project deployment</a:t>
            </a:r>
            <a:endParaRPr lang="en-US" baseline="0" dirty="0"/>
          </a:p>
        </p:txBody>
      </p:sp>
      <p:grpSp>
        <p:nvGrpSpPr>
          <p:cNvPr id="8" name="组合 7"/>
          <p:cNvGrpSpPr/>
          <p:nvPr/>
        </p:nvGrpSpPr>
        <p:grpSpPr>
          <a:xfrm>
            <a:off x="1381831" y="2270028"/>
            <a:ext cx="7205577" cy="3351043"/>
            <a:chOff x="1335314" y="2307770"/>
            <a:chExt cx="6098976" cy="3351043"/>
          </a:xfrm>
        </p:grpSpPr>
        <p:sp>
          <p:nvSpPr>
            <p:cNvPr id="9" name="任意多边形 8"/>
            <p:cNvSpPr/>
            <p:nvPr/>
          </p:nvSpPr>
          <p:spPr>
            <a:xfrm>
              <a:off x="1335314" y="2307770"/>
              <a:ext cx="6096000" cy="926583"/>
            </a:xfrm>
            <a:custGeom>
              <a:avLst/>
              <a:gdLst>
                <a:gd name="connsiteX0" fmla="*/ 0 w 6096000"/>
                <a:gd name="connsiteY0" fmla="*/ 0 h 1219200"/>
                <a:gd name="connsiteX1" fmla="*/ 6096000 w 6096000"/>
                <a:gd name="connsiteY1" fmla="*/ 0 h 1219200"/>
                <a:gd name="connsiteX2" fmla="*/ 6096000 w 6096000"/>
                <a:gd name="connsiteY2" fmla="*/ 1219200 h 1219200"/>
                <a:gd name="connsiteX3" fmla="*/ 0 w 6096000"/>
                <a:gd name="connsiteY3" fmla="*/ 1219200 h 1219200"/>
                <a:gd name="connsiteX4" fmla="*/ 0 w 60960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1219200">
                  <a:moveTo>
                    <a:pt x="0" y="0"/>
                  </a:moveTo>
                  <a:lnTo>
                    <a:pt x="6096000" y="0"/>
                  </a:lnTo>
                  <a:lnTo>
                    <a:pt x="6096000" y="1219200"/>
                  </a:lnTo>
                  <a:lnTo>
                    <a:pt x="0" y="1219200"/>
                  </a:lnTo>
                  <a:lnTo>
                    <a:pt x="0" y="0"/>
                  </a:lnTo>
                  <a:close/>
                </a:path>
              </a:pathLst>
            </a:custGeom>
          </p:spPr>
          <p:style>
            <a:lnRef idx="0">
              <a:schemeClr val="dk1">
                <a:hueOff val="0"/>
                <a:satOff val="0"/>
                <a:lumOff val="0"/>
                <a:alphaOff val="0"/>
              </a:schemeClr>
            </a:lnRef>
            <a:fillRef idx="1">
              <a:schemeClr val="accent5">
                <a:shade val="90000"/>
                <a:hueOff val="0"/>
                <a:satOff val="0"/>
                <a:lumOff val="0"/>
                <a:alphaOff val="0"/>
              </a:schemeClr>
            </a:fillRef>
            <a:effectRef idx="1">
              <a:schemeClr val="accent5">
                <a:shade val="90000"/>
                <a:hueOff val="0"/>
                <a:satOff val="0"/>
                <a:lumOff val="0"/>
                <a:alphaOff val="0"/>
              </a:schemeClr>
            </a:effectRef>
            <a:fontRef idx="minor">
              <a:schemeClr val="lt1">
                <a:hueOff val="0"/>
                <a:satOff val="0"/>
                <a:lumOff val="0"/>
                <a:alphaOff val="0"/>
              </a:schemeClr>
            </a:fontRef>
          </p:style>
          <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endParaRPr lang="zh-CN" altLang="en-US" sz="5400" kern="1200"/>
            </a:p>
          </p:txBody>
        </p:sp>
        <p:sp>
          <p:nvSpPr>
            <p:cNvPr id="13" name="任意多边形 12"/>
            <p:cNvSpPr/>
            <p:nvPr/>
          </p:nvSpPr>
          <p:spPr>
            <a:xfrm>
              <a:off x="1338290" y="3234354"/>
              <a:ext cx="2030015" cy="2101097"/>
            </a:xfrm>
            <a:custGeom>
              <a:avLst/>
              <a:gdLst>
                <a:gd name="connsiteX0" fmla="*/ 0 w 2030015"/>
                <a:gd name="connsiteY0" fmla="*/ 0 h 2560320"/>
                <a:gd name="connsiteX1" fmla="*/ 2030015 w 2030015"/>
                <a:gd name="connsiteY1" fmla="*/ 0 h 2560320"/>
                <a:gd name="connsiteX2" fmla="*/ 2030015 w 2030015"/>
                <a:gd name="connsiteY2" fmla="*/ 2560320 h 2560320"/>
                <a:gd name="connsiteX3" fmla="*/ 0 w 2030015"/>
                <a:gd name="connsiteY3" fmla="*/ 2560320 h 2560320"/>
                <a:gd name="connsiteX4" fmla="*/ 0 w 2030015"/>
                <a:gd name="connsiteY4" fmla="*/ 0 h 256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2560320">
                  <a:moveTo>
                    <a:pt x="0" y="0"/>
                  </a:moveTo>
                  <a:lnTo>
                    <a:pt x="2030015" y="0"/>
                  </a:lnTo>
                  <a:lnTo>
                    <a:pt x="2030015" y="2560320"/>
                  </a:lnTo>
                  <a:lnTo>
                    <a:pt x="0" y="2560320"/>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endParaRPr lang="zh-CN" altLang="en-US" sz="5400" kern="1200"/>
            </a:p>
          </p:txBody>
        </p:sp>
        <p:sp>
          <p:nvSpPr>
            <p:cNvPr id="14" name="任意多边形 13"/>
            <p:cNvSpPr/>
            <p:nvPr/>
          </p:nvSpPr>
          <p:spPr>
            <a:xfrm>
              <a:off x="3368306" y="3234354"/>
              <a:ext cx="2030015" cy="2101097"/>
            </a:xfrm>
            <a:custGeom>
              <a:avLst/>
              <a:gdLst>
                <a:gd name="connsiteX0" fmla="*/ 0 w 2030015"/>
                <a:gd name="connsiteY0" fmla="*/ 0 h 2560320"/>
                <a:gd name="connsiteX1" fmla="*/ 2030015 w 2030015"/>
                <a:gd name="connsiteY1" fmla="*/ 0 h 2560320"/>
                <a:gd name="connsiteX2" fmla="*/ 2030015 w 2030015"/>
                <a:gd name="connsiteY2" fmla="*/ 2560320 h 2560320"/>
                <a:gd name="connsiteX3" fmla="*/ 0 w 2030015"/>
                <a:gd name="connsiteY3" fmla="*/ 2560320 h 2560320"/>
                <a:gd name="connsiteX4" fmla="*/ 0 w 2030015"/>
                <a:gd name="connsiteY4" fmla="*/ 0 h 256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2560320">
                  <a:moveTo>
                    <a:pt x="0" y="0"/>
                  </a:moveTo>
                  <a:lnTo>
                    <a:pt x="2030015" y="0"/>
                  </a:lnTo>
                  <a:lnTo>
                    <a:pt x="2030015" y="2560320"/>
                  </a:lnTo>
                  <a:lnTo>
                    <a:pt x="0" y="2560320"/>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4966938"/>
                <a:satOff val="19906"/>
                <a:lumOff val="4314"/>
                <a:alphaOff val="0"/>
              </a:schemeClr>
            </a:fillRef>
            <a:effectRef idx="1">
              <a:schemeClr val="accent5">
                <a:hueOff val="-4966938"/>
                <a:satOff val="19906"/>
                <a:lumOff val="4314"/>
                <a:alphaOff val="0"/>
              </a:schemeClr>
            </a:effectRef>
            <a:fontRef idx="minor">
              <a:schemeClr val="dk1"/>
            </a:fontRef>
          </p:style>
          <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endParaRPr lang="zh-CN" altLang="en-US" sz="5400" kern="1200"/>
            </a:p>
          </p:txBody>
        </p:sp>
        <p:sp>
          <p:nvSpPr>
            <p:cNvPr id="21" name="任意多边形 20"/>
            <p:cNvSpPr/>
            <p:nvPr/>
          </p:nvSpPr>
          <p:spPr>
            <a:xfrm>
              <a:off x="5398321" y="3234354"/>
              <a:ext cx="2030015" cy="2101097"/>
            </a:xfrm>
            <a:custGeom>
              <a:avLst/>
              <a:gdLst>
                <a:gd name="connsiteX0" fmla="*/ 0 w 2030015"/>
                <a:gd name="connsiteY0" fmla="*/ 0 h 2560320"/>
                <a:gd name="connsiteX1" fmla="*/ 2030015 w 2030015"/>
                <a:gd name="connsiteY1" fmla="*/ 0 h 2560320"/>
                <a:gd name="connsiteX2" fmla="*/ 2030015 w 2030015"/>
                <a:gd name="connsiteY2" fmla="*/ 2560320 h 2560320"/>
                <a:gd name="connsiteX3" fmla="*/ 0 w 2030015"/>
                <a:gd name="connsiteY3" fmla="*/ 2560320 h 2560320"/>
                <a:gd name="connsiteX4" fmla="*/ 0 w 2030015"/>
                <a:gd name="connsiteY4" fmla="*/ 0 h 256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2560320">
                  <a:moveTo>
                    <a:pt x="0" y="0"/>
                  </a:moveTo>
                  <a:lnTo>
                    <a:pt x="2030015" y="0"/>
                  </a:lnTo>
                  <a:lnTo>
                    <a:pt x="2030015" y="2560320"/>
                  </a:lnTo>
                  <a:lnTo>
                    <a:pt x="0" y="2560320"/>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9933876"/>
                <a:satOff val="39811"/>
                <a:lumOff val="8628"/>
                <a:alphaOff val="0"/>
              </a:schemeClr>
            </a:fillRef>
            <a:effectRef idx="1">
              <a:schemeClr val="accent5">
                <a:hueOff val="-9933876"/>
                <a:satOff val="39811"/>
                <a:lumOff val="8628"/>
                <a:alphaOff val="0"/>
              </a:schemeClr>
            </a:effectRef>
            <a:fontRef idx="minor">
              <a:schemeClr val="dk1"/>
            </a:fontRef>
          </p:style>
          <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endParaRPr lang="zh-CN" altLang="en-US" sz="5400" kern="1200"/>
            </a:p>
          </p:txBody>
        </p:sp>
        <p:sp>
          <p:nvSpPr>
            <p:cNvPr id="22" name="矩形 21"/>
            <p:cNvSpPr/>
            <p:nvPr/>
          </p:nvSpPr>
          <p:spPr>
            <a:xfrm>
              <a:off x="1338290" y="5374333"/>
              <a:ext cx="6096000" cy="284480"/>
            </a:xfrm>
            <a:prstGeom prst="rect">
              <a:avLst/>
            </a:prstGeom>
          </p:spPr>
          <p:style>
            <a:lnRef idx="0">
              <a:schemeClr val="dk1">
                <a:hueOff val="0"/>
                <a:satOff val="0"/>
                <a:lumOff val="0"/>
                <a:alphaOff val="0"/>
              </a:schemeClr>
            </a:lnRef>
            <a:fillRef idx="1">
              <a:schemeClr val="accent5">
                <a:shade val="90000"/>
                <a:hueOff val="0"/>
                <a:satOff val="0"/>
                <a:lumOff val="0"/>
                <a:alphaOff val="0"/>
              </a:schemeClr>
            </a:fillRef>
            <a:effectRef idx="1">
              <a:schemeClr val="accent5">
                <a:shade val="90000"/>
                <a:hueOff val="0"/>
                <a:satOff val="0"/>
                <a:lumOff val="0"/>
                <a:alphaOff val="0"/>
              </a:schemeClr>
            </a:effectRef>
            <a:fontRef idx="minor">
              <a:schemeClr val="lt1">
                <a:hueOff val="0"/>
                <a:satOff val="0"/>
                <a:lumOff val="0"/>
                <a:alphaOff val="0"/>
              </a:schemeClr>
            </a:fontRef>
          </p:style>
        </p:sp>
      </p:grpSp>
      <p:sp>
        <p:nvSpPr>
          <p:cNvPr id="18" name="TextBox 17"/>
          <p:cNvSpPr txBox="1"/>
          <p:nvPr/>
        </p:nvSpPr>
        <p:spPr>
          <a:xfrm>
            <a:off x="1381832" y="2317820"/>
            <a:ext cx="7198542" cy="830997"/>
          </a:xfrm>
          <a:prstGeom prst="rect">
            <a:avLst/>
          </a:prstGeom>
          <a:noFill/>
        </p:spPr>
        <p:txBody>
          <a:bodyPr wrap="square" rtlCol="0">
            <a:spAutoFit/>
          </a:bodyPr>
          <a:lstStyle/>
          <a:p>
            <a:pPr lvl="0" algn="ctr" eaLnBrk="0" hangingPunct="0">
              <a:spcBef>
                <a:spcPct val="30000"/>
              </a:spcBef>
              <a:defRPr/>
            </a:pPr>
            <a:r>
              <a:rPr lang="en-US" baseline="0" dirty="0" smtClean="0"/>
              <a:t>The state-of-the-art </a:t>
            </a:r>
            <a:r>
              <a:rPr lang="en-US" baseline="0" dirty="0"/>
              <a:t>SDN controller is </a:t>
            </a:r>
            <a:r>
              <a:rPr lang="en-US" baseline="0" dirty="0" err="1" smtClean="0"/>
              <a:t>OpenDaylight</a:t>
            </a:r>
            <a:r>
              <a:rPr lang="en-US" baseline="0" dirty="0" smtClean="0"/>
              <a:t>, in </a:t>
            </a:r>
            <a:r>
              <a:rPr lang="en-US" baseline="0" dirty="0" err="1" smtClean="0"/>
              <a:t>OpenDaylight</a:t>
            </a:r>
            <a:r>
              <a:rPr lang="en-US" baseline="0" dirty="0" smtClean="0"/>
              <a:t> programming requires:</a:t>
            </a:r>
            <a:endParaRPr lang="en-US" baseline="0" dirty="0"/>
          </a:p>
        </p:txBody>
      </p:sp>
      <p:sp>
        <p:nvSpPr>
          <p:cNvPr id="19" name="TextBox 18"/>
          <p:cNvSpPr txBox="1"/>
          <p:nvPr/>
        </p:nvSpPr>
        <p:spPr>
          <a:xfrm>
            <a:off x="1338289" y="3594360"/>
            <a:ext cx="2145139" cy="1200329"/>
          </a:xfrm>
          <a:prstGeom prst="rect">
            <a:avLst/>
          </a:prstGeom>
          <a:noFill/>
        </p:spPr>
        <p:txBody>
          <a:bodyPr wrap="square" rtlCol="0">
            <a:spAutoFit/>
          </a:bodyPr>
          <a:lstStyle/>
          <a:p>
            <a:pPr lvl="0" eaLnBrk="0" hangingPunct="0">
              <a:spcBef>
                <a:spcPct val="30000"/>
              </a:spcBef>
              <a:defRPr/>
            </a:pPr>
            <a:r>
              <a:rPr lang="en-US" b="1" baseline="0" dirty="0" smtClean="0">
                <a:latin typeface="+mn-lt"/>
              </a:rPr>
              <a:t>Handle project dependencies (</a:t>
            </a:r>
            <a:r>
              <a:rPr lang="en-US" b="1" baseline="0" dirty="0" err="1" smtClean="0">
                <a:latin typeface="+mn-lt"/>
              </a:rPr>
              <a:t>feature.xml</a:t>
            </a:r>
            <a:r>
              <a:rPr lang="en-US" b="1" baseline="0" dirty="0" smtClean="0">
                <a:latin typeface="+mn-lt"/>
              </a:rPr>
              <a:t> …)</a:t>
            </a:r>
          </a:p>
        </p:txBody>
      </p:sp>
      <p:sp>
        <p:nvSpPr>
          <p:cNvPr id="23" name="TextBox 22"/>
          <p:cNvSpPr txBox="1"/>
          <p:nvPr/>
        </p:nvSpPr>
        <p:spPr>
          <a:xfrm>
            <a:off x="3850763" y="3608872"/>
            <a:ext cx="2031007" cy="1200329"/>
          </a:xfrm>
          <a:prstGeom prst="rect">
            <a:avLst/>
          </a:prstGeom>
          <a:noFill/>
        </p:spPr>
        <p:txBody>
          <a:bodyPr wrap="square" rtlCol="0">
            <a:spAutoFit/>
          </a:bodyPr>
          <a:lstStyle/>
          <a:p>
            <a:pPr lvl="0" eaLnBrk="0" hangingPunct="0">
              <a:spcBef>
                <a:spcPct val="30000"/>
              </a:spcBef>
              <a:defRPr/>
            </a:pPr>
            <a:r>
              <a:rPr lang="en-US" b="1" baseline="0" dirty="0" smtClean="0">
                <a:latin typeface="+mn-lt"/>
              </a:rPr>
              <a:t>Feature/</a:t>
            </a:r>
            <a:r>
              <a:rPr lang="en-US" b="1" baseline="0" dirty="0" err="1" smtClean="0">
                <a:latin typeface="+mn-lt"/>
              </a:rPr>
              <a:t>Kar</a:t>
            </a:r>
            <a:r>
              <a:rPr lang="en-US" b="1" baseline="0" dirty="0" smtClean="0">
                <a:latin typeface="+mn-lt"/>
              </a:rPr>
              <a:t> install in </a:t>
            </a:r>
            <a:r>
              <a:rPr lang="en-US" b="1" baseline="0" dirty="0" err="1" smtClean="0">
                <a:latin typeface="+mn-lt"/>
              </a:rPr>
              <a:t>karaf</a:t>
            </a:r>
            <a:r>
              <a:rPr lang="en-US" b="1" baseline="0" dirty="0" smtClean="0">
                <a:latin typeface="+mn-lt"/>
              </a:rPr>
              <a:t> console</a:t>
            </a:r>
          </a:p>
        </p:txBody>
      </p:sp>
      <p:sp>
        <p:nvSpPr>
          <p:cNvPr id="24" name="TextBox 23"/>
          <p:cNvSpPr txBox="1"/>
          <p:nvPr/>
        </p:nvSpPr>
        <p:spPr>
          <a:xfrm>
            <a:off x="5446825" y="3978205"/>
            <a:ext cx="2031007" cy="461665"/>
          </a:xfrm>
          <a:prstGeom prst="rect">
            <a:avLst/>
          </a:prstGeom>
          <a:noFill/>
        </p:spPr>
        <p:txBody>
          <a:bodyPr wrap="square" rtlCol="0">
            <a:spAutoFit/>
          </a:bodyPr>
          <a:lstStyle/>
          <a:p>
            <a:pPr lvl="0" algn="ctr" eaLnBrk="0" hangingPunct="0">
              <a:spcBef>
                <a:spcPct val="30000"/>
              </a:spcBef>
              <a:defRPr/>
            </a:pPr>
            <a:r>
              <a:rPr lang="en-US" b="1" baseline="0" dirty="0" smtClean="0">
                <a:latin typeface="+mn-lt"/>
              </a:rPr>
              <a:t>•••</a:t>
            </a:r>
          </a:p>
        </p:txBody>
      </p:sp>
      <p:sp>
        <p:nvSpPr>
          <p:cNvPr id="15" name="TextBox 14"/>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6"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2</a:t>
            </a:r>
            <a:endParaRPr lang="en-US" dirty="0">
              <a:solidFill>
                <a:schemeClr val="bg2"/>
              </a:solidFill>
            </a:endParaRPr>
          </a:p>
        </p:txBody>
      </p:sp>
    </p:spTree>
    <p:extLst>
      <p:ext uri="{BB962C8B-B14F-4D97-AF65-F5344CB8AC3E}">
        <p14:creationId xmlns:p14="http://schemas.microsoft.com/office/powerpoint/2010/main" val="1922292690"/>
      </p:ext>
    </p:extLst>
  </p:cSld>
  <p:clrMapOvr>
    <a:masterClrMapping/>
  </p:clrMapOvr>
  <mc:AlternateContent xmlns:mc="http://schemas.openxmlformats.org/markup-compatibility/2006" xmlns:p14="http://schemas.microsoft.com/office/powerpoint/2010/main">
    <mc:Choice Requires="p14">
      <p:transition spd="slow" p14:dur="1500" advTm="10000">
        <p:split orient="vert"/>
      </p:transition>
    </mc:Choice>
    <mc:Fallback xmlns="">
      <p:transition spd="slow" advTm="10000">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Issues in Current SDN Programming</a:t>
            </a:r>
            <a:endParaRPr lang="en-US" dirty="0"/>
          </a:p>
        </p:txBody>
      </p:sp>
      <p:sp>
        <p:nvSpPr>
          <p:cNvPr id="20" name="TextBox 19"/>
          <p:cNvSpPr txBox="1"/>
          <p:nvPr/>
        </p:nvSpPr>
        <p:spPr>
          <a:xfrm>
            <a:off x="256874" y="1584980"/>
            <a:ext cx="8562466"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lvl="0" eaLnBrk="0" hangingPunct="0">
              <a:spcBef>
                <a:spcPct val="30000"/>
              </a:spcBef>
              <a:defRPr/>
            </a:pPr>
            <a:r>
              <a:rPr lang="en-US" baseline="0" dirty="0" smtClean="0"/>
              <a:t>Issue 2: </a:t>
            </a:r>
            <a:r>
              <a:rPr lang="en-US" baseline="0" dirty="0"/>
              <a:t>SDN programmers manually </a:t>
            </a:r>
            <a:r>
              <a:rPr lang="en-US" baseline="0" dirty="0" smtClean="0"/>
              <a:t>write </a:t>
            </a:r>
            <a:r>
              <a:rPr lang="en-US" baseline="0" dirty="0" err="1" smtClean="0"/>
              <a:t>openflow</a:t>
            </a:r>
            <a:r>
              <a:rPr lang="en-US" baseline="0" dirty="0" smtClean="0"/>
              <a:t> rules; </a:t>
            </a:r>
            <a:r>
              <a:rPr lang="en-US" baseline="0" dirty="0" err="1" smtClean="0"/>
              <a:t>openflow</a:t>
            </a:r>
            <a:r>
              <a:rPr lang="en-US" baseline="0" dirty="0" smtClean="0"/>
              <a:t> is a </a:t>
            </a:r>
            <a:r>
              <a:rPr lang="en-US" baseline="0" dirty="0" smtClean="0">
                <a:solidFill>
                  <a:srgbClr val="FF0000"/>
                </a:solidFill>
              </a:rPr>
              <a:t>low level </a:t>
            </a:r>
            <a:r>
              <a:rPr lang="en-US" baseline="0" dirty="0" smtClean="0"/>
              <a:t>and </a:t>
            </a:r>
            <a:r>
              <a:rPr lang="en-US" baseline="0" dirty="0" smtClean="0">
                <a:solidFill>
                  <a:srgbClr val="FF0000"/>
                </a:solidFill>
              </a:rPr>
              <a:t>limited computation </a:t>
            </a:r>
            <a:r>
              <a:rPr lang="en-US" baseline="0" dirty="0" smtClean="0">
                <a:solidFill>
                  <a:schemeClr val="tx1"/>
                </a:solidFill>
              </a:rPr>
              <a:t>model</a:t>
            </a:r>
            <a:endParaRPr lang="en-US" baseline="0" dirty="0">
              <a:solidFill>
                <a:schemeClr val="tx1"/>
              </a:solidFill>
            </a:endParaRPr>
          </a:p>
        </p:txBody>
      </p:sp>
      <p:grpSp>
        <p:nvGrpSpPr>
          <p:cNvPr id="5" name="组合 4"/>
          <p:cNvGrpSpPr/>
          <p:nvPr/>
        </p:nvGrpSpPr>
        <p:grpSpPr>
          <a:xfrm>
            <a:off x="699027" y="3229543"/>
            <a:ext cx="7163813" cy="1436454"/>
            <a:chOff x="389726" y="2665767"/>
            <a:chExt cx="2717974" cy="1091599"/>
          </a:xfrm>
        </p:grpSpPr>
        <p:sp>
          <p:nvSpPr>
            <p:cNvPr id="3" name="对角圆角矩形 2"/>
            <p:cNvSpPr/>
            <p:nvPr/>
          </p:nvSpPr>
          <p:spPr bwMode="auto">
            <a:xfrm>
              <a:off x="403178" y="2665767"/>
              <a:ext cx="2704522" cy="1091599"/>
            </a:xfrm>
            <a:prstGeom prst="round2Diag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1" name="TextBox 20"/>
            <p:cNvSpPr txBox="1"/>
            <p:nvPr/>
          </p:nvSpPr>
          <p:spPr>
            <a:xfrm>
              <a:off x="389726" y="2673625"/>
              <a:ext cx="2717974" cy="1075882"/>
            </a:xfrm>
            <a:prstGeom prst="rect">
              <a:avLst/>
            </a:prstGeom>
            <a:noFill/>
          </p:spPr>
          <p:txBody>
            <a:bodyPr wrap="square" rtlCol="0">
              <a:spAutoFit/>
            </a:bodyPr>
            <a:lstStyle/>
            <a:p>
              <a:pPr marL="457200" lvl="0" indent="-457200" eaLnBrk="0" hangingPunct="0">
                <a:spcBef>
                  <a:spcPct val="30000"/>
                </a:spcBef>
                <a:buAutoNum type="arabicPeriod"/>
                <a:defRPr/>
              </a:pPr>
              <a:r>
                <a:rPr lang="en-US" sz="2000" baseline="0" dirty="0" err="1" smtClean="0"/>
                <a:t>Openflow</a:t>
              </a:r>
              <a:r>
                <a:rPr lang="en-US" sz="2000" baseline="0" dirty="0" smtClean="0"/>
                <a:t> does not support logic negation, and hence needs priority to simulate logic negation;</a:t>
              </a:r>
            </a:p>
            <a:p>
              <a:pPr marL="457200" lvl="0" indent="-457200" eaLnBrk="0" hangingPunct="0">
                <a:spcBef>
                  <a:spcPct val="30000"/>
                </a:spcBef>
                <a:buAutoNum type="arabicPeriod"/>
                <a:defRPr/>
              </a:pPr>
              <a:r>
                <a:rPr lang="en-US" sz="2000" baseline="0" dirty="0" err="1" smtClean="0"/>
                <a:t>Openflow</a:t>
              </a:r>
              <a:r>
                <a:rPr lang="en-US" sz="2000" baseline="0" dirty="0" smtClean="0"/>
                <a:t> supports only layer 2 to layer 4, but many decisions depend on higher layers</a:t>
              </a:r>
              <a:endParaRPr lang="en-US" sz="2000" baseline="0" dirty="0"/>
            </a:p>
          </p:txBody>
        </p:sp>
      </p:grpSp>
      <p:sp>
        <p:nvSpPr>
          <p:cNvPr id="10" name="TextBox 9"/>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1"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3</a:t>
            </a:r>
            <a:endParaRPr lang="en-US" dirty="0">
              <a:solidFill>
                <a:schemeClr val="bg2"/>
              </a:solidFill>
            </a:endParaRPr>
          </a:p>
        </p:txBody>
      </p:sp>
    </p:spTree>
    <p:extLst>
      <p:ext uri="{BB962C8B-B14F-4D97-AF65-F5344CB8AC3E}">
        <p14:creationId xmlns:p14="http://schemas.microsoft.com/office/powerpoint/2010/main" val="810910967"/>
      </p:ext>
    </p:extLst>
  </p:cSld>
  <p:clrMapOvr>
    <a:masterClrMapping/>
  </p:clrMapOvr>
  <mc:AlternateContent xmlns:mc="http://schemas.openxmlformats.org/markup-compatibility/2006" xmlns:p14="http://schemas.microsoft.com/office/powerpoint/2010/main">
    <mc:Choice Requires="p14">
      <p:transition spd="slow" p14:dur="1500" advTm="10000">
        <p:split orient="vert"/>
      </p:transition>
    </mc:Choice>
    <mc:Fallback xmlns="">
      <p:transition spd="slow" advTm="10000">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An Example: A Simple SDN Controller</a:t>
            </a:r>
            <a:endParaRPr lang="en-US" sz="3600" dirty="0"/>
          </a:p>
        </p:txBody>
      </p:sp>
      <p:grpSp>
        <p:nvGrpSpPr>
          <p:cNvPr id="23" name="组合 22"/>
          <p:cNvGrpSpPr/>
          <p:nvPr/>
        </p:nvGrpSpPr>
        <p:grpSpPr>
          <a:xfrm>
            <a:off x="563033" y="1641779"/>
            <a:ext cx="4686300" cy="2919333"/>
            <a:chOff x="114300" y="1622777"/>
            <a:chExt cx="4686300" cy="2919333"/>
          </a:xfrm>
        </p:grpSpPr>
        <p:sp>
          <p:nvSpPr>
            <p:cNvPr id="4" name="对角圆角矩形 3"/>
            <p:cNvSpPr/>
            <p:nvPr/>
          </p:nvSpPr>
          <p:spPr bwMode="auto">
            <a:xfrm>
              <a:off x="114300" y="1622777"/>
              <a:ext cx="4686300" cy="2919333"/>
            </a:xfrm>
            <a:prstGeom prst="round2Diag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2500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5" name="Rectangle 2"/>
            <p:cNvSpPr>
              <a:spLocks/>
            </p:cNvSpPr>
            <p:nvPr/>
          </p:nvSpPr>
          <p:spPr bwMode="auto">
            <a:xfrm>
              <a:off x="878185" y="1679929"/>
              <a:ext cx="3793828" cy="2793997"/>
            </a:xfrm>
            <a:prstGeom prst="rect">
              <a:avLst/>
            </a:prstGeom>
            <a:noFill/>
            <a:ln>
              <a:no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lIns="0" tIns="0" rIns="0" bIns="0" anchor="b"/>
            <a:lstStyle/>
            <a:p>
              <a:endParaRPr lang="nl-NL" sz="2000" baseline="0" dirty="0" smtClean="0">
                <a:cs typeface="Menlo Regular"/>
              </a:endParaRPr>
            </a:p>
            <a:p>
              <a:endParaRPr lang="nl-NL" sz="2000" baseline="0" dirty="0" smtClean="0">
                <a:cs typeface="Menlo Regular"/>
              </a:endParaRPr>
            </a:p>
            <a:p>
              <a:r>
                <a:rPr lang="nl-NL" sz="2000" baseline="0" dirty="0" err="1" smtClean="0">
                  <a:cs typeface="Menlo Regular"/>
                </a:rPr>
                <a:t>badPort</a:t>
              </a:r>
              <a:r>
                <a:rPr lang="nl-NL" sz="2000" baseline="0" dirty="0">
                  <a:cs typeface="Menlo Regular"/>
                </a:rPr>
                <a:t> </a:t>
              </a:r>
              <a:r>
                <a:rPr lang="nl-NL" sz="2000" baseline="0" dirty="0" smtClean="0">
                  <a:cs typeface="Menlo Regular"/>
                </a:rPr>
                <a:t>= 22        </a:t>
              </a:r>
              <a:r>
                <a:rPr lang="nl-NL" sz="2000" baseline="0" dirty="0" smtClean="0">
                  <a:solidFill>
                    <a:srgbClr val="FF0000"/>
                  </a:solidFill>
                  <a:cs typeface="Menlo Regular"/>
                </a:rPr>
                <a:t>/</a:t>
              </a:r>
              <a:r>
                <a:rPr lang="nl-NL" sz="2000" baseline="0" dirty="0">
                  <a:solidFill>
                    <a:srgbClr val="FF0000"/>
                  </a:solidFill>
                  <a:cs typeface="Menlo Regular"/>
                </a:rPr>
                <a:t>/ policy</a:t>
              </a:r>
              <a:br>
                <a:rPr lang="nl-NL" sz="2000" baseline="0" dirty="0">
                  <a:solidFill>
                    <a:srgbClr val="FF0000"/>
                  </a:solidFill>
                  <a:cs typeface="Menlo Regular"/>
                </a:rPr>
              </a:br>
              <a:r>
                <a:rPr lang="nl-NL" sz="2000" baseline="0" dirty="0" err="1" smtClean="0">
                  <a:cs typeface="Menlo Regular"/>
                </a:rPr>
                <a:t>hostTbl</a:t>
              </a:r>
              <a:r>
                <a:rPr lang="nl-NL" sz="2000" baseline="0" dirty="0" smtClean="0">
                  <a:cs typeface="Menlo Regular"/>
                </a:rPr>
                <a:t> = </a:t>
              </a:r>
              <a:r>
                <a:rPr lang="nl-NL" sz="2000" baseline="0" dirty="0">
                  <a:cs typeface="Menlo Regular"/>
                </a:rPr>
                <a:t>{A:1,B:2</a:t>
              </a:r>
              <a:r>
                <a:rPr lang="nl-NL" sz="2000" baseline="0" dirty="0" smtClean="0">
                  <a:cs typeface="Menlo Regular"/>
                </a:rPr>
                <a:t>,</a:t>
              </a:r>
              <a:br>
                <a:rPr lang="nl-NL" sz="2000" baseline="0" dirty="0" smtClean="0">
                  <a:cs typeface="Menlo Regular"/>
                </a:rPr>
              </a:br>
              <a:r>
                <a:rPr lang="nl-NL" sz="2000" baseline="0" dirty="0" smtClean="0">
                  <a:cs typeface="Menlo Regular"/>
                </a:rPr>
                <a:t>           C</a:t>
              </a:r>
              <a:r>
                <a:rPr lang="nl-NL" sz="2000" baseline="0" dirty="0">
                  <a:cs typeface="Menlo Regular"/>
                </a:rPr>
                <a:t>:3,D:4</a:t>
              </a:r>
              <a:r>
                <a:rPr lang="nl-NL" sz="2000" baseline="0" dirty="0" smtClean="0">
                  <a:cs typeface="Menlo Regular"/>
                </a:rPr>
                <a:t>} </a:t>
              </a:r>
              <a:r>
                <a:rPr lang="nl-NL" sz="2000" baseline="0" dirty="0">
                  <a:solidFill>
                    <a:srgbClr val="FF0000"/>
                  </a:solidFill>
                  <a:cs typeface="Menlo Regular"/>
                </a:rPr>
                <a:t>// </a:t>
              </a:r>
              <a:r>
                <a:rPr lang="nl-NL" sz="2000" baseline="0" dirty="0" smtClean="0">
                  <a:solidFill>
                    <a:srgbClr val="FF0000"/>
                  </a:solidFill>
                  <a:cs typeface="Menlo Regular"/>
                </a:rPr>
                <a:t>net view</a:t>
              </a:r>
              <a:endParaRPr lang="nl-NL" sz="2000" baseline="0" dirty="0">
                <a:cs typeface="Menlo Regular"/>
              </a:endParaRPr>
            </a:p>
            <a:p>
              <a:endParaRPr lang="nl-NL" sz="2000" baseline="0" dirty="0">
                <a:cs typeface="Menlo Regular"/>
              </a:endParaRPr>
            </a:p>
            <a:p>
              <a:r>
                <a:rPr lang="nl-NL" sz="2000" baseline="0" dirty="0" err="1">
                  <a:cs typeface="Menlo Regular"/>
                </a:rPr>
                <a:t>def</a:t>
              </a:r>
              <a:r>
                <a:rPr lang="nl-NL" sz="2000" baseline="0" dirty="0">
                  <a:cs typeface="Menlo Regular"/>
                </a:rPr>
                <a:t> </a:t>
              </a:r>
              <a:r>
                <a:rPr lang="nl-NL" sz="2000" baseline="0" dirty="0" err="1">
                  <a:cs typeface="Menlo Regular"/>
                </a:rPr>
                <a:t>onPacketIn</a:t>
              </a:r>
              <a:r>
                <a:rPr lang="nl-NL" sz="2000" baseline="0" dirty="0">
                  <a:cs typeface="Menlo Regular"/>
                </a:rPr>
                <a:t>(p)</a:t>
              </a:r>
              <a:r>
                <a:rPr lang="nl-NL" sz="2000" baseline="0" dirty="0" smtClean="0">
                  <a:cs typeface="Menlo Regular"/>
                </a:rPr>
                <a:t>:</a:t>
              </a:r>
              <a:endParaRPr lang="nl-NL" sz="2000" baseline="0" dirty="0">
                <a:cs typeface="Menlo Regular"/>
              </a:endParaRPr>
            </a:p>
            <a:p>
              <a:r>
                <a:rPr lang="nl-NL" sz="2000" baseline="0" dirty="0" smtClean="0">
                  <a:solidFill>
                    <a:srgbClr val="B21889"/>
                  </a:solidFill>
                  <a:cs typeface="Menlo Regular"/>
                  <a:sym typeface="Menlo Regular" charset="0"/>
                </a:rPr>
                <a:t>  i</a:t>
              </a:r>
              <a:r>
                <a:rPr lang="en-US" sz="2000" baseline="0" dirty="0" smtClean="0">
                  <a:solidFill>
                    <a:srgbClr val="B21889"/>
                  </a:solidFill>
                  <a:cs typeface="Menlo Regular"/>
                  <a:sym typeface="Menlo Regular" charset="0"/>
                </a:rPr>
                <a:t>f </a:t>
              </a:r>
              <a:r>
                <a:rPr lang="nl-NL" sz="2000" baseline="0" dirty="0" err="1" smtClean="0">
                  <a:cs typeface="Menlo Regular"/>
                  <a:sym typeface="Menlo Regular" charset="0"/>
                </a:rPr>
                <a:t>badPort</a:t>
              </a:r>
              <a:r>
                <a:rPr lang="nl-NL" sz="2000" baseline="0" dirty="0" smtClean="0">
                  <a:cs typeface="Menlo Regular"/>
                </a:rPr>
                <a:t> </a:t>
              </a:r>
              <a:r>
                <a:rPr lang="nl-NL" sz="2000" baseline="0" dirty="0">
                  <a:cs typeface="Menlo Regular"/>
                </a:rPr>
                <a:t>== </a:t>
              </a:r>
              <a:r>
                <a:rPr lang="nl-NL" sz="2000" baseline="0" dirty="0" err="1" smtClean="0">
                  <a:cs typeface="Menlo Regular"/>
                </a:rPr>
                <a:t>p.tcp_dst</a:t>
              </a:r>
              <a:r>
                <a:rPr lang="nl-NL" sz="2000" baseline="0" dirty="0" smtClean="0">
                  <a:cs typeface="Menlo Regular"/>
                </a:rPr>
                <a:t>:</a:t>
              </a:r>
              <a:br>
                <a:rPr lang="nl-NL" sz="2000" baseline="0" dirty="0" smtClean="0">
                  <a:cs typeface="Menlo Regular"/>
                </a:rPr>
              </a:br>
              <a:r>
                <a:rPr lang="nl-NL" sz="2000" baseline="0" dirty="0" smtClean="0">
                  <a:cs typeface="Menlo Regular"/>
                </a:rPr>
                <a:t>    drop</a:t>
              </a:r>
              <a:endParaRPr lang="nl-NL" sz="2000" baseline="0" dirty="0">
                <a:cs typeface="Menlo Regular"/>
              </a:endParaRPr>
            </a:p>
            <a:p>
              <a:r>
                <a:rPr lang="nl-NL" sz="2000" baseline="0" dirty="0" smtClean="0">
                  <a:cs typeface="Menlo Regular"/>
                </a:rPr>
                <a:t>  </a:t>
              </a:r>
              <a:r>
                <a:rPr lang="en-US" sz="2000" baseline="0" dirty="0" smtClean="0">
                  <a:solidFill>
                    <a:srgbClr val="B21889"/>
                  </a:solidFill>
                  <a:cs typeface="Menlo Regular"/>
                  <a:sym typeface="Menlo Regular" charset="0"/>
                </a:rPr>
                <a:t>else</a:t>
              </a:r>
              <a:r>
                <a:rPr lang="en-US" sz="2000" baseline="0" dirty="0" smtClean="0">
                  <a:cs typeface="Menlo Regular"/>
                  <a:sym typeface="Menlo Regular" charset="0"/>
                </a:rPr>
                <a:t>:</a:t>
              </a:r>
              <a:r>
                <a:rPr lang="en-US" sz="2000" baseline="0" dirty="0" smtClean="0">
                  <a:solidFill>
                    <a:srgbClr val="B21889"/>
                  </a:solidFill>
                  <a:cs typeface="Menlo Regular"/>
                  <a:sym typeface="Menlo Regular" charset="0"/>
                </a:rPr>
                <a:t/>
              </a:r>
              <a:br>
                <a:rPr lang="en-US" sz="2000" baseline="0" dirty="0" smtClean="0">
                  <a:solidFill>
                    <a:srgbClr val="B21889"/>
                  </a:solidFill>
                  <a:cs typeface="Menlo Regular"/>
                  <a:sym typeface="Menlo Regular" charset="0"/>
                </a:rPr>
              </a:br>
              <a:r>
                <a:rPr lang="en-US" sz="2000" baseline="0" dirty="0" smtClean="0">
                  <a:solidFill>
                    <a:srgbClr val="B21889"/>
                  </a:solidFill>
                  <a:cs typeface="Menlo Regular"/>
                  <a:sym typeface="Menlo Regular" charset="0"/>
                </a:rPr>
                <a:t>    </a:t>
              </a:r>
              <a:r>
                <a:rPr lang="nl-NL" sz="2000" baseline="0" dirty="0" smtClean="0">
                  <a:cs typeface="Menlo Regular"/>
                </a:rPr>
                <a:t>forward</a:t>
              </a:r>
              <a:r>
                <a:rPr lang="nl-NL" sz="2000" baseline="0" dirty="0">
                  <a:cs typeface="Menlo Regular"/>
                </a:rPr>
                <a:t>(</a:t>
              </a:r>
              <a:r>
                <a:rPr lang="nl-NL" sz="2000" baseline="0" dirty="0" smtClean="0">
                  <a:cs typeface="Menlo Regular"/>
                </a:rPr>
                <a:t>[</a:t>
              </a:r>
              <a:r>
                <a:rPr lang="nl-NL" sz="2000" baseline="0" dirty="0" err="1" smtClean="0">
                  <a:cs typeface="Menlo Regular"/>
                </a:rPr>
                <a:t>hostTbl</a:t>
              </a:r>
              <a:r>
                <a:rPr lang="nl-NL" sz="2000" baseline="0" dirty="0" smtClean="0">
                  <a:cs typeface="Menlo Regular"/>
                </a:rPr>
                <a:t>(</a:t>
              </a:r>
              <a:r>
                <a:rPr lang="nl-NL" sz="2000" baseline="0" dirty="0" err="1">
                  <a:cs typeface="Menlo Regular"/>
                </a:rPr>
                <a:t>p.eth_dst</a:t>
              </a:r>
              <a:r>
                <a:rPr lang="nl-NL" sz="2000" baseline="0" dirty="0">
                  <a:cs typeface="Menlo Regular"/>
                </a:rPr>
                <a:t>)]</a:t>
              </a:r>
              <a:r>
                <a:rPr lang="nl-NL" sz="2000" baseline="0" dirty="0" smtClean="0">
                  <a:cs typeface="Menlo Regular"/>
                </a:rPr>
                <a:t>)</a:t>
              </a:r>
              <a:endParaRPr lang="en-US" sz="2300" baseline="0" dirty="0">
                <a:cs typeface="Menlo Regular"/>
                <a:sym typeface="Menlo Regular" charset="0"/>
              </a:endParaRPr>
            </a:p>
          </p:txBody>
        </p:sp>
      </p:grpSp>
      <p:pic>
        <p:nvPicPr>
          <p:cNvPr id="7" name="Picture 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858000" y="2895600"/>
            <a:ext cx="1445692" cy="609600"/>
          </a:xfrm>
          <a:prstGeom prst="rect">
            <a:avLst/>
          </a:prstGeom>
        </p:spPr>
      </p:pic>
      <p:cxnSp>
        <p:nvCxnSpPr>
          <p:cNvPr id="8" name="Straight Connector 7"/>
          <p:cNvCxnSpPr>
            <a:endCxn id="7" idx="0"/>
          </p:cNvCxnSpPr>
          <p:nvPr/>
        </p:nvCxnSpPr>
        <p:spPr>
          <a:xfrm flipH="1">
            <a:off x="7580846" y="2362200"/>
            <a:ext cx="39154" cy="53340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4">
            <a:alphaModFix amt="55000"/>
            <a:extLst>
              <a:ext uri="{BEBA8EAE-BF5A-486C-A8C5-ECC9F3942E4B}">
                <a14:imgProps xmlns:a14="http://schemas.microsoft.com/office/drawing/2010/main">
                  <a14:imgLayer r:embed="rId5">
                    <a14:imgEffect>
                      <a14:backgroundRemoval t="0" b="100000" l="328" r="100000"/>
                    </a14:imgEffect>
                  </a14:imgLayer>
                </a14:imgProps>
              </a:ext>
            </a:extLst>
          </a:blip>
          <a:stretch>
            <a:fillRect/>
          </a:stretch>
        </p:blipFill>
        <p:spPr>
          <a:xfrm>
            <a:off x="6705600" y="1371600"/>
            <a:ext cx="1905000" cy="1030574"/>
          </a:xfrm>
          <a:prstGeom prst="rect">
            <a:avLst/>
          </a:prstGeom>
        </p:spPr>
      </p:pic>
      <p:sp>
        <p:nvSpPr>
          <p:cNvPr id="10" name="Rectangle 9"/>
          <p:cNvSpPr/>
          <p:nvPr/>
        </p:nvSpPr>
        <p:spPr>
          <a:xfrm>
            <a:off x="6705600" y="2590800"/>
            <a:ext cx="1981200" cy="11430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7848600" y="2438400"/>
            <a:ext cx="0" cy="381000"/>
          </a:xfrm>
          <a:prstGeom prst="straightConnector1">
            <a:avLst/>
          </a:prstGeom>
          <a:ln w="9525" cmpd="sng">
            <a:solidFill>
              <a:schemeClr val="tx1"/>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12" name="Vertical Scroll 11"/>
          <p:cNvSpPr/>
          <p:nvPr/>
        </p:nvSpPr>
        <p:spPr>
          <a:xfrm>
            <a:off x="6781800" y="2590800"/>
            <a:ext cx="457200" cy="533400"/>
          </a:xfrm>
          <a:prstGeom prst="vertic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5120746" y="3124200"/>
            <a:ext cx="1737255" cy="1320800"/>
          </a:xfrm>
          <a:prstGeom prst="line">
            <a:avLst/>
          </a:prstGeom>
          <a:ln w="6350" cmpd="sng">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5235222" y="1622778"/>
            <a:ext cx="1622778" cy="968024"/>
          </a:xfrm>
          <a:prstGeom prst="line">
            <a:avLst/>
          </a:prstGeom>
          <a:ln w="6350" cmpd="sng">
            <a:solidFill>
              <a:schemeClr val="tx1"/>
            </a:solidFill>
            <a:prstDash val="sysDot"/>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6" cstate="print">
            <a:duotone>
              <a:prstClr val="black"/>
              <a:srgbClr val="B3B3B3">
                <a:tint val="45000"/>
                <a:satMod val="400000"/>
              </a:srgbClr>
            </a:duotone>
            <a:extLst>
              <a:ext uri="{BEBA8EAE-BF5A-486C-A8C5-ECC9F3942E4B}">
                <a14:imgProps xmlns:a14="http://schemas.microsoft.com/office/drawing/2010/main">
                  <a14:imgLayer r:embed="rId7">
                    <a14:imgEffect>
                      <a14:backgroundRemoval t="0" b="100000" l="3315" r="100000"/>
                    </a14:imgEffect>
                    <a14:imgEffect>
                      <a14:colorTemperature colorTemp="11200"/>
                    </a14:imgEffect>
                    <a14:imgEffect>
                      <a14:saturation sat="0"/>
                    </a14:imgEffect>
                  </a14:imgLayer>
                </a14:imgProps>
              </a:ext>
              <a:ext uri="{28A0092B-C50C-407E-A947-70E740481C1C}">
                <a14:useLocalDpi xmlns:a14="http://schemas.microsoft.com/office/drawing/2010/main"/>
              </a:ext>
            </a:extLst>
          </a:blip>
          <a:stretch>
            <a:fillRect/>
          </a:stretch>
        </p:blipFill>
        <p:spPr>
          <a:xfrm>
            <a:off x="7758289" y="4236155"/>
            <a:ext cx="457200" cy="702219"/>
          </a:xfrm>
          <a:prstGeom prst="rect">
            <a:avLst/>
          </a:prstGeom>
        </p:spPr>
      </p:pic>
      <p:pic>
        <p:nvPicPr>
          <p:cNvPr id="16" name="Picture 15"/>
          <p:cNvPicPr>
            <a:picLocks noChangeAspect="1"/>
          </p:cNvPicPr>
          <p:nvPr/>
        </p:nvPicPr>
        <p:blipFill>
          <a:blip r:embed="rId6" cstate="print">
            <a:duotone>
              <a:prstClr val="black"/>
              <a:srgbClr val="B3B3B3">
                <a:tint val="45000"/>
                <a:satMod val="400000"/>
              </a:srgbClr>
            </a:duotone>
            <a:extLst>
              <a:ext uri="{BEBA8EAE-BF5A-486C-A8C5-ECC9F3942E4B}">
                <a14:imgProps xmlns:a14="http://schemas.microsoft.com/office/drawing/2010/main">
                  <a14:imgLayer r:embed="rId8">
                    <a14:imgEffect>
                      <a14:backgroundRemoval t="0" b="100000" l="3315" r="100000"/>
                    </a14:imgEffect>
                    <a14:imgEffect>
                      <a14:colorTemperature colorTemp="11200"/>
                    </a14:imgEffect>
                    <a14:imgEffect>
                      <a14:saturation sat="0"/>
                    </a14:imgEffect>
                  </a14:imgLayer>
                </a14:imgProps>
              </a:ext>
              <a:ext uri="{28A0092B-C50C-407E-A947-70E740481C1C}">
                <a14:useLocalDpi xmlns:a14="http://schemas.microsoft.com/office/drawing/2010/main"/>
              </a:ext>
            </a:extLst>
          </a:blip>
          <a:stretch>
            <a:fillRect/>
          </a:stretch>
        </p:blipFill>
        <p:spPr>
          <a:xfrm>
            <a:off x="8444089" y="4103511"/>
            <a:ext cx="457200" cy="702219"/>
          </a:xfrm>
          <a:prstGeom prst="rect">
            <a:avLst/>
          </a:prstGeom>
        </p:spPr>
      </p:pic>
      <p:sp>
        <p:nvSpPr>
          <p:cNvPr id="17" name="Rectangle 16"/>
          <p:cNvSpPr/>
          <p:nvPr/>
        </p:nvSpPr>
        <p:spPr>
          <a:xfrm>
            <a:off x="7834489" y="5046133"/>
            <a:ext cx="339080" cy="400110"/>
          </a:xfrm>
          <a:prstGeom prst="rect">
            <a:avLst/>
          </a:prstGeom>
        </p:spPr>
        <p:txBody>
          <a:bodyPr wrap="none">
            <a:spAutoFit/>
          </a:bodyPr>
          <a:lstStyle/>
          <a:p>
            <a:r>
              <a:rPr lang="nl-NL" sz="2000" baseline="0" dirty="0">
                <a:latin typeface="Menlo Regular"/>
                <a:cs typeface="Menlo Regular"/>
              </a:rPr>
              <a:t>C</a:t>
            </a:r>
            <a:endParaRPr lang="en-US" sz="2000" baseline="0" dirty="0"/>
          </a:p>
        </p:txBody>
      </p:sp>
      <p:sp>
        <p:nvSpPr>
          <p:cNvPr id="18" name="Rectangle 17"/>
          <p:cNvSpPr/>
          <p:nvPr/>
        </p:nvSpPr>
        <p:spPr>
          <a:xfrm>
            <a:off x="8520289" y="4969933"/>
            <a:ext cx="339080" cy="400110"/>
          </a:xfrm>
          <a:prstGeom prst="rect">
            <a:avLst/>
          </a:prstGeom>
        </p:spPr>
        <p:txBody>
          <a:bodyPr wrap="none">
            <a:spAutoFit/>
          </a:bodyPr>
          <a:lstStyle/>
          <a:p>
            <a:r>
              <a:rPr lang="nl-NL" sz="2000" baseline="0" dirty="0" smtClean="0">
                <a:latin typeface="Menlo Regular"/>
                <a:cs typeface="Menlo Regular"/>
              </a:rPr>
              <a:t>D</a:t>
            </a:r>
            <a:endParaRPr lang="en-US" sz="2000" baseline="0" dirty="0"/>
          </a:p>
        </p:txBody>
      </p:sp>
      <p:pic>
        <p:nvPicPr>
          <p:cNvPr id="19" name="Picture 18"/>
          <p:cNvPicPr>
            <a:picLocks noChangeAspect="1"/>
          </p:cNvPicPr>
          <p:nvPr/>
        </p:nvPicPr>
        <p:blipFill>
          <a:blip r:embed="rId6" cstate="print">
            <a:duotone>
              <a:prstClr val="black"/>
              <a:srgbClr val="B3B3B3">
                <a:tint val="45000"/>
                <a:satMod val="400000"/>
              </a:srgbClr>
            </a:duotone>
            <a:extLst>
              <a:ext uri="{BEBA8EAE-BF5A-486C-A8C5-ECC9F3942E4B}">
                <a14:imgProps xmlns:a14="http://schemas.microsoft.com/office/drawing/2010/main">
                  <a14:imgLayer r:embed="rId7">
                    <a14:imgEffect>
                      <a14:backgroundRemoval t="0" b="100000" l="3315" r="100000"/>
                    </a14:imgEffect>
                    <a14:imgEffect>
                      <a14:colorTemperature colorTemp="11200"/>
                    </a14:imgEffect>
                    <a14:imgEffect>
                      <a14:saturation sat="0"/>
                    </a14:imgEffect>
                  </a14:imgLayer>
                </a14:imgProps>
              </a:ext>
              <a:ext uri="{28A0092B-C50C-407E-A947-70E740481C1C}">
                <a14:useLocalDpi xmlns:a14="http://schemas.microsoft.com/office/drawing/2010/main"/>
              </a:ext>
            </a:extLst>
          </a:blip>
          <a:stretch>
            <a:fillRect/>
          </a:stretch>
        </p:blipFill>
        <p:spPr>
          <a:xfrm>
            <a:off x="6372578" y="4191001"/>
            <a:ext cx="457200" cy="702219"/>
          </a:xfrm>
          <a:prstGeom prst="rect">
            <a:avLst/>
          </a:prstGeom>
        </p:spPr>
      </p:pic>
      <p:pic>
        <p:nvPicPr>
          <p:cNvPr id="20" name="Picture 19"/>
          <p:cNvPicPr>
            <a:picLocks noChangeAspect="1"/>
          </p:cNvPicPr>
          <p:nvPr/>
        </p:nvPicPr>
        <p:blipFill>
          <a:blip r:embed="rId6" cstate="print">
            <a:duotone>
              <a:prstClr val="black"/>
              <a:srgbClr val="B3B3B3">
                <a:tint val="45000"/>
                <a:satMod val="400000"/>
              </a:srgbClr>
            </a:duotone>
            <a:extLst>
              <a:ext uri="{BEBA8EAE-BF5A-486C-A8C5-ECC9F3942E4B}">
                <a14:imgProps xmlns:a14="http://schemas.microsoft.com/office/drawing/2010/main">
                  <a14:imgLayer r:embed="rId8">
                    <a14:imgEffect>
                      <a14:backgroundRemoval t="0" b="100000" l="3315" r="100000"/>
                    </a14:imgEffect>
                    <a14:imgEffect>
                      <a14:colorTemperature colorTemp="11200"/>
                    </a14:imgEffect>
                    <a14:imgEffect>
                      <a14:saturation sat="0"/>
                    </a14:imgEffect>
                  </a14:imgLayer>
                </a14:imgProps>
              </a:ext>
              <a:ext uri="{28A0092B-C50C-407E-A947-70E740481C1C}">
                <a14:useLocalDpi xmlns:a14="http://schemas.microsoft.com/office/drawing/2010/main"/>
              </a:ext>
            </a:extLst>
          </a:blip>
          <a:stretch>
            <a:fillRect/>
          </a:stretch>
        </p:blipFill>
        <p:spPr>
          <a:xfrm>
            <a:off x="7058378" y="4255911"/>
            <a:ext cx="457200" cy="702219"/>
          </a:xfrm>
          <a:prstGeom prst="rect">
            <a:avLst/>
          </a:prstGeom>
        </p:spPr>
      </p:pic>
      <p:sp>
        <p:nvSpPr>
          <p:cNvPr id="21" name="Rectangle 20"/>
          <p:cNvSpPr/>
          <p:nvPr/>
        </p:nvSpPr>
        <p:spPr>
          <a:xfrm>
            <a:off x="6448778" y="4944535"/>
            <a:ext cx="339080" cy="400110"/>
          </a:xfrm>
          <a:prstGeom prst="rect">
            <a:avLst/>
          </a:prstGeom>
        </p:spPr>
        <p:txBody>
          <a:bodyPr wrap="none">
            <a:spAutoFit/>
          </a:bodyPr>
          <a:lstStyle/>
          <a:p>
            <a:r>
              <a:rPr lang="nl-NL" sz="2000" baseline="0" dirty="0" smtClean="0">
                <a:latin typeface="Menlo Regular"/>
                <a:cs typeface="Menlo Regular"/>
              </a:rPr>
              <a:t>A</a:t>
            </a:r>
            <a:endParaRPr lang="en-US" sz="2000" baseline="0" dirty="0"/>
          </a:p>
        </p:txBody>
      </p:sp>
      <p:sp>
        <p:nvSpPr>
          <p:cNvPr id="22" name="Rectangle 21"/>
          <p:cNvSpPr/>
          <p:nvPr/>
        </p:nvSpPr>
        <p:spPr>
          <a:xfrm>
            <a:off x="7134578" y="4981223"/>
            <a:ext cx="351378" cy="400110"/>
          </a:xfrm>
          <a:prstGeom prst="rect">
            <a:avLst/>
          </a:prstGeom>
        </p:spPr>
        <p:txBody>
          <a:bodyPr wrap="none">
            <a:spAutoFit/>
          </a:bodyPr>
          <a:lstStyle/>
          <a:p>
            <a:r>
              <a:rPr lang="nl-NL" sz="2000" baseline="0" dirty="0" smtClean="0">
                <a:latin typeface="Menlo Regular"/>
                <a:cs typeface="Menlo Regular"/>
              </a:rPr>
              <a:t>B</a:t>
            </a:r>
            <a:endParaRPr lang="en-US" sz="2000" baseline="0" dirty="0"/>
          </a:p>
        </p:txBody>
      </p:sp>
      <p:cxnSp>
        <p:nvCxnSpPr>
          <p:cNvPr id="27" name="Straight Connector 26"/>
          <p:cNvCxnSpPr>
            <a:endCxn id="19" idx="0"/>
          </p:cNvCxnSpPr>
          <p:nvPr/>
        </p:nvCxnSpPr>
        <p:spPr>
          <a:xfrm flipH="1">
            <a:off x="6601178" y="3302000"/>
            <a:ext cx="666044" cy="889001"/>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endCxn id="20" idx="0"/>
          </p:cNvCxnSpPr>
          <p:nvPr/>
        </p:nvCxnSpPr>
        <p:spPr>
          <a:xfrm flipH="1">
            <a:off x="7286978" y="3454400"/>
            <a:ext cx="132644" cy="801511"/>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endCxn id="15" idx="0"/>
          </p:cNvCxnSpPr>
          <p:nvPr/>
        </p:nvCxnSpPr>
        <p:spPr>
          <a:xfrm>
            <a:off x="7704667" y="3429000"/>
            <a:ext cx="282222" cy="807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16" idx="0"/>
          </p:cNvCxnSpPr>
          <p:nvPr/>
        </p:nvCxnSpPr>
        <p:spPr>
          <a:xfrm>
            <a:off x="8085667" y="3302000"/>
            <a:ext cx="587022" cy="801511"/>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6814129" y="3311056"/>
            <a:ext cx="323639" cy="369332"/>
          </a:xfrm>
          <a:prstGeom prst="rect">
            <a:avLst/>
          </a:prstGeom>
        </p:spPr>
        <p:txBody>
          <a:bodyPr wrap="none">
            <a:spAutoFit/>
          </a:bodyPr>
          <a:lstStyle/>
          <a:p>
            <a:r>
              <a:rPr lang="nl-NL" sz="1800" baseline="0" dirty="0" smtClean="0">
                <a:latin typeface="Menlo Regular"/>
                <a:cs typeface="Menlo Regular"/>
              </a:rPr>
              <a:t>1</a:t>
            </a:r>
            <a:endParaRPr lang="en-US" sz="1800" dirty="0"/>
          </a:p>
        </p:txBody>
      </p:sp>
      <p:sp>
        <p:nvSpPr>
          <p:cNvPr id="39" name="Rectangle 38"/>
          <p:cNvSpPr/>
          <p:nvPr/>
        </p:nvSpPr>
        <p:spPr>
          <a:xfrm>
            <a:off x="7121750" y="3421123"/>
            <a:ext cx="323639" cy="369332"/>
          </a:xfrm>
          <a:prstGeom prst="rect">
            <a:avLst/>
          </a:prstGeom>
        </p:spPr>
        <p:txBody>
          <a:bodyPr wrap="none">
            <a:spAutoFit/>
          </a:bodyPr>
          <a:lstStyle/>
          <a:p>
            <a:r>
              <a:rPr lang="nl-NL" sz="1800" baseline="0" dirty="0" smtClean="0">
                <a:latin typeface="Menlo Regular"/>
                <a:cs typeface="Menlo Regular"/>
              </a:rPr>
              <a:t>2</a:t>
            </a:r>
            <a:endParaRPr lang="en-US" sz="1800" dirty="0"/>
          </a:p>
        </p:txBody>
      </p:sp>
      <p:sp>
        <p:nvSpPr>
          <p:cNvPr id="40" name="Rectangle 39"/>
          <p:cNvSpPr/>
          <p:nvPr/>
        </p:nvSpPr>
        <p:spPr>
          <a:xfrm>
            <a:off x="7514037" y="3418302"/>
            <a:ext cx="323639" cy="369332"/>
          </a:xfrm>
          <a:prstGeom prst="rect">
            <a:avLst/>
          </a:prstGeom>
        </p:spPr>
        <p:txBody>
          <a:bodyPr wrap="none">
            <a:spAutoFit/>
          </a:bodyPr>
          <a:lstStyle/>
          <a:p>
            <a:r>
              <a:rPr lang="nl-NL" sz="1800" baseline="0" dirty="0" smtClean="0">
                <a:latin typeface="Menlo Regular"/>
                <a:cs typeface="Menlo Regular"/>
              </a:rPr>
              <a:t>3</a:t>
            </a:r>
            <a:endParaRPr lang="en-US" sz="1800" dirty="0"/>
          </a:p>
        </p:txBody>
      </p:sp>
      <p:sp>
        <p:nvSpPr>
          <p:cNvPr id="41" name="Rectangle 40"/>
          <p:cNvSpPr/>
          <p:nvPr/>
        </p:nvSpPr>
        <p:spPr>
          <a:xfrm>
            <a:off x="7951483" y="3333635"/>
            <a:ext cx="323639" cy="369332"/>
          </a:xfrm>
          <a:prstGeom prst="rect">
            <a:avLst/>
          </a:prstGeom>
        </p:spPr>
        <p:txBody>
          <a:bodyPr wrap="none">
            <a:spAutoFit/>
          </a:bodyPr>
          <a:lstStyle/>
          <a:p>
            <a:r>
              <a:rPr lang="nl-NL" sz="1800" baseline="0" dirty="0" smtClean="0">
                <a:latin typeface="Menlo Regular"/>
                <a:cs typeface="Menlo Regular"/>
              </a:rPr>
              <a:t>4</a:t>
            </a:r>
            <a:endParaRPr lang="en-US" sz="1800" dirty="0"/>
          </a:p>
        </p:txBody>
      </p:sp>
      <p:sp>
        <p:nvSpPr>
          <p:cNvPr id="33" name="TextBox 32"/>
          <p:cNvSpPr txBox="1"/>
          <p:nvPr/>
        </p:nvSpPr>
        <p:spPr>
          <a:xfrm>
            <a:off x="498458" y="988609"/>
            <a:ext cx="4443413" cy="461665"/>
          </a:xfrm>
          <a:prstGeom prst="rect">
            <a:avLst/>
          </a:prstGeom>
          <a:noFill/>
        </p:spPr>
        <p:txBody>
          <a:bodyPr wrap="square" rtlCol="0">
            <a:spAutoFit/>
          </a:bodyPr>
          <a:lstStyle/>
          <a:p>
            <a:r>
              <a:rPr lang="en-US" baseline="0" dirty="0" smtClean="0"/>
              <a:t>Policy: block traffic to port 22</a:t>
            </a:r>
            <a:endParaRPr lang="en-US" baseline="0" dirty="0"/>
          </a:p>
        </p:txBody>
      </p:sp>
      <p:sp>
        <p:nvSpPr>
          <p:cNvPr id="34" name="TextBox 33"/>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36"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4</a:t>
            </a:r>
            <a:endParaRPr lang="en-US" dirty="0">
              <a:solidFill>
                <a:schemeClr val="bg2"/>
              </a:solidFill>
            </a:endParaRPr>
          </a:p>
        </p:txBody>
      </p:sp>
    </p:spTree>
    <p:extLst>
      <p:ext uri="{BB962C8B-B14F-4D97-AF65-F5344CB8AC3E}">
        <p14:creationId xmlns:p14="http://schemas.microsoft.com/office/powerpoint/2010/main" val="97157090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Controller Program with Flow Table Management</a:t>
            </a:r>
            <a:endParaRPr lang="en-US" sz="3200" dirty="0"/>
          </a:p>
        </p:txBody>
      </p:sp>
      <p:sp>
        <p:nvSpPr>
          <p:cNvPr id="5" name="Rectangle 2"/>
          <p:cNvSpPr>
            <a:spLocks/>
          </p:cNvSpPr>
          <p:nvPr/>
        </p:nvSpPr>
        <p:spPr bwMode="auto">
          <a:xfrm>
            <a:off x="414338" y="1420480"/>
            <a:ext cx="8307759" cy="4645811"/>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tIns="0" rIns="0" bIns="0" anchor="b"/>
          <a:lstStyle/>
          <a:p>
            <a:r>
              <a:rPr lang="nl-NL" sz="2000" baseline="0" dirty="0" err="1" smtClean="0">
                <a:latin typeface="Menlo Regular"/>
                <a:cs typeface="Menlo Regular"/>
              </a:rPr>
              <a:t>hostTbl</a:t>
            </a:r>
            <a:r>
              <a:rPr lang="nl-NL" sz="2000" baseline="0" dirty="0" smtClean="0">
                <a:latin typeface="Menlo Regular"/>
                <a:cs typeface="Menlo Regular"/>
              </a:rPr>
              <a:t> = </a:t>
            </a:r>
            <a:r>
              <a:rPr lang="nl-NL" sz="2000" baseline="0" dirty="0">
                <a:latin typeface="Menlo Regular"/>
                <a:cs typeface="Menlo Regular"/>
              </a:rPr>
              <a:t>{A:1,B:2,C:3,D:4}</a:t>
            </a:r>
          </a:p>
          <a:p>
            <a:endParaRPr lang="nl-NL" sz="2000" baseline="0" dirty="0">
              <a:latin typeface="Menlo Regular"/>
              <a:cs typeface="Menlo Regular"/>
            </a:endParaRPr>
          </a:p>
          <a:p>
            <a:r>
              <a:rPr lang="nl-NL" sz="2000" baseline="0" dirty="0" err="1">
                <a:latin typeface="Menlo Regular"/>
                <a:cs typeface="Menlo Regular"/>
              </a:rPr>
              <a:t>def</a:t>
            </a:r>
            <a:r>
              <a:rPr lang="nl-NL" sz="2000" baseline="0" dirty="0">
                <a:latin typeface="Menlo Regular"/>
                <a:cs typeface="Menlo Regular"/>
              </a:rPr>
              <a:t> </a:t>
            </a:r>
            <a:r>
              <a:rPr lang="nl-NL" sz="2000" baseline="0" dirty="0" err="1">
                <a:latin typeface="Menlo Regular"/>
                <a:cs typeface="Menlo Regular"/>
              </a:rPr>
              <a:t>onPacketIn</a:t>
            </a:r>
            <a:r>
              <a:rPr lang="nl-NL" sz="2000" baseline="0" dirty="0">
                <a:latin typeface="Menlo Regular"/>
                <a:cs typeface="Menlo Regular"/>
              </a:rPr>
              <a:t>(p):</a:t>
            </a:r>
          </a:p>
          <a:p>
            <a:r>
              <a:rPr lang="nl-NL" sz="2000" baseline="0" dirty="0" smtClean="0">
                <a:solidFill>
                  <a:srgbClr val="B21889"/>
                </a:solidFill>
                <a:latin typeface="Menlo Regular"/>
                <a:cs typeface="Menlo Regular"/>
                <a:sym typeface="Menlo Regular" charset="0"/>
              </a:rPr>
              <a:t>  i</a:t>
            </a:r>
            <a:r>
              <a:rPr lang="en-US" sz="2000" baseline="0" dirty="0" smtClean="0">
                <a:solidFill>
                  <a:srgbClr val="B21889"/>
                </a:solidFill>
                <a:latin typeface="Menlo Regular"/>
                <a:cs typeface="Menlo Regular"/>
                <a:sym typeface="Menlo Regular" charset="0"/>
              </a:rPr>
              <a:t>f </a:t>
            </a:r>
            <a:r>
              <a:rPr lang="nl-NL" sz="2000" baseline="0" dirty="0" smtClean="0">
                <a:latin typeface="Menlo Regular"/>
                <a:cs typeface="Menlo Regular"/>
              </a:rPr>
              <a:t>22 </a:t>
            </a:r>
            <a:r>
              <a:rPr lang="nl-NL" sz="2000" baseline="0" dirty="0">
                <a:latin typeface="Menlo Regular"/>
                <a:cs typeface="Menlo Regular"/>
              </a:rPr>
              <a:t>== </a:t>
            </a:r>
            <a:r>
              <a:rPr lang="nl-NL" sz="2000" baseline="0" dirty="0" err="1" smtClean="0">
                <a:latin typeface="Menlo Regular"/>
                <a:cs typeface="Menlo Regular"/>
              </a:rPr>
              <a:t>p.tcp_dst</a:t>
            </a:r>
            <a:r>
              <a:rPr lang="nl-NL" sz="2000" baseline="0" dirty="0" smtClean="0">
                <a:latin typeface="Menlo Regular"/>
                <a:cs typeface="Menlo Regular"/>
              </a:rPr>
              <a:t>:</a:t>
            </a:r>
            <a:br>
              <a:rPr lang="nl-NL" sz="2000" baseline="0" dirty="0" smtClean="0">
                <a:latin typeface="Menlo Regular"/>
                <a:cs typeface="Menlo Regular"/>
              </a:rPr>
            </a:br>
            <a:r>
              <a:rPr lang="nl-NL" sz="2000" baseline="0" dirty="0" smtClean="0">
                <a:latin typeface="Menlo Regular"/>
                <a:cs typeface="Menlo Regular"/>
              </a:rPr>
              <a:t>    drop</a:t>
            </a:r>
            <a:br>
              <a:rPr lang="nl-NL" sz="2000" baseline="0" dirty="0" smtClean="0">
                <a:latin typeface="Menlo Regular"/>
                <a:cs typeface="Menlo Regular"/>
              </a:rPr>
            </a:br>
            <a:endParaRPr lang="nl-NL" sz="2000" baseline="0" dirty="0" smtClean="0">
              <a:latin typeface="Menlo Regular"/>
              <a:cs typeface="Menlo Regular"/>
            </a:endParaRPr>
          </a:p>
          <a:p>
            <a:r>
              <a:rPr lang="nl-NL" sz="2000" b="1" baseline="0" dirty="0" smtClean="0">
                <a:latin typeface="Menlo Regular"/>
                <a:cs typeface="Menlo Regular"/>
              </a:rPr>
              <a:t>    </a:t>
            </a:r>
            <a:r>
              <a:rPr lang="nl-NL" sz="2000" b="1" baseline="0" dirty="0" err="1" smtClean="0">
                <a:latin typeface="Menlo Regular"/>
                <a:cs typeface="Menlo Regular"/>
              </a:rPr>
              <a:t>installRule</a:t>
            </a:r>
            <a:r>
              <a:rPr lang="nl-NL" sz="2000" b="1" baseline="0" dirty="0">
                <a:latin typeface="Menlo Regular"/>
                <a:cs typeface="Menlo Regular"/>
              </a:rPr>
              <a:t>({‘match':{'tcp_dst':22}</a:t>
            </a:r>
            <a:r>
              <a:rPr lang="nl-NL" sz="2000" b="1" baseline="0" dirty="0" smtClean="0">
                <a:latin typeface="Menlo Regular"/>
                <a:cs typeface="Menlo Regular"/>
              </a:rPr>
              <a:t>,</a:t>
            </a:r>
            <a:br>
              <a:rPr lang="nl-NL" sz="2000" b="1" baseline="0" dirty="0" smtClean="0">
                <a:latin typeface="Menlo Regular"/>
                <a:cs typeface="Menlo Regular"/>
              </a:rPr>
            </a:br>
            <a:r>
              <a:rPr lang="nl-NL" sz="2000" b="1" baseline="0" dirty="0" smtClean="0">
                <a:latin typeface="Menlo Regular"/>
                <a:cs typeface="Menlo Regular"/>
              </a:rPr>
              <a:t>                 ‘action’:</a:t>
            </a:r>
            <a:r>
              <a:rPr lang="nl-NL" sz="2000" b="1" baseline="0" dirty="0">
                <a:latin typeface="Menlo Regular"/>
                <a:cs typeface="Menlo Regular"/>
              </a:rPr>
              <a:t>[]}</a:t>
            </a:r>
            <a:r>
              <a:rPr lang="nl-NL" sz="2000" b="1" baseline="0" dirty="0" smtClean="0">
                <a:latin typeface="Menlo Regular"/>
                <a:cs typeface="Menlo Regular"/>
              </a:rPr>
              <a:t>)</a:t>
            </a:r>
            <a:br>
              <a:rPr lang="nl-NL" sz="2000" b="1" baseline="0" dirty="0" smtClean="0">
                <a:latin typeface="Menlo Regular"/>
                <a:cs typeface="Menlo Regular"/>
              </a:rPr>
            </a:br>
            <a:endParaRPr lang="nl-NL" sz="2000" b="1" baseline="0" dirty="0">
              <a:latin typeface="Menlo Regular"/>
              <a:cs typeface="Menlo Regular"/>
            </a:endParaRPr>
          </a:p>
          <a:p>
            <a:r>
              <a:rPr lang="nl-NL" sz="2000" baseline="0" dirty="0" smtClean="0">
                <a:latin typeface="Menlo Regular"/>
                <a:cs typeface="Menlo Regular"/>
              </a:rPr>
              <a:t>  </a:t>
            </a:r>
            <a:r>
              <a:rPr lang="en-US" sz="2000" baseline="0" dirty="0" smtClean="0">
                <a:solidFill>
                  <a:srgbClr val="B21889"/>
                </a:solidFill>
                <a:latin typeface="Menlo Regular"/>
                <a:cs typeface="Menlo Regular"/>
                <a:sym typeface="Menlo Regular" charset="0"/>
              </a:rPr>
              <a:t>else:</a:t>
            </a:r>
            <a:br>
              <a:rPr lang="en-US" sz="2000" baseline="0" dirty="0" smtClean="0">
                <a:solidFill>
                  <a:srgbClr val="B21889"/>
                </a:solidFill>
                <a:latin typeface="Menlo Regular"/>
                <a:cs typeface="Menlo Regular"/>
                <a:sym typeface="Menlo Regular" charset="0"/>
              </a:rPr>
            </a:br>
            <a:r>
              <a:rPr lang="en-US" sz="2000" baseline="0" dirty="0" smtClean="0">
                <a:solidFill>
                  <a:srgbClr val="B21889"/>
                </a:solidFill>
                <a:latin typeface="Menlo Regular"/>
                <a:cs typeface="Menlo Regular"/>
                <a:sym typeface="Menlo Regular" charset="0"/>
              </a:rPr>
              <a:t>   </a:t>
            </a:r>
            <a:r>
              <a:rPr lang="nl-NL" sz="2000" baseline="0" dirty="0" smtClean="0">
                <a:latin typeface="Menlo Regular"/>
                <a:cs typeface="Menlo Regular"/>
              </a:rPr>
              <a:t>forward</a:t>
            </a:r>
            <a:r>
              <a:rPr lang="nl-NL" sz="2000" baseline="0" dirty="0">
                <a:latin typeface="Menlo Regular"/>
                <a:cs typeface="Menlo Regular"/>
              </a:rPr>
              <a:t>(</a:t>
            </a:r>
            <a:r>
              <a:rPr lang="nl-NL" sz="2000" baseline="0" dirty="0" smtClean="0">
                <a:latin typeface="Menlo Regular"/>
                <a:cs typeface="Menlo Regular"/>
              </a:rPr>
              <a:t>[</a:t>
            </a:r>
            <a:r>
              <a:rPr lang="nl-NL" sz="2000" baseline="0" dirty="0" err="1" smtClean="0">
                <a:latin typeface="Menlo Regular"/>
                <a:cs typeface="Menlo Regular"/>
              </a:rPr>
              <a:t>hostTbl</a:t>
            </a:r>
            <a:r>
              <a:rPr lang="nl-NL" sz="2000" baseline="0" dirty="0" smtClean="0">
                <a:latin typeface="Menlo Regular"/>
                <a:cs typeface="Menlo Regular"/>
              </a:rPr>
              <a:t>(</a:t>
            </a:r>
            <a:r>
              <a:rPr lang="nl-NL" sz="2000" baseline="0" dirty="0" err="1">
                <a:latin typeface="Menlo Regular"/>
                <a:cs typeface="Menlo Regular"/>
              </a:rPr>
              <a:t>p.eth_dst</a:t>
            </a:r>
            <a:r>
              <a:rPr lang="nl-NL" sz="2000" baseline="0" dirty="0">
                <a:latin typeface="Menlo Regular"/>
                <a:cs typeface="Menlo Regular"/>
              </a:rPr>
              <a:t>)]</a:t>
            </a:r>
            <a:r>
              <a:rPr lang="nl-NL" sz="2000" baseline="0" dirty="0" smtClean="0">
                <a:latin typeface="Menlo Regular"/>
                <a:cs typeface="Menlo Regular"/>
              </a:rPr>
              <a:t>)</a:t>
            </a:r>
            <a:br>
              <a:rPr lang="nl-NL" sz="2000" baseline="0" dirty="0" smtClean="0">
                <a:latin typeface="Menlo Regular"/>
                <a:cs typeface="Menlo Regular"/>
              </a:rPr>
            </a:br>
            <a:endParaRPr lang="nl-NL" sz="2000" baseline="0" dirty="0" smtClean="0">
              <a:latin typeface="Menlo Regular"/>
              <a:cs typeface="Menlo Regular"/>
            </a:endParaRPr>
          </a:p>
          <a:p>
            <a:r>
              <a:rPr lang="nl-NL" sz="2000" b="1" baseline="0" dirty="0" smtClean="0">
                <a:latin typeface="Menlo Regular"/>
                <a:cs typeface="Menlo Regular"/>
                <a:sym typeface="Menlo Regular" charset="0"/>
              </a:rPr>
              <a:t>   </a:t>
            </a:r>
            <a:r>
              <a:rPr lang="nl-NL" sz="2000" b="1" baseline="0" dirty="0" err="1" smtClean="0">
                <a:latin typeface="Menlo Regular"/>
                <a:cs typeface="Menlo Regular"/>
                <a:sym typeface="Menlo Regular" charset="0"/>
              </a:rPr>
              <a:t>installRule</a:t>
            </a:r>
            <a:r>
              <a:rPr lang="nl-NL" sz="2000" b="1" baseline="0" dirty="0">
                <a:latin typeface="Menlo Regular"/>
                <a:cs typeface="Menlo Regular"/>
                <a:sym typeface="Menlo Regular" charset="0"/>
              </a:rPr>
              <a:t>({‘match’</a:t>
            </a:r>
            <a:r>
              <a:rPr lang="nl-NL" sz="2000" b="1" baseline="0" dirty="0" smtClean="0">
                <a:latin typeface="Menlo Regular"/>
                <a:cs typeface="Menlo Regular"/>
                <a:sym typeface="Menlo Regular" charset="0"/>
              </a:rPr>
              <a:t>: {</a:t>
            </a:r>
            <a:r>
              <a:rPr lang="nl-NL" sz="2000" b="1" baseline="0" dirty="0">
                <a:latin typeface="Menlo Regular"/>
                <a:cs typeface="Menlo Regular"/>
                <a:sym typeface="Menlo Regular" charset="0"/>
              </a:rPr>
              <a:t>‘eth_</a:t>
            </a:r>
            <a:r>
              <a:rPr lang="nl-NL" sz="2000" b="1" baseline="0" dirty="0" err="1">
                <a:latin typeface="Menlo Regular"/>
                <a:cs typeface="Menlo Regular"/>
                <a:sym typeface="Menlo Regular" charset="0"/>
              </a:rPr>
              <a:t>dst</a:t>
            </a:r>
            <a:r>
              <a:rPr lang="nl-NL" sz="2000" b="1" baseline="0" dirty="0">
                <a:latin typeface="Menlo Regular"/>
                <a:cs typeface="Menlo Regular"/>
                <a:sym typeface="Menlo Regular" charset="0"/>
              </a:rPr>
              <a:t>’:</a:t>
            </a:r>
            <a:r>
              <a:rPr lang="nl-NL" sz="2000" b="1" baseline="0" dirty="0" err="1">
                <a:latin typeface="Menlo Regular"/>
                <a:cs typeface="Menlo Regular"/>
                <a:sym typeface="Menlo Regular" charset="0"/>
              </a:rPr>
              <a:t>p.eth_dst</a:t>
            </a:r>
            <a:r>
              <a:rPr lang="nl-NL" sz="2000" b="1" baseline="0" dirty="0">
                <a:latin typeface="Menlo Regular"/>
                <a:cs typeface="Menlo Regular"/>
                <a:sym typeface="Menlo Regular" charset="0"/>
              </a:rPr>
              <a:t>, </a:t>
            </a:r>
            <a:r>
              <a:rPr lang="nl-NL" sz="2000" b="1" baseline="0" dirty="0" smtClean="0">
                <a:latin typeface="Menlo Regular"/>
                <a:cs typeface="Menlo Regular"/>
                <a:sym typeface="Menlo Regular" charset="0"/>
              </a:rPr>
              <a:t/>
            </a:r>
            <a:br>
              <a:rPr lang="nl-NL" sz="2000" b="1" baseline="0" dirty="0" smtClean="0">
                <a:latin typeface="Menlo Regular"/>
                <a:cs typeface="Menlo Regular"/>
                <a:sym typeface="Menlo Regular" charset="0"/>
              </a:rPr>
            </a:br>
            <a:r>
              <a:rPr lang="nl-NL" sz="2000" b="1" baseline="0" dirty="0" smtClean="0">
                <a:latin typeface="Menlo Regular"/>
                <a:cs typeface="Menlo Regular"/>
                <a:sym typeface="Menlo Regular" charset="0"/>
              </a:rPr>
              <a:t>                          ’</a:t>
            </a:r>
            <a:r>
              <a:rPr lang="nl-NL" sz="2000" b="1" baseline="0" dirty="0" err="1">
                <a:latin typeface="Menlo Regular"/>
                <a:cs typeface="Menlo Regular"/>
                <a:sym typeface="Menlo Regular" charset="0"/>
              </a:rPr>
              <a:t>tcp_dst</a:t>
            </a:r>
            <a:r>
              <a:rPr lang="nl-NL" sz="2000" b="1" baseline="0" dirty="0">
                <a:latin typeface="Menlo Regular"/>
                <a:cs typeface="Menlo Regular"/>
                <a:sym typeface="Menlo Regular" charset="0"/>
              </a:rPr>
              <a:t>’!=22},</a:t>
            </a:r>
          </a:p>
          <a:p>
            <a:r>
              <a:rPr lang="nl-NL" sz="2000" b="1" baseline="0" dirty="0" smtClean="0">
                <a:latin typeface="Menlo Regular"/>
                <a:cs typeface="Menlo Regular"/>
                <a:sym typeface="Menlo Regular" charset="0"/>
              </a:rPr>
              <a:t>                ‘action’:[</a:t>
            </a:r>
            <a:r>
              <a:rPr lang="nl-NL" sz="2000" b="1" baseline="0" dirty="0" err="1" smtClean="0">
                <a:latin typeface="Menlo Regular"/>
                <a:cs typeface="Menlo Regular"/>
                <a:sym typeface="Menlo Regular" charset="0"/>
              </a:rPr>
              <a:t>hostTbl</a:t>
            </a:r>
            <a:r>
              <a:rPr lang="nl-NL" sz="2000" b="1" baseline="0" dirty="0" smtClean="0">
                <a:latin typeface="Menlo Regular"/>
                <a:cs typeface="Menlo Regular"/>
                <a:sym typeface="Menlo Regular" charset="0"/>
              </a:rPr>
              <a:t>(</a:t>
            </a:r>
            <a:r>
              <a:rPr lang="nl-NL" sz="2000" b="1" baseline="0" dirty="0" err="1">
                <a:latin typeface="Menlo Regular"/>
                <a:cs typeface="Menlo Regular"/>
                <a:sym typeface="Menlo Regular" charset="0"/>
              </a:rPr>
              <a:t>p.eth_dst</a:t>
            </a:r>
            <a:r>
              <a:rPr lang="nl-NL" sz="2000" b="1" baseline="0" dirty="0">
                <a:latin typeface="Menlo Regular"/>
                <a:cs typeface="Menlo Regular"/>
                <a:sym typeface="Menlo Regular" charset="0"/>
              </a:rPr>
              <a:t>)]})</a:t>
            </a:r>
            <a:endParaRPr lang="en-US" sz="2000" b="1" baseline="0" dirty="0">
              <a:latin typeface="Menlo Regular"/>
              <a:cs typeface="Menlo Regular"/>
              <a:sym typeface="Menlo Regular" charset="0"/>
            </a:endParaRPr>
          </a:p>
        </p:txBody>
      </p:sp>
      <p:cxnSp>
        <p:nvCxnSpPr>
          <p:cNvPr id="7" name="Straight Connector 6"/>
          <p:cNvCxnSpPr/>
          <p:nvPr/>
        </p:nvCxnSpPr>
        <p:spPr bwMode="auto">
          <a:xfrm flipV="1">
            <a:off x="4106524" y="5774670"/>
            <a:ext cx="2055207" cy="16712"/>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8" name="Rounded Rectangular Callout 7"/>
          <p:cNvSpPr/>
          <p:nvPr/>
        </p:nvSpPr>
        <p:spPr bwMode="auto">
          <a:xfrm>
            <a:off x="5940778" y="3739443"/>
            <a:ext cx="2652889" cy="973667"/>
          </a:xfrm>
          <a:prstGeom prst="wedgeRoundRectCallout">
            <a:avLst>
              <a:gd name="adj1" fmla="val -47463"/>
              <a:gd name="adj2" fmla="val 132273"/>
              <a:gd name="adj3" fmla="val 16667"/>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1800" baseline="0" dirty="0">
                <a:latin typeface="Menlo Regular" charset="0"/>
                <a:cs typeface="Menlo Regular" charset="0"/>
                <a:sym typeface="Menlo Regular" charset="0"/>
              </a:rPr>
              <a:t>m</a:t>
            </a:r>
            <a:r>
              <a:rPr lang="en-US" sz="1800" baseline="0" dirty="0" smtClean="0">
                <a:latin typeface="Menlo Regular" charset="0"/>
                <a:cs typeface="Menlo Regular" charset="0"/>
                <a:sym typeface="Menlo Regular" charset="0"/>
              </a:rPr>
              <a:t>atch does not support logic negation</a:t>
            </a:r>
            <a:endParaRPr lang="en-US" sz="1800" baseline="0" dirty="0">
              <a:latin typeface="Menlo Regular" charset="0"/>
              <a:cs typeface="Menlo Regular" charset="0"/>
              <a:sym typeface="Menlo Regular" charset="0"/>
            </a:endParaRPr>
          </a:p>
        </p:txBody>
      </p:sp>
      <p:sp>
        <p:nvSpPr>
          <p:cNvPr id="9" name="TextBox 8"/>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0"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5</a:t>
            </a:r>
            <a:endParaRPr lang="en-US" dirty="0">
              <a:solidFill>
                <a:schemeClr val="bg2"/>
              </a:solidFill>
            </a:endParaRPr>
          </a:p>
        </p:txBody>
      </p:sp>
    </p:spTree>
    <p:extLst>
      <p:ext uri="{BB962C8B-B14F-4D97-AF65-F5344CB8AC3E}">
        <p14:creationId xmlns:p14="http://schemas.microsoft.com/office/powerpoint/2010/main" val="846335005"/>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Controller Program with Flow Table Management</a:t>
            </a:r>
            <a:endParaRPr lang="en-US" sz="3200" dirty="0"/>
          </a:p>
        </p:txBody>
      </p:sp>
      <p:sp>
        <p:nvSpPr>
          <p:cNvPr id="5" name="Rectangle 2"/>
          <p:cNvSpPr>
            <a:spLocks/>
          </p:cNvSpPr>
          <p:nvPr/>
        </p:nvSpPr>
        <p:spPr bwMode="auto">
          <a:xfrm>
            <a:off x="668359" y="1203234"/>
            <a:ext cx="8137283" cy="4996753"/>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tIns="0" rIns="0" bIns="0" anchor="b"/>
          <a:lstStyle/>
          <a:p>
            <a:r>
              <a:rPr lang="nl-NL" sz="2000" baseline="0" dirty="0" err="1" smtClean="0">
                <a:latin typeface="Menlo Regular"/>
                <a:cs typeface="Menlo Regular"/>
              </a:rPr>
              <a:t>hostTbl</a:t>
            </a:r>
            <a:r>
              <a:rPr lang="nl-NL" sz="2000" baseline="0" dirty="0" smtClean="0">
                <a:latin typeface="Menlo Regular"/>
                <a:cs typeface="Menlo Regular"/>
              </a:rPr>
              <a:t> = </a:t>
            </a:r>
            <a:r>
              <a:rPr lang="nl-NL" sz="2000" baseline="0" dirty="0">
                <a:latin typeface="Menlo Regular"/>
                <a:cs typeface="Menlo Regular"/>
              </a:rPr>
              <a:t>{A:1,B:2,C:3,D:4}</a:t>
            </a:r>
          </a:p>
          <a:p>
            <a:endParaRPr lang="nl-NL" sz="2000" baseline="0" dirty="0">
              <a:latin typeface="Menlo Regular"/>
              <a:cs typeface="Menlo Regular"/>
            </a:endParaRPr>
          </a:p>
          <a:p>
            <a:r>
              <a:rPr lang="nl-NL" sz="2000" baseline="0" dirty="0" err="1">
                <a:latin typeface="Menlo Regular"/>
                <a:cs typeface="Menlo Regular"/>
              </a:rPr>
              <a:t>def</a:t>
            </a:r>
            <a:r>
              <a:rPr lang="nl-NL" sz="2000" baseline="0" dirty="0">
                <a:latin typeface="Menlo Regular"/>
                <a:cs typeface="Menlo Regular"/>
              </a:rPr>
              <a:t> </a:t>
            </a:r>
            <a:r>
              <a:rPr lang="nl-NL" sz="2000" baseline="0" dirty="0" err="1">
                <a:latin typeface="Menlo Regular"/>
                <a:cs typeface="Menlo Regular"/>
              </a:rPr>
              <a:t>onPacketIn</a:t>
            </a:r>
            <a:r>
              <a:rPr lang="nl-NL" sz="2000" baseline="0" dirty="0">
                <a:latin typeface="Menlo Regular"/>
                <a:cs typeface="Menlo Regular"/>
              </a:rPr>
              <a:t>(p):</a:t>
            </a:r>
          </a:p>
          <a:p>
            <a:r>
              <a:rPr lang="nl-NL" sz="2000" baseline="0" dirty="0" smtClean="0">
                <a:solidFill>
                  <a:srgbClr val="B21889"/>
                </a:solidFill>
                <a:latin typeface="Menlo Regular"/>
                <a:cs typeface="Menlo Regular"/>
                <a:sym typeface="Menlo Regular" charset="0"/>
              </a:rPr>
              <a:t>  i</a:t>
            </a:r>
            <a:r>
              <a:rPr lang="en-US" sz="2000" baseline="0" dirty="0" smtClean="0">
                <a:solidFill>
                  <a:srgbClr val="B21889"/>
                </a:solidFill>
                <a:latin typeface="Menlo Regular"/>
                <a:cs typeface="Menlo Regular"/>
                <a:sym typeface="Menlo Regular" charset="0"/>
              </a:rPr>
              <a:t>f </a:t>
            </a:r>
            <a:r>
              <a:rPr lang="nl-NL" sz="2000" baseline="0" dirty="0" smtClean="0">
                <a:latin typeface="Menlo Regular"/>
                <a:cs typeface="Menlo Regular"/>
              </a:rPr>
              <a:t>22 </a:t>
            </a:r>
            <a:r>
              <a:rPr lang="nl-NL" sz="2000" baseline="0" dirty="0">
                <a:latin typeface="Menlo Regular"/>
                <a:cs typeface="Menlo Regular"/>
              </a:rPr>
              <a:t>== </a:t>
            </a:r>
            <a:r>
              <a:rPr lang="nl-NL" sz="2000" baseline="0" dirty="0" err="1" smtClean="0">
                <a:latin typeface="Menlo Regular"/>
                <a:cs typeface="Menlo Regular"/>
              </a:rPr>
              <a:t>p.tcp_dst</a:t>
            </a:r>
            <a:r>
              <a:rPr lang="nl-NL" sz="2000" baseline="0" dirty="0" smtClean="0">
                <a:latin typeface="Menlo Regular"/>
                <a:cs typeface="Menlo Regular"/>
              </a:rPr>
              <a:t>:</a:t>
            </a:r>
            <a:br>
              <a:rPr lang="nl-NL" sz="2000" baseline="0" dirty="0" smtClean="0">
                <a:latin typeface="Menlo Regular"/>
                <a:cs typeface="Menlo Regular"/>
              </a:rPr>
            </a:br>
            <a:r>
              <a:rPr lang="nl-NL" sz="2000" baseline="0" dirty="0" smtClean="0">
                <a:latin typeface="Menlo Regular"/>
                <a:cs typeface="Menlo Regular"/>
              </a:rPr>
              <a:t>    drop</a:t>
            </a:r>
            <a:br>
              <a:rPr lang="nl-NL" sz="2000" baseline="0" dirty="0" smtClean="0">
                <a:latin typeface="Menlo Regular"/>
                <a:cs typeface="Menlo Regular"/>
              </a:rPr>
            </a:br>
            <a:endParaRPr lang="nl-NL" sz="2000" baseline="0" dirty="0" smtClean="0">
              <a:latin typeface="Menlo Regular"/>
              <a:cs typeface="Menlo Regular"/>
            </a:endParaRPr>
          </a:p>
          <a:p>
            <a:r>
              <a:rPr lang="nl-NL" sz="2000" b="1" baseline="0" dirty="0" smtClean="0">
                <a:latin typeface="Menlo Regular"/>
                <a:cs typeface="Menlo Regular"/>
              </a:rPr>
              <a:t>    </a:t>
            </a:r>
            <a:r>
              <a:rPr lang="nl-NL" sz="2000" b="1" baseline="0" dirty="0" err="1" smtClean="0">
                <a:latin typeface="Menlo Regular"/>
                <a:cs typeface="Menlo Regular"/>
              </a:rPr>
              <a:t>installRule</a:t>
            </a:r>
            <a:r>
              <a:rPr lang="nl-NL" sz="2000" b="1" baseline="0" dirty="0">
                <a:latin typeface="Menlo Regular"/>
                <a:cs typeface="Menlo Regular"/>
              </a:rPr>
              <a:t>(</a:t>
            </a:r>
            <a:r>
              <a:rPr lang="nl-NL" sz="2000" b="1" baseline="0" dirty="0" smtClean="0">
                <a:latin typeface="Menlo Regular"/>
                <a:cs typeface="Menlo Regular"/>
              </a:rPr>
              <a:t>{</a:t>
            </a:r>
            <a:r>
              <a:rPr lang="nl-NL" sz="2000" b="1" baseline="0" dirty="0" smtClean="0">
                <a:solidFill>
                  <a:srgbClr val="FF0000"/>
                </a:solidFill>
                <a:latin typeface="Menlo Regular"/>
                <a:cs typeface="Menlo Regular"/>
              </a:rPr>
              <a:t>‘priority’:</a:t>
            </a:r>
            <a:r>
              <a:rPr lang="nl-NL" sz="2000" b="1" baseline="0" dirty="0">
                <a:solidFill>
                  <a:srgbClr val="FF0000"/>
                </a:solidFill>
                <a:latin typeface="Menlo Regular"/>
                <a:cs typeface="Menlo Regular"/>
              </a:rPr>
              <a:t>1</a:t>
            </a:r>
            <a:r>
              <a:rPr lang="nl-NL" sz="2000" b="1" baseline="0" dirty="0" smtClean="0">
                <a:latin typeface="Menlo Regular"/>
                <a:cs typeface="Menlo Regular"/>
              </a:rPr>
              <a:t>,</a:t>
            </a:r>
            <a:br>
              <a:rPr lang="nl-NL" sz="2000" b="1" baseline="0" dirty="0" smtClean="0">
                <a:latin typeface="Menlo Regular"/>
                <a:cs typeface="Menlo Regular"/>
              </a:rPr>
            </a:br>
            <a:r>
              <a:rPr lang="nl-NL" sz="2000" b="1" baseline="0" dirty="0" smtClean="0">
                <a:latin typeface="Menlo Regular"/>
                <a:cs typeface="Menlo Regular"/>
              </a:rPr>
              <a:t>                 ‘match’:</a:t>
            </a:r>
            <a:r>
              <a:rPr lang="nl-NL" sz="2000" b="1" baseline="0" dirty="0">
                <a:latin typeface="Menlo Regular"/>
                <a:cs typeface="Menlo Regular"/>
              </a:rPr>
              <a:t>{'tcp_dst':22}</a:t>
            </a:r>
            <a:r>
              <a:rPr lang="nl-NL" sz="2000" b="1" baseline="0" dirty="0" smtClean="0">
                <a:latin typeface="Menlo Regular"/>
                <a:cs typeface="Menlo Regular"/>
              </a:rPr>
              <a:t>,</a:t>
            </a:r>
            <a:br>
              <a:rPr lang="nl-NL" sz="2000" b="1" baseline="0" dirty="0" smtClean="0">
                <a:latin typeface="Menlo Regular"/>
                <a:cs typeface="Menlo Regular"/>
              </a:rPr>
            </a:br>
            <a:r>
              <a:rPr lang="nl-NL" sz="2000" b="1" baseline="0" dirty="0" smtClean="0">
                <a:latin typeface="Menlo Regular"/>
                <a:cs typeface="Menlo Regular"/>
              </a:rPr>
              <a:t>                 ‘action’:</a:t>
            </a:r>
            <a:r>
              <a:rPr lang="nl-NL" sz="2000" b="1" baseline="0" dirty="0">
                <a:latin typeface="Menlo Regular"/>
                <a:cs typeface="Menlo Regular"/>
              </a:rPr>
              <a:t>[]}</a:t>
            </a:r>
            <a:r>
              <a:rPr lang="nl-NL" sz="2000" b="1" baseline="0" dirty="0" smtClean="0">
                <a:latin typeface="Menlo Regular"/>
                <a:cs typeface="Menlo Regular"/>
              </a:rPr>
              <a:t>)</a:t>
            </a:r>
            <a:br>
              <a:rPr lang="nl-NL" sz="2000" b="1" baseline="0" dirty="0" smtClean="0">
                <a:latin typeface="Menlo Regular"/>
                <a:cs typeface="Menlo Regular"/>
              </a:rPr>
            </a:br>
            <a:endParaRPr lang="nl-NL" sz="2000" b="1" baseline="0" dirty="0">
              <a:latin typeface="Menlo Regular"/>
              <a:cs typeface="Menlo Regular"/>
            </a:endParaRPr>
          </a:p>
          <a:p>
            <a:r>
              <a:rPr lang="nl-NL" sz="2000" baseline="0" dirty="0" smtClean="0">
                <a:latin typeface="Menlo Regular"/>
                <a:cs typeface="Menlo Regular"/>
              </a:rPr>
              <a:t>  </a:t>
            </a:r>
            <a:r>
              <a:rPr lang="en-US" sz="2000" baseline="0" dirty="0" smtClean="0">
                <a:solidFill>
                  <a:srgbClr val="B21889"/>
                </a:solidFill>
                <a:latin typeface="Menlo Regular"/>
                <a:cs typeface="Menlo Regular"/>
                <a:sym typeface="Menlo Regular" charset="0"/>
              </a:rPr>
              <a:t>else:</a:t>
            </a:r>
            <a:br>
              <a:rPr lang="en-US" sz="2000" baseline="0" dirty="0" smtClean="0">
                <a:solidFill>
                  <a:srgbClr val="B21889"/>
                </a:solidFill>
                <a:latin typeface="Menlo Regular"/>
                <a:cs typeface="Menlo Regular"/>
                <a:sym typeface="Menlo Regular" charset="0"/>
              </a:rPr>
            </a:br>
            <a:r>
              <a:rPr lang="en-US" sz="2000" baseline="0" dirty="0" smtClean="0">
                <a:solidFill>
                  <a:srgbClr val="B21889"/>
                </a:solidFill>
                <a:latin typeface="Menlo Regular"/>
                <a:cs typeface="Menlo Regular"/>
                <a:sym typeface="Menlo Regular" charset="0"/>
              </a:rPr>
              <a:t>    </a:t>
            </a:r>
            <a:r>
              <a:rPr lang="nl-NL" sz="2000" baseline="0" dirty="0" smtClean="0">
                <a:latin typeface="Menlo Regular"/>
                <a:cs typeface="Menlo Regular"/>
              </a:rPr>
              <a:t>forward</a:t>
            </a:r>
            <a:r>
              <a:rPr lang="nl-NL" sz="2000" baseline="0" dirty="0">
                <a:latin typeface="Menlo Regular"/>
                <a:cs typeface="Menlo Regular"/>
              </a:rPr>
              <a:t>(</a:t>
            </a:r>
            <a:r>
              <a:rPr lang="nl-NL" sz="2000" baseline="0" dirty="0" smtClean="0">
                <a:latin typeface="Menlo Regular"/>
                <a:cs typeface="Menlo Regular"/>
              </a:rPr>
              <a:t>[</a:t>
            </a:r>
            <a:r>
              <a:rPr lang="nl-NL" sz="2000" baseline="0" dirty="0" err="1" smtClean="0">
                <a:latin typeface="Menlo Regular"/>
                <a:cs typeface="Menlo Regular"/>
              </a:rPr>
              <a:t>hostTbl</a:t>
            </a:r>
            <a:r>
              <a:rPr lang="nl-NL" sz="2000" baseline="0" dirty="0" smtClean="0">
                <a:latin typeface="Menlo Regular"/>
                <a:cs typeface="Menlo Regular"/>
              </a:rPr>
              <a:t>(</a:t>
            </a:r>
            <a:r>
              <a:rPr lang="nl-NL" sz="2000" baseline="0" dirty="0" err="1">
                <a:latin typeface="Menlo Regular"/>
                <a:cs typeface="Menlo Regular"/>
              </a:rPr>
              <a:t>p.eth_dst</a:t>
            </a:r>
            <a:r>
              <a:rPr lang="nl-NL" sz="2000" baseline="0" dirty="0">
                <a:latin typeface="Menlo Regular"/>
                <a:cs typeface="Menlo Regular"/>
              </a:rPr>
              <a:t>)]</a:t>
            </a:r>
            <a:r>
              <a:rPr lang="nl-NL" sz="2000" baseline="0" dirty="0" smtClean="0">
                <a:latin typeface="Menlo Regular"/>
                <a:cs typeface="Menlo Regular"/>
              </a:rPr>
              <a:t>)</a:t>
            </a:r>
            <a:br>
              <a:rPr lang="nl-NL" sz="2000" baseline="0" dirty="0" smtClean="0">
                <a:latin typeface="Menlo Regular"/>
                <a:cs typeface="Menlo Regular"/>
              </a:rPr>
            </a:br>
            <a:endParaRPr lang="nl-NL" sz="2000" baseline="0" dirty="0" smtClean="0">
              <a:latin typeface="Menlo Regular"/>
              <a:cs typeface="Menlo Regular"/>
            </a:endParaRPr>
          </a:p>
          <a:p>
            <a:r>
              <a:rPr lang="nl-NL" sz="2000" b="1" baseline="0" dirty="0" smtClean="0">
                <a:latin typeface="Menlo Regular"/>
                <a:cs typeface="Menlo Regular"/>
                <a:sym typeface="Menlo Regular" charset="0"/>
              </a:rPr>
              <a:t>    </a:t>
            </a:r>
            <a:r>
              <a:rPr lang="nl-NL" sz="2000" b="1" baseline="0" dirty="0" err="1" smtClean="0">
                <a:latin typeface="Menlo Regular"/>
                <a:cs typeface="Menlo Regular"/>
                <a:sym typeface="Menlo Regular" charset="0"/>
              </a:rPr>
              <a:t>installRule</a:t>
            </a:r>
            <a:r>
              <a:rPr lang="nl-NL" sz="2000" b="1" baseline="0" dirty="0">
                <a:latin typeface="Menlo Regular"/>
                <a:cs typeface="Menlo Regular"/>
                <a:sym typeface="Menlo Regular" charset="0"/>
              </a:rPr>
              <a:t>(</a:t>
            </a:r>
            <a:r>
              <a:rPr lang="nl-NL" sz="2000" b="1" baseline="0" dirty="0" smtClean="0">
                <a:latin typeface="Menlo Regular"/>
                <a:cs typeface="Menlo Regular"/>
                <a:sym typeface="Menlo Regular" charset="0"/>
              </a:rPr>
              <a:t>{</a:t>
            </a:r>
            <a:r>
              <a:rPr lang="nl-NL" sz="2000" b="1" baseline="0" dirty="0" smtClean="0">
                <a:solidFill>
                  <a:srgbClr val="FF0000"/>
                </a:solidFill>
                <a:latin typeface="Menlo Regular"/>
                <a:cs typeface="Menlo Regular"/>
                <a:sym typeface="Menlo Regular" charset="0"/>
              </a:rPr>
              <a:t>‘priority’:0</a:t>
            </a:r>
            <a:r>
              <a:rPr lang="nl-NL" sz="2000" b="1" baseline="0" dirty="0" smtClean="0">
                <a:latin typeface="Menlo Regular"/>
                <a:cs typeface="Menlo Regular"/>
                <a:sym typeface="Menlo Regular" charset="0"/>
              </a:rPr>
              <a:t>,</a:t>
            </a:r>
            <a:br>
              <a:rPr lang="nl-NL" sz="2000" b="1" baseline="0" dirty="0" smtClean="0">
                <a:latin typeface="Menlo Regular"/>
                <a:cs typeface="Menlo Regular"/>
                <a:sym typeface="Menlo Regular" charset="0"/>
              </a:rPr>
            </a:br>
            <a:r>
              <a:rPr lang="nl-NL" sz="2000" b="1" baseline="0" dirty="0" smtClean="0">
                <a:latin typeface="Menlo Regular"/>
                <a:cs typeface="Menlo Regular"/>
                <a:sym typeface="Menlo Regular" charset="0"/>
              </a:rPr>
              <a:t>                ‘</a:t>
            </a:r>
            <a:r>
              <a:rPr lang="nl-NL" sz="2000" b="1" baseline="0" dirty="0">
                <a:latin typeface="Menlo Regular"/>
                <a:cs typeface="Menlo Regular"/>
                <a:sym typeface="Menlo Regular" charset="0"/>
              </a:rPr>
              <a:t>match’</a:t>
            </a:r>
            <a:r>
              <a:rPr lang="nl-NL" sz="2000" b="1" baseline="0" dirty="0" smtClean="0">
                <a:latin typeface="Menlo Regular"/>
                <a:cs typeface="Menlo Regular"/>
                <a:sym typeface="Menlo Regular" charset="0"/>
              </a:rPr>
              <a:t>: {</a:t>
            </a:r>
            <a:r>
              <a:rPr lang="nl-NL" sz="2000" b="1" baseline="0" dirty="0">
                <a:latin typeface="Menlo Regular"/>
                <a:cs typeface="Menlo Regular"/>
                <a:sym typeface="Menlo Regular" charset="0"/>
              </a:rPr>
              <a:t>‘eth_</a:t>
            </a:r>
            <a:r>
              <a:rPr lang="nl-NL" sz="2000" b="1" baseline="0" dirty="0" err="1">
                <a:latin typeface="Menlo Regular"/>
                <a:cs typeface="Menlo Regular"/>
                <a:sym typeface="Menlo Regular" charset="0"/>
              </a:rPr>
              <a:t>dst</a:t>
            </a:r>
            <a:r>
              <a:rPr lang="nl-NL" sz="2000" b="1" baseline="0" dirty="0">
                <a:latin typeface="Menlo Regular"/>
                <a:cs typeface="Menlo Regular"/>
                <a:sym typeface="Menlo Regular" charset="0"/>
              </a:rPr>
              <a:t>’:</a:t>
            </a:r>
            <a:r>
              <a:rPr lang="nl-NL" sz="2000" b="1" baseline="0" dirty="0" err="1" smtClean="0">
                <a:latin typeface="Menlo Regular"/>
                <a:cs typeface="Menlo Regular"/>
                <a:sym typeface="Menlo Regular" charset="0"/>
              </a:rPr>
              <a:t>p.eth_dst</a:t>
            </a:r>
            <a:r>
              <a:rPr lang="nl-NL" sz="2000" b="1" baseline="0" dirty="0" smtClean="0">
                <a:latin typeface="Menlo Regular"/>
                <a:cs typeface="Menlo Regular"/>
                <a:sym typeface="Menlo Regular" charset="0"/>
              </a:rPr>
              <a:t>}</a:t>
            </a:r>
            <a:r>
              <a:rPr lang="nl-NL" sz="2000" b="1" baseline="0" dirty="0">
                <a:latin typeface="Menlo Regular"/>
                <a:cs typeface="Menlo Regular"/>
                <a:sym typeface="Menlo Regular" charset="0"/>
              </a:rPr>
              <a:t>,</a:t>
            </a:r>
          </a:p>
          <a:p>
            <a:r>
              <a:rPr lang="nl-NL" sz="2000" b="1" baseline="0" dirty="0" smtClean="0">
                <a:latin typeface="Menlo Regular"/>
                <a:cs typeface="Menlo Regular"/>
                <a:sym typeface="Menlo Regular" charset="0"/>
              </a:rPr>
              <a:t>                ‘action’:[</a:t>
            </a:r>
            <a:r>
              <a:rPr lang="nl-NL" sz="2000" b="1" baseline="0" dirty="0" err="1" smtClean="0">
                <a:latin typeface="Menlo Regular"/>
                <a:cs typeface="Menlo Regular"/>
                <a:sym typeface="Menlo Regular" charset="0"/>
              </a:rPr>
              <a:t>hostTbl</a:t>
            </a:r>
            <a:r>
              <a:rPr lang="nl-NL" sz="2000" b="1" baseline="0" dirty="0" smtClean="0">
                <a:latin typeface="Menlo Regular"/>
                <a:cs typeface="Menlo Regular"/>
                <a:sym typeface="Menlo Regular" charset="0"/>
              </a:rPr>
              <a:t>(</a:t>
            </a:r>
            <a:r>
              <a:rPr lang="nl-NL" sz="2000" b="1" baseline="0" dirty="0" err="1">
                <a:latin typeface="Menlo Regular"/>
                <a:cs typeface="Menlo Regular"/>
                <a:sym typeface="Menlo Regular" charset="0"/>
              </a:rPr>
              <a:t>p.eth_dst</a:t>
            </a:r>
            <a:r>
              <a:rPr lang="nl-NL" sz="2000" b="1" baseline="0" dirty="0">
                <a:latin typeface="Menlo Regular"/>
                <a:cs typeface="Menlo Regular"/>
                <a:sym typeface="Menlo Regular" charset="0"/>
              </a:rPr>
              <a:t>)]})</a:t>
            </a:r>
            <a:endParaRPr lang="en-US" sz="2000" b="1" baseline="0" dirty="0">
              <a:latin typeface="Menlo Regular"/>
              <a:cs typeface="Menlo Regular"/>
              <a:sym typeface="Menlo Regular" charset="0"/>
            </a:endParaRPr>
          </a:p>
        </p:txBody>
      </p:sp>
      <p:sp>
        <p:nvSpPr>
          <p:cNvPr id="6" name="TextBox 5"/>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7"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6</a:t>
            </a:r>
            <a:endParaRPr lang="en-US" dirty="0">
              <a:solidFill>
                <a:schemeClr val="bg2"/>
              </a:solidFill>
            </a:endParaRPr>
          </a:p>
        </p:txBody>
      </p:sp>
    </p:spTree>
    <p:extLst>
      <p:ext uri="{BB962C8B-B14F-4D97-AF65-F5344CB8AC3E}">
        <p14:creationId xmlns:p14="http://schemas.microsoft.com/office/powerpoint/2010/main" val="1258072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p:cNvSpPr>
          <p:nvPr/>
        </p:nvSpPr>
        <p:spPr bwMode="auto">
          <a:xfrm>
            <a:off x="2865910" y="3019215"/>
            <a:ext cx="1464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b="1" baseline="0" dirty="0">
                <a:solidFill>
                  <a:schemeClr val="tx1"/>
                </a:solidFill>
                <a:latin typeface="Helvetica Neue" charset="0"/>
                <a:ea typeface="ＭＳ Ｐゴシック" charset="0"/>
                <a:cs typeface="Helvetica Neue" charset="0"/>
                <a:sym typeface="Helvetica Neue" charset="0"/>
              </a:rPr>
              <a:t>Controller</a:t>
            </a:r>
          </a:p>
        </p:txBody>
      </p:sp>
      <p:sp>
        <p:nvSpPr>
          <p:cNvPr id="51205" name="Rectangle 5"/>
          <p:cNvSpPr>
            <a:spLocks/>
          </p:cNvSpPr>
          <p:nvPr/>
        </p:nvSpPr>
        <p:spPr bwMode="auto">
          <a:xfrm>
            <a:off x="3023741" y="866671"/>
            <a:ext cx="9971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b="1" baseline="0" dirty="0">
                <a:solidFill>
                  <a:schemeClr val="tx1"/>
                </a:solidFill>
                <a:latin typeface="Helvetica Neue" charset="0"/>
                <a:ea typeface="ＭＳ Ｐゴシック" charset="0"/>
                <a:cs typeface="Helvetica Neue" charset="0"/>
                <a:sym typeface="Helvetica Neue" charset="0"/>
              </a:rPr>
              <a:t>Switch</a:t>
            </a:r>
          </a:p>
        </p:txBody>
      </p:sp>
      <p:sp>
        <p:nvSpPr>
          <p:cNvPr id="51206" name="AutoShape 6"/>
          <p:cNvSpPr>
            <a:spLocks/>
          </p:cNvSpPr>
          <p:nvPr/>
        </p:nvSpPr>
        <p:spPr bwMode="auto">
          <a:xfrm>
            <a:off x="105743" y="3448035"/>
            <a:ext cx="8099384" cy="2657475"/>
          </a:xfrm>
          <a:prstGeom prst="roundRect">
            <a:avLst>
              <a:gd name="adj" fmla="val 5375"/>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lIns="0" tIns="0" rIns="0" bIns="0"/>
          <a:lstStyle/>
          <a:p>
            <a:endParaRPr lang="en-US" baseline="0" dirty="0"/>
          </a:p>
        </p:txBody>
      </p:sp>
      <p:sp>
        <p:nvSpPr>
          <p:cNvPr id="51207" name="AutoShape 7"/>
          <p:cNvSpPr>
            <a:spLocks/>
          </p:cNvSpPr>
          <p:nvPr/>
        </p:nvSpPr>
        <p:spPr bwMode="auto">
          <a:xfrm>
            <a:off x="128587" y="1352610"/>
            <a:ext cx="8075531" cy="960923"/>
          </a:xfrm>
          <a:prstGeom prst="roundRect">
            <a:avLst>
              <a:gd name="adj" fmla="val 6787"/>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tIns="0" rIns="0" bIns="0"/>
          <a:lstStyle/>
          <a:p>
            <a:endParaRPr lang="en-US" baseline="0"/>
          </a:p>
        </p:txBody>
      </p:sp>
      <p:sp>
        <p:nvSpPr>
          <p:cNvPr id="51224" name="Rectangle 24"/>
          <p:cNvSpPr>
            <a:spLocks/>
          </p:cNvSpPr>
          <p:nvPr/>
        </p:nvSpPr>
        <p:spPr bwMode="auto">
          <a:xfrm>
            <a:off x="270049" y="3471761"/>
            <a:ext cx="8085459"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spcBef>
                <a:spcPts val="882"/>
              </a:spcBef>
            </a:pPr>
            <a:r>
              <a:rPr lang="en-US" sz="1600" baseline="0" dirty="0" err="1">
                <a:latin typeface="Menlo Regular" charset="0"/>
                <a:cs typeface="Menlo Regular" charset="0"/>
                <a:sym typeface="Menlo Regular" charset="0"/>
              </a:rPr>
              <a:t>def</a:t>
            </a:r>
            <a:r>
              <a:rPr lang="en-US" sz="1600" baseline="0" dirty="0">
                <a:latin typeface="Menlo Regular" charset="0"/>
                <a:cs typeface="Menlo Regular" charset="0"/>
                <a:sym typeface="Menlo Regular" charset="0"/>
              </a:rPr>
              <a:t> </a:t>
            </a:r>
            <a:r>
              <a:rPr lang="en-US" sz="1600" baseline="0" dirty="0" err="1">
                <a:latin typeface="Menlo Regular" charset="0"/>
                <a:cs typeface="Menlo Regular" charset="0"/>
                <a:sym typeface="Menlo Regular" charset="0"/>
              </a:rPr>
              <a:t>onPacketIn</a:t>
            </a:r>
            <a:r>
              <a:rPr lang="en-US" sz="1600" baseline="0" dirty="0">
                <a:latin typeface="Menlo Regular" charset="0"/>
                <a:cs typeface="Menlo Regular" charset="0"/>
                <a:sym typeface="Menlo Regular" charset="0"/>
              </a:rPr>
              <a:t>(p):</a:t>
            </a:r>
          </a:p>
          <a:p>
            <a:pPr>
              <a:spcBef>
                <a:spcPts val="882"/>
              </a:spcBef>
            </a:pPr>
            <a:r>
              <a:rPr lang="en-US" sz="1600" baseline="0" dirty="0" smtClean="0">
                <a:latin typeface="Menlo Regular" charset="0"/>
                <a:cs typeface="Menlo Regular" charset="0"/>
                <a:sym typeface="Menlo Regular" charset="0"/>
              </a:rPr>
              <a:t>  if </a:t>
            </a:r>
            <a:r>
              <a:rPr lang="en-US" sz="1600" baseline="0" dirty="0">
                <a:latin typeface="Menlo Regular" charset="0"/>
                <a:cs typeface="Menlo Regular" charset="0"/>
                <a:sym typeface="Menlo Regular" charset="0"/>
              </a:rPr>
              <a:t>22 == </a:t>
            </a:r>
            <a:r>
              <a:rPr lang="en-US" sz="1600" baseline="0" dirty="0" err="1">
                <a:latin typeface="Menlo Regular" charset="0"/>
                <a:cs typeface="Menlo Regular" charset="0"/>
                <a:sym typeface="Menlo Regular" charset="0"/>
              </a:rPr>
              <a:t>p.tcp_dst</a:t>
            </a:r>
            <a:r>
              <a:rPr lang="en-US" sz="1600" baseline="0" dirty="0" smtClean="0">
                <a:latin typeface="Menlo Regular" charset="0"/>
                <a:cs typeface="Menlo Regular" charset="0"/>
                <a:sym typeface="Menlo Regular" charset="0"/>
              </a:rPr>
              <a:t>:</a:t>
            </a:r>
            <a:br>
              <a:rPr lang="en-US" sz="1600" baseline="0" dirty="0" smtClean="0">
                <a:latin typeface="Menlo Regular" charset="0"/>
                <a:cs typeface="Menlo Regular" charset="0"/>
                <a:sym typeface="Menlo Regular" charset="0"/>
              </a:rPr>
            </a:br>
            <a:r>
              <a:rPr lang="en-US" sz="1600" baseline="0" dirty="0" smtClean="0">
                <a:latin typeface="Menlo Regular" charset="0"/>
                <a:cs typeface="Menlo Regular" charset="0"/>
                <a:sym typeface="Menlo Regular" charset="0"/>
              </a:rPr>
              <a:t>   drop</a:t>
            </a:r>
            <a:endParaRPr lang="en-US" sz="1600" baseline="0" dirty="0">
              <a:latin typeface="Menlo Regular" charset="0"/>
              <a:cs typeface="Menlo Regular" charset="0"/>
              <a:sym typeface="Menlo Regular" charset="0"/>
            </a:endParaRPr>
          </a:p>
          <a:p>
            <a:pPr>
              <a:spcBef>
                <a:spcPts val="882"/>
              </a:spcBef>
            </a:pPr>
            <a:r>
              <a:rPr lang="en-US" sz="1600" baseline="0" dirty="0" smtClean="0">
                <a:latin typeface="Menlo Regular" charset="0"/>
                <a:cs typeface="Menlo Regular" charset="0"/>
                <a:sym typeface="Menlo Regular" charset="0"/>
              </a:rPr>
              <a:t>   </a:t>
            </a:r>
            <a:r>
              <a:rPr lang="en-US" sz="1600" baseline="0" dirty="0" err="1" smtClean="0">
                <a:latin typeface="Menlo Regular" charset="0"/>
                <a:cs typeface="Menlo Regular" charset="0"/>
                <a:sym typeface="Menlo Regular" charset="0"/>
              </a:rPr>
              <a:t>installRule</a:t>
            </a:r>
            <a:r>
              <a:rPr lang="en-US" sz="1600" baseline="0" dirty="0">
                <a:latin typeface="Menlo Regular" charset="0"/>
                <a:cs typeface="Menlo Regular" charset="0"/>
                <a:sym typeface="Menlo Regular" charset="0"/>
              </a:rPr>
              <a:t>({`priority`:1,’match’:{‘tcp_dst':22},'action':[]}</a:t>
            </a:r>
            <a:r>
              <a:rPr lang="en-US" sz="1600" baseline="0" dirty="0" smtClean="0">
                <a:latin typeface="Menlo Regular" charset="0"/>
                <a:cs typeface="Menlo Regular" charset="0"/>
                <a:sym typeface="Menlo Regular" charset="0"/>
              </a:rPr>
              <a:t>)</a:t>
            </a:r>
            <a:endParaRPr lang="en-US" sz="1600" baseline="0" dirty="0">
              <a:latin typeface="Menlo Regular" charset="0"/>
              <a:cs typeface="Menlo Regular" charset="0"/>
              <a:sym typeface="Menlo Regular" charset="0"/>
            </a:endParaRPr>
          </a:p>
          <a:p>
            <a:pPr>
              <a:spcBef>
                <a:spcPts val="882"/>
              </a:spcBef>
            </a:pPr>
            <a:r>
              <a:rPr lang="en-US" sz="1600" baseline="0" dirty="0" smtClean="0">
                <a:latin typeface="Menlo Regular" charset="0"/>
                <a:cs typeface="Menlo Regular" charset="0"/>
                <a:sym typeface="Menlo Regular" charset="0"/>
              </a:rPr>
              <a:t>  else</a:t>
            </a:r>
            <a:r>
              <a:rPr lang="en-US" sz="1600" baseline="0" dirty="0">
                <a:latin typeface="Menlo Regular" charset="0"/>
                <a:cs typeface="Menlo Regular" charset="0"/>
                <a:sym typeface="Menlo Regular" charset="0"/>
              </a:rPr>
              <a:t>:</a:t>
            </a:r>
          </a:p>
          <a:p>
            <a:pPr>
              <a:spcBef>
                <a:spcPts val="882"/>
              </a:spcBef>
            </a:pPr>
            <a:r>
              <a:rPr lang="en-US" sz="1600" baseline="0" dirty="0" smtClean="0">
                <a:latin typeface="Menlo Regular" charset="0"/>
                <a:cs typeface="Menlo Regular" charset="0"/>
                <a:sym typeface="Menlo Regular" charset="0"/>
              </a:rPr>
              <a:t>   </a:t>
            </a:r>
            <a:r>
              <a:rPr lang="en-US" sz="1600" baseline="0" dirty="0" err="1" smtClean="0">
                <a:latin typeface="Menlo Regular" charset="0"/>
                <a:cs typeface="Menlo Regular" charset="0"/>
                <a:sym typeface="Menlo Regular" charset="0"/>
              </a:rPr>
              <a:t>installRule</a:t>
            </a:r>
            <a:r>
              <a:rPr lang="en-US" sz="1600" baseline="0" dirty="0">
                <a:latin typeface="Menlo Regular" charset="0"/>
                <a:cs typeface="Menlo Regular" charset="0"/>
                <a:sym typeface="Menlo Regular" charset="0"/>
              </a:rPr>
              <a:t>({`priority`:0,’match’:{‘eth_</a:t>
            </a:r>
            <a:r>
              <a:rPr lang="en-US" sz="1600" baseline="0" dirty="0" err="1">
                <a:latin typeface="Menlo Regular" charset="0"/>
                <a:cs typeface="Menlo Regular" charset="0"/>
                <a:sym typeface="Menlo Regular" charset="0"/>
              </a:rPr>
              <a:t>dst</a:t>
            </a:r>
            <a:r>
              <a:rPr lang="en-US" sz="1600" baseline="0" dirty="0">
                <a:latin typeface="Menlo Regular" charset="0"/>
                <a:cs typeface="Menlo Regular" charset="0"/>
                <a:sym typeface="Menlo Regular" charset="0"/>
              </a:rPr>
              <a:t>’:</a:t>
            </a:r>
            <a:r>
              <a:rPr lang="en-US" sz="1600" baseline="0" dirty="0" err="1">
                <a:latin typeface="Menlo Regular" charset="0"/>
                <a:cs typeface="Menlo Regular" charset="0"/>
                <a:sym typeface="Menlo Regular" charset="0"/>
              </a:rPr>
              <a:t>p.eth_dst</a:t>
            </a:r>
            <a:r>
              <a:rPr lang="en-US" sz="1600" baseline="0" dirty="0">
                <a:latin typeface="Menlo Regular" charset="0"/>
                <a:cs typeface="Menlo Regular" charset="0"/>
                <a:sym typeface="Menlo Regular" charset="0"/>
              </a:rPr>
              <a:t>},</a:t>
            </a:r>
          </a:p>
          <a:p>
            <a:pPr>
              <a:spcBef>
                <a:spcPts val="882"/>
              </a:spcBef>
            </a:pPr>
            <a:r>
              <a:rPr lang="en-US" sz="1600" baseline="0" dirty="0">
                <a:latin typeface="Menlo Regular" charset="0"/>
                <a:cs typeface="Menlo Regular" charset="0"/>
                <a:sym typeface="Menlo Regular" charset="0"/>
              </a:rPr>
              <a:t> </a:t>
            </a:r>
            <a:r>
              <a:rPr lang="en-US" sz="1600" baseline="0" dirty="0" smtClean="0">
                <a:latin typeface="Menlo Regular" charset="0"/>
                <a:cs typeface="Menlo Regular" charset="0"/>
                <a:sym typeface="Menlo Regular" charset="0"/>
              </a:rPr>
              <a:t>               '</a:t>
            </a:r>
            <a:r>
              <a:rPr lang="en-US" sz="1600" baseline="0" dirty="0">
                <a:latin typeface="Menlo Regular" charset="0"/>
                <a:cs typeface="Menlo Regular" charset="0"/>
                <a:sym typeface="Menlo Regular" charset="0"/>
              </a:rPr>
              <a:t>action':</a:t>
            </a:r>
            <a:r>
              <a:rPr lang="en-US" sz="1600" baseline="0" dirty="0" smtClean="0">
                <a:latin typeface="Menlo Regular" charset="0"/>
                <a:cs typeface="Menlo Regular" charset="0"/>
                <a:sym typeface="Menlo Regular" charset="0"/>
              </a:rPr>
              <a:t>[</a:t>
            </a:r>
            <a:r>
              <a:rPr lang="en-US" sz="1600" baseline="0" dirty="0" err="1" smtClean="0">
                <a:latin typeface="Menlo Regular" charset="0"/>
                <a:cs typeface="Menlo Regular" charset="0"/>
                <a:sym typeface="Menlo Regular" charset="0"/>
              </a:rPr>
              <a:t>hostTbl</a:t>
            </a:r>
            <a:r>
              <a:rPr lang="en-US" sz="1600" baseline="0" dirty="0" smtClean="0">
                <a:latin typeface="Menlo Regular" charset="0"/>
                <a:cs typeface="Menlo Regular" charset="0"/>
                <a:sym typeface="Menlo Regular" charset="0"/>
              </a:rPr>
              <a:t>(</a:t>
            </a:r>
            <a:r>
              <a:rPr lang="en-US" sz="1600" baseline="0" dirty="0" err="1">
                <a:latin typeface="Menlo Regular" charset="0"/>
                <a:cs typeface="Menlo Regular" charset="0"/>
                <a:sym typeface="Menlo Regular" charset="0"/>
              </a:rPr>
              <a:t>p.eth_dst</a:t>
            </a:r>
            <a:r>
              <a:rPr lang="en-US" sz="1600" baseline="0" dirty="0">
                <a:latin typeface="Menlo Regular" charset="0"/>
                <a:cs typeface="Menlo Regular" charset="0"/>
                <a:sym typeface="Menlo Regular" charset="0"/>
              </a:rPr>
              <a:t>)]})</a:t>
            </a:r>
          </a:p>
          <a:p>
            <a:pPr>
              <a:spcBef>
                <a:spcPts val="882"/>
              </a:spcBef>
            </a:pPr>
            <a:r>
              <a:rPr lang="en-US" sz="1600" baseline="0" dirty="0" smtClean="0">
                <a:latin typeface="Menlo Regular" charset="0"/>
                <a:cs typeface="Menlo Regular" charset="0"/>
                <a:sym typeface="Menlo Regular" charset="0"/>
              </a:rPr>
              <a:t>   forward</a:t>
            </a:r>
            <a:r>
              <a:rPr lang="en-US" sz="1600" baseline="0" dirty="0">
                <a:latin typeface="Menlo Regular" charset="0"/>
                <a:cs typeface="Menlo Regular" charset="0"/>
                <a:sym typeface="Menlo Regular" charset="0"/>
              </a:rPr>
              <a:t>(</a:t>
            </a:r>
            <a:r>
              <a:rPr lang="en-US" sz="1600" baseline="0" dirty="0" smtClean="0">
                <a:latin typeface="Menlo Regular" charset="0"/>
                <a:cs typeface="Menlo Regular" charset="0"/>
                <a:sym typeface="Menlo Regular" charset="0"/>
              </a:rPr>
              <a:t>[</a:t>
            </a:r>
            <a:r>
              <a:rPr lang="en-US" sz="1600" baseline="0" dirty="0" err="1" smtClean="0">
                <a:latin typeface="Menlo Regular" charset="0"/>
                <a:cs typeface="Menlo Regular" charset="0"/>
                <a:sym typeface="Menlo Regular" charset="0"/>
              </a:rPr>
              <a:t>hostTbl</a:t>
            </a:r>
            <a:r>
              <a:rPr lang="en-US" sz="1600" baseline="0" dirty="0" smtClean="0">
                <a:latin typeface="Menlo Regular" charset="0"/>
                <a:cs typeface="Menlo Regular" charset="0"/>
                <a:sym typeface="Menlo Regular" charset="0"/>
              </a:rPr>
              <a:t>(</a:t>
            </a:r>
            <a:r>
              <a:rPr lang="en-US" sz="1600" baseline="0" dirty="0" err="1">
                <a:latin typeface="Menlo Regular" charset="0"/>
                <a:cs typeface="Menlo Regular" charset="0"/>
                <a:sym typeface="Menlo Regular" charset="0"/>
              </a:rPr>
              <a:t>p.eth_dst</a:t>
            </a:r>
            <a:r>
              <a:rPr lang="en-US" sz="1600" baseline="0" dirty="0">
                <a:latin typeface="Menlo Regular" charset="0"/>
                <a:cs typeface="Menlo Regular" charset="0"/>
                <a:sym typeface="Menlo Regular" charset="0"/>
              </a:rPr>
              <a:t>)])</a:t>
            </a:r>
          </a:p>
        </p:txBody>
      </p:sp>
      <p:sp>
        <p:nvSpPr>
          <p:cNvPr id="13" name="Rectangle 1"/>
          <p:cNvSpPr>
            <a:spLocks noGrp="1" noChangeArrowheads="1"/>
          </p:cNvSpPr>
          <p:nvPr>
            <p:ph type="title"/>
          </p:nvPr>
        </p:nvSpPr>
        <p:spPr>
          <a:xfrm>
            <a:off x="256874" y="21474"/>
            <a:ext cx="8562466" cy="685800"/>
          </a:xfrm>
          <a:ln/>
        </p:spPr>
        <p:txBody>
          <a:bodyPr/>
          <a:lstStyle/>
          <a:p>
            <a:r>
              <a:rPr lang="en-US" sz="3200" dirty="0" smtClean="0"/>
              <a:t>Does the Program Work?</a:t>
            </a:r>
            <a:endParaRPr lang="en-US" sz="3200" dirty="0"/>
          </a:p>
        </p:txBody>
      </p:sp>
      <p:sp>
        <p:nvSpPr>
          <p:cNvPr id="16" name="Oval 3"/>
          <p:cNvSpPr>
            <a:spLocks/>
          </p:cNvSpPr>
          <p:nvPr/>
        </p:nvSpPr>
        <p:spPr bwMode="auto">
          <a:xfrm>
            <a:off x="7402086" y="893120"/>
            <a:ext cx="1906845" cy="1126439"/>
          </a:xfrm>
          <a:prstGeom prst="ellipse">
            <a:avLst/>
          </a:prstGeom>
          <a:solidFill>
            <a:schemeClr val="accent6">
              <a:lumMod val="75000"/>
              <a:alpha val="79999"/>
            </a:schemeClr>
          </a:solidFill>
          <a:ln w="25400" cap="flat">
            <a:solidFill>
              <a:schemeClr val="tx1">
                <a:alpha val="79999"/>
              </a:schemeClr>
            </a:solidFill>
            <a:prstDash val="solid"/>
            <a:miter lim="800000"/>
            <a:headEnd type="none" w="med" len="med"/>
            <a:tailEnd type="none" w="med" len="med"/>
          </a:ln>
        </p:spPr>
        <p:txBody>
          <a:bodyPr lIns="0" tIns="0" rIns="0" bIns="0" anchor="ctr"/>
          <a:lstStyle/>
          <a:p>
            <a:r>
              <a:rPr lang="en-US" sz="1800" baseline="0" dirty="0" err="1" smtClean="0">
                <a:latin typeface="Menlo Regular" charset="0"/>
                <a:cs typeface="Menlo Regular" charset="0"/>
                <a:sym typeface="Menlo Regular" charset="0"/>
              </a:rPr>
              <a:t>EthDst:A</a:t>
            </a:r>
            <a:r>
              <a:rPr lang="en-US" sz="1800" baseline="0" dirty="0">
                <a:latin typeface="Menlo Regular" charset="0"/>
                <a:cs typeface="Menlo Regular" charset="0"/>
                <a:sym typeface="Menlo Regular" charset="0"/>
              </a:rPr>
              <a:t>,</a:t>
            </a:r>
          </a:p>
          <a:p>
            <a:r>
              <a:rPr lang="en-US" sz="1800" baseline="0" dirty="0">
                <a:latin typeface="Menlo Regular" charset="0"/>
                <a:cs typeface="Menlo Regular" charset="0"/>
                <a:sym typeface="Menlo Regular" charset="0"/>
              </a:rPr>
              <a:t>TcpDst:80</a:t>
            </a:r>
          </a:p>
        </p:txBody>
      </p:sp>
      <p:sp>
        <p:nvSpPr>
          <p:cNvPr id="17" name="AutoShape 2"/>
          <p:cNvSpPr>
            <a:spLocks/>
          </p:cNvSpPr>
          <p:nvPr/>
        </p:nvSpPr>
        <p:spPr bwMode="auto">
          <a:xfrm>
            <a:off x="112886" y="4760320"/>
            <a:ext cx="8125659" cy="1345598"/>
          </a:xfrm>
          <a:prstGeom prst="roundRect">
            <a:avLst>
              <a:gd name="adj" fmla="val 10000"/>
            </a:avLst>
          </a:prstGeom>
          <a:solidFill>
            <a:schemeClr val="accent6">
              <a:lumMod val="75000"/>
              <a:alpha val="59000"/>
            </a:schemeClr>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 name="Rectangle 2"/>
          <p:cNvSpPr/>
          <p:nvPr/>
        </p:nvSpPr>
        <p:spPr>
          <a:xfrm>
            <a:off x="544087" y="1632322"/>
            <a:ext cx="6858000" cy="461665"/>
          </a:xfrm>
          <a:prstGeom prst="rect">
            <a:avLst/>
          </a:prstGeom>
          <a:noFill/>
        </p:spPr>
        <p:txBody>
          <a:bodyPr wrap="square">
            <a:spAutoFit/>
          </a:bodyPr>
          <a:lstStyle/>
          <a:p>
            <a:r>
              <a:rPr lang="en-US" baseline="0" dirty="0"/>
              <a:t>{`priority`:0,’match’:{‘eth_</a:t>
            </a:r>
            <a:r>
              <a:rPr lang="en-US" baseline="0" dirty="0" err="1"/>
              <a:t>dst</a:t>
            </a:r>
            <a:r>
              <a:rPr lang="en-US" baseline="0" dirty="0"/>
              <a:t>’:A},'action':[1]}</a:t>
            </a:r>
            <a:endParaRPr lang="en-US" dirty="0"/>
          </a:p>
        </p:txBody>
      </p:sp>
      <p:sp>
        <p:nvSpPr>
          <p:cNvPr id="19" name="Oval 3"/>
          <p:cNvSpPr>
            <a:spLocks/>
          </p:cNvSpPr>
          <p:nvPr/>
        </p:nvSpPr>
        <p:spPr bwMode="auto">
          <a:xfrm>
            <a:off x="7437524" y="1818348"/>
            <a:ext cx="1871407" cy="1140521"/>
          </a:xfrm>
          <a:prstGeom prst="ellipse">
            <a:avLst/>
          </a:prstGeom>
          <a:solidFill>
            <a:schemeClr val="accent5">
              <a:lumMod val="75000"/>
              <a:alpha val="79999"/>
            </a:schemeClr>
          </a:solidFill>
          <a:ln w="25400" cap="flat">
            <a:solidFill>
              <a:schemeClr val="tx1">
                <a:alpha val="79999"/>
              </a:schemeClr>
            </a:solidFill>
            <a:prstDash val="solid"/>
            <a:miter lim="800000"/>
            <a:headEnd type="none" w="med" len="med"/>
            <a:tailEnd type="none" w="med" len="med"/>
          </a:ln>
        </p:spPr>
        <p:txBody>
          <a:bodyPr lIns="0" tIns="0" rIns="0" bIns="0" anchor="ctr"/>
          <a:lstStyle/>
          <a:p>
            <a:r>
              <a:rPr lang="en-US" sz="1800" baseline="0" dirty="0" err="1" smtClean="0">
                <a:latin typeface="Menlo Regular" charset="0"/>
                <a:cs typeface="Menlo Regular" charset="0"/>
                <a:sym typeface="Menlo Regular" charset="0"/>
              </a:rPr>
              <a:t>EthDst:A</a:t>
            </a:r>
            <a:r>
              <a:rPr lang="en-US" sz="1800" baseline="0" dirty="0">
                <a:latin typeface="Menlo Regular" charset="0"/>
                <a:cs typeface="Menlo Regular" charset="0"/>
                <a:sym typeface="Menlo Regular" charset="0"/>
              </a:rPr>
              <a:t>,</a:t>
            </a:r>
          </a:p>
          <a:p>
            <a:r>
              <a:rPr lang="en-US" sz="1800" baseline="0" dirty="0">
                <a:latin typeface="Menlo Regular" charset="0"/>
                <a:cs typeface="Menlo Regular" charset="0"/>
                <a:sym typeface="Menlo Regular" charset="0"/>
              </a:rPr>
              <a:t>TcpDst</a:t>
            </a:r>
            <a:r>
              <a:rPr lang="en-US" sz="1800" baseline="0" dirty="0" smtClean="0">
                <a:latin typeface="Menlo Regular" charset="0"/>
                <a:cs typeface="Menlo Regular" charset="0"/>
                <a:sym typeface="Menlo Regular" charset="0"/>
              </a:rPr>
              <a:t>:22</a:t>
            </a:r>
            <a:endParaRPr lang="en-US" sz="1800" baseline="0" dirty="0">
              <a:latin typeface="Menlo Regular" charset="0"/>
              <a:cs typeface="Menlo Regular" charset="0"/>
              <a:sym typeface="Menlo Regular" charset="0"/>
            </a:endParaRPr>
          </a:p>
        </p:txBody>
      </p:sp>
      <p:sp>
        <p:nvSpPr>
          <p:cNvPr id="14" name="Rounded Rectangular Callout 13"/>
          <p:cNvSpPr/>
          <p:nvPr/>
        </p:nvSpPr>
        <p:spPr bwMode="auto">
          <a:xfrm>
            <a:off x="4765819" y="2773023"/>
            <a:ext cx="2681343" cy="434160"/>
          </a:xfrm>
          <a:prstGeom prst="wedgeRoundRectCallout">
            <a:avLst>
              <a:gd name="adj1" fmla="val -4082"/>
              <a:gd name="adj2" fmla="val -144387"/>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eaLnBrk="0" hangingPunct="0"/>
            <a:r>
              <a:rPr lang="en-US" sz="1800" baseline="0" dirty="0" smtClean="0">
                <a:latin typeface="Menlo Regular" charset="0"/>
                <a:cs typeface="Menlo Regular" charset="0"/>
                <a:sym typeface="Menlo Regular" charset="0"/>
              </a:rPr>
              <a:t>A security bug!</a:t>
            </a:r>
            <a:endParaRPr lang="en-US" sz="1800" baseline="0" dirty="0">
              <a:latin typeface="Menlo Regular" charset="0"/>
              <a:cs typeface="Menlo Regular" charset="0"/>
              <a:sym typeface="Menlo Regular" charset="0"/>
            </a:endParaRPr>
          </a:p>
        </p:txBody>
      </p:sp>
      <p:sp>
        <p:nvSpPr>
          <p:cNvPr id="15" name="TextBox 14"/>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8"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7</a:t>
            </a:r>
            <a:endParaRPr lang="en-US" dirty="0">
              <a:solidFill>
                <a:schemeClr val="bg2"/>
              </a:solidFill>
            </a:endParaRPr>
          </a:p>
        </p:txBody>
      </p:sp>
    </p:spTree>
    <p:extLst>
      <p:ext uri="{BB962C8B-B14F-4D97-AF65-F5344CB8AC3E}">
        <p14:creationId xmlns:p14="http://schemas.microsoft.com/office/powerpoint/2010/main" val="1491820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3" grpId="0"/>
      <p:bldP spid="19"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Issues in Current SDN Programming</a:t>
            </a:r>
            <a:endParaRPr lang="en-US" dirty="0"/>
          </a:p>
        </p:txBody>
      </p:sp>
      <p:sp>
        <p:nvSpPr>
          <p:cNvPr id="18" name="TextBox 17"/>
          <p:cNvSpPr txBox="1"/>
          <p:nvPr/>
        </p:nvSpPr>
        <p:spPr>
          <a:xfrm>
            <a:off x="256874" y="922941"/>
            <a:ext cx="8887126" cy="461665"/>
          </a:xfrm>
          <a:prstGeom prst="rect">
            <a:avLst/>
          </a:prstGeom>
          <a:noFill/>
        </p:spPr>
        <p:txBody>
          <a:bodyPr wrap="square" rtlCol="0">
            <a:spAutoFit/>
          </a:bodyPr>
          <a:lstStyle/>
          <a:p>
            <a:pPr lvl="0" eaLnBrk="0" hangingPunct="0">
              <a:spcBef>
                <a:spcPct val="30000"/>
              </a:spcBef>
              <a:defRPr/>
            </a:pPr>
            <a:r>
              <a:rPr lang="en-US" baseline="0" dirty="0" smtClean="0"/>
              <a:t>Issue 3: </a:t>
            </a:r>
            <a:r>
              <a:rPr lang="en-US" baseline="0" dirty="0"/>
              <a:t>SDN </a:t>
            </a:r>
            <a:r>
              <a:rPr lang="en-US" baseline="0" dirty="0" smtClean="0"/>
              <a:t>programmers use </a:t>
            </a:r>
            <a:r>
              <a:rPr lang="en-US" i="1" baseline="0" dirty="0"/>
              <a:t>incremental programming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74" y="2156439"/>
            <a:ext cx="7894041" cy="958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071" y="3673584"/>
            <a:ext cx="5636062" cy="258434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704" y="3114675"/>
            <a:ext cx="7185973" cy="558909"/>
          </a:xfrm>
          <a:prstGeom prst="rect">
            <a:avLst/>
          </a:prstGeom>
        </p:spPr>
      </p:pic>
      <p:sp>
        <p:nvSpPr>
          <p:cNvPr id="22" name="TextBox 21"/>
          <p:cNvSpPr txBox="1"/>
          <p:nvPr/>
        </p:nvSpPr>
        <p:spPr>
          <a:xfrm>
            <a:off x="256874" y="1589975"/>
            <a:ext cx="8887126" cy="369332"/>
          </a:xfrm>
          <a:prstGeom prst="rect">
            <a:avLst/>
          </a:prstGeom>
          <a:noFill/>
        </p:spPr>
        <p:txBody>
          <a:bodyPr wrap="square" rtlCol="0">
            <a:spAutoFit/>
          </a:bodyPr>
          <a:lstStyle/>
          <a:p>
            <a:pPr lvl="0" eaLnBrk="0" hangingPunct="0">
              <a:spcBef>
                <a:spcPct val="30000"/>
              </a:spcBef>
              <a:defRPr/>
            </a:pPr>
            <a:r>
              <a:rPr lang="en-US" sz="1800" baseline="0" dirty="0" smtClean="0"/>
              <a:t>Need to manually setup listeners for data changes and handle data change events</a:t>
            </a:r>
            <a:endParaRPr lang="en-US" sz="1800" i="1" baseline="0" dirty="0"/>
          </a:p>
        </p:txBody>
      </p:sp>
      <p:sp>
        <p:nvSpPr>
          <p:cNvPr id="31" name="TextBox 30"/>
          <p:cNvSpPr txBox="1"/>
          <p:nvPr/>
        </p:nvSpPr>
        <p:spPr>
          <a:xfrm>
            <a:off x="6655086" y="3859098"/>
            <a:ext cx="2045569" cy="646331"/>
          </a:xfrm>
          <a:prstGeom prst="rect">
            <a:avLst/>
          </a:prstGeom>
          <a:noFill/>
        </p:spPr>
        <p:txBody>
          <a:bodyPr wrap="square" rtlCol="0">
            <a:spAutoFit/>
          </a:bodyPr>
          <a:lstStyle/>
          <a:p>
            <a:pPr lvl="0" eaLnBrk="0" hangingPunct="0">
              <a:spcBef>
                <a:spcPct val="30000"/>
              </a:spcBef>
              <a:defRPr/>
            </a:pPr>
            <a:r>
              <a:rPr lang="en-US" sz="1800" baseline="0" smtClean="0"/>
              <a:t>Easy to introduce bugs</a:t>
            </a:r>
            <a:endParaRPr lang="en-US" sz="1800" i="1" baseline="0" dirty="0"/>
          </a:p>
        </p:txBody>
      </p:sp>
      <p:cxnSp>
        <p:nvCxnSpPr>
          <p:cNvPr id="11" name="Straight Arrow Connector 10"/>
          <p:cNvCxnSpPr/>
          <p:nvPr/>
        </p:nvCxnSpPr>
        <p:spPr bwMode="auto">
          <a:xfrm flipH="1" flipV="1">
            <a:off x="2371726" y="2917543"/>
            <a:ext cx="4115630" cy="10241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flipH="1" flipV="1">
            <a:off x="3993266" y="3922284"/>
            <a:ext cx="2393247" cy="1506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TextBox 33"/>
          <p:cNvSpPr txBox="1"/>
          <p:nvPr/>
        </p:nvSpPr>
        <p:spPr>
          <a:xfrm>
            <a:off x="5357811" y="5687551"/>
            <a:ext cx="3786189" cy="307777"/>
          </a:xfrm>
          <a:prstGeom prst="rect">
            <a:avLst/>
          </a:prstGeom>
          <a:noFill/>
        </p:spPr>
        <p:txBody>
          <a:bodyPr wrap="square" rtlCol="0">
            <a:spAutoFit/>
          </a:bodyPr>
          <a:lstStyle/>
          <a:p>
            <a:pPr lvl="0" eaLnBrk="0" hangingPunct="0">
              <a:spcBef>
                <a:spcPct val="30000"/>
              </a:spcBef>
              <a:defRPr/>
            </a:pPr>
            <a:r>
              <a:rPr lang="en-US" sz="1400" baseline="0" dirty="0" smtClean="0"/>
              <a:t>This code is </a:t>
            </a:r>
            <a:r>
              <a:rPr lang="en-US" sz="1400" baseline="0" smtClean="0"/>
              <a:t>from the l2switch </a:t>
            </a:r>
            <a:r>
              <a:rPr lang="en-US" sz="1400" baseline="0" dirty="0" smtClean="0"/>
              <a:t>project in ODL</a:t>
            </a:r>
            <a:endParaRPr lang="en-US" sz="1400" i="1" baseline="0" dirty="0"/>
          </a:p>
        </p:txBody>
      </p:sp>
      <p:sp>
        <p:nvSpPr>
          <p:cNvPr id="12" name="TextBox 11"/>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3"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fld id="{164B0F64-89EF-7A42-892D-484BAB952423}" type="slidenum">
              <a:rPr lang="en-US" smtClean="0"/>
              <a:pPr>
                <a:defRPr/>
              </a:pPr>
              <a:t>9</a:t>
            </a:fld>
            <a:endParaRPr lang="en-US" dirty="0">
              <a:solidFill>
                <a:schemeClr val="bg2"/>
              </a:solidFill>
            </a:endParaRPr>
          </a:p>
        </p:txBody>
      </p:sp>
    </p:spTree>
    <p:extLst>
      <p:ext uri="{BB962C8B-B14F-4D97-AF65-F5344CB8AC3E}">
        <p14:creationId xmlns:p14="http://schemas.microsoft.com/office/powerpoint/2010/main" val="1283725441"/>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par>
    </p:tnLst>
  </p:timing>
</p:sld>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dimacs-2011-12-08-template.pot</Template>
  <TotalTime>16753</TotalTime>
  <Words>1933</Words>
  <Application>Microsoft Macintosh PowerPoint</Application>
  <PresentationFormat>On-screen Show (4:3)</PresentationFormat>
  <Paragraphs>345</Paragraphs>
  <Slides>23</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Calibri</vt:lpstr>
      <vt:lpstr>Consolas</vt:lpstr>
      <vt:lpstr>Georgia</vt:lpstr>
      <vt:lpstr>Helvetica Neue</vt:lpstr>
      <vt:lpstr>Helvetica Neue Light</vt:lpstr>
      <vt:lpstr>Lucida Grande</vt:lpstr>
      <vt:lpstr>Menlo Regular</vt:lpstr>
      <vt:lpstr>ＭＳ Ｐゴシック</vt:lpstr>
      <vt:lpstr>Verdana</vt:lpstr>
      <vt:lpstr>Wingdings</vt:lpstr>
      <vt:lpstr>宋体</vt:lpstr>
      <vt:lpstr>Arial</vt:lpstr>
      <vt:lpstr>Blank Presentation</vt:lpstr>
      <vt:lpstr>Toward Super High-Level SDN Programming</vt:lpstr>
      <vt:lpstr>Background </vt:lpstr>
      <vt:lpstr>Issues in Current SDN Programming</vt:lpstr>
      <vt:lpstr>Issues in Current SDN Programming</vt:lpstr>
      <vt:lpstr>An Example: A Simple SDN Controller</vt:lpstr>
      <vt:lpstr>Controller Program with Flow Table Management</vt:lpstr>
      <vt:lpstr>Controller Program with Flow Table Management</vt:lpstr>
      <vt:lpstr>Does the Program Work?</vt:lpstr>
      <vt:lpstr>Issues in Current SDN Programming</vt:lpstr>
      <vt:lpstr>New SDN Programming Tools: Overview</vt:lpstr>
      <vt:lpstr>Web SDN IDE</vt:lpstr>
      <vt:lpstr>Web SDN IDE</vt:lpstr>
      <vt:lpstr>PowerPoint Presentation</vt:lpstr>
      <vt:lpstr>Example</vt:lpstr>
      <vt:lpstr>FAST: Function Automation System</vt:lpstr>
      <vt:lpstr>Summary</vt:lpstr>
      <vt:lpstr>DEMO: Control Traffic based on HTTP Info</vt:lpstr>
      <vt:lpstr>Thank You</vt:lpstr>
      <vt:lpstr>FAST: Function Automation System</vt:lpstr>
      <vt:lpstr>FAST: Function Automation System</vt:lpstr>
      <vt:lpstr>FAST: Function Automation System</vt:lpstr>
      <vt:lpstr>Summary</vt:lpstr>
      <vt:lpstr>Maple: High-level SDN Programming Language</vt:lpstr>
    </vt:vector>
  </TitlesOfParts>
  <Company>Yale University</Company>
  <LinksUpToDate>false</LinksUpToDate>
  <SharedDoc>false</SharedDoc>
  <HyperlinkBase/>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Yale FBO Communications</dc:title>
  <dc:creator>Patrick J. Lynch</dc:creator>
  <cp:lastModifiedBy>Qiao Xiang</cp:lastModifiedBy>
  <cp:revision>1304</cp:revision>
  <cp:lastPrinted>2011-12-21T04:26:34Z</cp:lastPrinted>
  <dcterms:modified xsi:type="dcterms:W3CDTF">2016-11-15T18:16:44Z</dcterms:modified>
</cp:coreProperties>
</file>