
<file path=[Content_Types].xml><?xml version="1.0" encoding="utf-8"?>
<Types xmlns="http://schemas.openxmlformats.org/package/2006/content-types">
  <Default Extension="xml" ContentType="application/xml"/>
  <Default Extension="jp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900" r:id="rId2"/>
    <p:sldId id="960" r:id="rId3"/>
    <p:sldId id="981" r:id="rId4"/>
    <p:sldId id="961" r:id="rId5"/>
    <p:sldId id="974" r:id="rId6"/>
    <p:sldId id="980" r:id="rId7"/>
    <p:sldId id="965" r:id="rId8"/>
    <p:sldId id="967" r:id="rId9"/>
    <p:sldId id="982" r:id="rId10"/>
    <p:sldId id="983" r:id="rId11"/>
    <p:sldId id="984" r:id="rId12"/>
    <p:sldId id="985" r:id="rId13"/>
    <p:sldId id="986" r:id="rId14"/>
    <p:sldId id="987" r:id="rId15"/>
    <p:sldId id="968" r:id="rId16"/>
    <p:sldId id="975" r:id="rId17"/>
    <p:sldId id="990" r:id="rId18"/>
    <p:sldId id="972" r:id="rId19"/>
    <p:sldId id="977" r:id="rId20"/>
    <p:sldId id="978" r:id="rId21"/>
    <p:sldId id="979" r:id="rId22"/>
    <p:sldId id="988" r:id="rId23"/>
    <p:sldId id="989" r:id="rId24"/>
  </p:sldIdLst>
  <p:sldSz cx="12190413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 baseline="-250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 baseline="-250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 baseline="-250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 baseline="-250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 baseline="-250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 baseline="-250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 baseline="-250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 baseline="-250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 baseline="-250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1D19"/>
    <a:srgbClr val="FFCC99"/>
    <a:srgbClr val="FF6600"/>
    <a:srgbClr val="0F4D92"/>
    <a:srgbClr val="C5D1E0"/>
    <a:srgbClr val="F3F3F3"/>
    <a:srgbClr val="FF0000"/>
    <a:srgbClr val="8080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0596" autoAdjust="0"/>
  </p:normalViewPr>
  <p:slideViewPr>
    <p:cSldViewPr snapToGrid="0">
      <p:cViewPr>
        <p:scale>
          <a:sx n="100" d="100"/>
          <a:sy n="100" d="100"/>
        </p:scale>
        <p:origin x="288" y="216"/>
      </p:cViewPr>
      <p:guideLst>
        <p:guide orient="horz" pos="2160"/>
        <p:guide pos="288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8" d="100"/>
        <a:sy n="98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-2604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handoutMaster" Target="handoutMasters/handoutMaster1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F2A4DDF-9A3D-4683-B2D2-603D9E9D3771}" type="doc">
      <dgm:prSet loTypeId="urn:microsoft.com/office/officeart/2005/8/layout/vList5" loCatId="list" qsTypeId="urn:microsoft.com/office/officeart/2005/8/quickstyle/simple3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F23E6AC7-B152-4E2D-942D-B0619A16DB26}">
      <dgm:prSet phldrT="[文本]" custT="1"/>
      <dgm:spPr/>
      <dgm:t>
        <a:bodyPr/>
        <a:lstStyle/>
        <a:p>
          <a:r>
            <a:rPr lang="en-GB" sz="2800" b="1" dirty="0" smtClean="0"/>
            <a:t>RESTful-API</a:t>
          </a:r>
          <a:endParaRPr lang="zh-CN" altLang="en-US" sz="2800" dirty="0"/>
        </a:p>
      </dgm:t>
    </dgm:pt>
    <dgm:pt modelId="{418DFB63-4409-4E6C-BF3A-6254A335B43C}" type="parTrans" cxnId="{A2701140-340F-4B76-8B71-6617B92AE9E1}">
      <dgm:prSet/>
      <dgm:spPr/>
      <dgm:t>
        <a:bodyPr/>
        <a:lstStyle/>
        <a:p>
          <a:endParaRPr lang="zh-CN" altLang="en-US"/>
        </a:p>
      </dgm:t>
    </dgm:pt>
    <dgm:pt modelId="{48A0C4F5-E356-4535-96EB-A2D1401620F2}" type="sibTrans" cxnId="{A2701140-340F-4B76-8B71-6617B92AE9E1}">
      <dgm:prSet/>
      <dgm:spPr/>
      <dgm:t>
        <a:bodyPr/>
        <a:lstStyle/>
        <a:p>
          <a:endParaRPr lang="zh-CN" altLang="en-US"/>
        </a:p>
      </dgm:t>
    </dgm:pt>
    <dgm:pt modelId="{CD426F98-F821-4397-9FBF-53A678E57A40}">
      <dgm:prSet phldrT="[文本]" custT="1"/>
      <dgm:spPr/>
      <dgm:t>
        <a:bodyPr/>
        <a:lstStyle/>
        <a:p>
          <a:r>
            <a:rPr lang="en-GB" sz="2000" dirty="0" smtClean="0"/>
            <a:t>allow users submit and manage transfer request through different interface</a:t>
          </a:r>
          <a:endParaRPr lang="zh-CN" altLang="en-US" sz="2000" dirty="0"/>
        </a:p>
      </dgm:t>
    </dgm:pt>
    <dgm:pt modelId="{5EACD86C-A40E-4D9D-9D42-618BBB9E4AF1}" type="parTrans" cxnId="{C2A412B2-19CD-4A40-90EA-8DCB52125243}">
      <dgm:prSet/>
      <dgm:spPr/>
      <dgm:t>
        <a:bodyPr/>
        <a:lstStyle/>
        <a:p>
          <a:endParaRPr lang="zh-CN" altLang="en-US"/>
        </a:p>
      </dgm:t>
    </dgm:pt>
    <dgm:pt modelId="{0F2F8837-25C2-4B56-B87E-3295AEB646F4}" type="sibTrans" cxnId="{C2A412B2-19CD-4A40-90EA-8DCB52125243}">
      <dgm:prSet/>
      <dgm:spPr/>
      <dgm:t>
        <a:bodyPr/>
        <a:lstStyle/>
        <a:p>
          <a:endParaRPr lang="zh-CN" altLang="en-US"/>
        </a:p>
      </dgm:t>
    </dgm:pt>
    <dgm:pt modelId="{19E76062-B84F-4B12-8306-12BC06FFC743}">
      <dgm:prSet phldrT="[文本]" custT="1"/>
      <dgm:spPr/>
      <dgm:t>
        <a:bodyPr/>
        <a:lstStyle/>
        <a:p>
          <a:r>
            <a:rPr lang="en-GB" sz="2800" b="1" smtClean="0"/>
            <a:t>ALTO</a:t>
          </a:r>
          <a:endParaRPr lang="zh-CN" altLang="en-US" sz="2800" dirty="0"/>
        </a:p>
      </dgm:t>
    </dgm:pt>
    <dgm:pt modelId="{F798AE5A-1616-43D1-9385-02E9BD53B0E1}" type="parTrans" cxnId="{A9FE901B-E7F0-44B5-B68A-2DD9BA26BE7A}">
      <dgm:prSet/>
      <dgm:spPr/>
      <dgm:t>
        <a:bodyPr/>
        <a:lstStyle/>
        <a:p>
          <a:endParaRPr lang="zh-CN" altLang="en-US"/>
        </a:p>
      </dgm:t>
    </dgm:pt>
    <dgm:pt modelId="{651C11B5-A36F-488F-9F66-480404295DC1}" type="sibTrans" cxnId="{A9FE901B-E7F0-44B5-B68A-2DD9BA26BE7A}">
      <dgm:prSet/>
      <dgm:spPr/>
      <dgm:t>
        <a:bodyPr/>
        <a:lstStyle/>
        <a:p>
          <a:endParaRPr lang="zh-CN" altLang="en-US"/>
        </a:p>
      </dgm:t>
    </dgm:pt>
    <dgm:pt modelId="{17B43373-F9D0-4F7D-8141-74E0DEF1D90A}">
      <dgm:prSet phldrT="[文本]" custT="1"/>
      <dgm:spPr/>
      <dgm:t>
        <a:bodyPr/>
        <a:lstStyle/>
        <a:p>
          <a:r>
            <a:rPr lang="en-GB" sz="2000" dirty="0" smtClean="0"/>
            <a:t>collect on-demand, real-time, minimal abstract routing information from different domains</a:t>
          </a:r>
          <a:endParaRPr lang="zh-CN" altLang="en-US" sz="2000" dirty="0"/>
        </a:p>
      </dgm:t>
    </dgm:pt>
    <dgm:pt modelId="{0CB96805-6DDD-468A-95F6-53B8307E5FF7}" type="parTrans" cxnId="{9F09997C-1F77-4EE0-9897-59569C97D8C3}">
      <dgm:prSet/>
      <dgm:spPr/>
      <dgm:t>
        <a:bodyPr/>
        <a:lstStyle/>
        <a:p>
          <a:endParaRPr lang="zh-CN" altLang="en-US"/>
        </a:p>
      </dgm:t>
    </dgm:pt>
    <dgm:pt modelId="{15E6937C-E347-4AC9-B5D9-642534CE572C}" type="sibTrans" cxnId="{9F09997C-1F77-4EE0-9897-59569C97D8C3}">
      <dgm:prSet/>
      <dgm:spPr/>
      <dgm:t>
        <a:bodyPr/>
        <a:lstStyle/>
        <a:p>
          <a:endParaRPr lang="zh-CN" altLang="en-US"/>
        </a:p>
      </dgm:t>
    </dgm:pt>
    <dgm:pt modelId="{2C7FEA01-BB06-4AD5-9192-55A41A9DE689}">
      <dgm:prSet phldrT="[文本]" custT="1"/>
      <dgm:spPr/>
      <dgm:t>
        <a:bodyPr/>
        <a:lstStyle/>
        <a:p>
          <a:r>
            <a:rPr lang="en-GB" sz="2800" b="1" smtClean="0"/>
            <a:t>ExaO Scheduler</a:t>
          </a:r>
          <a:endParaRPr lang="zh-CN" altLang="en-US" sz="2800" dirty="0"/>
        </a:p>
      </dgm:t>
    </dgm:pt>
    <dgm:pt modelId="{3DF827F6-D783-4B80-8155-13449C7B57D9}" type="parTrans" cxnId="{1D81AE2B-5649-4ECC-988C-687C76B69CED}">
      <dgm:prSet/>
      <dgm:spPr/>
      <dgm:t>
        <a:bodyPr/>
        <a:lstStyle/>
        <a:p>
          <a:endParaRPr lang="zh-CN" altLang="en-US"/>
        </a:p>
      </dgm:t>
    </dgm:pt>
    <dgm:pt modelId="{40743290-C337-48EA-A860-226B3E967BDF}" type="sibTrans" cxnId="{1D81AE2B-5649-4ECC-988C-687C76B69CED}">
      <dgm:prSet/>
      <dgm:spPr/>
      <dgm:t>
        <a:bodyPr/>
        <a:lstStyle/>
        <a:p>
          <a:endParaRPr lang="zh-CN" altLang="en-US"/>
        </a:p>
      </dgm:t>
    </dgm:pt>
    <dgm:pt modelId="{BDC05A72-91C0-459D-875B-A577CFC48B52}">
      <dgm:prSet phldrT="[文本]" custT="1"/>
      <dgm:spPr/>
      <dgm:t>
        <a:bodyPr/>
        <a:lstStyle/>
        <a:p>
          <a:r>
            <a:rPr lang="en-GB" sz="2000" dirty="0" smtClean="0"/>
            <a:t>centralized, efficient file-level scheduling and network resource allocation</a:t>
          </a:r>
          <a:endParaRPr lang="zh-CN" altLang="en-US" sz="2000" dirty="0"/>
        </a:p>
      </dgm:t>
    </dgm:pt>
    <dgm:pt modelId="{077D47DB-A0F9-4B3E-B826-66AB1F9D1CC5}" type="parTrans" cxnId="{0533369A-FC51-40DE-B006-AF2BBD010B2F}">
      <dgm:prSet/>
      <dgm:spPr/>
      <dgm:t>
        <a:bodyPr/>
        <a:lstStyle/>
        <a:p>
          <a:endParaRPr lang="zh-CN" altLang="en-US"/>
        </a:p>
      </dgm:t>
    </dgm:pt>
    <dgm:pt modelId="{6698FA49-5DE0-400C-A868-90D9643C4728}" type="sibTrans" cxnId="{0533369A-FC51-40DE-B006-AF2BBD010B2F}">
      <dgm:prSet/>
      <dgm:spPr/>
      <dgm:t>
        <a:bodyPr/>
        <a:lstStyle/>
        <a:p>
          <a:endParaRPr lang="zh-CN" altLang="en-US"/>
        </a:p>
      </dgm:t>
    </dgm:pt>
    <dgm:pt modelId="{A04CE278-FA75-40F9-AB1A-A4EEE6CA103D}">
      <dgm:prSet phldrT="[文本]" custT="1"/>
      <dgm:spPr/>
      <dgm:t>
        <a:bodyPr/>
        <a:lstStyle/>
        <a:p>
          <a:r>
            <a:rPr lang="en-GB" sz="2800" b="1" smtClean="0"/>
            <a:t>FDT</a:t>
          </a:r>
          <a:endParaRPr lang="zh-CN" altLang="en-US" sz="2800" dirty="0"/>
        </a:p>
      </dgm:t>
    </dgm:pt>
    <dgm:pt modelId="{34972BE8-D7BA-430C-84D5-954CBD915B8F}" type="parTrans" cxnId="{3AE0844C-23C3-4100-A2A0-86270CC3A2A1}">
      <dgm:prSet/>
      <dgm:spPr/>
      <dgm:t>
        <a:bodyPr/>
        <a:lstStyle/>
        <a:p>
          <a:endParaRPr lang="zh-CN" altLang="en-US"/>
        </a:p>
      </dgm:t>
    </dgm:pt>
    <dgm:pt modelId="{4CAE26A8-EE5D-43C3-9F54-8BAEE214E802}" type="sibTrans" cxnId="{3AE0844C-23C3-4100-A2A0-86270CC3A2A1}">
      <dgm:prSet/>
      <dgm:spPr/>
      <dgm:t>
        <a:bodyPr/>
        <a:lstStyle/>
        <a:p>
          <a:endParaRPr lang="zh-CN" altLang="en-US"/>
        </a:p>
      </dgm:t>
    </dgm:pt>
    <dgm:pt modelId="{2A2B55C3-D73F-4919-BA67-0ACA8EF94562}">
      <dgm:prSet phldrT="[文本]" custT="1"/>
      <dgm:spPr/>
      <dgm:t>
        <a:bodyPr/>
        <a:lstStyle/>
        <a:p>
          <a:r>
            <a:rPr lang="en-GB" sz="2000" dirty="0" smtClean="0"/>
            <a:t>efficient data transfer tools on end hosts</a:t>
          </a:r>
          <a:endParaRPr lang="zh-CN" altLang="en-US" sz="2000" dirty="0"/>
        </a:p>
      </dgm:t>
    </dgm:pt>
    <dgm:pt modelId="{F606A141-D4AF-4B5E-87ED-ED7A4FF1ADAD}" type="parTrans" cxnId="{385057B3-3141-4CD1-A300-361CD82A5620}">
      <dgm:prSet/>
      <dgm:spPr/>
      <dgm:t>
        <a:bodyPr/>
        <a:lstStyle/>
        <a:p>
          <a:endParaRPr lang="zh-CN" altLang="en-US"/>
        </a:p>
      </dgm:t>
    </dgm:pt>
    <dgm:pt modelId="{D90CED73-5A1D-4C5B-ABCE-7CBAF629F82B}" type="sibTrans" cxnId="{385057B3-3141-4CD1-A300-361CD82A5620}">
      <dgm:prSet/>
      <dgm:spPr/>
      <dgm:t>
        <a:bodyPr/>
        <a:lstStyle/>
        <a:p>
          <a:endParaRPr lang="zh-CN" altLang="en-US"/>
        </a:p>
      </dgm:t>
    </dgm:pt>
    <dgm:pt modelId="{2AC953DA-B86E-465D-8CFE-10BB2A80F0BF}">
      <dgm:prSet phldrT="[文本]" custT="1"/>
      <dgm:spPr/>
      <dgm:t>
        <a:bodyPr/>
        <a:lstStyle/>
        <a:p>
          <a:r>
            <a:rPr lang="en-GB" sz="2800" b="1" smtClean="0"/>
            <a:t>Monalisa</a:t>
          </a:r>
          <a:endParaRPr lang="zh-CN" altLang="en-US" sz="2800" dirty="0"/>
        </a:p>
      </dgm:t>
    </dgm:pt>
    <dgm:pt modelId="{03A8F3A2-2EA1-43AF-AD96-9A52314B82C8}" type="parTrans" cxnId="{76C6424E-65D1-4A2C-B097-BDC4FDD8B73D}">
      <dgm:prSet/>
      <dgm:spPr/>
      <dgm:t>
        <a:bodyPr/>
        <a:lstStyle/>
        <a:p>
          <a:endParaRPr lang="zh-CN" altLang="en-US"/>
        </a:p>
      </dgm:t>
    </dgm:pt>
    <dgm:pt modelId="{AFC181D7-7C48-402F-898B-29B6E98C672A}" type="sibTrans" cxnId="{76C6424E-65D1-4A2C-B097-BDC4FDD8B73D}">
      <dgm:prSet/>
      <dgm:spPr/>
      <dgm:t>
        <a:bodyPr/>
        <a:lstStyle/>
        <a:p>
          <a:endParaRPr lang="zh-CN" altLang="en-US"/>
        </a:p>
      </dgm:t>
    </dgm:pt>
    <dgm:pt modelId="{649D1862-B8D9-4B81-BF56-B4C4E3135EAE}">
      <dgm:prSet phldrT="[文本]" custT="1"/>
      <dgm:spPr/>
      <dgm:t>
        <a:bodyPr/>
        <a:lstStyle/>
        <a:p>
          <a:r>
            <a:rPr lang="en-GB" sz="2000" dirty="0" smtClean="0"/>
            <a:t>Distributed monitoring infrastructure for real time monitoring of each flow, transfer</a:t>
          </a:r>
          <a:r>
            <a:rPr lang="en-GB" sz="2000" b="1" dirty="0" smtClean="0"/>
            <a:t> </a:t>
          </a:r>
          <a:endParaRPr lang="zh-CN" altLang="en-US" sz="2000" dirty="0"/>
        </a:p>
      </dgm:t>
    </dgm:pt>
    <dgm:pt modelId="{101DE5CF-F955-4532-8C54-53B7E99D22ED}" type="parTrans" cxnId="{477F77B4-A4D5-485A-AB9A-237A647E5B22}">
      <dgm:prSet/>
      <dgm:spPr/>
      <dgm:t>
        <a:bodyPr/>
        <a:lstStyle/>
        <a:p>
          <a:endParaRPr lang="zh-CN" altLang="en-US"/>
        </a:p>
      </dgm:t>
    </dgm:pt>
    <dgm:pt modelId="{C7C5B4F7-D2D7-47C0-9ABC-01AAFF5C7903}" type="sibTrans" cxnId="{477F77B4-A4D5-485A-AB9A-237A647E5B22}">
      <dgm:prSet/>
      <dgm:spPr/>
      <dgm:t>
        <a:bodyPr/>
        <a:lstStyle/>
        <a:p>
          <a:endParaRPr lang="zh-CN" altLang="en-US"/>
        </a:p>
      </dgm:t>
    </dgm:pt>
    <dgm:pt modelId="{493FE95A-5E94-1448-BEC8-A77A9D12847F}">
      <dgm:prSet phldrT="[文本]" custT="1"/>
      <dgm:spPr/>
      <dgm:t>
        <a:bodyPr/>
        <a:lstStyle/>
        <a:p>
          <a:r>
            <a:rPr lang="en-US" altLang="zh-CN" sz="2800" b="1" smtClean="0"/>
            <a:t>Transfer Execution Nodes</a:t>
          </a:r>
          <a:endParaRPr lang="zh-CN" altLang="en-US" sz="2800" b="1" dirty="0"/>
        </a:p>
      </dgm:t>
    </dgm:pt>
    <dgm:pt modelId="{273937F6-37E7-FC4C-B09D-341C0C05E320}" type="parTrans" cxnId="{A74DD1A6-CCB2-6746-8D96-BB6C4E52536F}">
      <dgm:prSet/>
      <dgm:spPr/>
      <dgm:t>
        <a:bodyPr/>
        <a:lstStyle/>
        <a:p>
          <a:endParaRPr lang="zh-CN" altLang="en-US"/>
        </a:p>
      </dgm:t>
    </dgm:pt>
    <dgm:pt modelId="{B2C7E4F7-2CE6-B745-914E-6BB59E3BFC15}" type="sibTrans" cxnId="{A74DD1A6-CCB2-6746-8D96-BB6C4E52536F}">
      <dgm:prSet/>
      <dgm:spPr/>
      <dgm:t>
        <a:bodyPr/>
        <a:lstStyle/>
        <a:p>
          <a:endParaRPr lang="zh-CN" altLang="en-US"/>
        </a:p>
      </dgm:t>
    </dgm:pt>
    <dgm:pt modelId="{8B01ED18-491D-A744-B9AC-C8B4C8414670}">
      <dgm:prSet phldrT="[文本]" custT="1"/>
      <dgm:spPr/>
      <dgm:t>
        <a:bodyPr/>
        <a:lstStyle/>
        <a:p>
          <a:r>
            <a:rPr lang="en-US" altLang="zh-CN" sz="2000" dirty="0" smtClean="0"/>
            <a:t>enforce scheduling and rate allocation decisions at end hosts</a:t>
          </a:r>
          <a:endParaRPr lang="zh-CN" altLang="en-US" sz="2000" dirty="0"/>
        </a:p>
      </dgm:t>
    </dgm:pt>
    <dgm:pt modelId="{235FD834-D2B3-A449-9EFD-50C277FD65C7}" type="parTrans" cxnId="{D4ED20BA-A57A-3B47-8A5D-5F154415D9B8}">
      <dgm:prSet/>
      <dgm:spPr/>
      <dgm:t>
        <a:bodyPr/>
        <a:lstStyle/>
        <a:p>
          <a:endParaRPr lang="zh-CN" altLang="en-US"/>
        </a:p>
      </dgm:t>
    </dgm:pt>
    <dgm:pt modelId="{600E91A4-4D6A-D74D-B40E-545AE1F91BB7}" type="sibTrans" cxnId="{D4ED20BA-A57A-3B47-8A5D-5F154415D9B8}">
      <dgm:prSet/>
      <dgm:spPr/>
      <dgm:t>
        <a:bodyPr/>
        <a:lstStyle/>
        <a:p>
          <a:endParaRPr lang="zh-CN" altLang="en-US"/>
        </a:p>
      </dgm:t>
    </dgm:pt>
    <dgm:pt modelId="{87E76F1D-3B60-734E-B2BB-F44ADBD4EBD0}">
      <dgm:prSet phldrT="[文本]" custT="1"/>
      <dgm:spPr/>
      <dgm:t>
        <a:bodyPr/>
        <a:lstStyle/>
        <a:p>
          <a:r>
            <a:rPr lang="en-US" altLang="zh-CN" sz="2000" dirty="0" smtClean="0"/>
            <a:t>enforce resource allocation in the network</a:t>
          </a:r>
          <a:endParaRPr lang="zh-CN" altLang="en-US" sz="2000" dirty="0"/>
        </a:p>
      </dgm:t>
    </dgm:pt>
    <dgm:pt modelId="{29A631DA-9243-B642-A751-4850D366D3B6}" type="parTrans" cxnId="{B6B1BC19-E76B-6A41-937E-EB86006F958A}">
      <dgm:prSet/>
      <dgm:spPr/>
      <dgm:t>
        <a:bodyPr/>
        <a:lstStyle/>
        <a:p>
          <a:endParaRPr lang="zh-CN" altLang="en-US"/>
        </a:p>
      </dgm:t>
    </dgm:pt>
    <dgm:pt modelId="{82628D05-80DD-F940-B65D-652CF6F9AB02}" type="sibTrans" cxnId="{B6B1BC19-E76B-6A41-937E-EB86006F958A}">
      <dgm:prSet/>
      <dgm:spPr/>
      <dgm:t>
        <a:bodyPr/>
        <a:lstStyle/>
        <a:p>
          <a:endParaRPr lang="zh-CN" altLang="en-US"/>
        </a:p>
      </dgm:t>
    </dgm:pt>
    <dgm:pt modelId="{18DA4FDB-D872-43E0-B04D-CF45D4149ADE}" type="pres">
      <dgm:prSet presAssocID="{7F2A4DDF-9A3D-4683-B2D2-603D9E9D3771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60C3E00-9C62-413C-A9E2-EF15ED82F2F9}" type="pres">
      <dgm:prSet presAssocID="{F23E6AC7-B152-4E2D-942D-B0619A16DB26}" presName="linNode" presStyleCnt="0"/>
      <dgm:spPr/>
      <dgm:t>
        <a:bodyPr/>
        <a:lstStyle/>
        <a:p>
          <a:endParaRPr lang="zh-CN" altLang="en-US"/>
        </a:p>
      </dgm:t>
    </dgm:pt>
    <dgm:pt modelId="{4EE85207-F60B-4091-9F90-DBD34FEC4955}" type="pres">
      <dgm:prSet presAssocID="{F23E6AC7-B152-4E2D-942D-B0619A16DB26}" presName="parentText" presStyleLbl="node1" presStyleIdx="0" presStyleCnt="6" custScaleX="87067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D53CFF7-C289-4CC8-A1BC-B7C7D28145D2}" type="pres">
      <dgm:prSet presAssocID="{F23E6AC7-B152-4E2D-942D-B0619A16DB26}" presName="descendantText" presStyleLbl="alignAccFollowNode1" presStyleIdx="0" presStyleCnt="6" custScaleX="12682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996E024-91AA-4EFA-B5A2-0393A0A46986}" type="pres">
      <dgm:prSet presAssocID="{48A0C4F5-E356-4535-96EB-A2D1401620F2}" presName="sp" presStyleCnt="0"/>
      <dgm:spPr/>
      <dgm:t>
        <a:bodyPr/>
        <a:lstStyle/>
        <a:p>
          <a:endParaRPr lang="zh-CN" altLang="en-US"/>
        </a:p>
      </dgm:t>
    </dgm:pt>
    <dgm:pt modelId="{84A14A87-A00A-4A04-92CE-ADA5D3E3CCCD}" type="pres">
      <dgm:prSet presAssocID="{19E76062-B84F-4B12-8306-12BC06FFC743}" presName="linNode" presStyleCnt="0"/>
      <dgm:spPr/>
      <dgm:t>
        <a:bodyPr/>
        <a:lstStyle/>
        <a:p>
          <a:endParaRPr lang="zh-CN" altLang="en-US"/>
        </a:p>
      </dgm:t>
    </dgm:pt>
    <dgm:pt modelId="{A734FBFB-4123-4354-8347-2BF391065CC8}" type="pres">
      <dgm:prSet presAssocID="{19E76062-B84F-4B12-8306-12BC06FFC743}" presName="parentText" presStyleLbl="node1" presStyleIdx="1" presStyleCnt="6" custScaleX="87067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38EA1F3-D27E-4BE0-B912-D1BD83913AFE}" type="pres">
      <dgm:prSet presAssocID="{19E76062-B84F-4B12-8306-12BC06FFC743}" presName="descendantText" presStyleLbl="alignAccFollowNode1" presStyleIdx="1" presStyleCnt="6" custScaleX="12682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65AEAFE-B222-4865-88B0-1412BF3C9CA1}" type="pres">
      <dgm:prSet presAssocID="{651C11B5-A36F-488F-9F66-480404295DC1}" presName="sp" presStyleCnt="0"/>
      <dgm:spPr/>
      <dgm:t>
        <a:bodyPr/>
        <a:lstStyle/>
        <a:p>
          <a:endParaRPr lang="zh-CN" altLang="en-US"/>
        </a:p>
      </dgm:t>
    </dgm:pt>
    <dgm:pt modelId="{0C7677EB-01B3-4F42-8015-15DD4DD71F91}" type="pres">
      <dgm:prSet presAssocID="{2C7FEA01-BB06-4AD5-9192-55A41A9DE689}" presName="linNode" presStyleCnt="0"/>
      <dgm:spPr/>
      <dgm:t>
        <a:bodyPr/>
        <a:lstStyle/>
        <a:p>
          <a:endParaRPr lang="zh-CN" altLang="en-US"/>
        </a:p>
      </dgm:t>
    </dgm:pt>
    <dgm:pt modelId="{CF5EBAA8-D50A-420A-84E3-C1EE07B1CEA8}" type="pres">
      <dgm:prSet presAssocID="{2C7FEA01-BB06-4AD5-9192-55A41A9DE689}" presName="parentText" presStyleLbl="node1" presStyleIdx="2" presStyleCnt="6" custScaleX="87067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D130479-2567-4AAD-9175-06EE72774FE7}" type="pres">
      <dgm:prSet presAssocID="{2C7FEA01-BB06-4AD5-9192-55A41A9DE689}" presName="descendantText" presStyleLbl="alignAccFollowNode1" presStyleIdx="2" presStyleCnt="6" custScaleX="12682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EB445C6-B00D-4673-8B93-BEF9DCB0E439}" type="pres">
      <dgm:prSet presAssocID="{40743290-C337-48EA-A860-226B3E967BDF}" presName="sp" presStyleCnt="0"/>
      <dgm:spPr/>
      <dgm:t>
        <a:bodyPr/>
        <a:lstStyle/>
        <a:p>
          <a:endParaRPr lang="zh-CN" altLang="en-US"/>
        </a:p>
      </dgm:t>
    </dgm:pt>
    <dgm:pt modelId="{26D3F287-53B6-3447-A6D0-2812E3CE3A52}" type="pres">
      <dgm:prSet presAssocID="{493FE95A-5E94-1448-BEC8-A77A9D12847F}" presName="linNode" presStyleCnt="0"/>
      <dgm:spPr/>
      <dgm:t>
        <a:bodyPr/>
        <a:lstStyle/>
        <a:p>
          <a:endParaRPr lang="zh-CN" altLang="en-US"/>
        </a:p>
      </dgm:t>
    </dgm:pt>
    <dgm:pt modelId="{EF211CF4-090E-1544-8206-8E9EA2748C88}" type="pres">
      <dgm:prSet presAssocID="{493FE95A-5E94-1448-BEC8-A77A9D12847F}" presName="parentText" presStyleLbl="node1" presStyleIdx="3" presStyleCnt="6" custScaleX="8706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FF8707-5149-5A4E-B569-68081CD78366}" type="pres">
      <dgm:prSet presAssocID="{493FE95A-5E94-1448-BEC8-A77A9D12847F}" presName="descendantText" presStyleLbl="alignAccFollowNode1" presStyleIdx="3" presStyleCnt="6" custScaleX="12682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095FB9C-98DC-CF4C-9FCD-19447A892928}" type="pres">
      <dgm:prSet presAssocID="{B2C7E4F7-2CE6-B745-914E-6BB59E3BFC15}" presName="sp" presStyleCnt="0"/>
      <dgm:spPr/>
      <dgm:t>
        <a:bodyPr/>
        <a:lstStyle/>
        <a:p>
          <a:endParaRPr lang="zh-CN" altLang="en-US"/>
        </a:p>
      </dgm:t>
    </dgm:pt>
    <dgm:pt modelId="{14C50100-5E4D-4F90-A482-A5B20BAF0093}" type="pres">
      <dgm:prSet presAssocID="{A04CE278-FA75-40F9-AB1A-A4EEE6CA103D}" presName="linNode" presStyleCnt="0"/>
      <dgm:spPr/>
      <dgm:t>
        <a:bodyPr/>
        <a:lstStyle/>
        <a:p>
          <a:endParaRPr lang="zh-CN" altLang="en-US"/>
        </a:p>
      </dgm:t>
    </dgm:pt>
    <dgm:pt modelId="{1889267E-0460-4F69-A28E-F489C3AFE258}" type="pres">
      <dgm:prSet presAssocID="{A04CE278-FA75-40F9-AB1A-A4EEE6CA103D}" presName="parentText" presStyleLbl="node1" presStyleIdx="4" presStyleCnt="6" custScaleX="87067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C9A76F0-5BF5-402E-8F48-13E9ACEF8CBA}" type="pres">
      <dgm:prSet presAssocID="{A04CE278-FA75-40F9-AB1A-A4EEE6CA103D}" presName="descendantText" presStyleLbl="alignAccFollowNode1" presStyleIdx="4" presStyleCnt="6" custScaleX="12682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5E06D1C-2036-4F5E-A501-E88482B21A22}" type="pres">
      <dgm:prSet presAssocID="{4CAE26A8-EE5D-43C3-9F54-8BAEE214E802}" presName="sp" presStyleCnt="0"/>
      <dgm:spPr/>
      <dgm:t>
        <a:bodyPr/>
        <a:lstStyle/>
        <a:p>
          <a:endParaRPr lang="zh-CN" altLang="en-US"/>
        </a:p>
      </dgm:t>
    </dgm:pt>
    <dgm:pt modelId="{343D0E35-E620-49F6-8F86-D95F8AE3287E}" type="pres">
      <dgm:prSet presAssocID="{2AC953DA-B86E-465D-8CFE-10BB2A80F0BF}" presName="linNode" presStyleCnt="0"/>
      <dgm:spPr/>
      <dgm:t>
        <a:bodyPr/>
        <a:lstStyle/>
        <a:p>
          <a:endParaRPr lang="zh-CN" altLang="en-US"/>
        </a:p>
      </dgm:t>
    </dgm:pt>
    <dgm:pt modelId="{021A7200-A1B1-4E60-A02F-9D6DA35506AF}" type="pres">
      <dgm:prSet presAssocID="{2AC953DA-B86E-465D-8CFE-10BB2A80F0BF}" presName="parentText" presStyleLbl="node1" presStyleIdx="5" presStyleCnt="6" custScaleX="87067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0F4114B-DAA8-48A5-8F24-0C89AF8CF265}" type="pres">
      <dgm:prSet presAssocID="{2AC953DA-B86E-465D-8CFE-10BB2A80F0BF}" presName="descendantText" presStyleLbl="alignAccFollowNode1" presStyleIdx="5" presStyleCnt="6" custScaleX="12682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5A7A8D44-6448-405A-ADB6-74A9CFF31518}" type="presOf" srcId="{BDC05A72-91C0-459D-875B-A577CFC48B52}" destId="{9D130479-2567-4AAD-9175-06EE72774FE7}" srcOrd="0" destOrd="0" presId="urn:microsoft.com/office/officeart/2005/8/layout/vList5"/>
    <dgm:cxn modelId="{0533369A-FC51-40DE-B006-AF2BBD010B2F}" srcId="{2C7FEA01-BB06-4AD5-9192-55A41A9DE689}" destId="{BDC05A72-91C0-459D-875B-A577CFC48B52}" srcOrd="0" destOrd="0" parTransId="{077D47DB-A0F9-4B3E-B826-66AB1F9D1CC5}" sibTransId="{6698FA49-5DE0-400C-A868-90D9643C4728}"/>
    <dgm:cxn modelId="{1D81AE2B-5649-4ECC-988C-687C76B69CED}" srcId="{7F2A4DDF-9A3D-4683-B2D2-603D9E9D3771}" destId="{2C7FEA01-BB06-4AD5-9192-55A41A9DE689}" srcOrd="2" destOrd="0" parTransId="{3DF827F6-D783-4B80-8155-13449C7B57D9}" sibTransId="{40743290-C337-48EA-A860-226B3E967BDF}"/>
    <dgm:cxn modelId="{F569AE0D-0F0B-421D-A31E-2165DE90574E}" type="presOf" srcId="{CD426F98-F821-4397-9FBF-53A678E57A40}" destId="{8D53CFF7-C289-4CC8-A1BC-B7C7D28145D2}" srcOrd="0" destOrd="0" presId="urn:microsoft.com/office/officeart/2005/8/layout/vList5"/>
    <dgm:cxn modelId="{D4ED20BA-A57A-3B47-8A5D-5F154415D9B8}" srcId="{493FE95A-5E94-1448-BEC8-A77A9D12847F}" destId="{8B01ED18-491D-A744-B9AC-C8B4C8414670}" srcOrd="0" destOrd="0" parTransId="{235FD834-D2B3-A449-9EFD-50C277FD65C7}" sibTransId="{600E91A4-4D6A-D74D-B40E-545AE1F91BB7}"/>
    <dgm:cxn modelId="{B1562D38-00C2-4944-A6B7-EBBB4BB5B57E}" type="presOf" srcId="{F23E6AC7-B152-4E2D-942D-B0619A16DB26}" destId="{4EE85207-F60B-4091-9F90-DBD34FEC4955}" srcOrd="0" destOrd="0" presId="urn:microsoft.com/office/officeart/2005/8/layout/vList5"/>
    <dgm:cxn modelId="{A2701140-340F-4B76-8B71-6617B92AE9E1}" srcId="{7F2A4DDF-9A3D-4683-B2D2-603D9E9D3771}" destId="{F23E6AC7-B152-4E2D-942D-B0619A16DB26}" srcOrd="0" destOrd="0" parTransId="{418DFB63-4409-4E6C-BF3A-6254A335B43C}" sibTransId="{48A0C4F5-E356-4535-96EB-A2D1401620F2}"/>
    <dgm:cxn modelId="{292E473D-12AD-4E95-9D8D-B15E82197335}" type="presOf" srcId="{2A2B55C3-D73F-4919-BA67-0ACA8EF94562}" destId="{AC9A76F0-5BF5-402E-8F48-13E9ACEF8CBA}" srcOrd="0" destOrd="0" presId="urn:microsoft.com/office/officeart/2005/8/layout/vList5"/>
    <dgm:cxn modelId="{264645FA-E14D-40E7-A147-B20CDACCEED8}" type="presOf" srcId="{19E76062-B84F-4B12-8306-12BC06FFC743}" destId="{A734FBFB-4123-4354-8347-2BF391065CC8}" srcOrd="0" destOrd="0" presId="urn:microsoft.com/office/officeart/2005/8/layout/vList5"/>
    <dgm:cxn modelId="{385057B3-3141-4CD1-A300-361CD82A5620}" srcId="{A04CE278-FA75-40F9-AB1A-A4EEE6CA103D}" destId="{2A2B55C3-D73F-4919-BA67-0ACA8EF94562}" srcOrd="0" destOrd="0" parTransId="{F606A141-D4AF-4B5E-87ED-ED7A4FF1ADAD}" sibTransId="{D90CED73-5A1D-4C5B-ABCE-7CBAF629F82B}"/>
    <dgm:cxn modelId="{B6B1BC19-E76B-6A41-937E-EB86006F958A}" srcId="{19E76062-B84F-4B12-8306-12BC06FFC743}" destId="{87E76F1D-3B60-734E-B2BB-F44ADBD4EBD0}" srcOrd="1" destOrd="0" parTransId="{29A631DA-9243-B642-A751-4850D366D3B6}" sibTransId="{82628D05-80DD-F940-B65D-652CF6F9AB02}"/>
    <dgm:cxn modelId="{A9FE901B-E7F0-44B5-B68A-2DD9BA26BE7A}" srcId="{7F2A4DDF-9A3D-4683-B2D2-603D9E9D3771}" destId="{19E76062-B84F-4B12-8306-12BC06FFC743}" srcOrd="1" destOrd="0" parTransId="{F798AE5A-1616-43D1-9385-02E9BD53B0E1}" sibTransId="{651C11B5-A36F-488F-9F66-480404295DC1}"/>
    <dgm:cxn modelId="{FCE424E6-6597-8D44-815A-7D7B8EFE370E}" type="presOf" srcId="{87E76F1D-3B60-734E-B2BB-F44ADBD4EBD0}" destId="{D38EA1F3-D27E-4BE0-B912-D1BD83913AFE}" srcOrd="0" destOrd="1" presId="urn:microsoft.com/office/officeart/2005/8/layout/vList5"/>
    <dgm:cxn modelId="{3D544CE2-C474-4E40-B85F-2A054FDC28D6}" type="presOf" srcId="{2AC953DA-B86E-465D-8CFE-10BB2A80F0BF}" destId="{021A7200-A1B1-4E60-A02F-9D6DA35506AF}" srcOrd="0" destOrd="0" presId="urn:microsoft.com/office/officeart/2005/8/layout/vList5"/>
    <dgm:cxn modelId="{A74DD1A6-CCB2-6746-8D96-BB6C4E52536F}" srcId="{7F2A4DDF-9A3D-4683-B2D2-603D9E9D3771}" destId="{493FE95A-5E94-1448-BEC8-A77A9D12847F}" srcOrd="3" destOrd="0" parTransId="{273937F6-37E7-FC4C-B09D-341C0C05E320}" sibTransId="{B2C7E4F7-2CE6-B745-914E-6BB59E3BFC15}"/>
    <dgm:cxn modelId="{68A656FE-754B-6045-87FA-098633A5D240}" type="presOf" srcId="{8B01ED18-491D-A744-B9AC-C8B4C8414670}" destId="{DEFF8707-5149-5A4E-B569-68081CD78366}" srcOrd="0" destOrd="0" presId="urn:microsoft.com/office/officeart/2005/8/layout/vList5"/>
    <dgm:cxn modelId="{9F09997C-1F77-4EE0-9897-59569C97D8C3}" srcId="{19E76062-B84F-4B12-8306-12BC06FFC743}" destId="{17B43373-F9D0-4F7D-8141-74E0DEF1D90A}" srcOrd="0" destOrd="0" parTransId="{0CB96805-6DDD-468A-95F6-53B8307E5FF7}" sibTransId="{15E6937C-E347-4AC9-B5D9-642534CE572C}"/>
    <dgm:cxn modelId="{67F7B713-0AB9-4C5D-A6C1-9E66CB009000}" type="presOf" srcId="{2C7FEA01-BB06-4AD5-9192-55A41A9DE689}" destId="{CF5EBAA8-D50A-420A-84E3-C1EE07B1CEA8}" srcOrd="0" destOrd="0" presId="urn:microsoft.com/office/officeart/2005/8/layout/vList5"/>
    <dgm:cxn modelId="{9B7B3DD3-B459-4534-8963-E04B61022D27}" type="presOf" srcId="{A04CE278-FA75-40F9-AB1A-A4EEE6CA103D}" destId="{1889267E-0460-4F69-A28E-F489C3AFE258}" srcOrd="0" destOrd="0" presId="urn:microsoft.com/office/officeart/2005/8/layout/vList5"/>
    <dgm:cxn modelId="{0C0CD4D9-B7B1-4ED9-BB9D-C7FAB7636EFB}" type="presOf" srcId="{17B43373-F9D0-4F7D-8141-74E0DEF1D90A}" destId="{D38EA1F3-D27E-4BE0-B912-D1BD83913AFE}" srcOrd="0" destOrd="0" presId="urn:microsoft.com/office/officeart/2005/8/layout/vList5"/>
    <dgm:cxn modelId="{C2A412B2-19CD-4A40-90EA-8DCB52125243}" srcId="{F23E6AC7-B152-4E2D-942D-B0619A16DB26}" destId="{CD426F98-F821-4397-9FBF-53A678E57A40}" srcOrd="0" destOrd="0" parTransId="{5EACD86C-A40E-4D9D-9D42-618BBB9E4AF1}" sibTransId="{0F2F8837-25C2-4B56-B87E-3295AEB646F4}"/>
    <dgm:cxn modelId="{76C6424E-65D1-4A2C-B097-BDC4FDD8B73D}" srcId="{7F2A4DDF-9A3D-4683-B2D2-603D9E9D3771}" destId="{2AC953DA-B86E-465D-8CFE-10BB2A80F0BF}" srcOrd="5" destOrd="0" parTransId="{03A8F3A2-2EA1-43AF-AD96-9A52314B82C8}" sibTransId="{AFC181D7-7C48-402F-898B-29B6E98C672A}"/>
    <dgm:cxn modelId="{3AE0844C-23C3-4100-A2A0-86270CC3A2A1}" srcId="{7F2A4DDF-9A3D-4683-B2D2-603D9E9D3771}" destId="{A04CE278-FA75-40F9-AB1A-A4EEE6CA103D}" srcOrd="4" destOrd="0" parTransId="{34972BE8-D7BA-430C-84D5-954CBD915B8F}" sibTransId="{4CAE26A8-EE5D-43C3-9F54-8BAEE214E802}"/>
    <dgm:cxn modelId="{C5CE2CB9-03BD-5049-BD5E-BF967772E979}" type="presOf" srcId="{493FE95A-5E94-1448-BEC8-A77A9D12847F}" destId="{EF211CF4-090E-1544-8206-8E9EA2748C88}" srcOrd="0" destOrd="0" presId="urn:microsoft.com/office/officeart/2005/8/layout/vList5"/>
    <dgm:cxn modelId="{0C460BB0-449A-4F64-B56E-6307FF9AA3F4}" type="presOf" srcId="{7F2A4DDF-9A3D-4683-B2D2-603D9E9D3771}" destId="{18DA4FDB-D872-43E0-B04D-CF45D4149ADE}" srcOrd="0" destOrd="0" presId="urn:microsoft.com/office/officeart/2005/8/layout/vList5"/>
    <dgm:cxn modelId="{B09D2D15-95B4-4CBD-993E-40E7D6CF83E1}" type="presOf" srcId="{649D1862-B8D9-4B81-BF56-B4C4E3135EAE}" destId="{20F4114B-DAA8-48A5-8F24-0C89AF8CF265}" srcOrd="0" destOrd="0" presId="urn:microsoft.com/office/officeart/2005/8/layout/vList5"/>
    <dgm:cxn modelId="{477F77B4-A4D5-485A-AB9A-237A647E5B22}" srcId="{2AC953DA-B86E-465D-8CFE-10BB2A80F0BF}" destId="{649D1862-B8D9-4B81-BF56-B4C4E3135EAE}" srcOrd="0" destOrd="0" parTransId="{101DE5CF-F955-4532-8C54-53B7E99D22ED}" sibTransId="{C7C5B4F7-D2D7-47C0-9ABC-01AAFF5C7903}"/>
    <dgm:cxn modelId="{8C2A524A-DE78-4F24-89DF-01CB54E40F06}" type="presParOf" srcId="{18DA4FDB-D872-43E0-B04D-CF45D4149ADE}" destId="{460C3E00-9C62-413C-A9E2-EF15ED82F2F9}" srcOrd="0" destOrd="0" presId="urn:microsoft.com/office/officeart/2005/8/layout/vList5"/>
    <dgm:cxn modelId="{267D764B-5DD1-462E-8935-22D1BCA0E999}" type="presParOf" srcId="{460C3E00-9C62-413C-A9E2-EF15ED82F2F9}" destId="{4EE85207-F60B-4091-9F90-DBD34FEC4955}" srcOrd="0" destOrd="0" presId="urn:microsoft.com/office/officeart/2005/8/layout/vList5"/>
    <dgm:cxn modelId="{F72AD16A-8C6A-4C53-B170-76D3E488E23E}" type="presParOf" srcId="{460C3E00-9C62-413C-A9E2-EF15ED82F2F9}" destId="{8D53CFF7-C289-4CC8-A1BC-B7C7D28145D2}" srcOrd="1" destOrd="0" presId="urn:microsoft.com/office/officeart/2005/8/layout/vList5"/>
    <dgm:cxn modelId="{3C9D1E68-1A45-41A6-92DC-4C72CC7CE236}" type="presParOf" srcId="{18DA4FDB-D872-43E0-B04D-CF45D4149ADE}" destId="{7996E024-91AA-4EFA-B5A2-0393A0A46986}" srcOrd="1" destOrd="0" presId="urn:microsoft.com/office/officeart/2005/8/layout/vList5"/>
    <dgm:cxn modelId="{32A52004-90BC-4DC8-9384-78CB2F7BA6E9}" type="presParOf" srcId="{18DA4FDB-D872-43E0-B04D-CF45D4149ADE}" destId="{84A14A87-A00A-4A04-92CE-ADA5D3E3CCCD}" srcOrd="2" destOrd="0" presId="urn:microsoft.com/office/officeart/2005/8/layout/vList5"/>
    <dgm:cxn modelId="{105FFFBB-D201-4018-96A5-45020FD74E64}" type="presParOf" srcId="{84A14A87-A00A-4A04-92CE-ADA5D3E3CCCD}" destId="{A734FBFB-4123-4354-8347-2BF391065CC8}" srcOrd="0" destOrd="0" presId="urn:microsoft.com/office/officeart/2005/8/layout/vList5"/>
    <dgm:cxn modelId="{3701D207-59E9-4F6C-A185-7D143A0AC4D5}" type="presParOf" srcId="{84A14A87-A00A-4A04-92CE-ADA5D3E3CCCD}" destId="{D38EA1F3-D27E-4BE0-B912-D1BD83913AFE}" srcOrd="1" destOrd="0" presId="urn:microsoft.com/office/officeart/2005/8/layout/vList5"/>
    <dgm:cxn modelId="{AFB46CDD-81C2-4327-9E1F-EC44A6D24A52}" type="presParOf" srcId="{18DA4FDB-D872-43E0-B04D-CF45D4149ADE}" destId="{E65AEAFE-B222-4865-88B0-1412BF3C9CA1}" srcOrd="3" destOrd="0" presId="urn:microsoft.com/office/officeart/2005/8/layout/vList5"/>
    <dgm:cxn modelId="{90200521-7AAB-43DE-83A4-F4D2E636B0A9}" type="presParOf" srcId="{18DA4FDB-D872-43E0-B04D-CF45D4149ADE}" destId="{0C7677EB-01B3-4F42-8015-15DD4DD71F91}" srcOrd="4" destOrd="0" presId="urn:microsoft.com/office/officeart/2005/8/layout/vList5"/>
    <dgm:cxn modelId="{9394FEAE-CB1D-4E0D-838B-79F3B7E4E9B3}" type="presParOf" srcId="{0C7677EB-01B3-4F42-8015-15DD4DD71F91}" destId="{CF5EBAA8-D50A-420A-84E3-C1EE07B1CEA8}" srcOrd="0" destOrd="0" presId="urn:microsoft.com/office/officeart/2005/8/layout/vList5"/>
    <dgm:cxn modelId="{04588A13-9ACB-4392-8EA6-C3A357DCB72C}" type="presParOf" srcId="{0C7677EB-01B3-4F42-8015-15DD4DD71F91}" destId="{9D130479-2567-4AAD-9175-06EE72774FE7}" srcOrd="1" destOrd="0" presId="urn:microsoft.com/office/officeart/2005/8/layout/vList5"/>
    <dgm:cxn modelId="{52D1AA1C-4244-473B-934F-7AEB414DEC32}" type="presParOf" srcId="{18DA4FDB-D872-43E0-B04D-CF45D4149ADE}" destId="{6EB445C6-B00D-4673-8B93-BEF9DCB0E439}" srcOrd="5" destOrd="0" presId="urn:microsoft.com/office/officeart/2005/8/layout/vList5"/>
    <dgm:cxn modelId="{F1F462A2-BF6A-7741-AF37-573A7B650711}" type="presParOf" srcId="{18DA4FDB-D872-43E0-B04D-CF45D4149ADE}" destId="{26D3F287-53B6-3447-A6D0-2812E3CE3A52}" srcOrd="6" destOrd="0" presId="urn:microsoft.com/office/officeart/2005/8/layout/vList5"/>
    <dgm:cxn modelId="{1F4FB526-2A07-F74A-BCE7-ACF585D3823A}" type="presParOf" srcId="{26D3F287-53B6-3447-A6D0-2812E3CE3A52}" destId="{EF211CF4-090E-1544-8206-8E9EA2748C88}" srcOrd="0" destOrd="0" presId="urn:microsoft.com/office/officeart/2005/8/layout/vList5"/>
    <dgm:cxn modelId="{B4E9969C-F5D6-344A-A52E-51F024C609AF}" type="presParOf" srcId="{26D3F287-53B6-3447-A6D0-2812E3CE3A52}" destId="{DEFF8707-5149-5A4E-B569-68081CD78366}" srcOrd="1" destOrd="0" presId="urn:microsoft.com/office/officeart/2005/8/layout/vList5"/>
    <dgm:cxn modelId="{062508C6-41A9-C846-B99B-E002240D6347}" type="presParOf" srcId="{18DA4FDB-D872-43E0-B04D-CF45D4149ADE}" destId="{B095FB9C-98DC-CF4C-9FCD-19447A892928}" srcOrd="7" destOrd="0" presId="urn:microsoft.com/office/officeart/2005/8/layout/vList5"/>
    <dgm:cxn modelId="{C2FE7FD4-681D-4FBA-8AFF-FBF01E976209}" type="presParOf" srcId="{18DA4FDB-D872-43E0-B04D-CF45D4149ADE}" destId="{14C50100-5E4D-4F90-A482-A5B20BAF0093}" srcOrd="8" destOrd="0" presId="urn:microsoft.com/office/officeart/2005/8/layout/vList5"/>
    <dgm:cxn modelId="{C5FB1659-028A-4154-AC91-3B4BAD593FE1}" type="presParOf" srcId="{14C50100-5E4D-4F90-A482-A5B20BAF0093}" destId="{1889267E-0460-4F69-A28E-F489C3AFE258}" srcOrd="0" destOrd="0" presId="urn:microsoft.com/office/officeart/2005/8/layout/vList5"/>
    <dgm:cxn modelId="{CF38A30A-868E-4C7F-B27B-FCE38693BD08}" type="presParOf" srcId="{14C50100-5E4D-4F90-A482-A5B20BAF0093}" destId="{AC9A76F0-5BF5-402E-8F48-13E9ACEF8CBA}" srcOrd="1" destOrd="0" presId="urn:microsoft.com/office/officeart/2005/8/layout/vList5"/>
    <dgm:cxn modelId="{B09ECB0A-832D-4760-9A19-FD0933630E08}" type="presParOf" srcId="{18DA4FDB-D872-43E0-B04D-CF45D4149ADE}" destId="{95E06D1C-2036-4F5E-A501-E88482B21A22}" srcOrd="9" destOrd="0" presId="urn:microsoft.com/office/officeart/2005/8/layout/vList5"/>
    <dgm:cxn modelId="{9226248E-64E3-414F-800D-721DBEF350B0}" type="presParOf" srcId="{18DA4FDB-D872-43E0-B04D-CF45D4149ADE}" destId="{343D0E35-E620-49F6-8F86-D95F8AE3287E}" srcOrd="10" destOrd="0" presId="urn:microsoft.com/office/officeart/2005/8/layout/vList5"/>
    <dgm:cxn modelId="{F73F7176-193B-4AFC-B652-680C56D3A5D2}" type="presParOf" srcId="{343D0E35-E620-49F6-8F86-D95F8AE3287E}" destId="{021A7200-A1B1-4E60-A02F-9D6DA35506AF}" srcOrd="0" destOrd="0" presId="urn:microsoft.com/office/officeart/2005/8/layout/vList5"/>
    <dgm:cxn modelId="{D1275E3B-67A0-4315-8724-87BB732BDBE4}" type="presParOf" srcId="{343D0E35-E620-49F6-8F86-D95F8AE3287E}" destId="{20F4114B-DAA8-48A5-8F24-0C89AF8CF265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53CFF7-C289-4CC8-A1BC-B7C7D28145D2}">
      <dsp:nvSpPr>
        <dsp:cNvPr id="0" name=""/>
        <dsp:cNvSpPr/>
      </dsp:nvSpPr>
      <dsp:spPr>
        <a:xfrm rot="5400000">
          <a:off x="6915779" y="-3673618"/>
          <a:ext cx="660443" cy="8175626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2000" kern="1200" dirty="0" smtClean="0"/>
            <a:t>allow users submit and manage transfer request through different interface</a:t>
          </a:r>
          <a:endParaRPr lang="zh-CN" altLang="en-US" sz="2000" kern="1200" dirty="0"/>
        </a:p>
      </dsp:txBody>
      <dsp:txXfrm rot="-5400000">
        <a:off x="3158188" y="116213"/>
        <a:ext cx="8143386" cy="595963"/>
      </dsp:txXfrm>
    </dsp:sp>
    <dsp:sp modelId="{4EE85207-F60B-4091-9F90-DBD34FEC4955}">
      <dsp:nvSpPr>
        <dsp:cNvPr id="0" name=""/>
        <dsp:cNvSpPr/>
      </dsp:nvSpPr>
      <dsp:spPr>
        <a:xfrm>
          <a:off x="934" y="1417"/>
          <a:ext cx="3157253" cy="825554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800" b="1" kern="1200" dirty="0" smtClean="0"/>
            <a:t>RESTful-API</a:t>
          </a:r>
          <a:endParaRPr lang="zh-CN" altLang="en-US" sz="2800" kern="1200" dirty="0"/>
        </a:p>
      </dsp:txBody>
      <dsp:txXfrm>
        <a:off x="41234" y="41717"/>
        <a:ext cx="3076653" cy="744954"/>
      </dsp:txXfrm>
    </dsp:sp>
    <dsp:sp modelId="{D38EA1F3-D27E-4BE0-B912-D1BD83913AFE}">
      <dsp:nvSpPr>
        <dsp:cNvPr id="0" name=""/>
        <dsp:cNvSpPr/>
      </dsp:nvSpPr>
      <dsp:spPr>
        <a:xfrm rot="5400000">
          <a:off x="6915779" y="-2806786"/>
          <a:ext cx="660443" cy="8175626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2000" kern="1200" dirty="0" smtClean="0"/>
            <a:t>collect on-demand, real-time, minimal abstract routing information from different domains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enforce resource allocation in the network</a:t>
          </a:r>
          <a:endParaRPr lang="zh-CN" altLang="en-US" sz="2000" kern="1200" dirty="0"/>
        </a:p>
      </dsp:txBody>
      <dsp:txXfrm rot="-5400000">
        <a:off x="3158188" y="983045"/>
        <a:ext cx="8143386" cy="595963"/>
      </dsp:txXfrm>
    </dsp:sp>
    <dsp:sp modelId="{A734FBFB-4123-4354-8347-2BF391065CC8}">
      <dsp:nvSpPr>
        <dsp:cNvPr id="0" name=""/>
        <dsp:cNvSpPr/>
      </dsp:nvSpPr>
      <dsp:spPr>
        <a:xfrm>
          <a:off x="934" y="868249"/>
          <a:ext cx="3157253" cy="825554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800" b="1" kern="1200" smtClean="0"/>
            <a:t>ALTO</a:t>
          </a:r>
          <a:endParaRPr lang="zh-CN" altLang="en-US" sz="2800" kern="1200" dirty="0"/>
        </a:p>
      </dsp:txBody>
      <dsp:txXfrm>
        <a:off x="41234" y="908549"/>
        <a:ext cx="3076653" cy="744954"/>
      </dsp:txXfrm>
    </dsp:sp>
    <dsp:sp modelId="{9D130479-2567-4AAD-9175-06EE72774FE7}">
      <dsp:nvSpPr>
        <dsp:cNvPr id="0" name=""/>
        <dsp:cNvSpPr/>
      </dsp:nvSpPr>
      <dsp:spPr>
        <a:xfrm rot="5400000">
          <a:off x="6915779" y="-1939954"/>
          <a:ext cx="660443" cy="8175626"/>
        </a:xfrm>
        <a:prstGeom prst="round2Same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2000" kern="1200" dirty="0" smtClean="0"/>
            <a:t>centralized, efficient file-level scheduling and network resource allocation</a:t>
          </a:r>
          <a:endParaRPr lang="zh-CN" altLang="en-US" sz="2000" kern="1200" dirty="0"/>
        </a:p>
      </dsp:txBody>
      <dsp:txXfrm rot="-5400000">
        <a:off x="3158188" y="1849877"/>
        <a:ext cx="8143386" cy="595963"/>
      </dsp:txXfrm>
    </dsp:sp>
    <dsp:sp modelId="{CF5EBAA8-D50A-420A-84E3-C1EE07B1CEA8}">
      <dsp:nvSpPr>
        <dsp:cNvPr id="0" name=""/>
        <dsp:cNvSpPr/>
      </dsp:nvSpPr>
      <dsp:spPr>
        <a:xfrm>
          <a:off x="934" y="1735081"/>
          <a:ext cx="3157253" cy="825554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4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800" b="1" kern="1200" smtClean="0"/>
            <a:t>ExaO Scheduler</a:t>
          </a:r>
          <a:endParaRPr lang="zh-CN" altLang="en-US" sz="2800" kern="1200" dirty="0"/>
        </a:p>
      </dsp:txBody>
      <dsp:txXfrm>
        <a:off x="41234" y="1775381"/>
        <a:ext cx="3076653" cy="744954"/>
      </dsp:txXfrm>
    </dsp:sp>
    <dsp:sp modelId="{DEFF8707-5149-5A4E-B569-68081CD78366}">
      <dsp:nvSpPr>
        <dsp:cNvPr id="0" name=""/>
        <dsp:cNvSpPr/>
      </dsp:nvSpPr>
      <dsp:spPr>
        <a:xfrm rot="5400000">
          <a:off x="6915779" y="-1073122"/>
          <a:ext cx="660443" cy="8175626"/>
        </a:xfrm>
        <a:prstGeom prst="round2Same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enforce scheduling and rate allocation decisions at end hosts</a:t>
          </a:r>
          <a:endParaRPr lang="zh-CN" altLang="en-US" sz="2000" kern="1200" dirty="0"/>
        </a:p>
      </dsp:txBody>
      <dsp:txXfrm rot="-5400000">
        <a:off x="3158188" y="2716709"/>
        <a:ext cx="8143386" cy="595963"/>
      </dsp:txXfrm>
    </dsp:sp>
    <dsp:sp modelId="{EF211CF4-090E-1544-8206-8E9EA2748C88}">
      <dsp:nvSpPr>
        <dsp:cNvPr id="0" name=""/>
        <dsp:cNvSpPr/>
      </dsp:nvSpPr>
      <dsp:spPr>
        <a:xfrm>
          <a:off x="934" y="2601913"/>
          <a:ext cx="3157253" cy="825554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b="1" kern="1200" smtClean="0"/>
            <a:t>Transfer Execution Nodes</a:t>
          </a:r>
          <a:endParaRPr lang="zh-CN" altLang="en-US" sz="2800" b="1" kern="1200" dirty="0"/>
        </a:p>
      </dsp:txBody>
      <dsp:txXfrm>
        <a:off x="41234" y="2642213"/>
        <a:ext cx="3076653" cy="744954"/>
      </dsp:txXfrm>
    </dsp:sp>
    <dsp:sp modelId="{AC9A76F0-5BF5-402E-8F48-13E9ACEF8CBA}">
      <dsp:nvSpPr>
        <dsp:cNvPr id="0" name=""/>
        <dsp:cNvSpPr/>
      </dsp:nvSpPr>
      <dsp:spPr>
        <a:xfrm rot="5400000">
          <a:off x="6915779" y="-206290"/>
          <a:ext cx="660443" cy="8175626"/>
        </a:xfrm>
        <a:prstGeom prst="round2SameRect">
          <a:avLst/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2000" kern="1200" dirty="0" smtClean="0"/>
            <a:t>efficient data transfer tools on end hosts</a:t>
          </a:r>
          <a:endParaRPr lang="zh-CN" altLang="en-US" sz="2000" kern="1200" dirty="0"/>
        </a:p>
      </dsp:txBody>
      <dsp:txXfrm rot="-5400000">
        <a:off x="3158188" y="3583541"/>
        <a:ext cx="8143386" cy="595963"/>
      </dsp:txXfrm>
    </dsp:sp>
    <dsp:sp modelId="{1889267E-0460-4F69-A28E-F489C3AFE258}">
      <dsp:nvSpPr>
        <dsp:cNvPr id="0" name=""/>
        <dsp:cNvSpPr/>
      </dsp:nvSpPr>
      <dsp:spPr>
        <a:xfrm>
          <a:off x="934" y="3468745"/>
          <a:ext cx="3157253" cy="825554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800" b="1" kern="1200" smtClean="0"/>
            <a:t>FDT</a:t>
          </a:r>
          <a:endParaRPr lang="zh-CN" altLang="en-US" sz="2800" kern="1200" dirty="0"/>
        </a:p>
      </dsp:txBody>
      <dsp:txXfrm>
        <a:off x="41234" y="3509045"/>
        <a:ext cx="3076653" cy="744954"/>
      </dsp:txXfrm>
    </dsp:sp>
    <dsp:sp modelId="{20F4114B-DAA8-48A5-8F24-0C89AF8CF265}">
      <dsp:nvSpPr>
        <dsp:cNvPr id="0" name=""/>
        <dsp:cNvSpPr/>
      </dsp:nvSpPr>
      <dsp:spPr>
        <a:xfrm rot="5400000">
          <a:off x="6915779" y="660541"/>
          <a:ext cx="660443" cy="8175626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2000" kern="1200" dirty="0" smtClean="0"/>
            <a:t>Distributed monitoring infrastructure for real time monitoring of each flow, transfer</a:t>
          </a:r>
          <a:r>
            <a:rPr lang="en-GB" sz="2000" b="1" kern="1200" dirty="0" smtClean="0"/>
            <a:t> </a:t>
          </a:r>
          <a:endParaRPr lang="zh-CN" altLang="en-US" sz="2000" kern="1200" dirty="0"/>
        </a:p>
      </dsp:txBody>
      <dsp:txXfrm rot="-5400000">
        <a:off x="3158188" y="4450372"/>
        <a:ext cx="8143386" cy="595963"/>
      </dsp:txXfrm>
    </dsp:sp>
    <dsp:sp modelId="{021A7200-A1B1-4E60-A02F-9D6DA35506AF}">
      <dsp:nvSpPr>
        <dsp:cNvPr id="0" name=""/>
        <dsp:cNvSpPr/>
      </dsp:nvSpPr>
      <dsp:spPr>
        <a:xfrm>
          <a:off x="934" y="4335577"/>
          <a:ext cx="3157253" cy="825554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800" b="1" kern="1200" smtClean="0"/>
            <a:t>Monalisa</a:t>
          </a:r>
          <a:endParaRPr lang="zh-CN" altLang="en-US" sz="2800" kern="1200" dirty="0"/>
        </a:p>
      </dsp:txBody>
      <dsp:txXfrm>
        <a:off x="41234" y="4375877"/>
        <a:ext cx="3076653" cy="7449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Relationship Id="rId2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effectLst>
                  <a:outerShdw blurRad="38100" dist="38100" dir="2700000" algn="tl">
                    <a:srgbClr val="DDDDDD"/>
                  </a:outerShdw>
                </a:effectLst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46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effectLst>
                  <a:outerShdw blurRad="38100" dist="38100" dir="2700000" algn="tl">
                    <a:srgbClr val="DDDDDD"/>
                  </a:outerShdw>
                </a:effectLst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46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effectLst>
                  <a:outerShdw blurRad="38100" dist="38100" dir="2700000" algn="tl">
                    <a:srgbClr val="DDDDDD"/>
                  </a:outerShdw>
                </a:effectLst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46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effectLst>
                  <a:outerShdw blurRad="38100" dist="38100" dir="2700000" algn="tl">
                    <a:srgbClr val="DDDDDD"/>
                  </a:outerShdw>
                </a:effectLst>
              </a:defRPr>
            </a:lvl1pPr>
          </a:lstStyle>
          <a:p>
            <a:pPr>
              <a:defRPr/>
            </a:pPr>
            <a:fld id="{5721E9F5-F346-4544-A173-003E47FC89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12744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 baseline="0">
                <a:effectLst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baseline="0">
                <a:effectLst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2588" y="685800"/>
            <a:ext cx="6092825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 baseline="0">
                <a:effectLst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baseline="0">
                <a:effectLst/>
              </a:defRPr>
            </a:lvl1pPr>
          </a:lstStyle>
          <a:p>
            <a:pPr>
              <a:defRPr/>
            </a:pPr>
            <a:fld id="{86487906-38C7-2948-8EF2-63BA3985CD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12778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5" charset="0"/>
        <a:ea typeface="ＭＳ Ｐゴシック" pitchFamily="-105" charset="-128"/>
        <a:cs typeface="ＭＳ Ｐゴシック" pitchFamily="-105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5" charset="0"/>
        <a:ea typeface="ＭＳ Ｐゴシック" pitchFamily="-105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5" charset="0"/>
        <a:ea typeface="ＭＳ Ｐゴシック" pitchFamily="-105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5" charset="0"/>
        <a:ea typeface="ＭＳ Ｐゴシック" pitchFamily="-105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5" charset="0"/>
        <a:ea typeface="ＭＳ Ｐゴシック" pitchFamily="-10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62F50D6-D15D-9D43-8078-CCA5EDDAF389}" type="slidenum">
              <a:rPr lang="en-US" sz="1200" baseline="0"/>
              <a:pPr/>
              <a:t>1</a:t>
            </a:fld>
            <a:endParaRPr lang="en-US" sz="1200" baseline="0"/>
          </a:p>
        </p:txBody>
      </p:sp>
      <p:sp>
        <p:nvSpPr>
          <p:cNvPr id="51202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solidFill>
            <a:srgbClr val="FFFFFF"/>
          </a:solidFill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46573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Inflexible</a:t>
            </a:r>
            <a:r>
              <a:rPr lang="en-US" altLang="zh-CN" baseline="0" dirty="0" smtClean="0"/>
              <a:t> and static scheduling decision cause low link utility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487906-38C7-2948-8EF2-63BA3985CDFF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0975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altLang="zh-CN" sz="3200" dirty="0" smtClean="0"/>
              <a:t>Minimally invasive change on end host groups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altLang="zh-CN" sz="3200" dirty="0" smtClean="0"/>
              <a:t>Real-time, dynamic resource allocation under the existence of other network traffic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altLang="zh-CN" sz="3200" b="1" dirty="0" smtClean="0"/>
              <a:t>Not CMS or HEP specific, </a:t>
            </a:r>
            <a:r>
              <a:rPr lang="en-GB" altLang="zh-CN" sz="3200" dirty="0" smtClean="0"/>
              <a:t>hence support any data intensive sciences.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altLang="zh-CN" sz="32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altLang="zh-CN" sz="3200" dirty="0" smtClean="0"/>
              <a:t>Dataset distribution to N destination: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altLang="zh-CN" sz="3200" b="1" dirty="0" smtClean="0"/>
              <a:t>Maximal link utilization </a:t>
            </a:r>
            <a:r>
              <a:rPr lang="en-GB" altLang="zh-CN" sz="3200" dirty="0" smtClean="0"/>
              <a:t>in the testbed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3200" b="1" dirty="0" smtClean="0"/>
              <a:t>N</a:t>
            </a:r>
            <a:r>
              <a:rPr lang="en-GB" altLang="zh-CN" sz="3200" b="1" dirty="0" smtClean="0"/>
              <a:t> times faster than dataset level scheduling 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487906-38C7-2948-8EF2-63BA3985CDFF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3537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487906-38C7-2948-8EF2-63BA3985CDFF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7620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487906-38C7-2948-8EF2-63BA3985CDFF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9922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487906-38C7-2948-8EF2-63BA3985CDFF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5476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62F50D6-D15D-9D43-8078-CCA5EDDAF389}" type="slidenum">
              <a:rPr lang="en-US" sz="1200" baseline="0"/>
              <a:pPr/>
              <a:t>18</a:t>
            </a:fld>
            <a:endParaRPr lang="en-US" sz="1200" baseline="0"/>
          </a:p>
        </p:txBody>
      </p:sp>
      <p:sp>
        <p:nvSpPr>
          <p:cNvPr id="51202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solidFill>
            <a:srgbClr val="FFFFFF"/>
          </a:solidFill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46573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altLang="zh-CN" sz="3200" dirty="0" smtClean="0"/>
              <a:t>Minimally invasive change on end host groups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altLang="zh-CN" sz="3200" dirty="0" smtClean="0"/>
              <a:t>Real-time, dynamic resource allocation under the existence of other network traffic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altLang="zh-CN" sz="3200" b="1" dirty="0" smtClean="0"/>
              <a:t>Not CMS or HEP specific, </a:t>
            </a:r>
            <a:r>
              <a:rPr lang="en-GB" altLang="zh-CN" sz="3200" dirty="0" smtClean="0"/>
              <a:t>hence support any data intensive sciences.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altLang="zh-CN" sz="32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altLang="zh-CN" sz="3200" dirty="0" smtClean="0"/>
              <a:t>Dataset distribution to N destination: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altLang="zh-CN" sz="3200" b="1" dirty="0" smtClean="0"/>
              <a:t>Maximal link utilization </a:t>
            </a:r>
            <a:r>
              <a:rPr lang="en-GB" altLang="zh-CN" sz="3200" dirty="0" smtClean="0"/>
              <a:t>in the testbed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3200" b="1" dirty="0" smtClean="0"/>
              <a:t>N</a:t>
            </a:r>
            <a:r>
              <a:rPr lang="en-GB" altLang="zh-CN" sz="3200" b="1" dirty="0" smtClean="0"/>
              <a:t> times faster than dataset level scheduling 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487906-38C7-2948-8EF2-63BA3985CDFF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0650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281" y="2130426"/>
            <a:ext cx="10361851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562" y="3886200"/>
            <a:ext cx="8533289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71429" y="6400800"/>
            <a:ext cx="2539669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131E5B-00C3-0745-B9A8-94A27EBE9C2C}" type="slidenum">
              <a:rPr lang="en-US"/>
              <a:pPr>
                <a:defRPr/>
              </a:pPr>
              <a:t>‹#›</a:t>
            </a:fld>
            <a:endParaRPr lang="en-US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97235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406" y="4800600"/>
            <a:ext cx="731424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406" y="612775"/>
            <a:ext cx="731424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406" y="5367338"/>
            <a:ext cx="731424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71429" y="6400800"/>
            <a:ext cx="2539669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CB2A15-B8E4-7E4F-8BA5-A4DAD477726A}" type="slidenum">
              <a:rPr lang="en-US"/>
              <a:pPr>
                <a:defRPr/>
              </a:pPr>
              <a:t>‹#›</a:t>
            </a:fld>
            <a:endParaRPr lang="en-US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24828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091" y="6356352"/>
            <a:ext cx="2742843" cy="365125"/>
          </a:xfrm>
          <a:prstGeom prst="rect">
            <a:avLst/>
          </a:prstGeom>
        </p:spPr>
        <p:txBody>
          <a:bodyPr/>
          <a:lstStyle/>
          <a:p>
            <a:fld id="{248163CF-BA54-D549-9D5C-B7FFE81D7A99}" type="datetimeFigureOut">
              <a:rPr lang="en-US" smtClean="0"/>
              <a:t>11/13/16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075" y="6356352"/>
            <a:ext cx="4114264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9479" y="6356352"/>
            <a:ext cx="2742843" cy="365125"/>
          </a:xfrm>
          <a:prstGeom prst="rect">
            <a:avLst/>
          </a:prstGeom>
        </p:spPr>
        <p:txBody>
          <a:bodyPr/>
          <a:lstStyle/>
          <a:p>
            <a:fld id="{2086F01A-CE0F-4F46-B785-041037040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622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>
          <a:xfrm>
            <a:off x="9544924" y="6549672"/>
            <a:ext cx="2539669" cy="30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8174B04-4DAE-EB42-9616-9AE45265018B}" type="slidenum">
              <a:rPr lang="en-US" smtClean="0"/>
              <a:pPr>
                <a:defRPr/>
              </a:pPr>
              <a:t>‹#›</a:t>
            </a:fld>
            <a:endParaRPr lang="en-US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80590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75356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959" y="4406901"/>
            <a:ext cx="1036185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959" y="2906713"/>
            <a:ext cx="10361851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71429" y="6400800"/>
            <a:ext cx="2539669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3492EE-3409-4449-A1A9-21803391433C}" type="slidenum">
              <a:rPr lang="en-US"/>
              <a:pPr>
                <a:defRPr/>
              </a:pPr>
              <a:t>‹#›</a:t>
            </a:fld>
            <a:endParaRPr lang="en-US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87006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196" y="990600"/>
            <a:ext cx="5801027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1397" y="990600"/>
            <a:ext cx="5803145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71429" y="6400800"/>
            <a:ext cx="2539669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3B7268-F349-8842-B2C6-E5D994E4AE31}" type="slidenum">
              <a:rPr lang="en-US"/>
              <a:pPr>
                <a:defRPr/>
              </a:pPr>
              <a:t>‹#›</a:t>
            </a:fld>
            <a:endParaRPr lang="en-US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1558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21" y="1535113"/>
            <a:ext cx="538621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21" y="2174875"/>
            <a:ext cx="538621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2561" y="1535113"/>
            <a:ext cx="538833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2561" y="2174875"/>
            <a:ext cx="538833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71429" y="6400800"/>
            <a:ext cx="2539669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E0BDCD-C9B5-0945-AF7F-3E94AA7ADACD}" type="slidenum">
              <a:rPr lang="en-US"/>
              <a:pPr>
                <a:defRPr/>
              </a:pPr>
              <a:t>‹#›</a:t>
            </a:fld>
            <a:endParaRPr lang="en-US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7318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71429" y="6400800"/>
            <a:ext cx="2539669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F64BDA-7C03-0348-A74F-EE75429B1384}" type="slidenum">
              <a:rPr lang="en-US"/>
              <a:pPr>
                <a:defRPr/>
              </a:pPr>
              <a:t>‹#›</a:t>
            </a:fld>
            <a:endParaRPr lang="en-US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66884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235970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21" y="273050"/>
            <a:ext cx="401056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113" y="273051"/>
            <a:ext cx="681477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21" y="1435101"/>
            <a:ext cx="401056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71429" y="6400800"/>
            <a:ext cx="2539669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A41906-1694-444C-9BC0-9D3A13E9E150}" type="slidenum">
              <a:rPr lang="en-US"/>
              <a:pPr>
                <a:defRPr/>
              </a:pPr>
              <a:t>‹#›</a:t>
            </a:fld>
            <a:endParaRPr lang="en-US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421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0" y="1"/>
            <a:ext cx="12190413" cy="804863"/>
          </a:xfrm>
          <a:prstGeom prst="rect">
            <a:avLst/>
          </a:prstGeom>
          <a:solidFill>
            <a:srgbClr val="0F4D92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-105" charset="0"/>
              <a:ea typeface="ＭＳ Ｐゴシック" pitchFamily="-105" charset="-128"/>
              <a:cs typeface="ＭＳ Ｐゴシック" pitchFamily="-105" charset="-128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2454" y="85614"/>
            <a:ext cx="1141513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25400" dist="12700" dir="2700000" algn="ctr" rotWithShape="0">
              <a:srgbClr val="000000">
                <a:alpha val="25000"/>
              </a:srgb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67195" y="990600"/>
            <a:ext cx="11807346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12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13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3F3F3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F3F3F3"/>
          </a:solidFill>
          <a:latin typeface="Georgia" pitchFamily="-105" charset="0"/>
          <a:ea typeface="ＭＳ Ｐゴシック" pitchFamily="-105" charset="-128"/>
          <a:cs typeface="ＭＳ Ｐゴシック" pitchFamily="-105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F3F3F3"/>
          </a:solidFill>
          <a:latin typeface="Georgia" pitchFamily="-105" charset="0"/>
          <a:ea typeface="ＭＳ Ｐゴシック" pitchFamily="-105" charset="-128"/>
          <a:cs typeface="ＭＳ Ｐゴシック" pitchFamily="-105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F3F3F3"/>
          </a:solidFill>
          <a:latin typeface="Georgia" pitchFamily="-105" charset="0"/>
          <a:ea typeface="ＭＳ Ｐゴシック" pitchFamily="-105" charset="-128"/>
          <a:cs typeface="ＭＳ Ｐゴシック" pitchFamily="-105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F3F3F3"/>
          </a:solidFill>
          <a:latin typeface="Georgia" pitchFamily="-105" charset="0"/>
          <a:ea typeface="ＭＳ Ｐゴシック" pitchFamily="-105" charset="-128"/>
          <a:cs typeface="ＭＳ Ｐゴシック" pitchFamily="-105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rgbClr val="F3F3F3"/>
          </a:solidFill>
          <a:latin typeface="Georgia" pitchFamily="-105" charset="0"/>
          <a:ea typeface="ＭＳ Ｐゴシック" pitchFamily="-105" charset="-128"/>
          <a:cs typeface="ＭＳ Ｐゴシック" pitchFamily="-105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rgbClr val="F3F3F3"/>
          </a:solidFill>
          <a:latin typeface="Georgia" pitchFamily="-105" charset="0"/>
          <a:ea typeface="ＭＳ Ｐゴシック" pitchFamily="-105" charset="-128"/>
          <a:cs typeface="ＭＳ Ｐゴシック" pitchFamily="-105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rgbClr val="F3F3F3"/>
          </a:solidFill>
          <a:latin typeface="Georgia" pitchFamily="-105" charset="0"/>
          <a:ea typeface="ＭＳ Ｐゴシック" pitchFamily="-105" charset="-128"/>
          <a:cs typeface="ＭＳ Ｐゴシック" pitchFamily="-105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rgbClr val="F3F3F3"/>
          </a:solidFill>
          <a:latin typeface="Georgia" pitchFamily="-105" charset="0"/>
          <a:ea typeface="ＭＳ Ｐゴシック" pitchFamily="-105" charset="-128"/>
          <a:cs typeface="ＭＳ Ｐゴシック" pitchFamily="-105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6E7BBD"/>
        </a:buClr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j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j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j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686868"/>
          </a:solidFill>
          <a:latin typeface="+mj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686868"/>
          </a:solidFill>
          <a:latin typeface="+mj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686868"/>
          </a:solidFill>
          <a:latin typeface="+mj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686868"/>
          </a:solidFill>
          <a:latin typeface="+mj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4" Type="http://schemas.openxmlformats.org/officeDocument/2006/relationships/image" Target="../media/image5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4" Type="http://schemas.openxmlformats.org/officeDocument/2006/relationships/image" Target="../media/image5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4" Type="http://schemas.openxmlformats.org/officeDocument/2006/relationships/image" Target="../media/image5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oleObject" Target="../embeddings/oleObject7.bin"/><Relationship Id="rId5" Type="http://schemas.openxmlformats.org/officeDocument/2006/relationships/image" Target="../media/image5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4" Type="http://schemas.openxmlformats.org/officeDocument/2006/relationships/image" Target="../media/image5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oleObject" Target="../embeddings/oleObject9.bin"/><Relationship Id="rId5" Type="http://schemas.openxmlformats.org/officeDocument/2006/relationships/image" Target="../media/image6.emf"/><Relationship Id="rId6" Type="http://schemas.openxmlformats.org/officeDocument/2006/relationships/image" Target="../media/image7.png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image" Target="../media/image5.png"/><Relationship Id="rId5" Type="http://schemas.openxmlformats.org/officeDocument/2006/relationships/oleObject" Target="../embeddings/oleObject1.bin"/><Relationship Id="rId6" Type="http://schemas.openxmlformats.org/officeDocument/2006/relationships/image" Target="../media/image3.emf"/><Relationship Id="rId7" Type="http://schemas.openxmlformats.org/officeDocument/2006/relationships/oleObject" Target="../embeddings/oleObject2.bin"/><Relationship Id="rId8" Type="http://schemas.openxmlformats.org/officeDocument/2006/relationships/image" Target="../media/image4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4" Type="http://schemas.openxmlformats.org/officeDocument/2006/relationships/image" Target="../media/image5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2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806451"/>
            <a:ext cx="12190413" cy="578908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37252" y="1419038"/>
            <a:ext cx="10814539" cy="163195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4000" dirty="0" err="1">
                <a:solidFill>
                  <a:srgbClr val="800000"/>
                </a:solidFill>
                <a:latin typeface="Georgia" charset="0"/>
                <a:ea typeface="ＭＳ Ｐゴシック" charset="0"/>
                <a:cs typeface="ＭＳ Ｐゴシック" charset="0"/>
              </a:rPr>
              <a:t>ExaO</a:t>
            </a:r>
            <a:r>
              <a:rPr lang="en-US" altLang="zh-CN" sz="4000" dirty="0">
                <a:solidFill>
                  <a:srgbClr val="800000"/>
                </a:solidFill>
                <a:latin typeface="Georgia" charset="0"/>
                <a:ea typeface="ＭＳ Ｐゴシック" charset="0"/>
                <a:cs typeface="ＭＳ Ｐゴシック" charset="0"/>
              </a:rPr>
              <a:t>: Software Defined Data Distribution for </a:t>
            </a:r>
            <a:r>
              <a:rPr lang="en-US" altLang="zh-CN" sz="4000" dirty="0" err="1">
                <a:solidFill>
                  <a:srgbClr val="800000"/>
                </a:solidFill>
                <a:latin typeface="Georgia" charset="0"/>
                <a:ea typeface="ＭＳ Ｐゴシック" charset="0"/>
                <a:cs typeface="ＭＳ Ｐゴシック" charset="0"/>
              </a:rPr>
              <a:t>Exascale</a:t>
            </a:r>
            <a:r>
              <a:rPr lang="en-US" altLang="zh-CN" sz="4000" dirty="0">
                <a:solidFill>
                  <a:srgbClr val="800000"/>
                </a:solidFill>
                <a:latin typeface="Georgia" charset="0"/>
                <a:ea typeface="ＭＳ Ｐゴシック" charset="0"/>
                <a:cs typeface="ＭＳ Ｐゴシック" charset="0"/>
              </a:rPr>
              <a:t> Sciences</a:t>
            </a:r>
            <a:endParaRPr lang="en-US" sz="4000" dirty="0">
              <a:solidFill>
                <a:srgbClr val="800000"/>
              </a:solidFill>
              <a:latin typeface="Georgi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561" y="3797868"/>
            <a:ext cx="8533289" cy="1294832"/>
          </a:xfrm>
        </p:spPr>
        <p:txBody>
          <a:bodyPr/>
          <a:lstStyle/>
          <a:p>
            <a:r>
              <a:rPr lang="en-US" altLang="zh-CN" dirty="0" smtClean="0"/>
              <a:t>CERN,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r>
              <a:rPr lang="en-US" altLang="zh-CN" dirty="0" smtClean="0"/>
              <a:t>California Institute </a:t>
            </a:r>
            <a:r>
              <a:rPr lang="en-US" altLang="zh-CN" smtClean="0"/>
              <a:t>of Technology,</a:t>
            </a:r>
            <a:endParaRPr lang="en-US" altLang="zh-CN" dirty="0" smtClean="0"/>
          </a:p>
          <a:p>
            <a:r>
              <a:rPr lang="en-US" altLang="zh-CN"/>
              <a:t>Yale </a:t>
            </a:r>
            <a:r>
              <a:rPr lang="en-US" altLang="zh-CN" smtClean="0"/>
              <a:t>University</a:t>
            </a:r>
            <a:endParaRPr lang="en-US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42566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7180000"/>
              </p:ext>
            </p:extLst>
          </p:nvPr>
        </p:nvGraphicFramePr>
        <p:xfrm>
          <a:off x="342900" y="1031875"/>
          <a:ext cx="6821488" cy="565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4" name="Visio" r:id="rId3" imgW="4296601" imgH="3470883" progId="Visio.Drawing.11">
                  <p:embed/>
                </p:oleObj>
              </mc:Choice>
              <mc:Fallback>
                <p:oleObj name="Visio" r:id="rId3" imgW="4296601" imgH="3470883" progId="Visio.Drawing.11">
                  <p:embed/>
                  <p:pic>
                    <p:nvPicPr>
                      <p:cNvPr id="0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" y="1031875"/>
                        <a:ext cx="6821488" cy="565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-1"/>
            <a:ext cx="12190413" cy="781665"/>
          </a:xfrm>
        </p:spPr>
        <p:txBody>
          <a:bodyPr/>
          <a:lstStyle/>
          <a:p>
            <a:r>
              <a:rPr lang="en-GB" altLang="zh-CN" dirty="0" err="1"/>
              <a:t>ExaO</a:t>
            </a:r>
            <a:r>
              <a:rPr lang="zh-CN" altLang="en-US" dirty="0"/>
              <a:t> </a:t>
            </a:r>
            <a:r>
              <a:rPr lang="en-US" altLang="zh-CN" dirty="0" smtClean="0"/>
              <a:t>Workflow</a:t>
            </a:r>
            <a:endParaRPr lang="zh-CN" alt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7534656" y="1005840"/>
            <a:ext cx="4504424" cy="5654244"/>
          </a:xfrm>
        </p:spPr>
        <p:txBody>
          <a:bodyPr>
            <a:noAutofit/>
          </a:bodyPr>
          <a:lstStyle/>
          <a:p>
            <a:pPr marL="342866" indent="-342866">
              <a:lnSpc>
                <a:spcPct val="70000"/>
              </a:lnSpc>
              <a:buFont typeface="+mj-lt"/>
              <a:buAutoNum type="arabicParenR"/>
            </a:pP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Users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submit,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track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and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manage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dataset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transfer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requests</a:t>
            </a:r>
          </a:p>
          <a:p>
            <a:pPr marL="342866" indent="-342866">
              <a:lnSpc>
                <a:spcPct val="70000"/>
              </a:lnSpc>
              <a:buFont typeface="+mj-lt"/>
              <a:buAutoNum type="arabicParenR"/>
            </a:pPr>
            <a:r>
              <a:rPr lang="en-US" altLang="zh-CN" sz="2000" dirty="0"/>
              <a:t>Scheduler</a:t>
            </a:r>
            <a:r>
              <a:rPr lang="zh-CN" altLang="en-US" sz="2000" dirty="0"/>
              <a:t> </a:t>
            </a:r>
            <a:r>
              <a:rPr lang="en-US" altLang="zh-CN" sz="2000" dirty="0"/>
              <a:t>queries</a:t>
            </a:r>
            <a:r>
              <a:rPr lang="zh-CN" altLang="en-US" sz="2000" dirty="0"/>
              <a:t> </a:t>
            </a:r>
            <a:r>
              <a:rPr lang="en-US" altLang="zh-CN" sz="2000" dirty="0"/>
              <a:t>NEW</a:t>
            </a:r>
            <a:r>
              <a:rPr lang="zh-CN" altLang="en-US" sz="2000" dirty="0"/>
              <a:t> </a:t>
            </a:r>
            <a:r>
              <a:rPr lang="en-US" altLang="zh-CN" sz="2000" dirty="0"/>
              <a:t>requests</a:t>
            </a:r>
            <a:r>
              <a:rPr lang="zh-CN" altLang="en-US" sz="2000" dirty="0"/>
              <a:t> </a:t>
            </a:r>
            <a:r>
              <a:rPr lang="en-US" altLang="zh-CN" sz="2000" dirty="0"/>
              <a:t>via</a:t>
            </a:r>
            <a:r>
              <a:rPr lang="zh-CN" altLang="en-US" sz="2000" dirty="0"/>
              <a:t> </a:t>
            </a:r>
            <a:r>
              <a:rPr lang="en-US" altLang="zh-CN" sz="2000" dirty="0" err="1"/>
              <a:t>ExaO</a:t>
            </a:r>
            <a:r>
              <a:rPr lang="zh-CN" altLang="en-US" sz="2000" dirty="0"/>
              <a:t> </a:t>
            </a:r>
            <a:r>
              <a:rPr lang="en-US" altLang="zh-CN" sz="2000" dirty="0"/>
              <a:t>RESTful</a:t>
            </a:r>
            <a:r>
              <a:rPr lang="zh-CN" altLang="en-US" sz="2000" dirty="0"/>
              <a:t> </a:t>
            </a:r>
            <a:r>
              <a:rPr lang="en-US" altLang="zh-CN" sz="2000" dirty="0" smtClean="0"/>
              <a:t>interface</a:t>
            </a:r>
          </a:p>
          <a:p>
            <a:pPr marL="342866" indent="-342866">
              <a:lnSpc>
                <a:spcPct val="70000"/>
              </a:lnSpc>
              <a:buFont typeface="+mj-lt"/>
              <a:buAutoNum type="arabicParenR"/>
            </a:pPr>
            <a:r>
              <a:rPr lang="en-US" altLang="zh-CN" sz="2000" dirty="0" smtClean="0"/>
              <a:t>Scheduler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queries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ALTO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controllers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for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routing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state</a:t>
            </a:r>
          </a:p>
        </p:txBody>
      </p:sp>
      <p:grpSp>
        <p:nvGrpSpPr>
          <p:cNvPr id="25" name="组合 24"/>
          <p:cNvGrpSpPr/>
          <p:nvPr/>
        </p:nvGrpSpPr>
        <p:grpSpPr>
          <a:xfrm>
            <a:off x="1158600" y="4010629"/>
            <a:ext cx="1622322" cy="408917"/>
            <a:chOff x="6500621" y="1302555"/>
            <a:chExt cx="1622322" cy="408917"/>
          </a:xfrm>
        </p:grpSpPr>
        <p:sp>
          <p:nvSpPr>
            <p:cNvPr id="23" name="对角圆角矩形 22"/>
            <p:cNvSpPr/>
            <p:nvPr/>
          </p:nvSpPr>
          <p:spPr bwMode="auto">
            <a:xfrm>
              <a:off x="6500621" y="1340698"/>
              <a:ext cx="1488347" cy="370774"/>
            </a:xfrm>
            <a:prstGeom prst="round2Diag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-105" charset="0"/>
                <a:ea typeface="ＭＳ Ｐゴシック" pitchFamily="-105" charset="-128"/>
                <a:cs typeface="ＭＳ Ｐゴシック" pitchFamily="-105" charset="-128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6500621" y="1302555"/>
              <a:ext cx="16223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Routing Query</a:t>
              </a:r>
              <a:endParaRPr lang="zh-CN" altLang="en-US" dirty="0"/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1311000" y="4163029"/>
            <a:ext cx="1622322" cy="408917"/>
            <a:chOff x="6500621" y="1302555"/>
            <a:chExt cx="1622322" cy="408917"/>
          </a:xfrm>
        </p:grpSpPr>
        <p:sp>
          <p:nvSpPr>
            <p:cNvPr id="27" name="对角圆角矩形 26"/>
            <p:cNvSpPr/>
            <p:nvPr/>
          </p:nvSpPr>
          <p:spPr bwMode="auto">
            <a:xfrm>
              <a:off x="6500621" y="1340698"/>
              <a:ext cx="1488347" cy="370774"/>
            </a:xfrm>
            <a:prstGeom prst="round2Diag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-105" charset="0"/>
                <a:ea typeface="ＭＳ Ｐゴシック" pitchFamily="-105" charset="-128"/>
                <a:cs typeface="ＭＳ Ｐゴシック" pitchFamily="-105" charset="-128"/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6500621" y="1302555"/>
              <a:ext cx="16223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Routing Query</a:t>
              </a:r>
              <a:endParaRPr lang="zh-CN" altLang="en-US" dirty="0"/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1463400" y="4315429"/>
            <a:ext cx="1622322" cy="408917"/>
            <a:chOff x="6500621" y="1302555"/>
            <a:chExt cx="1622322" cy="408917"/>
          </a:xfrm>
        </p:grpSpPr>
        <p:sp>
          <p:nvSpPr>
            <p:cNvPr id="30" name="对角圆角矩形 29"/>
            <p:cNvSpPr/>
            <p:nvPr/>
          </p:nvSpPr>
          <p:spPr bwMode="auto">
            <a:xfrm>
              <a:off x="6500621" y="1340698"/>
              <a:ext cx="1488347" cy="370774"/>
            </a:xfrm>
            <a:prstGeom prst="round2Diag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-105" charset="0"/>
                <a:ea typeface="ＭＳ Ｐゴシック" pitchFamily="-105" charset="-128"/>
                <a:cs typeface="ＭＳ Ｐゴシック" pitchFamily="-105" charset="-128"/>
              </a:endParaRP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6500621" y="1302555"/>
              <a:ext cx="16223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Routing Query</a:t>
              </a:r>
              <a:endParaRPr lang="zh-CN" altLang="en-US" dirty="0"/>
            </a:p>
          </p:txBody>
        </p:sp>
      </p:grpSp>
      <p:grpSp>
        <p:nvGrpSpPr>
          <p:cNvPr id="59" name="组合 58"/>
          <p:cNvGrpSpPr/>
          <p:nvPr/>
        </p:nvGrpSpPr>
        <p:grpSpPr>
          <a:xfrm>
            <a:off x="743957" y="2448283"/>
            <a:ext cx="1757944" cy="350587"/>
            <a:chOff x="5560608" y="1333344"/>
            <a:chExt cx="1622322" cy="350587"/>
          </a:xfrm>
        </p:grpSpPr>
        <p:sp>
          <p:nvSpPr>
            <p:cNvPr id="60" name="对角圆角矩形 59"/>
            <p:cNvSpPr/>
            <p:nvPr/>
          </p:nvSpPr>
          <p:spPr bwMode="auto">
            <a:xfrm>
              <a:off x="5584682" y="1431759"/>
              <a:ext cx="1352245" cy="252172"/>
            </a:xfrm>
            <a:prstGeom prst="round2Diag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-105" charset="0"/>
                <a:ea typeface="ＭＳ Ｐゴシック" pitchFamily="-105" charset="-128"/>
                <a:cs typeface="ＭＳ Ｐゴシック" pitchFamily="-105" charset="-128"/>
              </a:endParaRPr>
            </a:p>
          </p:txBody>
        </p:sp>
        <p:sp>
          <p:nvSpPr>
            <p:cNvPr id="61" name="文本框 60"/>
            <p:cNvSpPr txBox="1"/>
            <p:nvPr/>
          </p:nvSpPr>
          <p:spPr>
            <a:xfrm>
              <a:off x="5560608" y="1333344"/>
              <a:ext cx="16223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User Requests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649159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7.83956E-7 2.59259E-6 L 0.00039 0.07222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36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5419E-7 -3.33333E-6 L -0.056 0.16436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00" y="8218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124E-6 4.44444E-6 L 0.10223 0.14282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05" y="7130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84021E-6 2.22222E-6 L 0.299 0.11875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950" y="59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-1"/>
            <a:ext cx="12190413" cy="781665"/>
          </a:xfrm>
        </p:spPr>
        <p:txBody>
          <a:bodyPr/>
          <a:lstStyle/>
          <a:p>
            <a:r>
              <a:rPr lang="en-GB" altLang="zh-CN" dirty="0" err="1"/>
              <a:t>ExaO</a:t>
            </a:r>
            <a:r>
              <a:rPr lang="zh-CN" altLang="en-US" dirty="0"/>
              <a:t> </a:t>
            </a:r>
            <a:r>
              <a:rPr lang="en-US" altLang="zh-CN" dirty="0" smtClean="0"/>
              <a:t>Workflow</a:t>
            </a:r>
            <a:endParaRPr lang="zh-CN" alt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7534656" y="1006152"/>
            <a:ext cx="4504424" cy="5654244"/>
          </a:xfrm>
        </p:spPr>
        <p:txBody>
          <a:bodyPr>
            <a:noAutofit/>
          </a:bodyPr>
          <a:lstStyle/>
          <a:p>
            <a:pPr marL="342866" indent="-342866">
              <a:lnSpc>
                <a:spcPct val="70000"/>
              </a:lnSpc>
              <a:buFont typeface="+mj-lt"/>
              <a:buAutoNum type="arabicParenR"/>
            </a:pP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Users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submit,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track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and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manage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dataset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transfer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requests</a:t>
            </a:r>
          </a:p>
          <a:p>
            <a:pPr marL="342866" indent="-342866">
              <a:lnSpc>
                <a:spcPct val="70000"/>
              </a:lnSpc>
              <a:buFont typeface="+mj-lt"/>
              <a:buAutoNum type="arabicParenR"/>
            </a:pP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Scheduler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queries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NEW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requests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via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 err="1">
                <a:solidFill>
                  <a:schemeClr val="bg1">
                    <a:lumMod val="65000"/>
                  </a:schemeClr>
                </a:solidFill>
              </a:rPr>
              <a:t>ExaO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RESTful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interface</a:t>
            </a:r>
          </a:p>
          <a:p>
            <a:pPr marL="342866" indent="-342866">
              <a:lnSpc>
                <a:spcPct val="70000"/>
              </a:lnSpc>
              <a:buFont typeface="+mj-lt"/>
              <a:buAutoNum type="arabicParenR"/>
            </a:pP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Scheduler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queries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ALTO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controllers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for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routing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state</a:t>
            </a:r>
          </a:p>
          <a:p>
            <a:pPr marL="342866" indent="-342866">
              <a:lnSpc>
                <a:spcPct val="70000"/>
              </a:lnSpc>
              <a:buFont typeface="+mj-lt"/>
              <a:buAutoNum type="arabicParenR"/>
            </a:pPr>
            <a:r>
              <a:rPr lang="en-US" altLang="zh-CN" sz="2000" dirty="0"/>
              <a:t>ALTO</a:t>
            </a:r>
            <a:r>
              <a:rPr lang="zh-CN" altLang="en-US" sz="2000" dirty="0"/>
              <a:t> </a:t>
            </a:r>
            <a:r>
              <a:rPr lang="en-US" altLang="zh-CN" sz="2000" dirty="0"/>
              <a:t>controller</a:t>
            </a:r>
            <a:r>
              <a:rPr lang="zh-CN" altLang="en-US" sz="2000" dirty="0"/>
              <a:t> </a:t>
            </a:r>
            <a:r>
              <a:rPr lang="en-US" altLang="zh-CN" sz="2000" dirty="0"/>
              <a:t>collects</a:t>
            </a:r>
            <a:r>
              <a:rPr lang="zh-CN" altLang="en-US" sz="2000" dirty="0"/>
              <a:t> </a:t>
            </a:r>
            <a:r>
              <a:rPr lang="en-US" altLang="zh-CN" sz="2000" dirty="0"/>
              <a:t>complete</a:t>
            </a:r>
            <a:r>
              <a:rPr lang="zh-CN" altLang="en-US" sz="2000" dirty="0"/>
              <a:t> </a:t>
            </a:r>
            <a:r>
              <a:rPr lang="en-US" altLang="zh-CN" sz="2000" dirty="0"/>
              <a:t>network</a:t>
            </a:r>
            <a:r>
              <a:rPr lang="zh-CN" altLang="en-US" sz="2000" dirty="0"/>
              <a:t> </a:t>
            </a:r>
            <a:r>
              <a:rPr lang="en-US" altLang="zh-CN" sz="2000" dirty="0" smtClean="0"/>
              <a:t>state and computes</a:t>
            </a:r>
            <a:r>
              <a:rPr lang="zh-CN" altLang="en-US" sz="2000" dirty="0" smtClean="0"/>
              <a:t> </a:t>
            </a:r>
            <a:r>
              <a:rPr lang="en-US" altLang="zh-CN" sz="2000" dirty="0"/>
              <a:t>on-demand,</a:t>
            </a:r>
            <a:r>
              <a:rPr lang="zh-CN" altLang="en-US" sz="2000" dirty="0"/>
              <a:t> </a:t>
            </a:r>
            <a:r>
              <a:rPr lang="en-US" altLang="zh-CN" sz="2000" dirty="0"/>
              <a:t>minimal,</a:t>
            </a:r>
            <a:r>
              <a:rPr lang="zh-CN" altLang="en-US" sz="2000" dirty="0"/>
              <a:t> </a:t>
            </a:r>
            <a:r>
              <a:rPr lang="en-US" altLang="zh-CN" sz="2000" dirty="0"/>
              <a:t>abstract</a:t>
            </a:r>
            <a:r>
              <a:rPr lang="zh-CN" altLang="en-US" sz="2000" dirty="0"/>
              <a:t> </a:t>
            </a:r>
            <a:r>
              <a:rPr lang="en-US" altLang="zh-CN" sz="2000" dirty="0"/>
              <a:t>routing</a:t>
            </a:r>
            <a:r>
              <a:rPr lang="zh-CN" altLang="en-US" sz="2000" dirty="0"/>
              <a:t> </a:t>
            </a:r>
            <a:r>
              <a:rPr lang="en-US" altLang="zh-CN" sz="2000" dirty="0"/>
              <a:t>state</a:t>
            </a:r>
            <a:r>
              <a:rPr lang="zh-CN" altLang="en-US" sz="2000" dirty="0"/>
              <a:t> </a:t>
            </a:r>
            <a:r>
              <a:rPr lang="en-US" altLang="zh-CN" sz="2000" dirty="0"/>
              <a:t>in</a:t>
            </a:r>
            <a:r>
              <a:rPr lang="zh-CN" altLang="en-US" sz="2000" dirty="0"/>
              <a:t> </a:t>
            </a:r>
            <a:r>
              <a:rPr lang="en-US" altLang="zh-CN" sz="2000" dirty="0"/>
              <a:t>response</a:t>
            </a:r>
            <a:r>
              <a:rPr lang="zh-CN" altLang="en-US" sz="2000" dirty="0"/>
              <a:t> </a:t>
            </a:r>
            <a:r>
              <a:rPr lang="en-US" altLang="zh-CN" sz="2000" dirty="0"/>
              <a:t>to</a:t>
            </a:r>
            <a:r>
              <a:rPr lang="zh-CN" altLang="en-US" sz="2000" dirty="0"/>
              <a:t> </a:t>
            </a:r>
            <a:r>
              <a:rPr lang="en-US" altLang="zh-CN" sz="2000" dirty="0" smtClean="0"/>
              <a:t>query</a:t>
            </a:r>
            <a:endParaRPr lang="en-US" altLang="zh-CN" sz="2000" dirty="0"/>
          </a:p>
        </p:txBody>
      </p:sp>
      <p:grpSp>
        <p:nvGrpSpPr>
          <p:cNvPr id="32" name="组合 31"/>
          <p:cNvGrpSpPr/>
          <p:nvPr/>
        </p:nvGrpSpPr>
        <p:grpSpPr>
          <a:xfrm>
            <a:off x="5818959" y="4966628"/>
            <a:ext cx="1622322" cy="408917"/>
            <a:chOff x="6500621" y="1302555"/>
            <a:chExt cx="1622322" cy="408917"/>
          </a:xfrm>
        </p:grpSpPr>
        <p:sp>
          <p:nvSpPr>
            <p:cNvPr id="33" name="对角圆角矩形 32"/>
            <p:cNvSpPr/>
            <p:nvPr/>
          </p:nvSpPr>
          <p:spPr bwMode="auto">
            <a:xfrm>
              <a:off x="6500621" y="1340698"/>
              <a:ext cx="1488347" cy="370774"/>
            </a:xfrm>
            <a:prstGeom prst="round2Diag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-105" charset="0"/>
                <a:ea typeface="ＭＳ Ｐゴシック" pitchFamily="-105" charset="-128"/>
                <a:cs typeface="ＭＳ Ｐゴシック" pitchFamily="-105" charset="-128"/>
              </a:endParaRP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6500621" y="1302555"/>
              <a:ext cx="16223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Routing ACK</a:t>
              </a:r>
              <a:endParaRPr lang="zh-CN" altLang="en-US" dirty="0"/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3122906" y="4994456"/>
            <a:ext cx="1622322" cy="408917"/>
            <a:chOff x="6500621" y="1302555"/>
            <a:chExt cx="1622322" cy="408917"/>
          </a:xfrm>
        </p:grpSpPr>
        <p:sp>
          <p:nvSpPr>
            <p:cNvPr id="39" name="对角圆角矩形 38"/>
            <p:cNvSpPr/>
            <p:nvPr/>
          </p:nvSpPr>
          <p:spPr bwMode="auto">
            <a:xfrm>
              <a:off x="6500621" y="1340698"/>
              <a:ext cx="1488347" cy="370774"/>
            </a:xfrm>
            <a:prstGeom prst="round2Diag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-105" charset="0"/>
                <a:ea typeface="ＭＳ Ｐゴシック" pitchFamily="-105" charset="-128"/>
                <a:cs typeface="ＭＳ Ｐゴシック" pitchFamily="-105" charset="-128"/>
              </a:endParaRPr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6500621" y="1302555"/>
              <a:ext cx="16223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Routing ACK</a:t>
              </a:r>
              <a:endParaRPr lang="zh-CN" altLang="en-US" dirty="0"/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445903" y="4993487"/>
            <a:ext cx="1622322" cy="408917"/>
            <a:chOff x="6500621" y="1302555"/>
            <a:chExt cx="1622322" cy="408917"/>
          </a:xfrm>
        </p:grpSpPr>
        <p:sp>
          <p:nvSpPr>
            <p:cNvPr id="36" name="对角圆角矩形 35"/>
            <p:cNvSpPr/>
            <p:nvPr/>
          </p:nvSpPr>
          <p:spPr bwMode="auto">
            <a:xfrm>
              <a:off x="6500621" y="1340698"/>
              <a:ext cx="1488347" cy="370774"/>
            </a:xfrm>
            <a:prstGeom prst="round2Diag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-105" charset="0"/>
                <a:ea typeface="ＭＳ Ｐゴシック" pitchFamily="-105" charset="-128"/>
                <a:cs typeface="ＭＳ Ｐゴシック" pitchFamily="-105" charset="-128"/>
              </a:endParaRPr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6500621" y="1302555"/>
              <a:ext cx="16223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Routing ACK</a:t>
              </a:r>
              <a:endParaRPr lang="zh-CN" altLang="en-US" dirty="0"/>
            </a:p>
          </p:txBody>
        </p:sp>
      </p:grp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851194"/>
              </p:ext>
            </p:extLst>
          </p:nvPr>
        </p:nvGraphicFramePr>
        <p:xfrm>
          <a:off x="342900" y="1031875"/>
          <a:ext cx="6821488" cy="565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8" name="Visio" r:id="rId3" imgW="4296601" imgH="3470883" progId="Visio.Drawing.11">
                  <p:embed/>
                </p:oleObj>
              </mc:Choice>
              <mc:Fallback>
                <p:oleObj name="Visio" r:id="rId3" imgW="4296601" imgH="3470883" progId="Visio.Drawing.11">
                  <p:embed/>
                  <p:pic>
                    <p:nvPicPr>
                      <p:cNvPr id="0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" y="1031875"/>
                        <a:ext cx="6821488" cy="565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6890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9 -3.7037E-7 L 0.06576 -0.1787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86" y="-8935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1.85185E-6 L -0.1392 -0.16296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66" y="-8148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10001E-7 4.81481E-6 L -0.3688 -0.18311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440" y="-91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9819042"/>
              </p:ext>
            </p:extLst>
          </p:nvPr>
        </p:nvGraphicFramePr>
        <p:xfrm>
          <a:off x="342900" y="1031875"/>
          <a:ext cx="6821488" cy="565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2" name="Visio" r:id="rId3" imgW="4296601" imgH="3470883" progId="Visio.Drawing.11">
                  <p:embed/>
                </p:oleObj>
              </mc:Choice>
              <mc:Fallback>
                <p:oleObj name="Visio" r:id="rId3" imgW="4296601" imgH="3470883" progId="Visio.Drawing.11">
                  <p:embed/>
                  <p:pic>
                    <p:nvPicPr>
                      <p:cNvPr id="0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" y="1031875"/>
                        <a:ext cx="6821488" cy="565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-1"/>
            <a:ext cx="12190413" cy="781665"/>
          </a:xfrm>
        </p:spPr>
        <p:txBody>
          <a:bodyPr/>
          <a:lstStyle/>
          <a:p>
            <a:r>
              <a:rPr lang="en-GB" altLang="zh-CN" dirty="0" err="1"/>
              <a:t>ExaO</a:t>
            </a:r>
            <a:r>
              <a:rPr lang="zh-CN" altLang="en-US" dirty="0"/>
              <a:t> </a:t>
            </a:r>
            <a:r>
              <a:rPr lang="en-US" altLang="zh-CN" dirty="0" smtClean="0"/>
              <a:t>Workflow</a:t>
            </a:r>
            <a:endParaRPr lang="zh-CN" alt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7534656" y="1005840"/>
            <a:ext cx="4504424" cy="5654244"/>
          </a:xfrm>
        </p:spPr>
        <p:txBody>
          <a:bodyPr>
            <a:noAutofit/>
          </a:bodyPr>
          <a:lstStyle/>
          <a:p>
            <a:pPr marL="342866" indent="-342866">
              <a:lnSpc>
                <a:spcPct val="70000"/>
              </a:lnSpc>
              <a:buFont typeface="+mj-lt"/>
              <a:buAutoNum type="arabicParenR"/>
            </a:pP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Users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submit,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track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and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manage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dataset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transfer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requests</a:t>
            </a:r>
          </a:p>
          <a:p>
            <a:pPr marL="342866" indent="-342866">
              <a:lnSpc>
                <a:spcPct val="70000"/>
              </a:lnSpc>
              <a:buFont typeface="+mj-lt"/>
              <a:buAutoNum type="arabicParenR"/>
            </a:pP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Scheduler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queries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NEW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requests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via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 err="1">
                <a:solidFill>
                  <a:schemeClr val="bg1">
                    <a:lumMod val="65000"/>
                  </a:schemeClr>
                </a:solidFill>
              </a:rPr>
              <a:t>ExaO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RESTful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interface</a:t>
            </a:r>
          </a:p>
          <a:p>
            <a:pPr marL="342866" indent="-342866">
              <a:lnSpc>
                <a:spcPct val="70000"/>
              </a:lnSpc>
              <a:buFont typeface="+mj-lt"/>
              <a:buAutoNum type="arabicParenR"/>
            </a:pP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Scheduler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queries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ALTO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controllers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for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routing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state</a:t>
            </a:r>
          </a:p>
          <a:p>
            <a:pPr marL="342866" indent="-342866">
              <a:lnSpc>
                <a:spcPct val="70000"/>
              </a:lnSpc>
              <a:buFont typeface="+mj-lt"/>
              <a:buAutoNum type="arabicParenR"/>
            </a:pP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ALTO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controller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collects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complete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network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 smtClean="0">
                <a:solidFill>
                  <a:schemeClr val="bg1">
                    <a:lumMod val="65000"/>
                  </a:schemeClr>
                </a:solidFill>
              </a:rPr>
              <a:t>state and computes</a:t>
            </a:r>
            <a:r>
              <a:rPr lang="zh-CN" altLang="en-US" sz="20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on-demand,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minimal,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abstract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routing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state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in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response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to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 smtClean="0">
                <a:solidFill>
                  <a:schemeClr val="bg1">
                    <a:lumMod val="65000"/>
                  </a:schemeClr>
                </a:solidFill>
              </a:rPr>
              <a:t>query</a:t>
            </a:r>
          </a:p>
          <a:p>
            <a:pPr marL="342866" indent="-342866">
              <a:lnSpc>
                <a:spcPct val="70000"/>
              </a:lnSpc>
              <a:buFont typeface="+mj-lt"/>
              <a:buAutoNum type="arabicParenR"/>
            </a:pPr>
            <a:r>
              <a:rPr lang="en-US" altLang="zh-CN" sz="2000" dirty="0" smtClean="0"/>
              <a:t>Scheduler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makes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centralized,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dynamic,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file-level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scheduling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and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global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network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resource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allocation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decisions</a:t>
            </a:r>
          </a:p>
        </p:txBody>
      </p:sp>
      <p:grpSp>
        <p:nvGrpSpPr>
          <p:cNvPr id="41" name="组合 40"/>
          <p:cNvGrpSpPr/>
          <p:nvPr/>
        </p:nvGrpSpPr>
        <p:grpSpPr>
          <a:xfrm>
            <a:off x="1467873" y="3718930"/>
            <a:ext cx="2120213" cy="408917"/>
            <a:chOff x="6500621" y="1302555"/>
            <a:chExt cx="1664954" cy="408917"/>
          </a:xfrm>
        </p:grpSpPr>
        <p:sp>
          <p:nvSpPr>
            <p:cNvPr id="42" name="对角圆角矩形 41"/>
            <p:cNvSpPr/>
            <p:nvPr/>
          </p:nvSpPr>
          <p:spPr bwMode="auto">
            <a:xfrm>
              <a:off x="6500621" y="1340698"/>
              <a:ext cx="1488347" cy="370774"/>
            </a:xfrm>
            <a:prstGeom prst="round2Diag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-105" charset="0"/>
                <a:ea typeface="ＭＳ Ｐゴシック" pitchFamily="-105" charset="-128"/>
                <a:cs typeface="ＭＳ Ｐゴシック" pitchFamily="-105" charset="-128"/>
              </a:endParaRPr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6500621" y="1302555"/>
              <a:ext cx="16649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Schedule </a:t>
              </a:r>
              <a:r>
                <a:rPr lang="en-US" altLang="zh-CN" dirty="0"/>
                <a:t>Decisions</a:t>
              </a:r>
              <a:endParaRPr lang="zh-CN" altLang="en-US" dirty="0"/>
            </a:p>
          </p:txBody>
        </p:sp>
      </p:grpSp>
      <p:grpSp>
        <p:nvGrpSpPr>
          <p:cNvPr id="62" name="组合 61"/>
          <p:cNvGrpSpPr/>
          <p:nvPr/>
        </p:nvGrpSpPr>
        <p:grpSpPr>
          <a:xfrm>
            <a:off x="1620273" y="3871330"/>
            <a:ext cx="2120213" cy="408917"/>
            <a:chOff x="6500621" y="1302555"/>
            <a:chExt cx="1664954" cy="408917"/>
          </a:xfrm>
        </p:grpSpPr>
        <p:sp>
          <p:nvSpPr>
            <p:cNvPr id="63" name="对角圆角矩形 62"/>
            <p:cNvSpPr/>
            <p:nvPr/>
          </p:nvSpPr>
          <p:spPr bwMode="auto">
            <a:xfrm>
              <a:off x="6500621" y="1340698"/>
              <a:ext cx="1488347" cy="370774"/>
            </a:xfrm>
            <a:prstGeom prst="round2Diag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-105" charset="0"/>
                <a:ea typeface="ＭＳ Ｐゴシック" pitchFamily="-105" charset="-128"/>
                <a:cs typeface="ＭＳ Ｐゴシック" pitchFamily="-105" charset="-128"/>
              </a:endParaRPr>
            </a:p>
          </p:txBody>
        </p:sp>
        <p:sp>
          <p:nvSpPr>
            <p:cNvPr id="64" name="文本框 63"/>
            <p:cNvSpPr txBox="1"/>
            <p:nvPr/>
          </p:nvSpPr>
          <p:spPr>
            <a:xfrm>
              <a:off x="6500621" y="1302555"/>
              <a:ext cx="16649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Schedule </a:t>
              </a:r>
              <a:r>
                <a:rPr lang="en-US" altLang="zh-CN" dirty="0"/>
                <a:t>Decisions</a:t>
              </a:r>
              <a:endParaRPr lang="zh-CN" altLang="en-US" dirty="0"/>
            </a:p>
          </p:txBody>
        </p:sp>
      </p:grpSp>
      <p:grpSp>
        <p:nvGrpSpPr>
          <p:cNvPr id="65" name="组合 64"/>
          <p:cNvGrpSpPr/>
          <p:nvPr/>
        </p:nvGrpSpPr>
        <p:grpSpPr>
          <a:xfrm>
            <a:off x="1772673" y="4023730"/>
            <a:ext cx="2120213" cy="408917"/>
            <a:chOff x="6500621" y="1302555"/>
            <a:chExt cx="1664954" cy="408917"/>
          </a:xfrm>
        </p:grpSpPr>
        <p:sp>
          <p:nvSpPr>
            <p:cNvPr id="66" name="对角圆角矩形 65"/>
            <p:cNvSpPr/>
            <p:nvPr/>
          </p:nvSpPr>
          <p:spPr bwMode="auto">
            <a:xfrm>
              <a:off x="6500621" y="1340698"/>
              <a:ext cx="1488347" cy="370774"/>
            </a:xfrm>
            <a:prstGeom prst="round2Diag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-105" charset="0"/>
                <a:ea typeface="ＭＳ Ｐゴシック" pitchFamily="-105" charset="-128"/>
                <a:cs typeface="ＭＳ Ｐゴシック" pitchFamily="-105" charset="-128"/>
              </a:endParaRPr>
            </a:p>
          </p:txBody>
        </p:sp>
        <p:sp>
          <p:nvSpPr>
            <p:cNvPr id="67" name="文本框 66"/>
            <p:cNvSpPr txBox="1"/>
            <p:nvPr/>
          </p:nvSpPr>
          <p:spPr>
            <a:xfrm>
              <a:off x="6500621" y="1302555"/>
              <a:ext cx="16649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Schedule </a:t>
              </a:r>
              <a:r>
                <a:rPr lang="en-US" altLang="zh-CN" dirty="0"/>
                <a:t>Decisions</a:t>
              </a:r>
              <a:endParaRPr lang="zh-CN" altLang="en-US" dirty="0"/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1925073" y="4176130"/>
            <a:ext cx="2120213" cy="408917"/>
            <a:chOff x="6500621" y="1302555"/>
            <a:chExt cx="1664954" cy="408917"/>
          </a:xfrm>
        </p:grpSpPr>
        <p:sp>
          <p:nvSpPr>
            <p:cNvPr id="15" name="对角圆角矩形 14"/>
            <p:cNvSpPr/>
            <p:nvPr/>
          </p:nvSpPr>
          <p:spPr bwMode="auto">
            <a:xfrm>
              <a:off x="6500621" y="1340698"/>
              <a:ext cx="1488347" cy="370774"/>
            </a:xfrm>
            <a:prstGeom prst="round2Diag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-105" charset="0"/>
                <a:ea typeface="ＭＳ Ｐゴシック" pitchFamily="-105" charset="-128"/>
                <a:cs typeface="ＭＳ Ｐゴシック" pitchFamily="-105" charset="-128"/>
              </a:endParaRPr>
            </a:p>
          </p:txBody>
        </p:sp>
        <p:sp>
          <p:nvSpPr>
            <p:cNvPr id="16" name="文本框 66"/>
            <p:cNvSpPr txBox="1"/>
            <p:nvPr/>
          </p:nvSpPr>
          <p:spPr>
            <a:xfrm>
              <a:off x="6500621" y="1302555"/>
              <a:ext cx="16649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Schedule Decisions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919103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3872E-6 -7.40741E-7 L -0.11785 0.18055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63" y="10787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891E-7 -2.96296E-6 L 0.10288 0.16389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44" y="9398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1692E-6 4.81481E-6 L 0.28754 0.13217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77" y="6597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5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125 C 0 -0.181 0.069 -0.25 0.125 -0.25 L 0.25 -0.25 E" pathEditMode="relative" ptsTypes="">
                                      <p:cBhvr>
                                        <p:cTn id="2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9761361"/>
              </p:ext>
            </p:extLst>
          </p:nvPr>
        </p:nvGraphicFramePr>
        <p:xfrm>
          <a:off x="342900" y="1031875"/>
          <a:ext cx="6821488" cy="565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6" name="Visio" r:id="rId4" imgW="4296601" imgH="3470883" progId="Visio.Drawing.11">
                  <p:embed/>
                </p:oleObj>
              </mc:Choice>
              <mc:Fallback>
                <p:oleObj name="Visio" r:id="rId4" imgW="4296601" imgH="3470883" progId="Visio.Drawing.11">
                  <p:embed/>
                  <p:pic>
                    <p:nvPicPr>
                      <p:cNvPr id="0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" y="1031875"/>
                        <a:ext cx="6821488" cy="565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-1"/>
            <a:ext cx="12190413" cy="781665"/>
          </a:xfrm>
        </p:spPr>
        <p:txBody>
          <a:bodyPr/>
          <a:lstStyle/>
          <a:p>
            <a:r>
              <a:rPr lang="en-GB" altLang="zh-CN" dirty="0" err="1"/>
              <a:t>ExaO</a:t>
            </a:r>
            <a:r>
              <a:rPr lang="zh-CN" altLang="en-US" dirty="0"/>
              <a:t> </a:t>
            </a:r>
            <a:r>
              <a:rPr lang="en-US" altLang="zh-CN" dirty="0" smtClean="0"/>
              <a:t>Workflow</a:t>
            </a:r>
            <a:endParaRPr lang="zh-CN" alt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7534656" y="1014984"/>
            <a:ext cx="4504424" cy="5654244"/>
          </a:xfrm>
        </p:spPr>
        <p:txBody>
          <a:bodyPr>
            <a:noAutofit/>
          </a:bodyPr>
          <a:lstStyle/>
          <a:p>
            <a:pPr marL="342866" indent="-342866">
              <a:lnSpc>
                <a:spcPct val="70000"/>
              </a:lnSpc>
              <a:buFont typeface="+mj-lt"/>
              <a:buAutoNum type="arabicParenR"/>
            </a:pP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Users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submit,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track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and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manage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dataset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transfer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requests</a:t>
            </a:r>
          </a:p>
          <a:p>
            <a:pPr marL="342866" indent="-342866">
              <a:lnSpc>
                <a:spcPct val="70000"/>
              </a:lnSpc>
              <a:buFont typeface="+mj-lt"/>
              <a:buAutoNum type="arabicParenR"/>
            </a:pP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Scheduler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queries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NEW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requests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via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 err="1">
                <a:solidFill>
                  <a:schemeClr val="bg1">
                    <a:lumMod val="65000"/>
                  </a:schemeClr>
                </a:solidFill>
              </a:rPr>
              <a:t>ExaO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RESTful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interface</a:t>
            </a:r>
          </a:p>
          <a:p>
            <a:pPr marL="342866" indent="-342866">
              <a:lnSpc>
                <a:spcPct val="70000"/>
              </a:lnSpc>
              <a:buFont typeface="+mj-lt"/>
              <a:buAutoNum type="arabicParenR"/>
            </a:pP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Scheduler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queries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ALTO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controllers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for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routing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state</a:t>
            </a:r>
          </a:p>
          <a:p>
            <a:pPr marL="342866" indent="-342866">
              <a:lnSpc>
                <a:spcPct val="70000"/>
              </a:lnSpc>
              <a:buFont typeface="+mj-lt"/>
              <a:buAutoNum type="arabicParenR"/>
            </a:pP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ALTO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controller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collects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complete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network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 smtClean="0">
                <a:solidFill>
                  <a:schemeClr val="bg1">
                    <a:lumMod val="65000"/>
                  </a:schemeClr>
                </a:solidFill>
              </a:rPr>
              <a:t>state and computes</a:t>
            </a:r>
            <a:r>
              <a:rPr lang="zh-CN" altLang="en-US" sz="20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on-demand,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minimal,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abstract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routing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state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in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response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to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query</a:t>
            </a:r>
          </a:p>
          <a:p>
            <a:pPr marL="342866" indent="-342866">
              <a:lnSpc>
                <a:spcPct val="70000"/>
              </a:lnSpc>
              <a:buFont typeface="+mj-lt"/>
              <a:buAutoNum type="arabicParenR"/>
            </a:pP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Scheduler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makes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centralized,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dynamic,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file-level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scheduling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and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global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network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resource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allocation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decisions</a:t>
            </a:r>
          </a:p>
          <a:p>
            <a:pPr marL="342866" indent="-342866">
              <a:lnSpc>
                <a:spcPct val="70000"/>
              </a:lnSpc>
              <a:buFont typeface="+mj-lt"/>
              <a:buAutoNum type="arabicParenR"/>
            </a:pPr>
            <a:r>
              <a:rPr lang="en-US" altLang="zh-CN" sz="2000" dirty="0"/>
              <a:t>Transfer</a:t>
            </a:r>
            <a:r>
              <a:rPr lang="zh-CN" altLang="en-US" sz="2000" dirty="0"/>
              <a:t> </a:t>
            </a:r>
            <a:r>
              <a:rPr lang="en-US" altLang="zh-CN" sz="2000" dirty="0"/>
              <a:t>Execution</a:t>
            </a:r>
            <a:r>
              <a:rPr lang="zh-CN" altLang="en-US" sz="2000" dirty="0"/>
              <a:t> </a:t>
            </a:r>
            <a:r>
              <a:rPr lang="en-US" altLang="zh-CN" sz="2000" dirty="0"/>
              <a:t>Nodes</a:t>
            </a:r>
            <a:r>
              <a:rPr lang="zh-CN" altLang="en-US" sz="2000" dirty="0"/>
              <a:t> </a:t>
            </a:r>
            <a:r>
              <a:rPr lang="en-US" altLang="zh-CN" sz="2000" dirty="0"/>
              <a:t>(TEN)</a:t>
            </a:r>
            <a:r>
              <a:rPr lang="zh-CN" altLang="en-US" sz="2000" dirty="0"/>
              <a:t> </a:t>
            </a:r>
            <a:r>
              <a:rPr lang="en-US" altLang="zh-CN" sz="2000" dirty="0"/>
              <a:t>query</a:t>
            </a:r>
            <a:r>
              <a:rPr lang="zh-CN" altLang="en-US" sz="2000" dirty="0"/>
              <a:t> </a:t>
            </a:r>
            <a:r>
              <a:rPr lang="en-US" altLang="zh-CN" sz="2000" dirty="0"/>
              <a:t>updated</a:t>
            </a:r>
            <a:r>
              <a:rPr lang="zh-CN" altLang="en-US" sz="2000" dirty="0"/>
              <a:t> </a:t>
            </a:r>
            <a:r>
              <a:rPr lang="en-US" altLang="zh-CN" sz="2000" dirty="0"/>
              <a:t>scheduling</a:t>
            </a:r>
            <a:r>
              <a:rPr lang="zh-CN" altLang="en-US" sz="2000" dirty="0"/>
              <a:t> </a:t>
            </a:r>
            <a:r>
              <a:rPr lang="en-US" altLang="zh-CN" sz="2000" dirty="0"/>
              <a:t>and</a:t>
            </a:r>
            <a:r>
              <a:rPr lang="zh-CN" altLang="en-US" sz="2000" dirty="0"/>
              <a:t> </a:t>
            </a:r>
            <a:r>
              <a:rPr lang="en-US" altLang="zh-CN" sz="2000" dirty="0"/>
              <a:t>allocation</a:t>
            </a:r>
            <a:r>
              <a:rPr lang="zh-CN" altLang="en-US" sz="2000" dirty="0"/>
              <a:t> </a:t>
            </a:r>
            <a:r>
              <a:rPr lang="en-US" altLang="zh-CN" sz="2000" dirty="0"/>
              <a:t>decisions</a:t>
            </a:r>
          </a:p>
          <a:p>
            <a:pPr marL="342866" indent="-342866">
              <a:lnSpc>
                <a:spcPct val="70000"/>
              </a:lnSpc>
              <a:buFont typeface="+mj-lt"/>
              <a:buAutoNum type="arabicParenR"/>
            </a:pPr>
            <a:r>
              <a:rPr lang="en-US" altLang="zh-CN" sz="2000" dirty="0"/>
              <a:t>TEN</a:t>
            </a:r>
            <a:r>
              <a:rPr lang="zh-CN" altLang="en-US" sz="2000" dirty="0"/>
              <a:t> </a:t>
            </a:r>
            <a:r>
              <a:rPr lang="en-US" altLang="zh-CN" sz="2000" dirty="0"/>
              <a:t>instruct</a:t>
            </a:r>
            <a:r>
              <a:rPr lang="zh-CN" altLang="en-US" sz="2000" dirty="0"/>
              <a:t> </a:t>
            </a:r>
            <a:r>
              <a:rPr lang="en-GB" sz="2000" dirty="0"/>
              <a:t>efficient data transfer tools on end hosts</a:t>
            </a:r>
            <a:r>
              <a:rPr lang="zh-CN" altLang="en-US" sz="2000" dirty="0"/>
              <a:t> </a:t>
            </a:r>
            <a:r>
              <a:rPr lang="en-US" altLang="zh-CN" sz="2000" dirty="0"/>
              <a:t>(e.g.,</a:t>
            </a:r>
            <a:r>
              <a:rPr lang="zh-CN" altLang="en-US" sz="2000" dirty="0"/>
              <a:t> </a:t>
            </a:r>
            <a:r>
              <a:rPr lang="en-US" altLang="zh-CN" sz="2000" dirty="0"/>
              <a:t>FDT)</a:t>
            </a:r>
            <a:r>
              <a:rPr lang="zh-CN" altLang="en-US" sz="2000" dirty="0"/>
              <a:t> </a:t>
            </a:r>
            <a:r>
              <a:rPr lang="en-US" altLang="zh-CN" sz="2000" dirty="0"/>
              <a:t>to</a:t>
            </a:r>
            <a:r>
              <a:rPr lang="zh-CN" altLang="en-US" sz="2000" dirty="0"/>
              <a:t> </a:t>
            </a:r>
            <a:r>
              <a:rPr lang="en-US" altLang="zh-CN" sz="2000" dirty="0"/>
              <a:t>enforce</a:t>
            </a:r>
            <a:r>
              <a:rPr lang="zh-CN" altLang="en-US" sz="2000" dirty="0"/>
              <a:t> </a:t>
            </a:r>
            <a:r>
              <a:rPr lang="en-US" altLang="zh-CN" sz="2000" dirty="0"/>
              <a:t>scheduling</a:t>
            </a:r>
            <a:r>
              <a:rPr lang="zh-CN" altLang="en-US" sz="2000" dirty="0"/>
              <a:t> </a:t>
            </a:r>
            <a:r>
              <a:rPr lang="en-US" altLang="zh-CN" sz="2000" dirty="0"/>
              <a:t>and</a:t>
            </a:r>
            <a:r>
              <a:rPr lang="zh-CN" altLang="en-US" sz="2000" dirty="0"/>
              <a:t> </a:t>
            </a:r>
            <a:r>
              <a:rPr lang="en-US" altLang="zh-CN" sz="2000" dirty="0"/>
              <a:t>allocation</a:t>
            </a:r>
            <a:r>
              <a:rPr lang="zh-CN" altLang="en-US" sz="2000" dirty="0"/>
              <a:t> </a:t>
            </a:r>
            <a:r>
              <a:rPr lang="en-US" altLang="zh-CN" sz="2000" dirty="0" smtClean="0"/>
              <a:t>decisions</a:t>
            </a:r>
            <a:endParaRPr lang="en-US" altLang="zh-CN" sz="2000" dirty="0"/>
          </a:p>
        </p:txBody>
      </p:sp>
      <p:grpSp>
        <p:nvGrpSpPr>
          <p:cNvPr id="50" name="组合 49"/>
          <p:cNvGrpSpPr/>
          <p:nvPr/>
        </p:nvGrpSpPr>
        <p:grpSpPr>
          <a:xfrm>
            <a:off x="2537661" y="3654497"/>
            <a:ext cx="1338413" cy="408917"/>
            <a:chOff x="6500621" y="1302555"/>
            <a:chExt cx="1622322" cy="408917"/>
          </a:xfrm>
        </p:grpSpPr>
        <p:sp>
          <p:nvSpPr>
            <p:cNvPr id="51" name="对角圆角矩形 50"/>
            <p:cNvSpPr/>
            <p:nvPr/>
          </p:nvSpPr>
          <p:spPr bwMode="auto">
            <a:xfrm>
              <a:off x="6500621" y="1340698"/>
              <a:ext cx="1488347" cy="370774"/>
            </a:xfrm>
            <a:prstGeom prst="round2Diag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-105" charset="0"/>
                <a:ea typeface="ＭＳ Ｐゴシック" pitchFamily="-105" charset="-128"/>
                <a:cs typeface="ＭＳ Ｐゴシック" pitchFamily="-105" charset="-128"/>
              </a:endParaRPr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6500621" y="1302555"/>
              <a:ext cx="16223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TEN Query</a:t>
              </a:r>
              <a:endParaRPr lang="zh-CN" altLang="en-US" dirty="0"/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3841773" y="3692640"/>
            <a:ext cx="1716695" cy="584775"/>
            <a:chOff x="6500621" y="1302555"/>
            <a:chExt cx="1622322" cy="584775"/>
          </a:xfrm>
        </p:grpSpPr>
        <p:sp>
          <p:nvSpPr>
            <p:cNvPr id="48" name="对角圆角矩形 47"/>
            <p:cNvSpPr/>
            <p:nvPr/>
          </p:nvSpPr>
          <p:spPr bwMode="auto">
            <a:xfrm>
              <a:off x="6500621" y="1340698"/>
              <a:ext cx="1488347" cy="370774"/>
            </a:xfrm>
            <a:prstGeom prst="round2Diag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-105" charset="0"/>
                <a:ea typeface="ＭＳ Ｐゴシック" pitchFamily="-105" charset="-128"/>
                <a:cs typeface="ＭＳ Ｐゴシック" pitchFamily="-105" charset="-128"/>
              </a:endParaRPr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6500621" y="1302555"/>
              <a:ext cx="162232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TEN instruction</a:t>
              </a:r>
              <a:endParaRPr lang="zh-CN" altLang="en-US" dirty="0"/>
            </a:p>
          </p:txBody>
        </p:sp>
      </p:grpSp>
      <p:grpSp>
        <p:nvGrpSpPr>
          <p:cNvPr id="68" name="组合 67"/>
          <p:cNvGrpSpPr/>
          <p:nvPr/>
        </p:nvGrpSpPr>
        <p:grpSpPr>
          <a:xfrm>
            <a:off x="3969197" y="3845040"/>
            <a:ext cx="1741673" cy="584775"/>
            <a:chOff x="6500621" y="1302555"/>
            <a:chExt cx="1622323" cy="584775"/>
          </a:xfrm>
        </p:grpSpPr>
        <p:sp>
          <p:nvSpPr>
            <p:cNvPr id="69" name="对角圆角矩形 68"/>
            <p:cNvSpPr/>
            <p:nvPr/>
          </p:nvSpPr>
          <p:spPr bwMode="auto">
            <a:xfrm>
              <a:off x="6500621" y="1340698"/>
              <a:ext cx="1488347" cy="370774"/>
            </a:xfrm>
            <a:prstGeom prst="round2Diag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-105" charset="0"/>
                <a:ea typeface="ＭＳ Ｐゴシック" pitchFamily="-105" charset="-128"/>
                <a:cs typeface="ＭＳ Ｐゴシック" pitchFamily="-105" charset="-128"/>
              </a:endParaRPr>
            </a:p>
          </p:txBody>
        </p:sp>
        <p:sp>
          <p:nvSpPr>
            <p:cNvPr id="70" name="文本框 69"/>
            <p:cNvSpPr txBox="1"/>
            <p:nvPr/>
          </p:nvSpPr>
          <p:spPr>
            <a:xfrm>
              <a:off x="6500622" y="1302555"/>
              <a:ext cx="162232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TEN instruction</a:t>
              </a:r>
              <a:endParaRPr lang="zh-CN" altLang="en-US" dirty="0"/>
            </a:p>
          </p:txBody>
        </p:sp>
      </p:grpSp>
      <p:grpSp>
        <p:nvGrpSpPr>
          <p:cNvPr id="71" name="组合 70"/>
          <p:cNvGrpSpPr/>
          <p:nvPr/>
        </p:nvGrpSpPr>
        <p:grpSpPr>
          <a:xfrm>
            <a:off x="4000500" y="3997440"/>
            <a:ext cx="1862768" cy="408917"/>
            <a:chOff x="6500621" y="1302555"/>
            <a:chExt cx="1622322" cy="408917"/>
          </a:xfrm>
        </p:grpSpPr>
        <p:sp>
          <p:nvSpPr>
            <p:cNvPr id="72" name="对角圆角矩形 71"/>
            <p:cNvSpPr/>
            <p:nvPr/>
          </p:nvSpPr>
          <p:spPr bwMode="auto">
            <a:xfrm>
              <a:off x="6500621" y="1340698"/>
              <a:ext cx="1488347" cy="370774"/>
            </a:xfrm>
            <a:prstGeom prst="round2Diag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-105" charset="0"/>
                <a:ea typeface="ＭＳ Ｐゴシック" pitchFamily="-105" charset="-128"/>
                <a:cs typeface="ＭＳ Ｐゴシック" pitchFamily="-105" charset="-128"/>
              </a:endParaRPr>
            </a:p>
          </p:txBody>
        </p:sp>
        <p:sp>
          <p:nvSpPr>
            <p:cNvPr id="73" name="文本框 72"/>
            <p:cNvSpPr txBox="1"/>
            <p:nvPr/>
          </p:nvSpPr>
          <p:spPr>
            <a:xfrm>
              <a:off x="6500621" y="1302555"/>
              <a:ext cx="16223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TEN </a:t>
              </a:r>
              <a:r>
                <a:rPr lang="en-US" altLang="zh-CN" dirty="0" err="1" smtClean="0"/>
                <a:t>ininstruction</a:t>
              </a:r>
              <a:endParaRPr lang="zh-CN" altLang="en-US" dirty="0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4093624" y="4149840"/>
            <a:ext cx="1922044" cy="584775"/>
            <a:chOff x="6500621" y="1302555"/>
            <a:chExt cx="1622322" cy="584775"/>
          </a:xfrm>
        </p:grpSpPr>
        <p:sp>
          <p:nvSpPr>
            <p:cNvPr id="18" name="对角圆角矩形 17"/>
            <p:cNvSpPr/>
            <p:nvPr/>
          </p:nvSpPr>
          <p:spPr bwMode="auto">
            <a:xfrm>
              <a:off x="6500621" y="1340698"/>
              <a:ext cx="1488347" cy="370774"/>
            </a:xfrm>
            <a:prstGeom prst="round2Diag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-105" charset="0"/>
                <a:ea typeface="ＭＳ Ｐゴシック" pitchFamily="-105" charset="-128"/>
                <a:cs typeface="ＭＳ Ｐゴシック" pitchFamily="-105" charset="-128"/>
              </a:endParaRPr>
            </a:p>
          </p:txBody>
        </p:sp>
        <p:sp>
          <p:nvSpPr>
            <p:cNvPr id="19" name="文本框 72"/>
            <p:cNvSpPr txBox="1"/>
            <p:nvPr/>
          </p:nvSpPr>
          <p:spPr>
            <a:xfrm>
              <a:off x="6500621" y="1302555"/>
              <a:ext cx="162232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TEN instruction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577145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88084E-6 2.96296E-6 L -0.21695 0.28796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848" y="14398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49134E-6 7.40741E-7 L -0.03204 0.26088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02" y="13032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6352E-6 -1.48148E-6 L 0.09233 0.23866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10" y="11921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5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3.7037E-6 L -3.33333E-6 -0.13611 C -3.33333E-6 -0.19722 0.02631 -0.27222 0.04766 -0.27222 L 0.09532 -0.27222 " pathEditMode="relative" rAng="0" ptsTypes="FfFF">
                                      <p:cBhvr>
                                        <p:cTn id="4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66" y="-136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0280700"/>
              </p:ext>
            </p:extLst>
          </p:nvPr>
        </p:nvGraphicFramePr>
        <p:xfrm>
          <a:off x="342900" y="1031875"/>
          <a:ext cx="6821488" cy="565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0" name="Visio" r:id="rId3" imgW="4296601" imgH="3470883" progId="Visio.Drawing.11">
                  <p:embed/>
                </p:oleObj>
              </mc:Choice>
              <mc:Fallback>
                <p:oleObj name="Visio" r:id="rId3" imgW="4296601" imgH="3470883" progId="Visio.Drawing.11">
                  <p:embed/>
                  <p:pic>
                    <p:nvPicPr>
                      <p:cNvPr id="0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" y="1031875"/>
                        <a:ext cx="6821488" cy="565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-1"/>
            <a:ext cx="12190413" cy="781665"/>
          </a:xfrm>
        </p:spPr>
        <p:txBody>
          <a:bodyPr/>
          <a:lstStyle/>
          <a:p>
            <a:r>
              <a:rPr lang="en-GB" altLang="zh-CN" dirty="0" err="1"/>
              <a:t>ExaO</a:t>
            </a:r>
            <a:r>
              <a:rPr lang="zh-CN" altLang="en-US" dirty="0"/>
              <a:t> </a:t>
            </a:r>
            <a:r>
              <a:rPr lang="en-US" altLang="zh-CN" dirty="0" smtClean="0"/>
              <a:t>Workflow</a:t>
            </a:r>
            <a:endParaRPr lang="zh-CN" alt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7534656" y="1014984"/>
            <a:ext cx="4504424" cy="5654244"/>
          </a:xfrm>
        </p:spPr>
        <p:txBody>
          <a:bodyPr>
            <a:noAutofit/>
          </a:bodyPr>
          <a:lstStyle/>
          <a:p>
            <a:pPr marL="342866" indent="-342866">
              <a:lnSpc>
                <a:spcPct val="70000"/>
              </a:lnSpc>
              <a:buFont typeface="+mj-lt"/>
              <a:buAutoNum type="arabicParenR"/>
            </a:pP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Users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submit,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track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and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manage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dataset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transfer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requests</a:t>
            </a:r>
          </a:p>
          <a:p>
            <a:pPr marL="342866" indent="-342866">
              <a:lnSpc>
                <a:spcPct val="70000"/>
              </a:lnSpc>
              <a:buFont typeface="+mj-lt"/>
              <a:buAutoNum type="arabicParenR"/>
            </a:pP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Scheduler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queries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NEW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requests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via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 err="1">
                <a:solidFill>
                  <a:schemeClr val="bg1">
                    <a:lumMod val="65000"/>
                  </a:schemeClr>
                </a:solidFill>
              </a:rPr>
              <a:t>ExaO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RESTful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interface</a:t>
            </a:r>
          </a:p>
          <a:p>
            <a:pPr marL="342866" indent="-342866">
              <a:lnSpc>
                <a:spcPct val="70000"/>
              </a:lnSpc>
              <a:buFont typeface="+mj-lt"/>
              <a:buAutoNum type="arabicParenR"/>
            </a:pP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Scheduler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queries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ALTO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controllers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for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routing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state</a:t>
            </a:r>
          </a:p>
          <a:p>
            <a:pPr marL="342866" indent="-342866">
              <a:lnSpc>
                <a:spcPct val="70000"/>
              </a:lnSpc>
              <a:buFont typeface="+mj-lt"/>
              <a:buAutoNum type="arabicParenR"/>
            </a:pP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ALTO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controller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collects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complete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network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 smtClean="0">
                <a:solidFill>
                  <a:schemeClr val="bg1">
                    <a:lumMod val="65000"/>
                  </a:schemeClr>
                </a:solidFill>
              </a:rPr>
              <a:t>state and computes</a:t>
            </a:r>
            <a:r>
              <a:rPr lang="zh-CN" altLang="en-US" sz="20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on-demand,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minimal,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abstract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routing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state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in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response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to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query</a:t>
            </a:r>
          </a:p>
          <a:p>
            <a:pPr marL="342866" indent="-342866">
              <a:lnSpc>
                <a:spcPct val="70000"/>
              </a:lnSpc>
              <a:buFont typeface="+mj-lt"/>
              <a:buAutoNum type="arabicParenR"/>
            </a:pP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Scheduler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makes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centralized,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dynamic,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file-level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scheduling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and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global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network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resource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allocation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decisions</a:t>
            </a:r>
          </a:p>
          <a:p>
            <a:pPr marL="342866" indent="-342866">
              <a:lnSpc>
                <a:spcPct val="70000"/>
              </a:lnSpc>
              <a:buFont typeface="+mj-lt"/>
              <a:buAutoNum type="arabicParenR"/>
            </a:pP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Transfer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Execution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Nodes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(TEN)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query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updated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scheduling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and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allocation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decisions</a:t>
            </a:r>
          </a:p>
          <a:p>
            <a:pPr marL="342866" indent="-342866">
              <a:lnSpc>
                <a:spcPct val="70000"/>
              </a:lnSpc>
              <a:buFont typeface="+mj-lt"/>
              <a:buAutoNum type="arabicParenR"/>
            </a:pP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TEN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instruct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GB" sz="2000" dirty="0">
                <a:solidFill>
                  <a:schemeClr val="bg1">
                    <a:lumMod val="65000"/>
                  </a:schemeClr>
                </a:solidFill>
              </a:rPr>
              <a:t>efficient data transfer tools on end hosts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(e.g.,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FDT)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to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enforce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scheduling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and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allocation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decisions</a:t>
            </a:r>
          </a:p>
          <a:p>
            <a:pPr marL="342866" indent="-342866">
              <a:lnSpc>
                <a:spcPct val="70000"/>
              </a:lnSpc>
              <a:buFont typeface="+mj-lt"/>
              <a:buAutoNum type="arabicParenR"/>
            </a:pPr>
            <a:r>
              <a:rPr lang="en-US" altLang="zh-CN" sz="2000" dirty="0" err="1"/>
              <a:t>MonALISA</a:t>
            </a:r>
            <a:r>
              <a:rPr lang="zh-CN" altLang="en-US" sz="2000" dirty="0"/>
              <a:t> </a:t>
            </a:r>
            <a:r>
              <a:rPr lang="en-US" altLang="zh-CN" sz="2000" dirty="0"/>
              <a:t>sensors</a:t>
            </a:r>
            <a:r>
              <a:rPr lang="zh-CN" altLang="en-US" sz="2000" dirty="0"/>
              <a:t>  </a:t>
            </a:r>
            <a:r>
              <a:rPr lang="en-US" altLang="zh-CN" sz="2000" dirty="0"/>
              <a:t>monitor</a:t>
            </a:r>
            <a:r>
              <a:rPr lang="zh-CN" altLang="en-US" sz="2000" dirty="0"/>
              <a:t> </a:t>
            </a:r>
            <a:r>
              <a:rPr lang="en-US" altLang="zh-CN" sz="2000" dirty="0"/>
              <a:t>data</a:t>
            </a:r>
            <a:r>
              <a:rPr lang="zh-CN" altLang="en-US" sz="2000" dirty="0"/>
              <a:t> </a:t>
            </a:r>
            <a:r>
              <a:rPr lang="en-US" altLang="zh-CN" sz="2000" dirty="0"/>
              <a:t>transfer</a:t>
            </a:r>
            <a:r>
              <a:rPr lang="zh-CN" altLang="en-US" sz="2000" dirty="0"/>
              <a:t> </a:t>
            </a:r>
            <a:r>
              <a:rPr lang="en-US" altLang="zh-CN" sz="2000" dirty="0"/>
              <a:t>status</a:t>
            </a:r>
            <a:r>
              <a:rPr lang="zh-CN" altLang="en-US" sz="2000" dirty="0"/>
              <a:t> </a:t>
            </a:r>
            <a:r>
              <a:rPr lang="en-US" altLang="zh-CN" sz="2000" dirty="0"/>
              <a:t>and</a:t>
            </a:r>
            <a:r>
              <a:rPr lang="zh-CN" altLang="en-US" sz="2000" dirty="0"/>
              <a:t> </a:t>
            </a:r>
            <a:r>
              <a:rPr lang="en-US" altLang="zh-CN" sz="2000" dirty="0"/>
              <a:t>send</a:t>
            </a:r>
            <a:r>
              <a:rPr lang="zh-CN" altLang="en-US" sz="2000" dirty="0"/>
              <a:t> </a:t>
            </a:r>
            <a:r>
              <a:rPr lang="en-US" altLang="zh-CN" sz="2000" dirty="0"/>
              <a:t>update</a:t>
            </a:r>
            <a:r>
              <a:rPr lang="zh-CN" altLang="en-US" sz="2000" dirty="0"/>
              <a:t> </a:t>
            </a:r>
            <a:r>
              <a:rPr lang="en-US" altLang="zh-CN" sz="2000" dirty="0"/>
              <a:t>back</a:t>
            </a:r>
          </a:p>
        </p:txBody>
      </p:sp>
      <p:grpSp>
        <p:nvGrpSpPr>
          <p:cNvPr id="50" name="组合 49"/>
          <p:cNvGrpSpPr/>
          <p:nvPr/>
        </p:nvGrpSpPr>
        <p:grpSpPr>
          <a:xfrm>
            <a:off x="342454" y="6108481"/>
            <a:ext cx="1664146" cy="584775"/>
            <a:chOff x="6500621" y="1302555"/>
            <a:chExt cx="1622322" cy="584775"/>
          </a:xfrm>
        </p:grpSpPr>
        <p:sp>
          <p:nvSpPr>
            <p:cNvPr id="51" name="对角圆角矩形 50"/>
            <p:cNvSpPr/>
            <p:nvPr/>
          </p:nvSpPr>
          <p:spPr bwMode="auto">
            <a:xfrm>
              <a:off x="6500621" y="1340698"/>
              <a:ext cx="1488347" cy="370774"/>
            </a:xfrm>
            <a:prstGeom prst="round2Diag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-105" charset="0"/>
                <a:ea typeface="ＭＳ Ｐゴシック" pitchFamily="-105" charset="-128"/>
                <a:cs typeface="ＭＳ Ｐゴシック" pitchFamily="-105" charset="-128"/>
              </a:endParaRPr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6500621" y="1302555"/>
              <a:ext cx="162232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Transfer</a:t>
              </a:r>
              <a:r>
                <a:rPr lang="zh-CN" altLang="en-US" dirty="0" smtClean="0"/>
                <a:t> </a:t>
              </a:r>
              <a:r>
                <a:rPr lang="en-US" altLang="zh-CN" dirty="0" smtClean="0"/>
                <a:t>Status</a:t>
              </a:r>
              <a:endParaRPr lang="zh-CN" altLang="en-US" dirty="0"/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2822416" y="6108481"/>
            <a:ext cx="1647984" cy="584775"/>
            <a:chOff x="6500621" y="1302555"/>
            <a:chExt cx="1622322" cy="584775"/>
          </a:xfrm>
        </p:grpSpPr>
        <p:sp>
          <p:nvSpPr>
            <p:cNvPr id="45" name="对角圆角矩形 44"/>
            <p:cNvSpPr/>
            <p:nvPr/>
          </p:nvSpPr>
          <p:spPr bwMode="auto">
            <a:xfrm>
              <a:off x="6500621" y="1340698"/>
              <a:ext cx="1488347" cy="370774"/>
            </a:xfrm>
            <a:prstGeom prst="round2Diag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-105" charset="0"/>
                <a:ea typeface="ＭＳ Ｐゴシック" pitchFamily="-105" charset="-128"/>
                <a:cs typeface="ＭＳ Ｐゴシック" pitchFamily="-105" charset="-128"/>
              </a:endParaRPr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6500621" y="1302555"/>
              <a:ext cx="162232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Transfer</a:t>
              </a:r>
              <a:r>
                <a:rPr lang="zh-CN" altLang="en-US" dirty="0" smtClean="0"/>
                <a:t> </a:t>
              </a:r>
              <a:r>
                <a:rPr lang="en-US" altLang="zh-CN" dirty="0" smtClean="0"/>
                <a:t>Status</a:t>
              </a:r>
              <a:endParaRPr lang="zh-CN" altLang="en-US" dirty="0"/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5302378" y="6073299"/>
            <a:ext cx="1695322" cy="408917"/>
            <a:chOff x="6500621" y="1302555"/>
            <a:chExt cx="1622322" cy="408917"/>
          </a:xfrm>
        </p:grpSpPr>
        <p:sp>
          <p:nvSpPr>
            <p:cNvPr id="48" name="对角圆角矩形 47"/>
            <p:cNvSpPr/>
            <p:nvPr/>
          </p:nvSpPr>
          <p:spPr bwMode="auto">
            <a:xfrm>
              <a:off x="6500621" y="1340698"/>
              <a:ext cx="1488347" cy="370774"/>
            </a:xfrm>
            <a:prstGeom prst="round2Diag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-105" charset="0"/>
                <a:ea typeface="ＭＳ Ｐゴシック" pitchFamily="-105" charset="-128"/>
                <a:cs typeface="ＭＳ Ｐゴシック" pitchFamily="-105" charset="-128"/>
              </a:endParaRPr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6500621" y="1302555"/>
              <a:ext cx="16223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Transfer</a:t>
              </a:r>
              <a:r>
                <a:rPr lang="zh-CN" altLang="en-US" dirty="0" smtClean="0"/>
                <a:t> </a:t>
              </a:r>
              <a:r>
                <a:rPr lang="en-US" altLang="zh-CN" dirty="0" smtClean="0"/>
                <a:t>Status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0421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719E-6 -3.7037E-7 L 0.41829 -0.28981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914" y="-14491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5021E-6 -3.7037E-7 L 0.22112 -0.25648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056" y="-12824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52233E-6 2.22222E-6 L 0.06212 -0.25417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99" y="-127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0475" y="1219767"/>
            <a:ext cx="11778987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3200" baseline="0" dirty="0" smtClean="0"/>
              <a:t>Minimally </a:t>
            </a:r>
            <a:r>
              <a:rPr lang="en-GB" sz="3200" baseline="0" dirty="0"/>
              <a:t>invasive change on end host groups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3200" baseline="0" dirty="0"/>
              <a:t>Real-time, dynamic resource allocation under the existence of other network traffic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3200" b="1" baseline="0" dirty="0"/>
              <a:t>Not CMS or HEP specific, </a:t>
            </a:r>
            <a:r>
              <a:rPr lang="en-GB" sz="3200" baseline="0" dirty="0"/>
              <a:t>hence support any data intensive </a:t>
            </a:r>
            <a:r>
              <a:rPr lang="en-GB" sz="3200" baseline="0" dirty="0" smtClean="0"/>
              <a:t>sciences</a:t>
            </a:r>
            <a:endParaRPr lang="en-GB" sz="3200" baseline="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3200" baseline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3200" baseline="0" dirty="0"/>
              <a:t>Dataset distribution to N </a:t>
            </a:r>
            <a:r>
              <a:rPr lang="en-GB" sz="3200" baseline="0" dirty="0" smtClean="0"/>
              <a:t>destination:</a:t>
            </a:r>
            <a:endParaRPr lang="en-GB" sz="3200" baseline="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3200" b="1" baseline="0" dirty="0"/>
              <a:t>Maximal link utilization </a:t>
            </a:r>
            <a:r>
              <a:rPr lang="en-GB" sz="3200" baseline="0" dirty="0"/>
              <a:t>in the testbed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3200" b="1" baseline="0" dirty="0"/>
              <a:t>N</a:t>
            </a:r>
            <a:r>
              <a:rPr lang="en-GB" sz="3200" b="1" baseline="0" dirty="0" smtClean="0"/>
              <a:t> </a:t>
            </a:r>
            <a:r>
              <a:rPr lang="en-GB" sz="3200" b="1" baseline="0" dirty="0"/>
              <a:t>times faster than dataset level scheduling </a:t>
            </a:r>
          </a:p>
        </p:txBody>
      </p:sp>
      <p:sp>
        <p:nvSpPr>
          <p:cNvPr id="4" name="Rectangle 54"/>
          <p:cNvSpPr/>
          <p:nvPr/>
        </p:nvSpPr>
        <p:spPr>
          <a:xfrm>
            <a:off x="0" y="7572"/>
            <a:ext cx="1219041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0" hangingPunct="0"/>
            <a:r>
              <a:rPr lang="en-GB" sz="4400" kern="0" baseline="0" dirty="0">
                <a:solidFill>
                  <a:srgbClr val="F3F3F3"/>
                </a:solidFill>
                <a:latin typeface="+mj-lt"/>
                <a:ea typeface="+mj-ea"/>
                <a:cs typeface="+mj-cs"/>
              </a:rPr>
              <a:t>Practical </a:t>
            </a:r>
            <a:r>
              <a:rPr lang="en-GB" sz="4400" kern="0" baseline="0" dirty="0" smtClean="0">
                <a:solidFill>
                  <a:srgbClr val="F3F3F3"/>
                </a:solidFill>
                <a:latin typeface="+mj-lt"/>
                <a:ea typeface="+mj-ea"/>
                <a:cs typeface="+mj-cs"/>
              </a:rPr>
              <a:t>Concerns</a:t>
            </a:r>
            <a:endParaRPr lang="en-GB" sz="4400" kern="0" baseline="0" dirty="0">
              <a:solidFill>
                <a:srgbClr val="F3F3F3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999193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0177119"/>
              </p:ext>
            </p:extLst>
          </p:nvPr>
        </p:nvGraphicFramePr>
        <p:xfrm>
          <a:off x="756634" y="1182414"/>
          <a:ext cx="5411788" cy="30268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7" name="Visio" r:id="rId4" imgW="4594388" imgH="2683753" progId="Visio.Drawing.11">
                  <p:embed/>
                </p:oleObj>
              </mc:Choice>
              <mc:Fallback>
                <p:oleObj name="Visio" r:id="rId4" imgW="4594388" imgH="2683753" progId="Visio.Drawing.11">
                  <p:embed/>
                  <p:pic>
                    <p:nvPicPr>
                      <p:cNvPr id="0" name="对象 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6634" y="1182414"/>
                        <a:ext cx="5411788" cy="302681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0413" cy="805218"/>
          </a:xfrm>
        </p:spPr>
        <p:txBody>
          <a:bodyPr/>
          <a:lstStyle/>
          <a:p>
            <a:r>
              <a:rPr lang="en-US" altLang="zh-CN" sz="4000" dirty="0"/>
              <a:t>Example:</a:t>
            </a:r>
            <a:r>
              <a:rPr lang="zh-CN" altLang="en-US" sz="4000" dirty="0"/>
              <a:t> </a:t>
            </a:r>
            <a:r>
              <a:rPr lang="en-US" altLang="zh-CN" sz="4000" dirty="0"/>
              <a:t>Distributing</a:t>
            </a:r>
            <a:r>
              <a:rPr lang="zh-CN" altLang="en-US" sz="4000" dirty="0"/>
              <a:t> </a:t>
            </a:r>
            <a:r>
              <a:rPr lang="en-US" altLang="zh-CN" sz="4000" dirty="0"/>
              <a:t>Dataset</a:t>
            </a:r>
            <a:r>
              <a:rPr lang="zh-CN" altLang="en-US" sz="4000" dirty="0"/>
              <a:t> </a:t>
            </a:r>
            <a:r>
              <a:rPr lang="en-US" altLang="zh-CN" sz="4000" dirty="0"/>
              <a:t>X</a:t>
            </a:r>
            <a:r>
              <a:rPr lang="zh-CN" altLang="en-US" sz="4000" dirty="0"/>
              <a:t> </a:t>
            </a:r>
            <a:r>
              <a:rPr lang="en-US" altLang="zh-CN" sz="4000" dirty="0"/>
              <a:t>to</a:t>
            </a:r>
            <a:r>
              <a:rPr lang="zh-CN" altLang="en-US" sz="4000" dirty="0"/>
              <a:t> </a:t>
            </a:r>
            <a:r>
              <a:rPr lang="en-US" altLang="zh-CN" sz="4000" dirty="0"/>
              <a:t>All</a:t>
            </a:r>
            <a:r>
              <a:rPr lang="zh-CN" altLang="en-US" sz="4000" dirty="0"/>
              <a:t> </a:t>
            </a:r>
            <a:r>
              <a:rPr lang="en-US" altLang="zh-CN" sz="4000" dirty="0"/>
              <a:t>the</a:t>
            </a:r>
            <a:r>
              <a:rPr lang="zh-CN" altLang="en-US" sz="4000" dirty="0"/>
              <a:t> </a:t>
            </a:r>
            <a:r>
              <a:rPr lang="en-US" altLang="zh-CN" sz="4000" dirty="0"/>
              <a:t>Sites</a:t>
            </a:r>
            <a:r>
              <a:rPr lang="zh-CN" altLang="en-US" sz="4000" dirty="0"/>
              <a:t> </a:t>
            </a:r>
            <a:r>
              <a:rPr lang="en-US" altLang="zh-CN" sz="4000" dirty="0"/>
              <a:t>in</a:t>
            </a:r>
            <a:r>
              <a:rPr lang="zh-CN" altLang="en-US" sz="4000" dirty="0"/>
              <a:t> </a:t>
            </a:r>
            <a:r>
              <a:rPr lang="en-US" altLang="zh-CN" sz="4000" dirty="0" err="1" smtClean="0"/>
              <a:t>ExaO</a:t>
            </a:r>
            <a:endParaRPr 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174" y="4556728"/>
            <a:ext cx="6214118" cy="192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603726" y="884896"/>
            <a:ext cx="5586687" cy="5973103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sz="2200" dirty="0" smtClean="0"/>
              <a:t>Site 1 is the only source at the beginning</a:t>
            </a:r>
          </a:p>
          <a:p>
            <a:pPr>
              <a:lnSpc>
                <a:spcPct val="80000"/>
              </a:lnSpc>
            </a:pPr>
            <a:r>
              <a:rPr lang="en-US" sz="2200" dirty="0" smtClean="0"/>
              <a:t>Each site can become a file provider once receiving files</a:t>
            </a:r>
          </a:p>
          <a:p>
            <a:pPr>
              <a:lnSpc>
                <a:spcPct val="80000"/>
              </a:lnSpc>
            </a:pPr>
            <a:r>
              <a:rPr lang="en-US" sz="2200" dirty="0" smtClean="0"/>
              <a:t>Site 1 sends 3000/6=500 unique files to each destination site</a:t>
            </a:r>
          </a:p>
          <a:p>
            <a:pPr lvl="1">
              <a:lnSpc>
                <a:spcPct val="80000"/>
              </a:lnSpc>
            </a:pPr>
            <a:r>
              <a:rPr lang="en-US" sz="2200" dirty="0" smtClean="0"/>
              <a:t>Limit the rate of each (site 1, site X) flow as 100/6=16.7Gbps</a:t>
            </a:r>
          </a:p>
          <a:p>
            <a:pPr lvl="1">
              <a:lnSpc>
                <a:spcPct val="80000"/>
              </a:lnSpc>
            </a:pPr>
            <a:r>
              <a:rPr lang="en-US" sz="2200" b="1" dirty="0" smtClean="0"/>
              <a:t>Uplink utilization: 100%</a:t>
            </a:r>
          </a:p>
          <a:p>
            <a:pPr>
              <a:lnSpc>
                <a:spcPct val="80000"/>
              </a:lnSpc>
            </a:pPr>
            <a:r>
              <a:rPr lang="en-US" sz="2200" dirty="0" smtClean="0"/>
              <a:t>Site X (X=2, 3, </a:t>
            </a:r>
            <a:r>
              <a:rPr lang="is-IS" sz="2200" dirty="0" smtClean="0"/>
              <a:t>…, 7</a:t>
            </a:r>
            <a:r>
              <a:rPr lang="en-US" sz="2200" dirty="0" smtClean="0"/>
              <a:t>):</a:t>
            </a:r>
          </a:p>
          <a:p>
            <a:pPr lvl="1">
              <a:lnSpc>
                <a:spcPct val="80000"/>
              </a:lnSpc>
            </a:pPr>
            <a:r>
              <a:rPr lang="en-US" sz="2200" dirty="0" smtClean="0"/>
              <a:t>becomes a source to other destination </a:t>
            </a:r>
            <a:r>
              <a:rPr lang="en-US" sz="2200" dirty="0"/>
              <a:t>sites </a:t>
            </a:r>
            <a:r>
              <a:rPr lang="en-US" sz="2200" dirty="0" smtClean="0"/>
              <a:t>after </a:t>
            </a:r>
            <a:r>
              <a:rPr lang="en-US" sz="2200" dirty="0"/>
              <a:t>receiving a unique file from site </a:t>
            </a:r>
            <a:r>
              <a:rPr lang="en-US" sz="2200" dirty="0" smtClean="0"/>
              <a:t>1</a:t>
            </a:r>
          </a:p>
          <a:p>
            <a:pPr lvl="1">
              <a:lnSpc>
                <a:spcPct val="80000"/>
              </a:lnSpc>
            </a:pPr>
            <a:r>
              <a:rPr lang="en-US" sz="2200" dirty="0" smtClean="0"/>
              <a:t>sends the received file to all other </a:t>
            </a:r>
            <a:r>
              <a:rPr lang="en-US" altLang="zh-CN" sz="2200" dirty="0" smtClean="0"/>
              <a:t>5</a:t>
            </a:r>
            <a:r>
              <a:rPr lang="zh-CN" altLang="en-US" sz="2200" dirty="0" smtClean="0"/>
              <a:t> </a:t>
            </a:r>
            <a:r>
              <a:rPr lang="en-US" sz="2200" dirty="0" smtClean="0"/>
              <a:t>destination sites</a:t>
            </a:r>
            <a:r>
              <a:rPr lang="en-US" sz="2200" dirty="0"/>
              <a:t>,</a:t>
            </a:r>
            <a:r>
              <a:rPr lang="zh-CN" altLang="en-US" sz="2200" dirty="0" smtClean="0"/>
              <a:t> </a:t>
            </a:r>
            <a:r>
              <a:rPr lang="en-US" altLang="zh-CN" sz="2200" dirty="0" smtClean="0"/>
              <a:t>each </a:t>
            </a:r>
            <a:r>
              <a:rPr lang="en-US" sz="2200" dirty="0" smtClean="0"/>
              <a:t>at (100-16.7)/</a:t>
            </a:r>
            <a:r>
              <a:rPr lang="en-US" altLang="zh-CN" sz="2200" dirty="0" smtClean="0"/>
              <a:t>5=16.7Gbps</a:t>
            </a:r>
          </a:p>
          <a:p>
            <a:pPr lvl="1">
              <a:lnSpc>
                <a:spcPct val="80000"/>
              </a:lnSpc>
            </a:pPr>
            <a:r>
              <a:rPr lang="en-US" altLang="zh-CN" sz="2200" b="1" dirty="0" smtClean="0"/>
              <a:t>Uplink utilization: is 83.3%</a:t>
            </a:r>
          </a:p>
          <a:p>
            <a:pPr>
              <a:lnSpc>
                <a:spcPct val="80000"/>
              </a:lnSpc>
            </a:pPr>
            <a:r>
              <a:rPr lang="en-US" altLang="zh-CN" sz="2200" b="1" dirty="0" smtClean="0">
                <a:solidFill>
                  <a:srgbClr val="FF0000"/>
                </a:solidFill>
              </a:rPr>
              <a:t>Total link utilization: 6/7=85.71%</a:t>
            </a:r>
            <a:endParaRPr lang="en-US" sz="2200" b="1" dirty="0" smtClean="0">
              <a:solidFill>
                <a:srgbClr val="FF0000"/>
              </a:solidFill>
            </a:endParaRPr>
          </a:p>
          <a:p>
            <a:pPr lvl="1">
              <a:lnSpc>
                <a:spcPct val="80000"/>
              </a:lnSpc>
            </a:pPr>
            <a:r>
              <a:rPr lang="en-US" sz="2200" b="1" dirty="0" smtClean="0"/>
              <a:t>6 times of </a:t>
            </a:r>
            <a:r>
              <a:rPr lang="en-US" sz="2200" b="1" dirty="0" err="1" smtClean="0"/>
              <a:t>PhEDEx</a:t>
            </a:r>
            <a:endParaRPr lang="en-US" sz="2200" b="1" dirty="0" smtClean="0"/>
          </a:p>
          <a:p>
            <a:pPr lvl="1">
              <a:lnSpc>
                <a:spcPct val="80000"/>
              </a:lnSpc>
            </a:pPr>
            <a:r>
              <a:rPr lang="en-US" sz="2200" b="1" dirty="0" smtClean="0"/>
              <a:t>Maximum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50917" y="884897"/>
            <a:ext cx="2384683" cy="297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Dataset </a:t>
            </a:r>
            <a:r>
              <a:rPr lang="en-US" altLang="zh-CN" sz="2000" b="1" dirty="0" smtClean="0"/>
              <a:t>X</a:t>
            </a:r>
            <a:r>
              <a:rPr lang="en-US" sz="2000" b="1" dirty="0" smtClean="0"/>
              <a:t> (3000 50GB files)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82838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091" y="1007392"/>
            <a:ext cx="10514231" cy="5656881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CN" sz="3200" dirty="0" smtClean="0"/>
              <a:t>A u</a:t>
            </a:r>
            <a:r>
              <a:rPr lang="x-none" altLang="zh-CN" sz="3200" dirty="0" smtClean="0"/>
              <a:t>ser</a:t>
            </a:r>
            <a:r>
              <a:rPr lang="x-none" altLang="en-US" sz="3200" dirty="0" smtClean="0"/>
              <a:t> </a:t>
            </a:r>
            <a:r>
              <a:rPr lang="x-none" altLang="zh-CN" sz="3200" dirty="0"/>
              <a:t>submits</a:t>
            </a:r>
            <a:r>
              <a:rPr lang="x-none" altLang="en-US" sz="3200" dirty="0"/>
              <a:t> </a:t>
            </a:r>
            <a:r>
              <a:rPr lang="x-none" altLang="zh-CN" sz="3200" dirty="0"/>
              <a:t>a</a:t>
            </a:r>
            <a:r>
              <a:rPr lang="x-none" altLang="en-US" sz="3200" dirty="0"/>
              <a:t> </a:t>
            </a:r>
            <a:r>
              <a:rPr lang="x-none" altLang="zh-CN" sz="3200" dirty="0"/>
              <a:t>request:</a:t>
            </a:r>
          </a:p>
          <a:p>
            <a:pPr marL="457200" lvl="1" indent="0">
              <a:buNone/>
            </a:pPr>
            <a:r>
              <a:rPr lang="x-none" altLang="zh-CN" sz="3200" dirty="0"/>
              <a:t>	{</a:t>
            </a:r>
          </a:p>
          <a:p>
            <a:pPr marL="457200" lvl="1" indent="0">
              <a:buNone/>
            </a:pPr>
            <a:r>
              <a:rPr lang="x-none" altLang="zh-CN" sz="3200" dirty="0"/>
              <a:t>		“</a:t>
            </a:r>
            <a:r>
              <a:rPr lang="x-none" altLang="x-none" sz="3200" dirty="0"/>
              <a:t>DatasetName</a:t>
            </a:r>
            <a:r>
              <a:rPr lang="x-none" altLang="zh-CN" sz="3200" dirty="0"/>
              <a:t>”:</a:t>
            </a:r>
            <a:r>
              <a:rPr lang="x-none" altLang="en-US" sz="3200" dirty="0"/>
              <a:t> </a:t>
            </a:r>
            <a:r>
              <a:rPr lang="x-none" altLang="zh-CN" sz="3200" dirty="0"/>
              <a:t>“A”,</a:t>
            </a:r>
          </a:p>
          <a:p>
            <a:pPr marL="457200" lvl="1" indent="0">
              <a:buNone/>
            </a:pPr>
            <a:r>
              <a:rPr lang="x-none" altLang="x-none" sz="3200" dirty="0"/>
              <a:t>	 	“Destination”: {“Site 2”, “Site 3”, “Site 4”, “Site 5”, “Site 6”, “Site 7”}</a:t>
            </a:r>
          </a:p>
          <a:p>
            <a:pPr marL="457200" lvl="1" indent="0">
              <a:buNone/>
            </a:pPr>
            <a:r>
              <a:rPr lang="x-none" altLang="zh-CN" sz="3200" dirty="0"/>
              <a:t>	}</a:t>
            </a:r>
          </a:p>
          <a:p>
            <a:pPr marL="514350" indent="-514350">
              <a:buFont typeface="+mj-lt"/>
              <a:buAutoNum type="arabicPeriod"/>
            </a:pPr>
            <a:r>
              <a:rPr lang="x-none" sz="3200" dirty="0"/>
              <a:t>ExaO receives this </a:t>
            </a:r>
            <a:r>
              <a:rPr lang="x-none" sz="3200" dirty="0" smtClean="0"/>
              <a:t>request </a:t>
            </a:r>
            <a:r>
              <a:rPr lang="x-none" sz="3200" dirty="0"/>
              <a:t>and makes online file-level scheduling </a:t>
            </a:r>
            <a:r>
              <a:rPr lang="x-none" sz="3200" dirty="0" smtClean="0"/>
              <a:t>to </a:t>
            </a:r>
            <a:r>
              <a:rPr lang="x-none" sz="3200" dirty="0"/>
              <a:t>maximize network utilization</a:t>
            </a:r>
          </a:p>
          <a:p>
            <a:pPr marL="514350" indent="-514350">
              <a:buFont typeface="+mj-lt"/>
              <a:buAutoNum type="arabicPeriod"/>
            </a:pPr>
            <a:r>
              <a:rPr lang="x-none" sz="3200" dirty="0"/>
              <a:t>Audience </a:t>
            </a:r>
            <a:r>
              <a:rPr lang="en-US" sz="3200" dirty="0" smtClean="0"/>
              <a:t>observe </a:t>
            </a:r>
            <a:r>
              <a:rPr lang="x-none" sz="3200" dirty="0" smtClean="0"/>
              <a:t>the </a:t>
            </a:r>
            <a:r>
              <a:rPr lang="en-US" sz="3200" dirty="0" smtClean="0"/>
              <a:t>scheduling decision made by </a:t>
            </a:r>
            <a:r>
              <a:rPr lang="en-US" sz="3200" dirty="0" err="1" smtClean="0"/>
              <a:t>ExaO</a:t>
            </a:r>
            <a:r>
              <a:rPr lang="en-US" sz="3200" dirty="0" smtClean="0"/>
              <a:t> and the high link utilization from testbed UI, and observe the </a:t>
            </a:r>
            <a:r>
              <a:rPr lang="x-none" sz="3200" dirty="0" smtClean="0"/>
              <a:t>status </a:t>
            </a:r>
            <a:r>
              <a:rPr lang="x-none" sz="3200" dirty="0"/>
              <a:t>of file transfers through </a:t>
            </a:r>
            <a:r>
              <a:rPr lang="x-none" sz="3200" dirty="0" smtClean="0"/>
              <a:t>Monalisa</a:t>
            </a:r>
            <a:endParaRPr lang="x-none" sz="3200" dirty="0"/>
          </a:p>
        </p:txBody>
      </p:sp>
      <p:sp>
        <p:nvSpPr>
          <p:cNvPr id="4" name="Rectangle 3"/>
          <p:cNvSpPr/>
          <p:nvPr/>
        </p:nvSpPr>
        <p:spPr>
          <a:xfrm>
            <a:off x="491190" y="186362"/>
            <a:ext cx="989373" cy="4206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/>
              <a:t>Demo: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3106964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2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806451"/>
            <a:ext cx="12190413" cy="578908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7936" y="3076388"/>
            <a:ext cx="10814539" cy="163195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4000" dirty="0" smtClean="0">
                <a:solidFill>
                  <a:srgbClr val="800000"/>
                </a:solidFill>
                <a:latin typeface="Georgia" charset="0"/>
                <a:ea typeface="ＭＳ Ｐゴシック" charset="0"/>
                <a:cs typeface="ＭＳ Ｐゴシック" charset="0"/>
              </a:rPr>
              <a:t>Thank You!</a:t>
            </a:r>
            <a:endParaRPr lang="en-US" sz="4000" dirty="0">
              <a:solidFill>
                <a:srgbClr val="800000"/>
              </a:solidFill>
              <a:latin typeface="Georgia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1126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Backup slides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6F01A-CE0F-4F46-B785-041037040C7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675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1"/>
            <a:ext cx="12194374" cy="791570"/>
          </a:xfrm>
        </p:spPr>
        <p:txBody>
          <a:bodyPr/>
          <a:lstStyle/>
          <a:p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/>
              <a:t>Compact Muon Solenoid </a:t>
            </a:r>
            <a:r>
              <a:rPr lang="en-US" altLang="zh-CN" dirty="0" smtClean="0"/>
              <a:t>Computing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627" y="1224176"/>
            <a:ext cx="5267446" cy="5216620"/>
          </a:xfrm>
        </p:spPr>
        <p:txBody>
          <a:bodyPr/>
          <a:lstStyle/>
          <a:p>
            <a:r>
              <a:rPr lang="en-US" altLang="zh-CN" dirty="0" smtClean="0">
                <a:ea typeface="微软雅黑" panose="020B0503020204020204" pitchFamily="34" charset="-122"/>
              </a:rPr>
              <a:t>Large</a:t>
            </a:r>
            <a:r>
              <a:rPr lang="zh-CN" altLang="en-US" dirty="0" smtClean="0"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ea typeface="微软雅黑" panose="020B0503020204020204" pitchFamily="34" charset="-122"/>
              </a:rPr>
              <a:t>raw</a:t>
            </a:r>
            <a:r>
              <a:rPr lang="zh-CN" altLang="en-US" dirty="0" smtClean="0"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ea typeface="微软雅黑" panose="020B0503020204020204" pitchFamily="34" charset="-122"/>
              </a:rPr>
              <a:t>datasets</a:t>
            </a:r>
            <a:r>
              <a:rPr lang="zh-CN" altLang="en-US" dirty="0" smtClean="0"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ea typeface="微软雅黑" panose="020B0503020204020204" pitchFamily="34" charset="-122"/>
              </a:rPr>
              <a:t>are</a:t>
            </a:r>
            <a:r>
              <a:rPr lang="zh-CN" altLang="en-US" dirty="0" smtClean="0"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ea typeface="微软雅黑" panose="020B0503020204020204" pitchFamily="34" charset="-122"/>
              </a:rPr>
              <a:t>collected</a:t>
            </a:r>
            <a:r>
              <a:rPr lang="zh-CN" altLang="en-US" dirty="0" smtClean="0"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ea typeface="微软雅黑" panose="020B0503020204020204" pitchFamily="34" charset="-122"/>
              </a:rPr>
              <a:t>from</a:t>
            </a:r>
            <a:r>
              <a:rPr lang="zh-CN" altLang="en-US" dirty="0" smtClean="0"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ea typeface="微软雅黑" panose="020B0503020204020204" pitchFamily="34" charset="-122"/>
              </a:rPr>
              <a:t>LHC</a:t>
            </a:r>
            <a:r>
              <a:rPr lang="zh-CN" altLang="en-US" dirty="0" smtClean="0"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ea typeface="微软雅黑" panose="020B0503020204020204" pitchFamily="34" charset="-122"/>
              </a:rPr>
              <a:t>at</a:t>
            </a:r>
            <a:r>
              <a:rPr lang="zh-CN" altLang="en-US" dirty="0" smtClean="0"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ea typeface="微软雅黑" panose="020B0503020204020204" pitchFamily="34" charset="-122"/>
              </a:rPr>
              <a:t>the</a:t>
            </a:r>
            <a:r>
              <a:rPr lang="zh-CN" altLang="en-US" dirty="0" smtClean="0"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ea typeface="微软雅黑" panose="020B0503020204020204" pitchFamily="34" charset="-122"/>
              </a:rPr>
              <a:t>Tier-0</a:t>
            </a:r>
            <a:r>
              <a:rPr lang="zh-CN" altLang="en-US" dirty="0" smtClean="0"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ea typeface="微软雅黑" panose="020B0503020204020204" pitchFamily="34" charset="-122"/>
              </a:rPr>
              <a:t>site.</a:t>
            </a:r>
          </a:p>
          <a:p>
            <a:r>
              <a:rPr lang="en-US" altLang="zh-CN" dirty="0" smtClean="0">
                <a:ea typeface="微软雅黑" panose="020B0503020204020204" pitchFamily="34" charset="-122"/>
              </a:rPr>
              <a:t>RECO</a:t>
            </a:r>
            <a:r>
              <a:rPr lang="zh-CN" altLang="en-US" dirty="0" smtClean="0"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ea typeface="微软雅黑" panose="020B0503020204020204" pitchFamily="34" charset="-122"/>
              </a:rPr>
              <a:t>and</a:t>
            </a:r>
            <a:r>
              <a:rPr lang="zh-CN" altLang="en-US" dirty="0" smtClean="0"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ea typeface="微软雅黑" panose="020B0503020204020204" pitchFamily="34" charset="-122"/>
              </a:rPr>
              <a:t>AOD</a:t>
            </a:r>
            <a:r>
              <a:rPr lang="zh-CN" altLang="en-US" dirty="0" smtClean="0"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ea typeface="微软雅黑" panose="020B0503020204020204" pitchFamily="34" charset="-122"/>
              </a:rPr>
              <a:t>datasets</a:t>
            </a:r>
            <a:r>
              <a:rPr lang="zh-CN" altLang="en-US" dirty="0" smtClean="0"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ea typeface="微软雅黑" panose="020B0503020204020204" pitchFamily="34" charset="-122"/>
              </a:rPr>
              <a:t>are</a:t>
            </a:r>
            <a:r>
              <a:rPr lang="zh-CN" altLang="en-US" dirty="0" smtClean="0"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ea typeface="微软雅黑" panose="020B0503020204020204" pitchFamily="34" charset="-122"/>
              </a:rPr>
              <a:t>distributed</a:t>
            </a:r>
            <a:r>
              <a:rPr lang="zh-CN" altLang="en-US" dirty="0" smtClean="0"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ea typeface="微软雅黑" panose="020B0503020204020204" pitchFamily="34" charset="-122"/>
              </a:rPr>
              <a:t>to</a:t>
            </a:r>
            <a:r>
              <a:rPr lang="zh-CN" altLang="en-US" dirty="0" smtClean="0"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ea typeface="微软雅黑" panose="020B0503020204020204" pitchFamily="34" charset="-122"/>
              </a:rPr>
              <a:t>Tier-1</a:t>
            </a:r>
            <a:r>
              <a:rPr lang="zh-CN" altLang="en-US" dirty="0" smtClean="0"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ea typeface="微软雅黑" panose="020B0503020204020204" pitchFamily="34" charset="-122"/>
              </a:rPr>
              <a:t>sites</a:t>
            </a:r>
            <a:r>
              <a:rPr lang="zh-CN" altLang="en-US" dirty="0" smtClean="0"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ea typeface="微软雅黑" panose="020B0503020204020204" pitchFamily="34" charset="-122"/>
              </a:rPr>
              <a:t>for</a:t>
            </a:r>
            <a:r>
              <a:rPr lang="zh-CN" altLang="en-US" dirty="0" smtClean="0"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ea typeface="微软雅黑" panose="020B0503020204020204" pitchFamily="34" charset="-122"/>
              </a:rPr>
              <a:t>secure</a:t>
            </a:r>
            <a:r>
              <a:rPr lang="zh-CN" altLang="en-US" dirty="0" smtClean="0"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ea typeface="微软雅黑" panose="020B0503020204020204" pitchFamily="34" charset="-122"/>
              </a:rPr>
              <a:t>storage.</a:t>
            </a:r>
          </a:p>
          <a:p>
            <a:r>
              <a:rPr lang="en-US" altLang="zh-CN" dirty="0" smtClean="0">
                <a:ea typeface="微软雅黑" panose="020B0503020204020204" pitchFamily="34" charset="-122"/>
              </a:rPr>
              <a:t>RECO,</a:t>
            </a:r>
            <a:r>
              <a:rPr lang="zh-CN" altLang="en-US" dirty="0" smtClean="0"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ea typeface="微软雅黑" panose="020B0503020204020204" pitchFamily="34" charset="-122"/>
              </a:rPr>
              <a:t>AOD</a:t>
            </a:r>
            <a:r>
              <a:rPr lang="zh-CN" altLang="en-US" dirty="0" smtClean="0"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ea typeface="微软雅黑" panose="020B0503020204020204" pitchFamily="34" charset="-122"/>
              </a:rPr>
              <a:t>and</a:t>
            </a:r>
            <a:r>
              <a:rPr lang="zh-CN" altLang="en-US" dirty="0" smtClean="0"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ea typeface="微软雅黑" panose="020B0503020204020204" pitchFamily="34" charset="-122"/>
              </a:rPr>
              <a:t>simulation</a:t>
            </a:r>
            <a:r>
              <a:rPr lang="zh-CN" altLang="en-US" dirty="0" smtClean="0"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ea typeface="微软雅黑" panose="020B0503020204020204" pitchFamily="34" charset="-122"/>
              </a:rPr>
              <a:t>datasets</a:t>
            </a:r>
            <a:r>
              <a:rPr lang="zh-CN" altLang="en-US" dirty="0" smtClean="0"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ea typeface="微软雅黑" panose="020B0503020204020204" pitchFamily="34" charset="-122"/>
              </a:rPr>
              <a:t>are</a:t>
            </a:r>
            <a:r>
              <a:rPr lang="zh-CN" altLang="en-US" dirty="0" smtClean="0"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ea typeface="微软雅黑" panose="020B0503020204020204" pitchFamily="34" charset="-122"/>
              </a:rPr>
              <a:t>transferred</a:t>
            </a:r>
            <a:r>
              <a:rPr lang="zh-CN" altLang="en-US" dirty="0" smtClean="0"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ea typeface="微软雅黑" panose="020B0503020204020204" pitchFamily="34" charset="-122"/>
              </a:rPr>
              <a:t>among</a:t>
            </a:r>
            <a:r>
              <a:rPr lang="zh-CN" altLang="en-US" dirty="0" smtClean="0"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ea typeface="微软雅黑" panose="020B0503020204020204" pitchFamily="34" charset="-122"/>
              </a:rPr>
              <a:t>Tier-1,</a:t>
            </a:r>
            <a:r>
              <a:rPr lang="zh-CN" altLang="en-US" dirty="0" smtClean="0"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ea typeface="微软雅黑" panose="020B0503020204020204" pitchFamily="34" charset="-122"/>
              </a:rPr>
              <a:t>Tier-2</a:t>
            </a:r>
            <a:r>
              <a:rPr lang="zh-CN" altLang="en-US" dirty="0" smtClean="0"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ea typeface="微软雅黑" panose="020B0503020204020204" pitchFamily="34" charset="-122"/>
              </a:rPr>
              <a:t>and</a:t>
            </a:r>
            <a:r>
              <a:rPr lang="zh-CN" altLang="en-US" dirty="0" smtClean="0"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ea typeface="微软雅黑" panose="020B0503020204020204" pitchFamily="34" charset="-122"/>
              </a:rPr>
              <a:t>Tier-3</a:t>
            </a:r>
            <a:r>
              <a:rPr lang="zh-CN" altLang="en-US" dirty="0" smtClean="0"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ea typeface="微软雅黑" panose="020B0503020204020204" pitchFamily="34" charset="-122"/>
              </a:rPr>
              <a:t>sites</a:t>
            </a:r>
            <a:r>
              <a:rPr lang="zh-CN" altLang="en-US" dirty="0" smtClean="0"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ea typeface="微软雅黑" panose="020B0503020204020204" pitchFamily="34" charset="-122"/>
              </a:rPr>
              <a:t>for</a:t>
            </a:r>
            <a:r>
              <a:rPr lang="zh-CN" altLang="en-US" dirty="0" smtClean="0"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ea typeface="微软雅黑" panose="020B0503020204020204" pitchFamily="34" charset="-122"/>
              </a:rPr>
              <a:t>analysis.</a:t>
            </a:r>
            <a:endParaRPr lang="en-US" dirty="0">
              <a:ea typeface="微软雅黑" panose="020B0503020204020204" pitchFamily="34" charset="-122"/>
            </a:endParaRPr>
          </a:p>
        </p:txBody>
      </p:sp>
      <p:pic>
        <p:nvPicPr>
          <p:cNvPr id="1026" name="Picture 2" descr="https://lh3.googleusercontent.com/DSdqmqXeKLejnUZHFvHQGfRvziLjKLtq53ada9O_861eHaqUWG3gNlAiYk41qululBHksQBH2M4jjQsC3f-F0TEeI-dDVArIE7hl9ir4P1fGDvdYNCBHDuVmOusHK4dIyEfIBLTsE7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7173" y="1584325"/>
            <a:ext cx="6088837" cy="4125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7820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5261" y="1290316"/>
            <a:ext cx="10707915" cy="4967524"/>
          </a:xfrm>
        </p:spPr>
        <p:txBody>
          <a:bodyPr>
            <a:normAutofit fontScale="92500" lnSpcReduction="20000"/>
          </a:bodyPr>
          <a:lstStyle/>
          <a:p>
            <a:r>
              <a:rPr lang="en-GB" sz="3200" dirty="0" smtClean="0"/>
              <a:t>Leverage the emerging SDN technique to realize </a:t>
            </a:r>
            <a:r>
              <a:rPr lang="en-GB" sz="3200" b="1" dirty="0" smtClean="0"/>
              <a:t>end-to-end </a:t>
            </a:r>
            <a:r>
              <a:rPr lang="en-GB" sz="3200" b="1" dirty="0"/>
              <a:t>orchestration </a:t>
            </a:r>
            <a:r>
              <a:rPr lang="en-GB" sz="3200" dirty="0"/>
              <a:t>of data flows involving multiple host groups at different domains</a:t>
            </a:r>
            <a:endParaRPr lang="en-US" altLang="zh-CN" sz="3200" dirty="0" smtClean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endParaRPr lang="en-US" altLang="zh-CN" sz="3200" dirty="0" smtClean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pPr marL="0" indent="0">
              <a:buNone/>
            </a:pPr>
            <a:r>
              <a:rPr lang="en-US" altLang="zh-CN" sz="3200" b="1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Key Features</a:t>
            </a:r>
            <a:endParaRPr lang="en-US" altLang="zh-CN" sz="3200" b="1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r>
              <a:rPr lang="en-US" altLang="zh-CN" sz="32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On-demand,</a:t>
            </a:r>
            <a:r>
              <a:rPr lang="zh-CN" altLang="en-US" sz="32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</a:t>
            </a:r>
            <a:r>
              <a:rPr lang="en-US" altLang="zh-CN" sz="32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dynamic,</a:t>
            </a:r>
            <a:r>
              <a:rPr lang="zh-CN" altLang="en-US" sz="32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</a:t>
            </a:r>
            <a:r>
              <a:rPr lang="en-US" altLang="zh-CN" sz="32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minimal</a:t>
            </a:r>
            <a:r>
              <a:rPr lang="zh-CN" altLang="en-US" sz="32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</a:t>
            </a:r>
            <a:r>
              <a:rPr lang="en-US" altLang="zh-CN" sz="32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network</a:t>
            </a:r>
            <a:r>
              <a:rPr lang="zh-CN" altLang="en-US" sz="32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</a:t>
            </a:r>
            <a:r>
              <a:rPr lang="en-US" altLang="zh-CN" sz="32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state</a:t>
            </a:r>
            <a:r>
              <a:rPr lang="zh-CN" altLang="en-US" sz="32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</a:t>
            </a:r>
            <a:r>
              <a:rPr lang="en-US" altLang="zh-CN" sz="32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abstraction to provide </a:t>
            </a:r>
            <a:r>
              <a:rPr lang="en-US" altLang="zh-CN" sz="3200" b="1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global, real-time, inter-domain network view</a:t>
            </a:r>
            <a:endParaRPr lang="en-US" altLang="zh-CN" b="1" dirty="0" smtClean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r>
              <a:rPr lang="en-US" altLang="zh-CN" sz="32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Centralized</a:t>
            </a:r>
            <a:r>
              <a:rPr lang="en-US" altLang="zh-CN" sz="32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,</a:t>
            </a:r>
            <a:r>
              <a:rPr lang="zh-CN" altLang="en-US" sz="32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</a:t>
            </a:r>
            <a:r>
              <a:rPr lang="en-US" altLang="zh-CN" sz="32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file-level transfer scheduling to achieve </a:t>
            </a:r>
            <a:r>
              <a:rPr lang="en-US" altLang="zh-CN" sz="3200" b="1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high transfer concurrency</a:t>
            </a:r>
          </a:p>
          <a:p>
            <a:r>
              <a:rPr lang="en-US" altLang="zh-CN" sz="32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Global, dynamic</a:t>
            </a:r>
            <a:r>
              <a:rPr lang="zh-CN" altLang="en-US" sz="32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</a:t>
            </a:r>
            <a:r>
              <a:rPr lang="en-US" altLang="zh-CN" sz="32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network resource allocation among flows to achieve </a:t>
            </a:r>
            <a:r>
              <a:rPr lang="en-US" altLang="zh-CN" sz="3200" b="1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high network utilization </a:t>
            </a:r>
            <a:r>
              <a:rPr lang="en-US" altLang="zh-CN" sz="32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and</a:t>
            </a:r>
            <a:r>
              <a:rPr lang="en-US" altLang="zh-CN" sz="3200" b="1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low transfer delay</a:t>
            </a:r>
            <a:endParaRPr lang="en-US" sz="3200" b="1" dirty="0" smtClean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endParaRPr lang="en-US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23478"/>
            <a:ext cx="1219041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err="1"/>
              <a:t>ExaO</a:t>
            </a:r>
            <a:r>
              <a:rPr lang="en-GB" dirty="0"/>
              <a:t>: </a:t>
            </a:r>
            <a:r>
              <a:rPr lang="en-US" altLang="zh-CN" dirty="0"/>
              <a:t>Software</a:t>
            </a:r>
            <a:r>
              <a:rPr lang="zh-CN" altLang="en-US" dirty="0"/>
              <a:t> </a:t>
            </a:r>
            <a:r>
              <a:rPr lang="en-US" altLang="zh-CN" dirty="0"/>
              <a:t>Defined</a:t>
            </a:r>
            <a:r>
              <a:rPr lang="zh-CN" altLang="en-US" dirty="0"/>
              <a:t> </a:t>
            </a:r>
            <a:r>
              <a:rPr lang="en-GB" dirty="0"/>
              <a:t>Data Transfer Orchestrator</a:t>
            </a:r>
          </a:p>
        </p:txBody>
      </p:sp>
    </p:spTree>
    <p:extLst>
      <p:ext uri="{BB962C8B-B14F-4D97-AF65-F5344CB8AC3E}">
        <p14:creationId xmlns:p14="http://schemas.microsoft.com/office/powerpoint/2010/main" val="566309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Arrow 6"/>
          <p:cNvSpPr/>
          <p:nvPr/>
        </p:nvSpPr>
        <p:spPr>
          <a:xfrm>
            <a:off x="5399787" y="2165301"/>
            <a:ext cx="755552" cy="4857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800">
              <a:solidFill>
                <a:srgbClr val="FFFFFF"/>
              </a:solidFill>
              <a:ea typeface="Arial" charset="0"/>
              <a:cs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340950" y="1052519"/>
            <a:ext cx="1218603" cy="4206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/>
              <a:t>PhEDEx</a:t>
            </a:r>
            <a:endParaRPr lang="en-US" sz="3200" dirty="0"/>
          </a:p>
        </p:txBody>
      </p:sp>
      <p:sp>
        <p:nvSpPr>
          <p:cNvPr id="11" name="Rectangle 10"/>
          <p:cNvSpPr/>
          <p:nvPr/>
        </p:nvSpPr>
        <p:spPr>
          <a:xfrm>
            <a:off x="364892" y="3182249"/>
            <a:ext cx="5045475" cy="1241365"/>
          </a:xfrm>
          <a:prstGeom prst="rect">
            <a:avLst/>
          </a:prstGeom>
          <a:ln>
            <a:solidFill>
              <a:schemeClr val="accent3">
                <a:lumMod val="50000"/>
              </a:schemeClr>
            </a:solidFill>
          </a:ln>
        </p:spPr>
        <p:txBody>
          <a:bodyPr wrap="square"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marL="285750" indent="-285750">
              <a:lnSpc>
                <a:spcPct val="100000"/>
              </a:lnSpc>
              <a:spcBef>
                <a:spcPct val="0"/>
              </a:spcBef>
            </a:pPr>
            <a:r>
              <a:rPr lang="en-US" altLang="en-US" dirty="0" smtClean="0">
                <a:latin typeface="+mn-lt"/>
              </a:rPr>
              <a:t>Dataset level scheduling</a:t>
            </a:r>
          </a:p>
          <a:p>
            <a:pPr marL="285750" indent="-285750">
              <a:lnSpc>
                <a:spcPct val="100000"/>
              </a:lnSpc>
              <a:spcBef>
                <a:spcPct val="0"/>
              </a:spcBef>
            </a:pPr>
            <a:r>
              <a:rPr lang="en-US" altLang="en-US" dirty="0" smtClean="0">
                <a:latin typeface="+mn-lt"/>
              </a:rPr>
              <a:t>Destination </a:t>
            </a:r>
            <a:r>
              <a:rPr lang="en-US" altLang="en-US" dirty="0">
                <a:latin typeface="+mn-lt"/>
              </a:rPr>
              <a:t>sites </a:t>
            </a:r>
            <a:r>
              <a:rPr lang="en-US" altLang="en-US" dirty="0" smtClean="0">
                <a:latin typeface="+mn-lt"/>
              </a:rPr>
              <a:t>cannot become candidate sources until receiving the whole dataset</a:t>
            </a:r>
            <a:endParaRPr lang="en-US" altLang="en-US" dirty="0">
              <a:latin typeface="+mn-lt"/>
            </a:endParaRPr>
          </a:p>
          <a:p>
            <a:pPr marL="285750" indent="-285750">
              <a:lnSpc>
                <a:spcPct val="100000"/>
              </a:lnSpc>
              <a:spcBef>
                <a:spcPct val="0"/>
              </a:spcBef>
            </a:pPr>
            <a:r>
              <a:rPr lang="en-US" altLang="en-US" dirty="0">
                <a:latin typeface="+mn-lt"/>
              </a:rPr>
              <a:t>Low </a:t>
            </a:r>
            <a:r>
              <a:rPr lang="en-US" altLang="en-US" dirty="0" smtClean="0">
                <a:latin typeface="+mn-lt"/>
              </a:rPr>
              <a:t>concurrency</a:t>
            </a:r>
            <a:endParaRPr lang="en-US" altLang="en-US" sz="1800" dirty="0">
              <a:latin typeface="+mn-lt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165919" y="3180962"/>
            <a:ext cx="5606862" cy="1323439"/>
          </a:xfrm>
          <a:prstGeom prst="rect">
            <a:avLst/>
          </a:prstGeom>
          <a:ln>
            <a:solidFill>
              <a:schemeClr val="accent3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en-US" b="1" dirty="0" smtClean="0">
                <a:solidFill>
                  <a:schemeClr val="accent1">
                    <a:lumMod val="75000"/>
                  </a:schemeClr>
                </a:solidFill>
              </a:rPr>
              <a:t>Scheduler</a:t>
            </a:r>
          </a:p>
          <a:p>
            <a:pPr marL="285750" indent="-285750">
              <a:buFont typeface="Arial" charset="0"/>
              <a:buChar char="•"/>
              <a:defRPr/>
            </a:pPr>
            <a:r>
              <a:rPr lang="en-US" altLang="en-US" dirty="0" smtClean="0"/>
              <a:t>Centralized file </a:t>
            </a:r>
            <a:r>
              <a:rPr lang="en-US" altLang="en-US" dirty="0"/>
              <a:t>level </a:t>
            </a:r>
            <a:r>
              <a:rPr lang="en-US" altLang="en-US" dirty="0" smtClean="0"/>
              <a:t>scheduling</a:t>
            </a:r>
          </a:p>
          <a:p>
            <a:pPr marL="285750" indent="-285750" eaLnBrk="1" hangingPunct="1">
              <a:buFont typeface="Arial" charset="0"/>
              <a:buChar char="•"/>
              <a:defRPr/>
            </a:pPr>
            <a:r>
              <a:rPr lang="en-US" altLang="en-US" dirty="0" smtClean="0"/>
              <a:t>Destination </a:t>
            </a:r>
            <a:r>
              <a:rPr lang="en-US" altLang="en-US" dirty="0"/>
              <a:t>sites </a:t>
            </a:r>
            <a:r>
              <a:rPr lang="en-US" altLang="en-US" dirty="0" smtClean="0"/>
              <a:t>become candidate sources </a:t>
            </a:r>
            <a:r>
              <a:rPr lang="en-US" altLang="en-US" dirty="0"/>
              <a:t>after receiving files </a:t>
            </a:r>
          </a:p>
          <a:p>
            <a:pPr marL="285750" indent="-285750" eaLnBrk="1" hangingPunct="1">
              <a:buFont typeface="Arial" charset="0"/>
              <a:buChar char="•"/>
              <a:defRPr/>
            </a:pPr>
            <a:r>
              <a:rPr lang="en-US" altLang="en-US" dirty="0"/>
              <a:t>High concurrency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5411073" y="3642629"/>
            <a:ext cx="755552" cy="4857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800">
              <a:solidFill>
                <a:srgbClr val="FFFFFF"/>
              </a:solidFill>
              <a:ea typeface="Arial" charset="0"/>
              <a:cs typeface="Arial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49913" y="4755369"/>
            <a:ext cx="5045475" cy="1036181"/>
          </a:xfrm>
          <a:prstGeom prst="rect">
            <a:avLst/>
          </a:prstGeom>
          <a:ln>
            <a:solidFill>
              <a:schemeClr val="accent3">
                <a:lumMod val="50000"/>
              </a:schemeClr>
            </a:solidFill>
          </a:ln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marL="285750" indent="-285750">
              <a:lnSpc>
                <a:spcPct val="100000"/>
              </a:lnSpc>
              <a:spcBef>
                <a:spcPct val="0"/>
              </a:spcBef>
            </a:pPr>
            <a:r>
              <a:rPr lang="en-US" altLang="en-US" dirty="0">
                <a:latin typeface="+mn-lt"/>
              </a:rPr>
              <a:t>No </a:t>
            </a:r>
            <a:r>
              <a:rPr lang="en-US" dirty="0"/>
              <a:t>network resource allocation </a:t>
            </a:r>
            <a:r>
              <a:rPr lang="en-US" dirty="0" smtClean="0"/>
              <a:t>scheme</a:t>
            </a:r>
          </a:p>
          <a:p>
            <a:pPr marL="285750" indent="-285750">
              <a:lnSpc>
                <a:spcPct val="100000"/>
              </a:lnSpc>
              <a:spcBef>
                <a:spcPct val="0"/>
              </a:spcBef>
            </a:pPr>
            <a:r>
              <a:rPr lang="en-US" altLang="en-US" dirty="0" smtClean="0"/>
              <a:t>Low utilization</a:t>
            </a:r>
            <a:endParaRPr lang="en-US" altLang="en-US" dirty="0">
              <a:latin typeface="+mn-lt"/>
            </a:endParaRPr>
          </a:p>
          <a:p>
            <a:pPr marL="285750" indent="-285750">
              <a:lnSpc>
                <a:spcPct val="100000"/>
              </a:lnSpc>
              <a:spcBef>
                <a:spcPct val="0"/>
              </a:spcBef>
            </a:pPr>
            <a:endParaRPr lang="en-US" altLang="en-US" sz="1800" dirty="0" smtClean="0">
              <a:latin typeface="+mn-lt"/>
            </a:endParaRPr>
          </a:p>
          <a:p>
            <a:pPr marL="285750" indent="-285750">
              <a:lnSpc>
                <a:spcPct val="100000"/>
              </a:lnSpc>
              <a:spcBef>
                <a:spcPct val="0"/>
              </a:spcBef>
            </a:pPr>
            <a:endParaRPr lang="en-US" altLang="en-US" sz="1800" dirty="0">
              <a:latin typeface="+mn-lt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165917" y="4755370"/>
            <a:ext cx="5606862" cy="1077218"/>
          </a:xfrm>
          <a:prstGeom prst="rect">
            <a:avLst/>
          </a:prstGeom>
          <a:ln>
            <a:solidFill>
              <a:schemeClr val="accent3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altLang="en-US" b="1" dirty="0">
                <a:solidFill>
                  <a:schemeClr val="accent1">
                    <a:lumMod val="75000"/>
                  </a:schemeClr>
                </a:solidFill>
              </a:rPr>
              <a:t>Scheduler and Transfer Execution Nodes (TEN)</a:t>
            </a:r>
          </a:p>
          <a:p>
            <a:pPr marL="285750" indent="-285750" eaLnBrk="1" hangingPunct="1">
              <a:buFont typeface="Arial" charset="0"/>
              <a:buChar char="•"/>
              <a:defRPr/>
            </a:pPr>
            <a:r>
              <a:rPr lang="en-US" altLang="en-US" dirty="0" smtClean="0"/>
              <a:t>Global, dynamic </a:t>
            </a:r>
            <a:r>
              <a:rPr lang="en-US" altLang="en-US" dirty="0"/>
              <a:t>rate allocation among </a:t>
            </a:r>
            <a:r>
              <a:rPr lang="en-US" altLang="en-US" dirty="0" smtClean="0"/>
              <a:t>transfers (Scheduler)</a:t>
            </a:r>
            <a:endParaRPr lang="en-US" altLang="en-US" dirty="0"/>
          </a:p>
          <a:p>
            <a:pPr marL="285750" indent="-285750" eaLnBrk="1" hangingPunct="1">
              <a:buFont typeface="Arial" charset="0"/>
              <a:buChar char="•"/>
              <a:defRPr/>
            </a:pPr>
            <a:r>
              <a:rPr lang="en-US" altLang="en-US" dirty="0"/>
              <a:t>End host rate limiting to enforce </a:t>
            </a:r>
            <a:r>
              <a:rPr lang="en-US" altLang="en-US" dirty="0" smtClean="0"/>
              <a:t>allocation (TEN)</a:t>
            </a:r>
            <a:endParaRPr lang="en-US" altLang="en-US" dirty="0"/>
          </a:p>
        </p:txBody>
      </p:sp>
      <p:sp>
        <p:nvSpPr>
          <p:cNvPr id="16" name="Right Arrow 15"/>
          <p:cNvSpPr/>
          <p:nvPr/>
        </p:nvSpPr>
        <p:spPr>
          <a:xfrm>
            <a:off x="5410365" y="5112647"/>
            <a:ext cx="755552" cy="4857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800">
              <a:solidFill>
                <a:srgbClr val="FFFFFF"/>
              </a:solidFill>
              <a:ea typeface="Arial" charset="0"/>
              <a:cs typeface="Arial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09384" y="1052518"/>
            <a:ext cx="869149" cy="4206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/>
              <a:t>ExaO</a:t>
            </a:r>
            <a:endParaRPr lang="en-US" sz="3200" dirty="0"/>
          </a:p>
        </p:txBody>
      </p:sp>
      <p:sp>
        <p:nvSpPr>
          <p:cNvPr id="18" name="Rectangle 17"/>
          <p:cNvSpPr/>
          <p:nvPr/>
        </p:nvSpPr>
        <p:spPr>
          <a:xfrm>
            <a:off x="349913" y="1632926"/>
            <a:ext cx="5045475" cy="1241365"/>
          </a:xfrm>
          <a:prstGeom prst="rect">
            <a:avLst/>
          </a:prstGeom>
          <a:ln>
            <a:solidFill>
              <a:schemeClr val="accent3">
                <a:lumMod val="50000"/>
              </a:schemeClr>
            </a:solidFill>
          </a:ln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marL="285750" indent="-285750">
              <a:lnSpc>
                <a:spcPct val="100000"/>
              </a:lnSpc>
              <a:spcBef>
                <a:spcPct val="0"/>
              </a:spcBef>
            </a:pPr>
            <a:r>
              <a:rPr lang="en-US" altLang="zh-CN" dirty="0" smtClean="0">
                <a:latin typeface="+mn-lt"/>
              </a:rPr>
              <a:t>No</a:t>
            </a:r>
            <a:r>
              <a:rPr lang="zh-CN" altLang="en-US" dirty="0" smtClean="0">
                <a:latin typeface="+mn-lt"/>
              </a:rPr>
              <a:t> </a:t>
            </a:r>
            <a:r>
              <a:rPr lang="en-US" altLang="zh-CN" dirty="0" smtClean="0">
                <a:latin typeface="+mn-lt"/>
              </a:rPr>
              <a:t>real-time,</a:t>
            </a:r>
            <a:r>
              <a:rPr lang="zh-CN" altLang="en-US" dirty="0" smtClean="0">
                <a:latin typeface="+mn-lt"/>
              </a:rPr>
              <a:t> </a:t>
            </a:r>
            <a:r>
              <a:rPr lang="en-US" altLang="zh-CN" dirty="0" smtClean="0">
                <a:latin typeface="+mn-lt"/>
              </a:rPr>
              <a:t>global</a:t>
            </a:r>
            <a:r>
              <a:rPr lang="zh-CN" altLang="en-US" dirty="0" smtClean="0">
                <a:latin typeface="+mn-lt"/>
              </a:rPr>
              <a:t> </a:t>
            </a:r>
            <a:r>
              <a:rPr lang="en-US" altLang="zh-CN" dirty="0" smtClean="0">
                <a:latin typeface="+mn-lt"/>
              </a:rPr>
              <a:t>network</a:t>
            </a:r>
            <a:r>
              <a:rPr lang="zh-CN" altLang="en-US" dirty="0" smtClean="0">
                <a:latin typeface="+mn-lt"/>
              </a:rPr>
              <a:t> </a:t>
            </a:r>
            <a:r>
              <a:rPr lang="en-US" altLang="zh-CN" dirty="0" smtClean="0">
                <a:latin typeface="+mn-lt"/>
              </a:rPr>
              <a:t>view</a:t>
            </a:r>
            <a:endParaRPr lang="en-US" altLang="zh-CN" dirty="0">
              <a:latin typeface="+mn-lt"/>
            </a:endParaRPr>
          </a:p>
          <a:p>
            <a:pPr marL="285750" indent="-285750">
              <a:lnSpc>
                <a:spcPct val="100000"/>
              </a:lnSpc>
              <a:spcBef>
                <a:spcPct val="0"/>
              </a:spcBef>
            </a:pPr>
            <a:endParaRPr lang="en-US" altLang="zh-CN" dirty="0" smtClean="0">
              <a:latin typeface="+mn-lt"/>
            </a:endParaRPr>
          </a:p>
          <a:p>
            <a:pPr marL="285750" indent="-285750">
              <a:lnSpc>
                <a:spcPct val="100000"/>
              </a:lnSpc>
              <a:spcBef>
                <a:spcPct val="0"/>
              </a:spcBef>
            </a:pPr>
            <a:endParaRPr lang="en-US" altLang="en-US" dirty="0" smtClean="0">
              <a:latin typeface="+mn-lt"/>
            </a:endParaRPr>
          </a:p>
          <a:p>
            <a:pPr marL="285750" indent="-285750">
              <a:lnSpc>
                <a:spcPct val="100000"/>
              </a:lnSpc>
              <a:spcBef>
                <a:spcPct val="0"/>
              </a:spcBef>
            </a:pPr>
            <a:endParaRPr lang="en-US" altLang="en-US" dirty="0">
              <a:latin typeface="+mn-lt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150940" y="1625674"/>
            <a:ext cx="5621840" cy="1323439"/>
          </a:xfrm>
          <a:prstGeom prst="rect">
            <a:avLst/>
          </a:prstGeom>
          <a:ln>
            <a:solidFill>
              <a:schemeClr val="accent3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b="1" dirty="0" smtClean="0">
                <a:solidFill>
                  <a:schemeClr val="accent1">
                    <a:lumMod val="75000"/>
                  </a:schemeClr>
                </a:solidFill>
              </a:rPr>
              <a:t>Application-Layer Traffic Optimization (ALTO</a:t>
            </a:r>
            <a:r>
              <a:rPr lang="en-US" altLang="zh-CN" dirty="0" smtClean="0"/>
              <a:t>)</a:t>
            </a:r>
          </a:p>
          <a:p>
            <a:pPr marL="285750" indent="-285750">
              <a:buFont typeface="Arial" charset="0"/>
              <a:buChar char="•"/>
              <a:defRPr/>
            </a:pPr>
            <a:r>
              <a:rPr lang="en-US" altLang="zh-CN" dirty="0" smtClean="0"/>
              <a:t>C</a:t>
            </a:r>
            <a:r>
              <a:rPr lang="en-GB" dirty="0" err="1" smtClean="0"/>
              <a:t>ollect</a:t>
            </a:r>
            <a:r>
              <a:rPr lang="en-GB" dirty="0" smtClean="0"/>
              <a:t> </a:t>
            </a:r>
            <a:r>
              <a:rPr lang="en-GB" dirty="0"/>
              <a:t>real-time </a:t>
            </a:r>
            <a:r>
              <a:rPr lang="en-US" altLang="zh-CN" dirty="0" smtClean="0"/>
              <a:t>routing</a:t>
            </a:r>
            <a:r>
              <a:rPr lang="zh-CN" altLang="en-US" dirty="0" smtClean="0"/>
              <a:t> </a:t>
            </a:r>
            <a:r>
              <a:rPr lang="en-GB" dirty="0" smtClean="0"/>
              <a:t>information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at</a:t>
            </a:r>
            <a:r>
              <a:rPr lang="zh-CN" altLang="en-US" dirty="0" smtClean="0"/>
              <a:t> </a:t>
            </a:r>
            <a:r>
              <a:rPr lang="en-US" altLang="zh-CN" dirty="0" smtClean="0"/>
              <a:t>different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domains (ALTO-SPCE)</a:t>
            </a:r>
          </a:p>
          <a:p>
            <a:pPr marL="285750" indent="-285750">
              <a:buFont typeface="Arial" charset="0"/>
              <a:buChar char="•"/>
              <a:defRPr/>
            </a:pPr>
            <a:r>
              <a:rPr lang="en-US" altLang="zh-CN" dirty="0" smtClean="0"/>
              <a:t>Compute</a:t>
            </a:r>
            <a:r>
              <a:rPr lang="zh-CN" altLang="en-US" dirty="0" smtClean="0"/>
              <a:t> </a:t>
            </a:r>
            <a:r>
              <a:rPr lang="en-US" altLang="zh-CN" dirty="0" smtClean="0"/>
              <a:t>minimal,</a:t>
            </a:r>
            <a:r>
              <a:rPr lang="zh-CN" altLang="en-US" dirty="0" smtClean="0"/>
              <a:t> </a:t>
            </a:r>
            <a:r>
              <a:rPr lang="en-US" altLang="zh-CN" dirty="0" smtClean="0"/>
              <a:t>equivalent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abstract</a:t>
            </a:r>
            <a:r>
              <a:rPr lang="zh-CN" altLang="en-US" dirty="0" smtClean="0"/>
              <a:t> </a:t>
            </a:r>
            <a:r>
              <a:rPr lang="en-US" altLang="zh-CN" dirty="0" smtClean="0"/>
              <a:t>routing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state (ATLO-RSA)</a:t>
            </a:r>
            <a:endParaRPr lang="en-US" altLang="en-US" dirty="0"/>
          </a:p>
        </p:txBody>
      </p:sp>
      <p:sp>
        <p:nvSpPr>
          <p:cNvPr id="20" name="Title 4"/>
          <p:cNvSpPr>
            <a:spLocks noGrp="1"/>
          </p:cNvSpPr>
          <p:nvPr>
            <p:ph type="title"/>
          </p:nvPr>
        </p:nvSpPr>
        <p:spPr>
          <a:xfrm>
            <a:off x="0" y="23478"/>
            <a:ext cx="1219041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err="1"/>
              <a:t>ExaO</a:t>
            </a:r>
            <a:r>
              <a:rPr lang="en-GB" dirty="0"/>
              <a:t>: </a:t>
            </a:r>
            <a:r>
              <a:rPr lang="en-US" altLang="zh-CN" dirty="0"/>
              <a:t>Software</a:t>
            </a:r>
            <a:r>
              <a:rPr lang="zh-CN" altLang="en-US" dirty="0"/>
              <a:t> </a:t>
            </a:r>
            <a:r>
              <a:rPr lang="en-US" altLang="zh-CN" dirty="0"/>
              <a:t>Defined</a:t>
            </a:r>
            <a:r>
              <a:rPr lang="zh-CN" altLang="en-US" dirty="0"/>
              <a:t> </a:t>
            </a:r>
            <a:r>
              <a:rPr lang="en-GB" dirty="0"/>
              <a:t>Data Transfer Orchestrator</a:t>
            </a:r>
          </a:p>
        </p:txBody>
      </p:sp>
    </p:spTree>
    <p:extLst>
      <p:ext uri="{BB962C8B-B14F-4D97-AF65-F5344CB8AC3E}">
        <p14:creationId xmlns:p14="http://schemas.microsoft.com/office/powerpoint/2010/main" val="319537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/>
      <p:bldP spid="18" grpId="0" animBg="1"/>
      <p:bldP spid="1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5009322" y="1060174"/>
            <a:ext cx="7082837" cy="5654244"/>
            <a:chOff x="4912580" y="273092"/>
            <a:chExt cx="7179579" cy="6441326"/>
          </a:xfrm>
        </p:grpSpPr>
        <p:sp>
          <p:nvSpPr>
            <p:cNvPr id="4" name="Rounded Rectangle 3"/>
            <p:cNvSpPr/>
            <p:nvPr/>
          </p:nvSpPr>
          <p:spPr>
            <a:xfrm>
              <a:off x="5875064" y="273092"/>
              <a:ext cx="1057520" cy="370106"/>
            </a:xfrm>
            <a:prstGeom prst="roundRect">
              <a:avLst/>
            </a:prstGeom>
            <a:solidFill>
              <a:srgbClr val="00B0F0"/>
            </a:solidFill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800" b="1" baseline="0" dirty="0" err="1"/>
                <a:t>Ph</a:t>
              </a:r>
              <a:r>
                <a:rPr lang="en-US" altLang="zh-CN" sz="1800" b="1" baseline="0" dirty="0"/>
                <a:t>EDE</a:t>
              </a:r>
              <a:r>
                <a:rPr lang="en-GB" sz="1800" b="1" baseline="0" dirty="0"/>
                <a:t>x</a:t>
              </a:r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7581722" y="273092"/>
              <a:ext cx="1057520" cy="370106"/>
            </a:xfrm>
            <a:prstGeom prst="roundRect">
              <a:avLst/>
            </a:prstGeom>
            <a:solidFill>
              <a:srgbClr val="00B0F0"/>
            </a:solidFill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800" b="1" baseline="0" dirty="0"/>
                <a:t>ASO</a:t>
              </a:r>
              <a:endParaRPr lang="en-GB" sz="1600" b="1" baseline="0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9288380" y="273092"/>
              <a:ext cx="1057521" cy="370106"/>
            </a:xfrm>
            <a:prstGeom prst="roundRect">
              <a:avLst/>
            </a:prstGeom>
            <a:solidFill>
              <a:srgbClr val="00B0F0"/>
            </a:solidFill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800" b="1" baseline="0" dirty="0"/>
                <a:t>Batch</a:t>
              </a:r>
              <a:endParaRPr lang="en-GB" sz="1600" b="1" baseline="0" dirty="0"/>
            </a:p>
          </p:txBody>
        </p:sp>
        <p:cxnSp>
          <p:nvCxnSpPr>
            <p:cNvPr id="15" name="Straight Connector 14"/>
            <p:cNvCxnSpPr>
              <a:stCxn id="4" idx="2"/>
            </p:cNvCxnSpPr>
            <p:nvPr/>
          </p:nvCxnSpPr>
          <p:spPr>
            <a:xfrm flipH="1">
              <a:off x="6400470" y="643198"/>
              <a:ext cx="3355" cy="286093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8107127" y="643198"/>
              <a:ext cx="1677" cy="487051"/>
            </a:xfrm>
            <a:prstGeom prst="line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9817139" y="643198"/>
              <a:ext cx="11145" cy="286093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403824" y="910061"/>
              <a:ext cx="3413316" cy="0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" name="Group 27"/>
            <p:cNvGrpSpPr/>
            <p:nvPr/>
          </p:nvGrpSpPr>
          <p:grpSpPr>
            <a:xfrm>
              <a:off x="7446611" y="1124826"/>
              <a:ext cx="1321032" cy="827124"/>
              <a:chOff x="3974592" y="1133856"/>
              <a:chExt cx="1345588" cy="827232"/>
            </a:xfrm>
          </p:grpSpPr>
          <p:sp>
            <p:nvSpPr>
              <p:cNvPr id="22" name="Rounded Rectangle 21"/>
              <p:cNvSpPr/>
              <p:nvPr/>
            </p:nvSpPr>
            <p:spPr>
              <a:xfrm>
                <a:off x="4130413" y="1133856"/>
                <a:ext cx="1189767" cy="684800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3" name="Rounded Rectangle 22"/>
              <p:cNvSpPr/>
              <p:nvPr/>
            </p:nvSpPr>
            <p:spPr>
              <a:xfrm>
                <a:off x="4067127" y="1211106"/>
                <a:ext cx="1189767" cy="684800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5" name="Rounded Rectangle 24"/>
              <p:cNvSpPr/>
              <p:nvPr/>
            </p:nvSpPr>
            <p:spPr>
              <a:xfrm>
                <a:off x="3974592" y="1276288"/>
                <a:ext cx="1189767" cy="684800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400" b="1" baseline="0" dirty="0" err="1"/>
                  <a:t>ExaO</a:t>
                </a:r>
                <a:r>
                  <a:rPr lang="en-GB" sz="1400" b="1" baseline="0" dirty="0"/>
                  <a:t> </a:t>
                </a:r>
              </a:p>
              <a:p>
                <a:pPr algn="ctr"/>
                <a:r>
                  <a:rPr lang="en-GB" sz="1400" b="1" baseline="0" dirty="0"/>
                  <a:t>R</a:t>
                </a:r>
                <a:r>
                  <a:rPr lang="en-US" altLang="zh-CN" sz="1400" b="1" baseline="0" dirty="0" err="1"/>
                  <a:t>ESTful</a:t>
                </a:r>
                <a:r>
                  <a:rPr lang="en-GB" sz="1400" b="1" baseline="0" dirty="0"/>
                  <a:t> Interface</a:t>
                </a:r>
              </a:p>
            </p:txBody>
          </p:sp>
        </p:grpSp>
        <p:grpSp>
          <p:nvGrpSpPr>
            <p:cNvPr id="48" name="Group 47"/>
            <p:cNvGrpSpPr/>
            <p:nvPr/>
          </p:nvGrpSpPr>
          <p:grpSpPr>
            <a:xfrm>
              <a:off x="4912580" y="5259902"/>
              <a:ext cx="2053878" cy="1316565"/>
              <a:chOff x="5139484" y="4991855"/>
              <a:chExt cx="2054145" cy="1316736"/>
            </a:xfrm>
          </p:grpSpPr>
          <p:sp>
            <p:nvSpPr>
              <p:cNvPr id="29" name="Cloud 28"/>
              <p:cNvSpPr/>
              <p:nvPr/>
            </p:nvSpPr>
            <p:spPr>
              <a:xfrm>
                <a:off x="5139484" y="4991855"/>
                <a:ext cx="2054145" cy="1316736"/>
              </a:xfrm>
              <a:prstGeom prst="cloud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31" name="Picture 30" descr="http://www.freeiconspng.com/uploads/server-storage-icon-15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46972" y="5620277"/>
                <a:ext cx="386232" cy="36091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5" name="Rectangle 44"/>
              <p:cNvSpPr/>
              <p:nvPr/>
            </p:nvSpPr>
            <p:spPr>
              <a:xfrm>
                <a:off x="5497284" y="5674404"/>
                <a:ext cx="1035271" cy="252662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28" tIns="45714" rIns="91428" bIns="4571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b="1" baseline="0" dirty="0" err="1">
                    <a:solidFill>
                      <a:schemeClr val="tx1"/>
                    </a:solidFill>
                  </a:rPr>
                  <a:t>MLSensor</a:t>
                </a:r>
                <a:endParaRPr lang="en-US" sz="1200" b="1" baseline="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5365099" y="5367615"/>
                <a:ext cx="1299640" cy="252662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28" tIns="45714" rIns="91428" bIns="4571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b="1" baseline="0" dirty="0" err="1">
                    <a:solidFill>
                      <a:schemeClr val="tx1"/>
                    </a:solidFill>
                  </a:rPr>
                  <a:t>FDTDaemon</a:t>
                </a:r>
                <a:endParaRPr lang="en-US" sz="1200" b="1" baseline="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>
              <a:off x="7219261" y="5239105"/>
              <a:ext cx="2053878" cy="1316565"/>
              <a:chOff x="5139484" y="4991855"/>
              <a:chExt cx="2054145" cy="1316736"/>
            </a:xfrm>
          </p:grpSpPr>
          <p:sp>
            <p:nvSpPr>
              <p:cNvPr id="50" name="Cloud 49"/>
              <p:cNvSpPr/>
              <p:nvPr/>
            </p:nvSpPr>
            <p:spPr>
              <a:xfrm>
                <a:off x="5139484" y="4991855"/>
                <a:ext cx="2054145" cy="1316736"/>
              </a:xfrm>
              <a:prstGeom prst="cloud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51" name="Picture 50" descr="http://www.freeiconspng.com/uploads/server-storage-icon-15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46972" y="5620277"/>
                <a:ext cx="386232" cy="36091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3" name="Rectangle 52"/>
              <p:cNvSpPr/>
              <p:nvPr/>
            </p:nvSpPr>
            <p:spPr>
              <a:xfrm>
                <a:off x="5497284" y="5674404"/>
                <a:ext cx="1035271" cy="252662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28" tIns="45714" rIns="91428" bIns="4571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b="1" baseline="0" dirty="0" err="1">
                    <a:solidFill>
                      <a:schemeClr val="tx1"/>
                    </a:solidFill>
                  </a:rPr>
                  <a:t>MLSensor</a:t>
                </a:r>
                <a:endParaRPr lang="en-US" sz="1200" b="1" baseline="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5365099" y="5367615"/>
                <a:ext cx="1299640" cy="252662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28" tIns="45714" rIns="91428" bIns="4571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b="1" baseline="0" dirty="0" err="1">
                    <a:solidFill>
                      <a:schemeClr val="tx1"/>
                    </a:solidFill>
                  </a:rPr>
                  <a:t>FDTDaemon</a:t>
                </a:r>
                <a:endParaRPr lang="en-US" sz="1200" b="1" baseline="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>
              <a:off x="9591554" y="5239105"/>
              <a:ext cx="2053878" cy="1316565"/>
              <a:chOff x="5139484" y="4991855"/>
              <a:chExt cx="2054145" cy="1316736"/>
            </a:xfrm>
          </p:grpSpPr>
          <p:sp>
            <p:nvSpPr>
              <p:cNvPr id="59" name="Cloud 58"/>
              <p:cNvSpPr/>
              <p:nvPr/>
            </p:nvSpPr>
            <p:spPr>
              <a:xfrm>
                <a:off x="5139484" y="4991855"/>
                <a:ext cx="2054145" cy="1316736"/>
              </a:xfrm>
              <a:prstGeom prst="cloud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60" name="Picture 59" descr="http://www.freeiconspng.com/uploads/server-storage-icon-15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46972" y="5620277"/>
                <a:ext cx="386232" cy="36091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2" name="Rectangle 61"/>
              <p:cNvSpPr/>
              <p:nvPr/>
            </p:nvSpPr>
            <p:spPr>
              <a:xfrm>
                <a:off x="5497284" y="5674404"/>
                <a:ext cx="1035271" cy="252662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28" tIns="45714" rIns="91428" bIns="4571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b="1" baseline="0" dirty="0" err="1">
                    <a:solidFill>
                      <a:schemeClr val="tx1"/>
                    </a:solidFill>
                  </a:rPr>
                  <a:t>MLSensor</a:t>
                </a:r>
                <a:endParaRPr lang="en-US" sz="1200" b="1" baseline="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5365099" y="5367615"/>
                <a:ext cx="1299640" cy="252662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28" tIns="45714" rIns="91428" bIns="4571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b="1" baseline="0" dirty="0" err="1">
                    <a:solidFill>
                      <a:schemeClr val="tx1"/>
                    </a:solidFill>
                  </a:rPr>
                  <a:t>FDTDaemon</a:t>
                </a:r>
                <a:endParaRPr lang="en-US" sz="1200" b="1" baseline="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7" name="Group 66"/>
            <p:cNvGrpSpPr/>
            <p:nvPr/>
          </p:nvGrpSpPr>
          <p:grpSpPr>
            <a:xfrm>
              <a:off x="9971250" y="1223240"/>
              <a:ext cx="1294484" cy="725333"/>
              <a:chOff x="4156031" y="2354387"/>
              <a:chExt cx="413656" cy="552203"/>
            </a:xfrm>
          </p:grpSpPr>
          <p:sp>
            <p:nvSpPr>
              <p:cNvPr id="68" name="Can 67"/>
              <p:cNvSpPr/>
              <p:nvPr/>
            </p:nvSpPr>
            <p:spPr>
              <a:xfrm>
                <a:off x="4278741" y="2354387"/>
                <a:ext cx="290946" cy="449283"/>
              </a:xfrm>
              <a:prstGeom prst="can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9" name="Can 68"/>
              <p:cNvSpPr/>
              <p:nvPr/>
            </p:nvSpPr>
            <p:spPr>
              <a:xfrm>
                <a:off x="4217386" y="2405847"/>
                <a:ext cx="290946" cy="449283"/>
              </a:xfrm>
              <a:prstGeom prst="can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0" name="Can 69"/>
              <p:cNvSpPr/>
              <p:nvPr/>
            </p:nvSpPr>
            <p:spPr>
              <a:xfrm>
                <a:off x="4156031" y="2457307"/>
                <a:ext cx="290946" cy="449283"/>
              </a:xfrm>
              <a:prstGeom prst="can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b="1" baseline="0" dirty="0"/>
                  <a:t>Database</a:t>
                </a:r>
                <a:endParaRPr lang="en-GB" sz="1400" b="1" baseline="0" dirty="0"/>
              </a:p>
            </p:txBody>
          </p:sp>
        </p:grpSp>
        <p:grpSp>
          <p:nvGrpSpPr>
            <p:cNvPr id="74" name="Group 73"/>
            <p:cNvGrpSpPr/>
            <p:nvPr/>
          </p:nvGrpSpPr>
          <p:grpSpPr>
            <a:xfrm>
              <a:off x="6199075" y="2420378"/>
              <a:ext cx="1395687" cy="625084"/>
              <a:chOff x="5699875" y="2691059"/>
              <a:chExt cx="1462053" cy="978716"/>
            </a:xfrm>
          </p:grpSpPr>
          <p:sp>
            <p:nvSpPr>
              <p:cNvPr id="71" name="Rounded Rectangle 70"/>
              <p:cNvSpPr/>
              <p:nvPr/>
            </p:nvSpPr>
            <p:spPr>
              <a:xfrm>
                <a:off x="5880972" y="2691059"/>
                <a:ext cx="1280956" cy="824335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72" name="Rounded Rectangle 71"/>
              <p:cNvSpPr/>
              <p:nvPr/>
            </p:nvSpPr>
            <p:spPr>
              <a:xfrm>
                <a:off x="5796854" y="2765282"/>
                <a:ext cx="1280956" cy="824335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73" name="Rounded Rectangle 72"/>
              <p:cNvSpPr/>
              <p:nvPr/>
            </p:nvSpPr>
            <p:spPr>
              <a:xfrm>
                <a:off x="5699875" y="2845440"/>
                <a:ext cx="1280956" cy="824335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600" b="1" baseline="0" dirty="0"/>
                  <a:t>Scheduler</a:t>
                </a:r>
              </a:p>
            </p:txBody>
          </p:sp>
        </p:grpSp>
        <p:grpSp>
          <p:nvGrpSpPr>
            <p:cNvPr id="78" name="Group 77"/>
            <p:cNvGrpSpPr/>
            <p:nvPr/>
          </p:nvGrpSpPr>
          <p:grpSpPr>
            <a:xfrm>
              <a:off x="8626566" y="2249860"/>
              <a:ext cx="1410009" cy="923714"/>
              <a:chOff x="5594690" y="2367004"/>
              <a:chExt cx="1421149" cy="1077804"/>
            </a:xfrm>
          </p:grpSpPr>
          <p:sp>
            <p:nvSpPr>
              <p:cNvPr id="75" name="Rounded Rectangle 74"/>
              <p:cNvSpPr/>
              <p:nvPr/>
            </p:nvSpPr>
            <p:spPr>
              <a:xfrm>
                <a:off x="5741758" y="2367004"/>
                <a:ext cx="1274081" cy="913212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76" name="Rounded Rectangle 75"/>
              <p:cNvSpPr/>
              <p:nvPr/>
            </p:nvSpPr>
            <p:spPr>
              <a:xfrm>
                <a:off x="5676657" y="2440696"/>
                <a:ext cx="1274081" cy="913212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77" name="Rounded Rectangle 76"/>
              <p:cNvSpPr/>
              <p:nvPr/>
            </p:nvSpPr>
            <p:spPr>
              <a:xfrm>
                <a:off x="5594690" y="2531596"/>
                <a:ext cx="1274081" cy="913212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600" b="1" baseline="0" dirty="0"/>
                  <a:t>Transfer Execution Nodes</a:t>
                </a:r>
              </a:p>
            </p:txBody>
          </p:sp>
        </p:grpSp>
        <p:cxnSp>
          <p:nvCxnSpPr>
            <p:cNvPr id="83" name="Straight Arrow Connector 82"/>
            <p:cNvCxnSpPr/>
            <p:nvPr/>
          </p:nvCxnSpPr>
          <p:spPr>
            <a:xfrm flipV="1">
              <a:off x="5986305" y="3041672"/>
              <a:ext cx="504389" cy="1783825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/>
            <p:nvPr/>
          </p:nvCxnSpPr>
          <p:spPr>
            <a:xfrm flipH="1" flipV="1">
              <a:off x="6810481" y="3048387"/>
              <a:ext cx="1400668" cy="1779007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/>
            <p:cNvCxnSpPr/>
            <p:nvPr/>
          </p:nvCxnSpPr>
          <p:spPr>
            <a:xfrm flipH="1" flipV="1">
              <a:off x="7168313" y="3053123"/>
              <a:ext cx="3518761" cy="1768055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/>
            <p:cNvCxnSpPr/>
            <p:nvPr/>
          </p:nvCxnSpPr>
          <p:spPr>
            <a:xfrm>
              <a:off x="9404527" y="3169802"/>
              <a:ext cx="0" cy="2567159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Elbow Connector 96"/>
            <p:cNvCxnSpPr/>
            <p:nvPr/>
          </p:nvCxnSpPr>
          <p:spPr>
            <a:xfrm rot="5400000">
              <a:off x="6763225" y="3487436"/>
              <a:ext cx="2567158" cy="1931892"/>
            </a:xfrm>
            <a:prstGeom prst="bentConnector3">
              <a:avLst>
                <a:gd name="adj1" fmla="val 50000"/>
              </a:avLst>
            </a:prstGeom>
            <a:ln w="381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>
              <a:stCxn id="46" idx="3"/>
              <a:endCxn id="54" idx="1"/>
            </p:cNvCxnSpPr>
            <p:nvPr/>
          </p:nvCxnSpPr>
          <p:spPr>
            <a:xfrm flipV="1">
              <a:off x="6437637" y="5741131"/>
              <a:ext cx="1007210" cy="20797"/>
            </a:xfrm>
            <a:prstGeom prst="line">
              <a:avLst/>
            </a:prstGeom>
            <a:ln w="31750">
              <a:solidFill>
                <a:srgbClr val="00B050"/>
              </a:solidFill>
              <a:prstDash val="sys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>
              <a:endCxn id="63" idx="1"/>
            </p:cNvCxnSpPr>
            <p:nvPr/>
          </p:nvCxnSpPr>
          <p:spPr>
            <a:xfrm>
              <a:off x="8744317" y="5736961"/>
              <a:ext cx="1072822" cy="4170"/>
            </a:xfrm>
            <a:prstGeom prst="line">
              <a:avLst/>
            </a:prstGeom>
            <a:ln w="31750">
              <a:solidFill>
                <a:srgbClr val="00B050"/>
              </a:solidFill>
              <a:prstDash val="sys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/>
          </p:nvCxnSpPr>
          <p:spPr>
            <a:xfrm>
              <a:off x="4994734" y="6710248"/>
              <a:ext cx="6459370" cy="4170"/>
            </a:xfrm>
            <a:prstGeom prst="line">
              <a:avLst/>
            </a:prstGeom>
            <a:ln w="31750">
              <a:solidFill>
                <a:srgbClr val="00B050"/>
              </a:solidFill>
              <a:prstDash val="sys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/>
          </p:nvCxnSpPr>
          <p:spPr>
            <a:xfrm>
              <a:off x="4994733" y="5736961"/>
              <a:ext cx="0" cy="973287"/>
            </a:xfrm>
            <a:prstGeom prst="line">
              <a:avLst/>
            </a:prstGeom>
            <a:ln w="31750">
              <a:solidFill>
                <a:srgbClr val="00B050"/>
              </a:solidFill>
              <a:prstDash val="sys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/>
          </p:nvCxnSpPr>
          <p:spPr>
            <a:xfrm>
              <a:off x="11454103" y="5732855"/>
              <a:ext cx="0" cy="973287"/>
            </a:xfrm>
            <a:prstGeom prst="line">
              <a:avLst/>
            </a:prstGeom>
            <a:ln w="31750">
              <a:solidFill>
                <a:srgbClr val="00B050"/>
              </a:solidFill>
              <a:prstDash val="sys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>
              <a:endCxn id="46" idx="1"/>
            </p:cNvCxnSpPr>
            <p:nvPr/>
          </p:nvCxnSpPr>
          <p:spPr>
            <a:xfrm flipV="1">
              <a:off x="5000509" y="5761928"/>
              <a:ext cx="137657" cy="306"/>
            </a:xfrm>
            <a:prstGeom prst="line">
              <a:avLst/>
            </a:prstGeom>
            <a:ln w="31750">
              <a:solidFill>
                <a:srgbClr val="00B050"/>
              </a:solidFill>
              <a:prstDash val="sys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/>
          </p:nvCxnSpPr>
          <p:spPr>
            <a:xfrm>
              <a:off x="11116611" y="5732187"/>
              <a:ext cx="337493" cy="669"/>
            </a:xfrm>
            <a:prstGeom prst="line">
              <a:avLst/>
            </a:prstGeom>
            <a:ln w="31750">
              <a:solidFill>
                <a:srgbClr val="00B050"/>
              </a:solidFill>
              <a:prstDash val="sys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Arrow Connector 137"/>
            <p:cNvCxnSpPr/>
            <p:nvPr/>
          </p:nvCxnSpPr>
          <p:spPr>
            <a:xfrm flipH="1" flipV="1">
              <a:off x="5796406" y="6486284"/>
              <a:ext cx="5764115" cy="10849"/>
            </a:xfrm>
            <a:prstGeom prst="straightConnector1">
              <a:avLst/>
            </a:prstGeom>
            <a:ln w="19050">
              <a:solidFill>
                <a:srgbClr val="FF0000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9" name="Group 138"/>
            <p:cNvGrpSpPr/>
            <p:nvPr/>
          </p:nvGrpSpPr>
          <p:grpSpPr>
            <a:xfrm>
              <a:off x="10714214" y="2676466"/>
              <a:ext cx="1376101" cy="827124"/>
              <a:chOff x="3886932" y="1133856"/>
              <a:chExt cx="1401680" cy="827232"/>
            </a:xfrm>
          </p:grpSpPr>
          <p:sp>
            <p:nvSpPr>
              <p:cNvPr id="140" name="Rounded Rectangle 139"/>
              <p:cNvSpPr/>
              <p:nvPr/>
            </p:nvSpPr>
            <p:spPr>
              <a:xfrm>
                <a:off x="4098845" y="1133856"/>
                <a:ext cx="1189767" cy="684800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41" name="Rounded Rectangle 140"/>
              <p:cNvSpPr/>
              <p:nvPr/>
            </p:nvSpPr>
            <p:spPr>
              <a:xfrm>
                <a:off x="4035559" y="1211106"/>
                <a:ext cx="1189767" cy="684800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42" name="Rounded Rectangle 141"/>
              <p:cNvSpPr/>
              <p:nvPr/>
            </p:nvSpPr>
            <p:spPr>
              <a:xfrm>
                <a:off x="3886932" y="1276288"/>
                <a:ext cx="1277428" cy="684800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600" b="1" baseline="0" dirty="0" err="1"/>
                  <a:t>Kibana</a:t>
                </a:r>
                <a:endParaRPr lang="en-GB" sz="1600" b="1" baseline="0" dirty="0"/>
              </a:p>
              <a:p>
                <a:pPr algn="ctr"/>
                <a:r>
                  <a:rPr lang="en-GB" sz="1600" b="1" baseline="0" dirty="0"/>
                  <a:t>Monitoring</a:t>
                </a:r>
              </a:p>
            </p:txBody>
          </p:sp>
        </p:grpSp>
        <p:sp>
          <p:nvSpPr>
            <p:cNvPr id="143" name="Rounded Rectangle 142"/>
            <p:cNvSpPr/>
            <p:nvPr/>
          </p:nvSpPr>
          <p:spPr>
            <a:xfrm>
              <a:off x="10984443" y="3919206"/>
              <a:ext cx="1107716" cy="462701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400" b="1" baseline="0" dirty="0"/>
                <a:t>Mon</a:t>
              </a:r>
              <a:r>
                <a:rPr lang="en-US" altLang="zh-CN" sz="1400" b="1" baseline="0" dirty="0"/>
                <a:t>ALISA</a:t>
              </a:r>
              <a:endParaRPr lang="en-GB" sz="1400" b="1" baseline="0" dirty="0"/>
            </a:p>
          </p:txBody>
        </p:sp>
        <p:cxnSp>
          <p:nvCxnSpPr>
            <p:cNvPr id="148" name="Straight Arrow Connector 147"/>
            <p:cNvCxnSpPr/>
            <p:nvPr/>
          </p:nvCxnSpPr>
          <p:spPr>
            <a:xfrm flipH="1" flipV="1">
              <a:off x="11546185" y="4381907"/>
              <a:ext cx="5948" cy="2086561"/>
            </a:xfrm>
            <a:prstGeom prst="straightConnector1">
              <a:avLst/>
            </a:prstGeom>
            <a:ln w="19050">
              <a:solidFill>
                <a:srgbClr val="FF0000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Arrow Connector 150"/>
            <p:cNvCxnSpPr/>
            <p:nvPr/>
          </p:nvCxnSpPr>
          <p:spPr>
            <a:xfrm flipV="1">
              <a:off x="10473569" y="6192012"/>
              <a:ext cx="6439" cy="305120"/>
            </a:xfrm>
            <a:prstGeom prst="straightConnector1">
              <a:avLst/>
            </a:prstGeom>
            <a:ln w="19050">
              <a:solidFill>
                <a:srgbClr val="FF0000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Arrow Connector 154"/>
            <p:cNvCxnSpPr/>
            <p:nvPr/>
          </p:nvCxnSpPr>
          <p:spPr>
            <a:xfrm flipH="1" flipV="1">
              <a:off x="8082621" y="6166054"/>
              <a:ext cx="3918" cy="331079"/>
            </a:xfrm>
            <a:prstGeom prst="straightConnector1">
              <a:avLst/>
            </a:prstGeom>
            <a:ln w="19050">
              <a:solidFill>
                <a:srgbClr val="FF0000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Arrow Connector 158"/>
            <p:cNvCxnSpPr/>
            <p:nvPr/>
          </p:nvCxnSpPr>
          <p:spPr>
            <a:xfrm flipV="1">
              <a:off x="5823088" y="6192011"/>
              <a:ext cx="6439" cy="291758"/>
            </a:xfrm>
            <a:prstGeom prst="straightConnector1">
              <a:avLst/>
            </a:prstGeom>
            <a:ln w="19050">
              <a:solidFill>
                <a:srgbClr val="FF0000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Arrow Connector 160"/>
            <p:cNvCxnSpPr>
              <a:endCxn id="71" idx="0"/>
            </p:cNvCxnSpPr>
            <p:nvPr/>
          </p:nvCxnSpPr>
          <p:spPr>
            <a:xfrm flipH="1">
              <a:off x="6983357" y="1964816"/>
              <a:ext cx="787995" cy="455562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Arrow Connector 162"/>
            <p:cNvCxnSpPr>
              <a:stCxn id="77" idx="1"/>
            </p:cNvCxnSpPr>
            <p:nvPr/>
          </p:nvCxnSpPr>
          <p:spPr>
            <a:xfrm flipH="1" flipV="1">
              <a:off x="8358424" y="1971086"/>
              <a:ext cx="268142" cy="811162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Arrow Connector 165"/>
            <p:cNvCxnSpPr/>
            <p:nvPr/>
          </p:nvCxnSpPr>
          <p:spPr>
            <a:xfrm flipH="1" flipV="1">
              <a:off x="8772480" y="1599820"/>
              <a:ext cx="1211418" cy="7813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Arrow Connector 166"/>
            <p:cNvCxnSpPr>
              <a:endCxn id="140" idx="0"/>
            </p:cNvCxnSpPr>
            <p:nvPr/>
          </p:nvCxnSpPr>
          <p:spPr>
            <a:xfrm>
              <a:off x="10448352" y="1939698"/>
              <a:ext cx="1057935" cy="736768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Arrow Connector 168"/>
            <p:cNvCxnSpPr>
              <a:endCxn id="143" idx="0"/>
            </p:cNvCxnSpPr>
            <p:nvPr/>
          </p:nvCxnSpPr>
          <p:spPr>
            <a:xfrm>
              <a:off x="11478967" y="3506105"/>
              <a:ext cx="59335" cy="41310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8" name="Rounded Rectangle 177"/>
            <p:cNvSpPr/>
            <p:nvPr/>
          </p:nvSpPr>
          <p:spPr>
            <a:xfrm>
              <a:off x="5315843" y="4843314"/>
              <a:ext cx="1222811" cy="526484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baseline="0" dirty="0"/>
                <a:t>ALTO</a:t>
              </a:r>
              <a:r>
                <a:rPr lang="zh-CN" altLang="en-US" sz="1600" b="1" baseline="0" dirty="0"/>
                <a:t> </a:t>
              </a:r>
              <a:r>
                <a:rPr lang="en-US" altLang="zh-CN" sz="1600" b="1" baseline="0" dirty="0"/>
                <a:t>Controller</a:t>
              </a:r>
              <a:endParaRPr lang="en-GB" sz="1600" b="1" baseline="0" dirty="0"/>
            </a:p>
          </p:txBody>
        </p:sp>
        <p:sp>
          <p:nvSpPr>
            <p:cNvPr id="179" name="Rounded Rectangle 178"/>
            <p:cNvSpPr/>
            <p:nvPr/>
          </p:nvSpPr>
          <p:spPr>
            <a:xfrm>
              <a:off x="7574699" y="4839610"/>
              <a:ext cx="1222811" cy="526484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baseline="0" dirty="0"/>
                <a:t>ALTO</a:t>
              </a:r>
              <a:r>
                <a:rPr lang="zh-CN" altLang="en-US" sz="1600" b="1" baseline="0" dirty="0"/>
                <a:t> </a:t>
              </a:r>
              <a:r>
                <a:rPr lang="en-US" altLang="zh-CN" sz="1600" b="1" baseline="0" dirty="0"/>
                <a:t>Controller</a:t>
              </a:r>
              <a:endParaRPr lang="en-GB" sz="1600" b="1" baseline="0" dirty="0"/>
            </a:p>
          </p:txBody>
        </p:sp>
        <p:sp>
          <p:nvSpPr>
            <p:cNvPr id="180" name="Rounded Rectangle 179"/>
            <p:cNvSpPr/>
            <p:nvPr/>
          </p:nvSpPr>
          <p:spPr>
            <a:xfrm>
              <a:off x="10037551" y="4849228"/>
              <a:ext cx="1222811" cy="526484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baseline="0" dirty="0"/>
                <a:t>ALTO</a:t>
              </a:r>
              <a:r>
                <a:rPr lang="zh-CN" altLang="en-US" sz="1600" b="1" baseline="0" dirty="0"/>
                <a:t> </a:t>
              </a:r>
              <a:r>
                <a:rPr lang="en-US" altLang="zh-CN" sz="1600" b="1" baseline="0" dirty="0"/>
                <a:t>Controller</a:t>
              </a:r>
              <a:endParaRPr lang="en-GB" sz="1600" b="1" baseline="0" dirty="0"/>
            </a:p>
          </p:txBody>
        </p:sp>
      </p:grpSp>
      <p:sp>
        <p:nvSpPr>
          <p:cNvPr id="181" name="Content Placeholder 2"/>
          <p:cNvSpPr>
            <a:spLocks noGrp="1"/>
          </p:cNvSpPr>
          <p:nvPr>
            <p:ph idx="1"/>
          </p:nvPr>
        </p:nvSpPr>
        <p:spPr>
          <a:xfrm>
            <a:off x="269561" y="1060174"/>
            <a:ext cx="4504424" cy="5654244"/>
          </a:xfrm>
        </p:spPr>
        <p:txBody>
          <a:bodyPr>
            <a:noAutofit/>
          </a:bodyPr>
          <a:lstStyle/>
          <a:p>
            <a:pPr marL="342866" indent="-342866">
              <a:lnSpc>
                <a:spcPct val="70000"/>
              </a:lnSpc>
              <a:buFont typeface="+mj-lt"/>
              <a:buAutoNum type="arabicParenR"/>
            </a:pPr>
            <a:r>
              <a:rPr lang="en-US" altLang="zh-CN" sz="2000" dirty="0"/>
              <a:t>Users</a:t>
            </a:r>
            <a:r>
              <a:rPr lang="zh-CN" altLang="en-US" sz="2000" dirty="0"/>
              <a:t> </a:t>
            </a:r>
            <a:r>
              <a:rPr lang="en-US" altLang="zh-CN" sz="2000" dirty="0"/>
              <a:t>submit,</a:t>
            </a:r>
            <a:r>
              <a:rPr lang="zh-CN" altLang="en-US" sz="2000" dirty="0"/>
              <a:t> </a:t>
            </a:r>
            <a:r>
              <a:rPr lang="en-US" altLang="zh-CN" sz="2000" dirty="0"/>
              <a:t>track</a:t>
            </a:r>
            <a:r>
              <a:rPr lang="zh-CN" altLang="en-US" sz="2000" dirty="0"/>
              <a:t> </a:t>
            </a:r>
            <a:r>
              <a:rPr lang="en-US" altLang="zh-CN" sz="2000" dirty="0"/>
              <a:t>and</a:t>
            </a:r>
            <a:r>
              <a:rPr lang="zh-CN" altLang="en-US" sz="2000" dirty="0"/>
              <a:t> </a:t>
            </a:r>
            <a:r>
              <a:rPr lang="en-US" altLang="zh-CN" sz="2000" dirty="0"/>
              <a:t>manage</a:t>
            </a:r>
            <a:r>
              <a:rPr lang="zh-CN" altLang="en-US" sz="2000" dirty="0"/>
              <a:t> </a:t>
            </a:r>
            <a:r>
              <a:rPr lang="en-US" altLang="zh-CN" sz="2000" dirty="0"/>
              <a:t>dataset</a:t>
            </a:r>
            <a:r>
              <a:rPr lang="zh-CN" altLang="en-US" sz="2000" dirty="0"/>
              <a:t> </a:t>
            </a:r>
            <a:r>
              <a:rPr lang="en-US" altLang="zh-CN" sz="2000" dirty="0"/>
              <a:t>transfer</a:t>
            </a:r>
            <a:r>
              <a:rPr lang="zh-CN" altLang="en-US" sz="2000" dirty="0"/>
              <a:t> </a:t>
            </a:r>
            <a:r>
              <a:rPr lang="en-US" altLang="zh-CN" sz="2000" dirty="0"/>
              <a:t>requests</a:t>
            </a:r>
          </a:p>
          <a:p>
            <a:pPr marL="342866" indent="-342866">
              <a:lnSpc>
                <a:spcPct val="70000"/>
              </a:lnSpc>
              <a:buFont typeface="+mj-lt"/>
              <a:buAutoNum type="arabicParenR"/>
            </a:pPr>
            <a:r>
              <a:rPr lang="en-US" altLang="zh-CN" sz="2000" dirty="0"/>
              <a:t>Scheduler</a:t>
            </a:r>
            <a:r>
              <a:rPr lang="zh-CN" altLang="en-US" sz="2000" dirty="0"/>
              <a:t> </a:t>
            </a:r>
            <a:r>
              <a:rPr lang="en-US" altLang="zh-CN" sz="2000" dirty="0"/>
              <a:t>queries</a:t>
            </a:r>
            <a:r>
              <a:rPr lang="zh-CN" altLang="en-US" sz="2000" dirty="0"/>
              <a:t> </a:t>
            </a:r>
            <a:r>
              <a:rPr lang="en-US" altLang="zh-CN" sz="2000" dirty="0"/>
              <a:t>NEW</a:t>
            </a:r>
            <a:r>
              <a:rPr lang="zh-CN" altLang="en-US" sz="2000" dirty="0"/>
              <a:t> </a:t>
            </a:r>
            <a:r>
              <a:rPr lang="en-US" altLang="zh-CN" sz="2000" dirty="0"/>
              <a:t>requests</a:t>
            </a:r>
            <a:r>
              <a:rPr lang="zh-CN" altLang="en-US" sz="2000" dirty="0"/>
              <a:t> </a:t>
            </a:r>
            <a:r>
              <a:rPr lang="en-US" altLang="zh-CN" sz="2000" dirty="0"/>
              <a:t>via</a:t>
            </a:r>
            <a:r>
              <a:rPr lang="zh-CN" altLang="en-US" sz="2000" dirty="0"/>
              <a:t> </a:t>
            </a:r>
            <a:r>
              <a:rPr lang="en-US" altLang="zh-CN" sz="2000" dirty="0" err="1"/>
              <a:t>ExaO</a:t>
            </a:r>
            <a:r>
              <a:rPr lang="zh-CN" altLang="en-US" sz="2000" dirty="0"/>
              <a:t> </a:t>
            </a:r>
            <a:r>
              <a:rPr lang="en-US" altLang="zh-CN" sz="2000" dirty="0"/>
              <a:t>RESTful</a:t>
            </a:r>
            <a:r>
              <a:rPr lang="zh-CN" altLang="en-US" sz="2000" dirty="0"/>
              <a:t> </a:t>
            </a:r>
            <a:r>
              <a:rPr lang="en-US" altLang="zh-CN" sz="2000" dirty="0"/>
              <a:t>interface</a:t>
            </a:r>
          </a:p>
          <a:p>
            <a:pPr marL="342866" indent="-342866">
              <a:lnSpc>
                <a:spcPct val="70000"/>
              </a:lnSpc>
              <a:buFont typeface="+mj-lt"/>
              <a:buAutoNum type="arabicParenR"/>
            </a:pPr>
            <a:r>
              <a:rPr lang="en-US" altLang="zh-CN" sz="2000" dirty="0"/>
              <a:t>Scheduler</a:t>
            </a:r>
            <a:r>
              <a:rPr lang="zh-CN" altLang="en-US" sz="2000" dirty="0"/>
              <a:t> </a:t>
            </a:r>
            <a:r>
              <a:rPr lang="en-US" altLang="zh-CN" sz="2000" dirty="0"/>
              <a:t>queries</a:t>
            </a:r>
            <a:r>
              <a:rPr lang="zh-CN" altLang="en-US" sz="2000" dirty="0"/>
              <a:t> </a:t>
            </a:r>
            <a:r>
              <a:rPr lang="en-US" altLang="zh-CN" sz="2000" dirty="0"/>
              <a:t>ALTO</a:t>
            </a:r>
            <a:r>
              <a:rPr lang="zh-CN" altLang="en-US" sz="2000" dirty="0"/>
              <a:t> </a:t>
            </a:r>
            <a:r>
              <a:rPr lang="en-US" altLang="zh-CN" sz="2000" dirty="0"/>
              <a:t>controllers</a:t>
            </a:r>
            <a:r>
              <a:rPr lang="zh-CN" altLang="en-US" sz="2000" dirty="0"/>
              <a:t> </a:t>
            </a:r>
            <a:r>
              <a:rPr lang="en-US" altLang="zh-CN" sz="2000" dirty="0"/>
              <a:t>for</a:t>
            </a:r>
            <a:r>
              <a:rPr lang="zh-CN" altLang="en-US" sz="2000" dirty="0"/>
              <a:t> </a:t>
            </a:r>
            <a:r>
              <a:rPr lang="en-US" altLang="zh-CN" sz="2000" dirty="0"/>
              <a:t>routing</a:t>
            </a:r>
            <a:r>
              <a:rPr lang="zh-CN" altLang="en-US" sz="2000" dirty="0"/>
              <a:t> </a:t>
            </a:r>
            <a:r>
              <a:rPr lang="en-US" altLang="zh-CN" sz="2000" dirty="0"/>
              <a:t>state</a:t>
            </a:r>
          </a:p>
          <a:p>
            <a:pPr marL="342866" indent="-342866">
              <a:lnSpc>
                <a:spcPct val="70000"/>
              </a:lnSpc>
              <a:buFont typeface="+mj-lt"/>
              <a:buAutoNum type="arabicParenR"/>
            </a:pPr>
            <a:r>
              <a:rPr lang="en-US" altLang="zh-CN" sz="2000" dirty="0"/>
              <a:t>ALTO</a:t>
            </a:r>
            <a:r>
              <a:rPr lang="zh-CN" altLang="en-US" sz="2000" dirty="0"/>
              <a:t> </a:t>
            </a:r>
            <a:r>
              <a:rPr lang="en-US" altLang="zh-CN" sz="2000" dirty="0"/>
              <a:t>controller</a:t>
            </a:r>
            <a:r>
              <a:rPr lang="zh-CN" altLang="en-US" sz="2000" dirty="0"/>
              <a:t> </a:t>
            </a:r>
            <a:r>
              <a:rPr lang="en-US" altLang="zh-CN" sz="2000" dirty="0"/>
              <a:t>collects</a:t>
            </a:r>
            <a:r>
              <a:rPr lang="zh-CN" altLang="en-US" sz="2000" dirty="0"/>
              <a:t> </a:t>
            </a:r>
            <a:r>
              <a:rPr lang="en-US" altLang="zh-CN" sz="2000" dirty="0"/>
              <a:t>complete</a:t>
            </a:r>
            <a:r>
              <a:rPr lang="zh-CN" altLang="en-US" sz="2000" dirty="0"/>
              <a:t> </a:t>
            </a:r>
            <a:r>
              <a:rPr lang="en-US" altLang="zh-CN" sz="2000" dirty="0"/>
              <a:t>network</a:t>
            </a:r>
            <a:r>
              <a:rPr lang="zh-CN" altLang="en-US" sz="2000" dirty="0"/>
              <a:t> </a:t>
            </a:r>
            <a:r>
              <a:rPr lang="en-US" altLang="zh-CN" sz="2000" dirty="0"/>
              <a:t>state</a:t>
            </a:r>
          </a:p>
          <a:p>
            <a:pPr marL="342866" indent="-342866">
              <a:lnSpc>
                <a:spcPct val="70000"/>
              </a:lnSpc>
              <a:buFont typeface="+mj-lt"/>
              <a:buAutoNum type="arabicParenR"/>
            </a:pPr>
            <a:r>
              <a:rPr lang="en-US" altLang="zh-CN" sz="2000" dirty="0"/>
              <a:t>ALTO</a:t>
            </a:r>
            <a:r>
              <a:rPr lang="zh-CN" altLang="en-US" sz="2000" dirty="0"/>
              <a:t> </a:t>
            </a:r>
            <a:r>
              <a:rPr lang="en-US" altLang="zh-CN" sz="2000" dirty="0"/>
              <a:t>controller</a:t>
            </a:r>
            <a:r>
              <a:rPr lang="zh-CN" altLang="en-US" sz="2000" dirty="0"/>
              <a:t> </a:t>
            </a:r>
            <a:r>
              <a:rPr lang="en-US" altLang="zh-CN" sz="2000" dirty="0"/>
              <a:t>computes</a:t>
            </a:r>
            <a:r>
              <a:rPr lang="zh-CN" altLang="en-US" sz="2000" dirty="0"/>
              <a:t> </a:t>
            </a:r>
            <a:r>
              <a:rPr lang="en-US" altLang="zh-CN" sz="2000" dirty="0"/>
              <a:t>on-demand,</a:t>
            </a:r>
            <a:r>
              <a:rPr lang="zh-CN" altLang="en-US" sz="2000" dirty="0"/>
              <a:t> </a:t>
            </a:r>
            <a:r>
              <a:rPr lang="en-US" altLang="zh-CN" sz="2000" dirty="0"/>
              <a:t>minimal,</a:t>
            </a:r>
            <a:r>
              <a:rPr lang="zh-CN" altLang="en-US" sz="2000" dirty="0"/>
              <a:t> </a:t>
            </a:r>
            <a:r>
              <a:rPr lang="en-US" altLang="zh-CN" sz="2000" dirty="0"/>
              <a:t>abstract</a:t>
            </a:r>
            <a:r>
              <a:rPr lang="zh-CN" altLang="en-US" sz="2000" dirty="0"/>
              <a:t> </a:t>
            </a:r>
            <a:r>
              <a:rPr lang="en-US" altLang="zh-CN" sz="2000" dirty="0"/>
              <a:t>routing</a:t>
            </a:r>
            <a:r>
              <a:rPr lang="zh-CN" altLang="en-US" sz="2000" dirty="0"/>
              <a:t> </a:t>
            </a:r>
            <a:r>
              <a:rPr lang="en-US" altLang="zh-CN" sz="2000" dirty="0"/>
              <a:t>state</a:t>
            </a:r>
            <a:r>
              <a:rPr lang="zh-CN" altLang="en-US" sz="2000" dirty="0"/>
              <a:t> </a:t>
            </a:r>
            <a:r>
              <a:rPr lang="en-US" altLang="zh-CN" sz="2000" dirty="0"/>
              <a:t>in</a:t>
            </a:r>
            <a:r>
              <a:rPr lang="zh-CN" altLang="en-US" sz="2000" dirty="0"/>
              <a:t> </a:t>
            </a:r>
            <a:r>
              <a:rPr lang="en-US" altLang="zh-CN" sz="2000" dirty="0"/>
              <a:t>response</a:t>
            </a:r>
            <a:r>
              <a:rPr lang="zh-CN" altLang="en-US" sz="2000" dirty="0"/>
              <a:t> </a:t>
            </a:r>
            <a:r>
              <a:rPr lang="en-US" altLang="zh-CN" sz="2000" dirty="0"/>
              <a:t>to</a:t>
            </a:r>
            <a:r>
              <a:rPr lang="zh-CN" altLang="en-US" sz="2000" dirty="0"/>
              <a:t> </a:t>
            </a:r>
            <a:r>
              <a:rPr lang="en-US" altLang="zh-CN" sz="2000" dirty="0"/>
              <a:t>query</a:t>
            </a:r>
          </a:p>
          <a:p>
            <a:pPr marL="342866" indent="-342866">
              <a:lnSpc>
                <a:spcPct val="70000"/>
              </a:lnSpc>
              <a:buFont typeface="+mj-lt"/>
              <a:buAutoNum type="arabicParenR"/>
            </a:pPr>
            <a:r>
              <a:rPr lang="en-US" altLang="zh-CN" sz="2000" dirty="0"/>
              <a:t>Scheduler</a:t>
            </a:r>
            <a:r>
              <a:rPr lang="zh-CN" altLang="en-US" sz="2000" dirty="0"/>
              <a:t> </a:t>
            </a:r>
            <a:r>
              <a:rPr lang="en-US" altLang="zh-CN" sz="2000" dirty="0"/>
              <a:t>makes</a:t>
            </a:r>
            <a:r>
              <a:rPr lang="zh-CN" altLang="en-US" sz="2000" dirty="0"/>
              <a:t> </a:t>
            </a:r>
            <a:r>
              <a:rPr lang="en-US" altLang="zh-CN" sz="2000" dirty="0"/>
              <a:t>centralized,</a:t>
            </a:r>
            <a:r>
              <a:rPr lang="zh-CN" altLang="en-US" sz="2000" dirty="0"/>
              <a:t> </a:t>
            </a:r>
            <a:r>
              <a:rPr lang="en-US" altLang="zh-CN" sz="2000" dirty="0"/>
              <a:t>dynamic,</a:t>
            </a:r>
            <a:r>
              <a:rPr lang="zh-CN" altLang="en-US" sz="2000" dirty="0"/>
              <a:t> </a:t>
            </a:r>
            <a:r>
              <a:rPr lang="en-US" altLang="zh-CN" sz="2000" dirty="0"/>
              <a:t>file-level</a:t>
            </a:r>
            <a:r>
              <a:rPr lang="zh-CN" altLang="en-US" sz="2000" dirty="0"/>
              <a:t> </a:t>
            </a:r>
            <a:r>
              <a:rPr lang="en-US" altLang="zh-CN" sz="2000" dirty="0"/>
              <a:t>scheduling</a:t>
            </a:r>
            <a:r>
              <a:rPr lang="zh-CN" altLang="en-US" sz="2000" dirty="0"/>
              <a:t> </a:t>
            </a:r>
            <a:r>
              <a:rPr lang="en-US" altLang="zh-CN" sz="2000" dirty="0"/>
              <a:t>and</a:t>
            </a:r>
            <a:r>
              <a:rPr lang="zh-CN" altLang="en-US" sz="2000" dirty="0"/>
              <a:t> </a:t>
            </a:r>
            <a:r>
              <a:rPr lang="en-US" altLang="zh-CN" sz="2000" dirty="0"/>
              <a:t>global</a:t>
            </a:r>
            <a:r>
              <a:rPr lang="zh-CN" altLang="en-US" sz="2000" dirty="0"/>
              <a:t> </a:t>
            </a:r>
            <a:r>
              <a:rPr lang="en-US" altLang="zh-CN" sz="2000" dirty="0"/>
              <a:t>network</a:t>
            </a:r>
            <a:r>
              <a:rPr lang="zh-CN" altLang="en-US" sz="2000" dirty="0"/>
              <a:t> </a:t>
            </a:r>
            <a:r>
              <a:rPr lang="en-US" altLang="zh-CN" sz="2000" dirty="0"/>
              <a:t>resource</a:t>
            </a:r>
            <a:r>
              <a:rPr lang="zh-CN" altLang="en-US" sz="2000" dirty="0"/>
              <a:t> </a:t>
            </a:r>
            <a:r>
              <a:rPr lang="en-US" altLang="zh-CN" sz="2000" dirty="0"/>
              <a:t>allocation</a:t>
            </a:r>
            <a:r>
              <a:rPr lang="zh-CN" altLang="en-US" sz="2000" dirty="0"/>
              <a:t> </a:t>
            </a:r>
            <a:r>
              <a:rPr lang="en-US" altLang="zh-CN" sz="2000" dirty="0"/>
              <a:t>decisions</a:t>
            </a:r>
          </a:p>
          <a:p>
            <a:pPr marL="342866" indent="-342866">
              <a:lnSpc>
                <a:spcPct val="70000"/>
              </a:lnSpc>
              <a:buFont typeface="+mj-lt"/>
              <a:buAutoNum type="arabicParenR"/>
            </a:pPr>
            <a:r>
              <a:rPr lang="en-US" altLang="zh-CN" sz="2000" dirty="0"/>
              <a:t>Transfer</a:t>
            </a:r>
            <a:r>
              <a:rPr lang="zh-CN" altLang="en-US" sz="2000" dirty="0"/>
              <a:t> </a:t>
            </a:r>
            <a:r>
              <a:rPr lang="en-US" altLang="zh-CN" sz="2000" dirty="0"/>
              <a:t>Execution</a:t>
            </a:r>
            <a:r>
              <a:rPr lang="zh-CN" altLang="en-US" sz="2000" dirty="0"/>
              <a:t> </a:t>
            </a:r>
            <a:r>
              <a:rPr lang="en-US" altLang="zh-CN" sz="2000" dirty="0"/>
              <a:t>Nodes</a:t>
            </a:r>
            <a:r>
              <a:rPr lang="zh-CN" altLang="en-US" sz="2000" dirty="0"/>
              <a:t> </a:t>
            </a:r>
            <a:r>
              <a:rPr lang="en-US" altLang="zh-CN" sz="2000" dirty="0"/>
              <a:t>(TEN)</a:t>
            </a:r>
            <a:r>
              <a:rPr lang="zh-CN" altLang="en-US" sz="2000" dirty="0"/>
              <a:t> </a:t>
            </a:r>
            <a:r>
              <a:rPr lang="en-US" altLang="zh-CN" sz="2000" dirty="0"/>
              <a:t>query</a:t>
            </a:r>
            <a:r>
              <a:rPr lang="zh-CN" altLang="en-US" sz="2000" dirty="0"/>
              <a:t> </a:t>
            </a:r>
            <a:r>
              <a:rPr lang="en-US" altLang="zh-CN" sz="2000" dirty="0"/>
              <a:t>updated</a:t>
            </a:r>
            <a:r>
              <a:rPr lang="zh-CN" altLang="en-US" sz="2000" dirty="0"/>
              <a:t> </a:t>
            </a:r>
            <a:r>
              <a:rPr lang="en-US" altLang="zh-CN" sz="2000" dirty="0"/>
              <a:t>scheduling</a:t>
            </a:r>
            <a:r>
              <a:rPr lang="zh-CN" altLang="en-US" sz="2000" dirty="0"/>
              <a:t> </a:t>
            </a:r>
            <a:r>
              <a:rPr lang="en-US" altLang="zh-CN" sz="2000" dirty="0"/>
              <a:t>and</a:t>
            </a:r>
            <a:r>
              <a:rPr lang="zh-CN" altLang="en-US" sz="2000" dirty="0"/>
              <a:t> </a:t>
            </a:r>
            <a:r>
              <a:rPr lang="en-US" altLang="zh-CN" sz="2000" dirty="0"/>
              <a:t>allocation</a:t>
            </a:r>
            <a:r>
              <a:rPr lang="zh-CN" altLang="en-US" sz="2000" dirty="0"/>
              <a:t> </a:t>
            </a:r>
            <a:r>
              <a:rPr lang="en-US" altLang="zh-CN" sz="2000" dirty="0"/>
              <a:t>decisions</a:t>
            </a:r>
          </a:p>
          <a:p>
            <a:pPr marL="342866" indent="-342866">
              <a:lnSpc>
                <a:spcPct val="70000"/>
              </a:lnSpc>
              <a:buFont typeface="+mj-lt"/>
              <a:buAutoNum type="arabicParenR"/>
            </a:pPr>
            <a:r>
              <a:rPr lang="en-US" altLang="zh-CN" sz="2000" dirty="0"/>
              <a:t>TEN</a:t>
            </a:r>
            <a:r>
              <a:rPr lang="zh-CN" altLang="en-US" sz="2000" dirty="0"/>
              <a:t> </a:t>
            </a:r>
            <a:r>
              <a:rPr lang="en-US" altLang="zh-CN" sz="2000" dirty="0"/>
              <a:t>instruct</a:t>
            </a:r>
            <a:r>
              <a:rPr lang="zh-CN" altLang="en-US" sz="2000" dirty="0"/>
              <a:t> </a:t>
            </a:r>
            <a:r>
              <a:rPr lang="en-GB" sz="2000" dirty="0"/>
              <a:t>efficient data transfer tools on end hosts</a:t>
            </a:r>
            <a:r>
              <a:rPr lang="zh-CN" altLang="en-US" sz="2000" dirty="0"/>
              <a:t> </a:t>
            </a:r>
            <a:r>
              <a:rPr lang="en-US" altLang="zh-CN" sz="2000" dirty="0"/>
              <a:t>(e.g.,</a:t>
            </a:r>
            <a:r>
              <a:rPr lang="zh-CN" altLang="en-US" sz="2000" dirty="0"/>
              <a:t> </a:t>
            </a:r>
            <a:r>
              <a:rPr lang="en-US" altLang="zh-CN" sz="2000" dirty="0"/>
              <a:t>FDT)</a:t>
            </a:r>
            <a:r>
              <a:rPr lang="zh-CN" altLang="en-US" sz="2000" dirty="0"/>
              <a:t> </a:t>
            </a:r>
            <a:r>
              <a:rPr lang="en-US" altLang="zh-CN" sz="2000" dirty="0"/>
              <a:t>to</a:t>
            </a:r>
            <a:r>
              <a:rPr lang="zh-CN" altLang="en-US" sz="2000" dirty="0"/>
              <a:t> </a:t>
            </a:r>
            <a:r>
              <a:rPr lang="en-US" altLang="zh-CN" sz="2000" dirty="0"/>
              <a:t>enforce</a:t>
            </a:r>
            <a:r>
              <a:rPr lang="zh-CN" altLang="en-US" sz="2000" dirty="0"/>
              <a:t> </a:t>
            </a:r>
            <a:r>
              <a:rPr lang="en-US" altLang="zh-CN" sz="2000" dirty="0"/>
              <a:t>scheduling</a:t>
            </a:r>
            <a:r>
              <a:rPr lang="zh-CN" altLang="en-US" sz="2000" dirty="0"/>
              <a:t> </a:t>
            </a:r>
            <a:r>
              <a:rPr lang="en-US" altLang="zh-CN" sz="2000" dirty="0"/>
              <a:t>and</a:t>
            </a:r>
            <a:r>
              <a:rPr lang="zh-CN" altLang="en-US" sz="2000" dirty="0"/>
              <a:t> </a:t>
            </a:r>
            <a:r>
              <a:rPr lang="en-US" altLang="zh-CN" sz="2000" dirty="0"/>
              <a:t>allocation</a:t>
            </a:r>
            <a:r>
              <a:rPr lang="zh-CN" altLang="en-US" sz="2000" dirty="0"/>
              <a:t> </a:t>
            </a:r>
            <a:r>
              <a:rPr lang="en-US" altLang="zh-CN" sz="2000" dirty="0"/>
              <a:t>decisions</a:t>
            </a:r>
          </a:p>
          <a:p>
            <a:pPr marL="342866" indent="-342866">
              <a:lnSpc>
                <a:spcPct val="70000"/>
              </a:lnSpc>
              <a:buFont typeface="+mj-lt"/>
              <a:buAutoNum type="arabicParenR"/>
            </a:pPr>
            <a:r>
              <a:rPr lang="en-US" altLang="zh-CN" sz="2000" dirty="0" err="1"/>
              <a:t>MonALISA</a:t>
            </a:r>
            <a:r>
              <a:rPr lang="zh-CN" altLang="en-US" sz="2000" dirty="0"/>
              <a:t> </a:t>
            </a:r>
            <a:r>
              <a:rPr lang="en-US" altLang="zh-CN" sz="2000" dirty="0"/>
              <a:t>sensors</a:t>
            </a:r>
            <a:r>
              <a:rPr lang="zh-CN" altLang="en-US" sz="2000" dirty="0"/>
              <a:t>  </a:t>
            </a:r>
            <a:r>
              <a:rPr lang="en-US" altLang="zh-CN" sz="2000" dirty="0"/>
              <a:t>monitor</a:t>
            </a:r>
            <a:r>
              <a:rPr lang="zh-CN" altLang="en-US" sz="2000" dirty="0"/>
              <a:t> </a:t>
            </a:r>
            <a:r>
              <a:rPr lang="en-US" altLang="zh-CN" sz="2000" dirty="0"/>
              <a:t>data</a:t>
            </a:r>
            <a:r>
              <a:rPr lang="zh-CN" altLang="en-US" sz="2000" dirty="0"/>
              <a:t> </a:t>
            </a:r>
            <a:r>
              <a:rPr lang="en-US" altLang="zh-CN" sz="2000" dirty="0"/>
              <a:t>transfer</a:t>
            </a:r>
            <a:r>
              <a:rPr lang="zh-CN" altLang="en-US" sz="2000" dirty="0"/>
              <a:t> </a:t>
            </a:r>
            <a:r>
              <a:rPr lang="en-US" altLang="zh-CN" sz="2000" dirty="0"/>
              <a:t>status</a:t>
            </a:r>
            <a:r>
              <a:rPr lang="zh-CN" altLang="en-US" sz="2000" dirty="0"/>
              <a:t> </a:t>
            </a:r>
            <a:r>
              <a:rPr lang="en-US" altLang="zh-CN" sz="2000" dirty="0"/>
              <a:t>and</a:t>
            </a:r>
            <a:r>
              <a:rPr lang="zh-CN" altLang="en-US" sz="2000" dirty="0"/>
              <a:t> </a:t>
            </a:r>
            <a:r>
              <a:rPr lang="en-US" altLang="zh-CN" sz="2000" dirty="0"/>
              <a:t>send</a:t>
            </a:r>
            <a:r>
              <a:rPr lang="zh-CN" altLang="en-US" sz="2000" dirty="0"/>
              <a:t> </a:t>
            </a:r>
            <a:r>
              <a:rPr lang="en-US" altLang="zh-CN" sz="2000" dirty="0"/>
              <a:t>update</a:t>
            </a:r>
            <a:r>
              <a:rPr lang="zh-CN" altLang="en-US" sz="2000" dirty="0"/>
              <a:t> </a:t>
            </a:r>
            <a:r>
              <a:rPr lang="en-US" altLang="zh-CN" sz="2000" dirty="0"/>
              <a:t>back</a:t>
            </a:r>
          </a:p>
        </p:txBody>
      </p:sp>
      <p:sp>
        <p:nvSpPr>
          <p:cNvPr id="79" name="Title 4"/>
          <p:cNvSpPr txBox="1">
            <a:spLocks/>
          </p:cNvSpPr>
          <p:nvPr/>
        </p:nvSpPr>
        <p:spPr bwMode="auto">
          <a:xfrm>
            <a:off x="0" y="23478"/>
            <a:ext cx="12190413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25400" dist="12700" dir="2700000" algn="ctr" rotWithShape="0">
              <a:srgbClr val="000000">
                <a:alpha val="25000"/>
              </a:srgb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3F3F3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F3F3F3"/>
                </a:solidFill>
                <a:latin typeface="Georgia" pitchFamily="-105" charset="0"/>
                <a:ea typeface="ＭＳ Ｐゴシック" pitchFamily="-105" charset="-128"/>
                <a:cs typeface="ＭＳ Ｐゴシック" pitchFamily="-105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F3F3F3"/>
                </a:solidFill>
                <a:latin typeface="Georgia" pitchFamily="-105" charset="0"/>
                <a:ea typeface="ＭＳ Ｐゴシック" pitchFamily="-105" charset="-128"/>
                <a:cs typeface="ＭＳ Ｐゴシック" pitchFamily="-105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F3F3F3"/>
                </a:solidFill>
                <a:latin typeface="Georgia" pitchFamily="-105" charset="0"/>
                <a:ea typeface="ＭＳ Ｐゴシック" pitchFamily="-105" charset="-128"/>
                <a:cs typeface="ＭＳ Ｐゴシック" pitchFamily="-105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F3F3F3"/>
                </a:solidFill>
                <a:latin typeface="Georgia" pitchFamily="-105" charset="0"/>
                <a:ea typeface="ＭＳ Ｐゴシック" pitchFamily="-105" charset="-128"/>
                <a:cs typeface="ＭＳ Ｐゴシック" pitchFamily="-105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rgbClr val="F3F3F3"/>
                </a:solidFill>
                <a:latin typeface="Georgia" pitchFamily="-105" charset="0"/>
                <a:ea typeface="ＭＳ Ｐゴシック" pitchFamily="-105" charset="-128"/>
                <a:cs typeface="ＭＳ Ｐゴシック" pitchFamily="-105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rgbClr val="F3F3F3"/>
                </a:solidFill>
                <a:latin typeface="Georgia" pitchFamily="-105" charset="0"/>
                <a:ea typeface="ＭＳ Ｐゴシック" pitchFamily="-105" charset="-128"/>
                <a:cs typeface="ＭＳ Ｐゴシック" pitchFamily="-105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rgbClr val="F3F3F3"/>
                </a:solidFill>
                <a:latin typeface="Georgia" pitchFamily="-105" charset="0"/>
                <a:ea typeface="ＭＳ Ｐゴシック" pitchFamily="-105" charset="-128"/>
                <a:cs typeface="ＭＳ Ｐゴシック" pitchFamily="-105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rgbClr val="F3F3F3"/>
                </a:solidFill>
                <a:latin typeface="Georgia" pitchFamily="-105" charset="0"/>
                <a:ea typeface="ＭＳ Ｐゴシック" pitchFamily="-105" charset="-128"/>
                <a:cs typeface="ＭＳ Ｐゴシック" pitchFamily="-105" charset="-128"/>
              </a:defRPr>
            </a:lvl9pPr>
          </a:lstStyle>
          <a:p>
            <a:r>
              <a:rPr lang="en-GB" altLang="zh-CN" kern="0" baseline="0" dirty="0" err="1" smtClean="0"/>
              <a:t>ExaO</a:t>
            </a:r>
            <a:r>
              <a:rPr lang="zh-CN" altLang="en-US" kern="0" baseline="0" dirty="0" smtClean="0"/>
              <a:t> </a:t>
            </a:r>
            <a:r>
              <a:rPr lang="en-US" altLang="zh-CN" kern="0" baseline="0" dirty="0" smtClean="0"/>
              <a:t>Workflow</a:t>
            </a:r>
            <a:endParaRPr lang="en-GB" altLang="zh-CN" kern="0" baseline="0" dirty="0"/>
          </a:p>
        </p:txBody>
      </p:sp>
    </p:spTree>
    <p:extLst>
      <p:ext uri="{BB962C8B-B14F-4D97-AF65-F5344CB8AC3E}">
        <p14:creationId xmlns:p14="http://schemas.microsoft.com/office/powerpoint/2010/main" val="3221607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ounded Rectangle 39"/>
          <p:cNvSpPr/>
          <p:nvPr/>
        </p:nvSpPr>
        <p:spPr>
          <a:xfrm>
            <a:off x="3752376" y="3503739"/>
            <a:ext cx="1315151" cy="81860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Kibana</a:t>
            </a:r>
            <a:r>
              <a:rPr lang="en-GB" dirty="0"/>
              <a:t> Monitoring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3665303" y="3575981"/>
            <a:ext cx="1315151" cy="81860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Kibana</a:t>
            </a:r>
            <a:r>
              <a:rPr lang="en-GB" dirty="0"/>
              <a:t> Monitoring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3738294" y="905158"/>
            <a:ext cx="1581195" cy="87412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ExaO</a:t>
            </a:r>
            <a:r>
              <a:rPr lang="en-GB" dirty="0"/>
              <a:t> </a:t>
            </a:r>
          </a:p>
          <a:p>
            <a:pPr algn="ctr"/>
            <a:r>
              <a:rPr lang="en-GB" dirty="0"/>
              <a:t>Rest Interface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3654187" y="979381"/>
            <a:ext cx="1581195" cy="87412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ExaO</a:t>
            </a:r>
            <a:r>
              <a:rPr lang="en-GB" dirty="0"/>
              <a:t> </a:t>
            </a:r>
          </a:p>
          <a:p>
            <a:pPr algn="ctr"/>
            <a:r>
              <a:rPr lang="en-GB" dirty="0"/>
              <a:t>Rest Interface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3557220" y="1059539"/>
            <a:ext cx="1581195" cy="87412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ExaO</a:t>
            </a:r>
            <a:r>
              <a:rPr lang="en-GB" dirty="0"/>
              <a:t> </a:t>
            </a:r>
          </a:p>
          <a:p>
            <a:pPr algn="ctr"/>
            <a:r>
              <a:rPr lang="en-GB" dirty="0" smtClean="0"/>
              <a:t>R</a:t>
            </a:r>
            <a:r>
              <a:rPr lang="en-US" altLang="zh-CN" dirty="0" err="1" smtClean="0"/>
              <a:t>ESTful</a:t>
            </a:r>
            <a:r>
              <a:rPr lang="en-GB" dirty="0" smtClean="0"/>
              <a:t> </a:t>
            </a:r>
            <a:r>
              <a:rPr lang="en-GB" dirty="0"/>
              <a:t>Interface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4026922" y="2373331"/>
            <a:ext cx="661506" cy="725427"/>
            <a:chOff x="4156031" y="2354387"/>
            <a:chExt cx="413656" cy="552203"/>
          </a:xfrm>
        </p:grpSpPr>
        <p:sp>
          <p:nvSpPr>
            <p:cNvPr id="5" name="Can 4"/>
            <p:cNvSpPr/>
            <p:nvPr/>
          </p:nvSpPr>
          <p:spPr>
            <a:xfrm>
              <a:off x="4278741" y="2354387"/>
              <a:ext cx="290946" cy="449283"/>
            </a:xfrm>
            <a:prstGeom prst="can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Can 5"/>
            <p:cNvSpPr/>
            <p:nvPr/>
          </p:nvSpPr>
          <p:spPr>
            <a:xfrm>
              <a:off x="4217386" y="2405847"/>
              <a:ext cx="290946" cy="449283"/>
            </a:xfrm>
            <a:prstGeom prst="can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Can 6"/>
            <p:cNvSpPr/>
            <p:nvPr/>
          </p:nvSpPr>
          <p:spPr>
            <a:xfrm>
              <a:off x="4156031" y="2457307"/>
              <a:ext cx="290946" cy="449283"/>
            </a:xfrm>
            <a:prstGeom prst="can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400" dirty="0"/>
                <a:t>DB</a:t>
              </a:r>
            </a:p>
          </p:txBody>
        </p:sp>
      </p:grpSp>
      <p:sp>
        <p:nvSpPr>
          <p:cNvPr id="12" name="Rounded Rectangle 11"/>
          <p:cNvSpPr/>
          <p:nvPr/>
        </p:nvSpPr>
        <p:spPr>
          <a:xfrm>
            <a:off x="3578230" y="3655150"/>
            <a:ext cx="1315151" cy="81860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Kibana</a:t>
            </a:r>
            <a:r>
              <a:rPr lang="en-GB" dirty="0"/>
              <a:t> Monitoring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4300943" y="1951617"/>
            <a:ext cx="4" cy="446314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7" idx="3"/>
          </p:cNvCxnSpPr>
          <p:nvPr/>
        </p:nvCxnSpPr>
        <p:spPr>
          <a:xfrm>
            <a:off x="4259557" y="3098756"/>
            <a:ext cx="0" cy="42177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3557220" y="5376642"/>
            <a:ext cx="1315151" cy="81860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Monalisa</a:t>
            </a:r>
            <a:endParaRPr lang="en-GB" dirty="0"/>
          </a:p>
        </p:txBody>
      </p:sp>
      <p:cxnSp>
        <p:nvCxnSpPr>
          <p:cNvPr id="24" name="Straight Arrow Connector 23"/>
          <p:cNvCxnSpPr>
            <a:stCxn id="12" idx="2"/>
            <a:endCxn id="23" idx="0"/>
          </p:cNvCxnSpPr>
          <p:nvPr/>
        </p:nvCxnSpPr>
        <p:spPr>
          <a:xfrm flipH="1">
            <a:off x="4214795" y="4473759"/>
            <a:ext cx="21011" cy="902883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 flipV="1">
            <a:off x="5315379" y="1421786"/>
            <a:ext cx="1211418" cy="7814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ounded Rectangle 43"/>
          <p:cNvSpPr/>
          <p:nvPr/>
        </p:nvSpPr>
        <p:spPr>
          <a:xfrm>
            <a:off x="6723561" y="833403"/>
            <a:ext cx="1280789" cy="82433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ExaO</a:t>
            </a:r>
            <a:r>
              <a:rPr lang="en-GB" dirty="0"/>
              <a:t> </a:t>
            </a:r>
          </a:p>
          <a:p>
            <a:pPr algn="ctr"/>
            <a:r>
              <a:rPr lang="en-GB" dirty="0"/>
              <a:t>Rest Interface</a:t>
            </a:r>
          </a:p>
        </p:txBody>
      </p:sp>
      <p:sp>
        <p:nvSpPr>
          <p:cNvPr id="45" name="Rounded Rectangle 44"/>
          <p:cNvSpPr/>
          <p:nvPr/>
        </p:nvSpPr>
        <p:spPr>
          <a:xfrm>
            <a:off x="6639455" y="907626"/>
            <a:ext cx="1280789" cy="82433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ExaO</a:t>
            </a:r>
            <a:r>
              <a:rPr lang="en-GB" dirty="0"/>
              <a:t> </a:t>
            </a:r>
          </a:p>
          <a:p>
            <a:pPr algn="ctr"/>
            <a:r>
              <a:rPr lang="en-GB" dirty="0"/>
              <a:t>Rest Interface</a:t>
            </a:r>
          </a:p>
        </p:txBody>
      </p:sp>
      <p:sp>
        <p:nvSpPr>
          <p:cNvPr id="46" name="Rounded Rectangle 45"/>
          <p:cNvSpPr/>
          <p:nvPr/>
        </p:nvSpPr>
        <p:spPr>
          <a:xfrm>
            <a:off x="6542488" y="987784"/>
            <a:ext cx="1280789" cy="82433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Scheduler</a:t>
            </a:r>
          </a:p>
        </p:txBody>
      </p:sp>
      <p:sp>
        <p:nvSpPr>
          <p:cNvPr id="52" name="Rounded Rectangle 51"/>
          <p:cNvSpPr/>
          <p:nvPr/>
        </p:nvSpPr>
        <p:spPr>
          <a:xfrm>
            <a:off x="5741012" y="2367004"/>
            <a:ext cx="1273915" cy="91321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ExaO</a:t>
            </a:r>
            <a:r>
              <a:rPr lang="en-GB" dirty="0"/>
              <a:t> </a:t>
            </a:r>
          </a:p>
          <a:p>
            <a:pPr algn="ctr"/>
            <a:r>
              <a:rPr lang="en-GB" dirty="0"/>
              <a:t>Rest Interface</a:t>
            </a:r>
          </a:p>
        </p:txBody>
      </p:sp>
      <p:sp>
        <p:nvSpPr>
          <p:cNvPr id="53" name="Rounded Rectangle 52"/>
          <p:cNvSpPr/>
          <p:nvPr/>
        </p:nvSpPr>
        <p:spPr>
          <a:xfrm>
            <a:off x="5673250" y="2412175"/>
            <a:ext cx="1273915" cy="91321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ExaO</a:t>
            </a:r>
            <a:r>
              <a:rPr lang="en-GB" dirty="0"/>
              <a:t> </a:t>
            </a:r>
          </a:p>
          <a:p>
            <a:pPr algn="ctr"/>
            <a:r>
              <a:rPr lang="en-GB" dirty="0"/>
              <a:t>Rest Interface</a:t>
            </a:r>
          </a:p>
        </p:txBody>
      </p:sp>
      <p:sp>
        <p:nvSpPr>
          <p:cNvPr id="54" name="Rounded Rectangle 53"/>
          <p:cNvSpPr/>
          <p:nvPr/>
        </p:nvSpPr>
        <p:spPr>
          <a:xfrm>
            <a:off x="5576284" y="2492333"/>
            <a:ext cx="1273915" cy="91321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Transfer Execution Nodes</a:t>
            </a:r>
          </a:p>
        </p:txBody>
      </p:sp>
      <p:cxnSp>
        <p:nvCxnSpPr>
          <p:cNvPr id="56" name="Straight Arrow Connector 55"/>
          <p:cNvCxnSpPr>
            <a:stCxn id="54" idx="1"/>
          </p:cNvCxnSpPr>
          <p:nvPr/>
        </p:nvCxnSpPr>
        <p:spPr>
          <a:xfrm flipH="1" flipV="1">
            <a:off x="4998070" y="1956421"/>
            <a:ext cx="578214" cy="992518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loud 56"/>
          <p:cNvSpPr/>
          <p:nvPr/>
        </p:nvSpPr>
        <p:spPr>
          <a:xfrm>
            <a:off x="9834854" y="2211087"/>
            <a:ext cx="2129364" cy="1456707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Cloud 57"/>
          <p:cNvSpPr/>
          <p:nvPr/>
        </p:nvSpPr>
        <p:spPr>
          <a:xfrm>
            <a:off x="9694347" y="5319454"/>
            <a:ext cx="2410377" cy="1456707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Cloud 69"/>
          <p:cNvSpPr/>
          <p:nvPr/>
        </p:nvSpPr>
        <p:spPr>
          <a:xfrm>
            <a:off x="6229183" y="5335780"/>
            <a:ext cx="2129364" cy="1456707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Rounded Rectangle 75"/>
          <p:cNvSpPr/>
          <p:nvPr/>
        </p:nvSpPr>
        <p:spPr>
          <a:xfrm>
            <a:off x="6859487" y="5564876"/>
            <a:ext cx="1049839" cy="34784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err="1"/>
              <a:t>FDTDaemon</a:t>
            </a:r>
            <a:endParaRPr lang="en-GB" sz="1200" dirty="0"/>
          </a:p>
        </p:txBody>
      </p:sp>
      <p:cxnSp>
        <p:nvCxnSpPr>
          <p:cNvPr id="60" name="Elbow Connector 59"/>
          <p:cNvCxnSpPr>
            <a:endCxn id="58" idx="2"/>
          </p:cNvCxnSpPr>
          <p:nvPr/>
        </p:nvCxnSpPr>
        <p:spPr>
          <a:xfrm>
            <a:off x="7909330" y="5772699"/>
            <a:ext cx="1792496" cy="275109"/>
          </a:xfrm>
          <a:prstGeom prst="bentConnector3">
            <a:avLst>
              <a:gd name="adj1" fmla="val 50000"/>
            </a:avLst>
          </a:prstGeom>
          <a:ln w="28575">
            <a:solidFill>
              <a:srgbClr val="00B050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ounded Rectangle 79"/>
          <p:cNvSpPr/>
          <p:nvPr/>
        </p:nvSpPr>
        <p:spPr>
          <a:xfrm>
            <a:off x="10378354" y="5562408"/>
            <a:ext cx="1049839" cy="34784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err="1"/>
              <a:t>FDTDaemon</a:t>
            </a:r>
            <a:endParaRPr lang="en-GB" sz="1200" dirty="0"/>
          </a:p>
        </p:txBody>
      </p:sp>
      <p:sp>
        <p:nvSpPr>
          <p:cNvPr id="81" name="Rounded Rectangle 80"/>
          <p:cNvSpPr/>
          <p:nvPr/>
        </p:nvSpPr>
        <p:spPr>
          <a:xfrm>
            <a:off x="10387893" y="2449834"/>
            <a:ext cx="1049839" cy="34784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err="1"/>
              <a:t>FDTDaemon</a:t>
            </a:r>
            <a:endParaRPr lang="en-GB" sz="1200" dirty="0"/>
          </a:p>
        </p:txBody>
      </p:sp>
      <p:pic>
        <p:nvPicPr>
          <p:cNvPr id="1026" name="Picture 2" descr="http://www.freeiconspng.com/uploads/server-storage-icon-15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4318" y="5954582"/>
            <a:ext cx="395010" cy="395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4" name="Picture 2" descr="http://www.freeiconspng.com/uploads/server-storage-icon-15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8063" y="5954582"/>
            <a:ext cx="395010" cy="395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5" name="Picture 2" descr="http://www.freeiconspng.com/uploads/server-storage-icon-15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8338" y="2843107"/>
            <a:ext cx="395010" cy="395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6" name="Elbow Connector 85"/>
          <p:cNvCxnSpPr>
            <a:endCxn id="80" idx="0"/>
          </p:cNvCxnSpPr>
          <p:nvPr/>
        </p:nvCxnSpPr>
        <p:spPr>
          <a:xfrm rot="5400000">
            <a:off x="9525680" y="4175275"/>
            <a:ext cx="2764728" cy="9540"/>
          </a:xfrm>
          <a:prstGeom prst="bentConnector3">
            <a:avLst>
              <a:gd name="adj1" fmla="val 50000"/>
            </a:avLst>
          </a:prstGeom>
          <a:ln w="28575">
            <a:solidFill>
              <a:srgbClr val="00B050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Elbow Connector 88"/>
          <p:cNvCxnSpPr/>
          <p:nvPr/>
        </p:nvCxnSpPr>
        <p:spPr>
          <a:xfrm rot="10800000" flipV="1">
            <a:off x="7376952" y="2600362"/>
            <a:ext cx="3003486" cy="2941119"/>
          </a:xfrm>
          <a:prstGeom prst="bentConnector2">
            <a:avLst/>
          </a:prstGeom>
          <a:ln w="28575">
            <a:solidFill>
              <a:srgbClr val="00B050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>
            <a:off x="6768195" y="3370100"/>
            <a:ext cx="4106959" cy="721749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>
            <a:off x="6768196" y="3367245"/>
            <a:ext cx="1976249" cy="2402984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6768192" y="3364777"/>
            <a:ext cx="569265" cy="392572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ounded Rectangle 103"/>
          <p:cNvSpPr/>
          <p:nvPr/>
        </p:nvSpPr>
        <p:spPr>
          <a:xfrm>
            <a:off x="6511660" y="5862262"/>
            <a:ext cx="853918" cy="34784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err="1"/>
              <a:t>MLSensor</a:t>
            </a:r>
            <a:endParaRPr lang="en-GB" sz="1200" dirty="0"/>
          </a:p>
        </p:txBody>
      </p:sp>
      <p:sp>
        <p:nvSpPr>
          <p:cNvPr id="105" name="Rounded Rectangle 104"/>
          <p:cNvSpPr/>
          <p:nvPr/>
        </p:nvSpPr>
        <p:spPr>
          <a:xfrm>
            <a:off x="10054127" y="5850179"/>
            <a:ext cx="853918" cy="34784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err="1"/>
              <a:t>MLSensor</a:t>
            </a:r>
            <a:endParaRPr lang="en-GB" sz="1200" dirty="0"/>
          </a:p>
        </p:txBody>
      </p:sp>
      <p:sp>
        <p:nvSpPr>
          <p:cNvPr id="106" name="Rounded Rectangle 105"/>
          <p:cNvSpPr/>
          <p:nvPr/>
        </p:nvSpPr>
        <p:spPr>
          <a:xfrm>
            <a:off x="10021235" y="2736043"/>
            <a:ext cx="853918" cy="34784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err="1"/>
              <a:t>MLSensor</a:t>
            </a:r>
            <a:endParaRPr lang="en-GB" sz="1200" dirty="0"/>
          </a:p>
        </p:txBody>
      </p:sp>
      <p:cxnSp>
        <p:nvCxnSpPr>
          <p:cNvPr id="103" name="Straight Arrow Connector 102"/>
          <p:cNvCxnSpPr>
            <a:stCxn id="104" idx="1"/>
          </p:cNvCxnSpPr>
          <p:nvPr/>
        </p:nvCxnSpPr>
        <p:spPr>
          <a:xfrm flipH="1" flipV="1">
            <a:off x="4893382" y="5910251"/>
            <a:ext cx="1618279" cy="125934"/>
          </a:xfrm>
          <a:prstGeom prst="straightConnector1">
            <a:avLst/>
          </a:prstGeom>
          <a:ln w="1905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 flipH="1">
            <a:off x="4893381" y="4363609"/>
            <a:ext cx="2472197" cy="1051661"/>
          </a:xfrm>
          <a:prstGeom prst="straightConnector1">
            <a:avLst/>
          </a:prstGeom>
          <a:ln w="1905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ounded Rectangle 58"/>
          <p:cNvSpPr/>
          <p:nvPr/>
        </p:nvSpPr>
        <p:spPr>
          <a:xfrm>
            <a:off x="380950" y="1126447"/>
            <a:ext cx="1206242" cy="718557"/>
          </a:xfrm>
          <a:prstGeom prst="roundRect">
            <a:avLst/>
          </a:prstGeom>
          <a:solidFill>
            <a:srgbClr val="00B0F0"/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Ph</a:t>
            </a:r>
            <a:r>
              <a:rPr lang="en-US" altLang="zh-CN" dirty="0" smtClean="0"/>
              <a:t>EDE</a:t>
            </a:r>
            <a:r>
              <a:rPr lang="en-GB" dirty="0" smtClean="0"/>
              <a:t>x</a:t>
            </a:r>
            <a:endParaRPr lang="en-GB" dirty="0"/>
          </a:p>
        </p:txBody>
      </p:sp>
      <p:sp>
        <p:nvSpPr>
          <p:cNvPr id="66" name="Rounded Rectangle 65"/>
          <p:cNvSpPr/>
          <p:nvPr/>
        </p:nvSpPr>
        <p:spPr>
          <a:xfrm>
            <a:off x="380951" y="2495853"/>
            <a:ext cx="1206242" cy="718557"/>
          </a:xfrm>
          <a:prstGeom prst="roundRect">
            <a:avLst/>
          </a:prstGeom>
          <a:solidFill>
            <a:srgbClr val="00B0F0"/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ASO</a:t>
            </a:r>
          </a:p>
        </p:txBody>
      </p:sp>
      <p:sp>
        <p:nvSpPr>
          <p:cNvPr id="67" name="Rounded Rectangle 66"/>
          <p:cNvSpPr/>
          <p:nvPr/>
        </p:nvSpPr>
        <p:spPr>
          <a:xfrm>
            <a:off x="380950" y="3971093"/>
            <a:ext cx="1206242" cy="718557"/>
          </a:xfrm>
          <a:prstGeom prst="roundRect">
            <a:avLst/>
          </a:prstGeom>
          <a:solidFill>
            <a:srgbClr val="00B0F0"/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Batch</a:t>
            </a:r>
          </a:p>
        </p:txBody>
      </p:sp>
      <p:cxnSp>
        <p:nvCxnSpPr>
          <p:cNvPr id="34" name="Elbow Connector 33"/>
          <p:cNvCxnSpPr>
            <a:stCxn id="67" idx="3"/>
            <a:endCxn id="4" idx="1"/>
          </p:cNvCxnSpPr>
          <p:nvPr/>
        </p:nvCxnSpPr>
        <p:spPr>
          <a:xfrm flipV="1">
            <a:off x="1587191" y="1496601"/>
            <a:ext cx="1970029" cy="2833771"/>
          </a:xfrm>
          <a:prstGeom prst="bentConnector3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66" idx="3"/>
            <a:endCxn id="4" idx="1"/>
          </p:cNvCxnSpPr>
          <p:nvPr/>
        </p:nvCxnSpPr>
        <p:spPr>
          <a:xfrm flipV="1">
            <a:off x="1587192" y="1496601"/>
            <a:ext cx="1970028" cy="1358531"/>
          </a:xfrm>
          <a:prstGeom prst="bentConnector3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59" idx="3"/>
            <a:endCxn id="4" idx="1"/>
          </p:cNvCxnSpPr>
          <p:nvPr/>
        </p:nvCxnSpPr>
        <p:spPr>
          <a:xfrm>
            <a:off x="1587191" y="1485726"/>
            <a:ext cx="1970029" cy="10875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ounded Rectangle 74"/>
          <p:cNvSpPr/>
          <p:nvPr/>
        </p:nvSpPr>
        <p:spPr>
          <a:xfrm>
            <a:off x="8255831" y="2686174"/>
            <a:ext cx="1280789" cy="824335"/>
          </a:xfrm>
          <a:prstGeom prst="roundRect">
            <a:avLst/>
          </a:prstGeom>
          <a:solidFill>
            <a:srgbClr val="FFE699"/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ALTO</a:t>
            </a:r>
          </a:p>
        </p:txBody>
      </p:sp>
      <p:cxnSp>
        <p:nvCxnSpPr>
          <p:cNvPr id="47" name="Straight Arrow Connector 46"/>
          <p:cNvCxnSpPr>
            <a:stCxn id="75" idx="0"/>
          </p:cNvCxnSpPr>
          <p:nvPr/>
        </p:nvCxnSpPr>
        <p:spPr>
          <a:xfrm flipH="1" flipV="1">
            <a:off x="7756320" y="1812119"/>
            <a:ext cx="1139906" cy="874055"/>
          </a:xfrm>
          <a:prstGeom prst="straightConnector1">
            <a:avLst/>
          </a:prstGeom>
          <a:ln w="3810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H="1">
            <a:off x="9536621" y="3079814"/>
            <a:ext cx="416752" cy="890"/>
          </a:xfrm>
          <a:prstGeom prst="straightConnector1">
            <a:avLst/>
          </a:prstGeom>
          <a:ln w="3810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H="1" flipV="1">
            <a:off x="9229725" y="3522824"/>
            <a:ext cx="1143238" cy="1945804"/>
          </a:xfrm>
          <a:prstGeom prst="straightConnector1">
            <a:avLst/>
          </a:prstGeom>
          <a:ln w="3810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V="1">
            <a:off x="7904591" y="3520532"/>
            <a:ext cx="593152" cy="1856108"/>
          </a:xfrm>
          <a:prstGeom prst="straightConnector1">
            <a:avLst/>
          </a:prstGeom>
          <a:ln w="3810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514025" y="1894169"/>
            <a:ext cx="1935112" cy="420628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smtClean="0">
                <a:solidFill>
                  <a:schemeClr val="bg1"/>
                </a:solidFill>
              </a:rPr>
              <a:t>Users</a:t>
            </a:r>
            <a:r>
              <a:rPr lang="zh-CN" altLang="en-US" sz="1600" dirty="0" smtClean="0">
                <a:solidFill>
                  <a:schemeClr val="bg1"/>
                </a:solidFill>
              </a:rPr>
              <a:t> </a:t>
            </a:r>
            <a:r>
              <a:rPr lang="en-US" altLang="zh-CN" sz="1600" dirty="0" smtClean="0">
                <a:solidFill>
                  <a:schemeClr val="bg1"/>
                </a:solidFill>
              </a:rPr>
              <a:t>submit</a:t>
            </a:r>
            <a:r>
              <a:rPr lang="zh-CN" altLang="en-US" sz="1600" dirty="0" smtClean="0">
                <a:solidFill>
                  <a:schemeClr val="bg1"/>
                </a:solidFill>
              </a:rPr>
              <a:t> </a:t>
            </a:r>
            <a:r>
              <a:rPr lang="en-US" altLang="zh-CN" sz="1600" dirty="0" smtClean="0">
                <a:solidFill>
                  <a:schemeClr val="bg1"/>
                </a:solidFill>
              </a:rPr>
              <a:t>dataset</a:t>
            </a:r>
            <a:r>
              <a:rPr lang="zh-CN" altLang="en-US" sz="1600" dirty="0" smtClean="0">
                <a:solidFill>
                  <a:schemeClr val="bg1"/>
                </a:solidFill>
              </a:rPr>
              <a:t> </a:t>
            </a:r>
            <a:r>
              <a:rPr lang="en-US" altLang="zh-CN" sz="1600" dirty="0" smtClean="0">
                <a:solidFill>
                  <a:schemeClr val="bg1"/>
                </a:solidFill>
              </a:rPr>
              <a:t>transfer</a:t>
            </a:r>
            <a:r>
              <a:rPr lang="zh-CN" altLang="en-US" sz="1600" dirty="0" smtClean="0">
                <a:solidFill>
                  <a:schemeClr val="bg1"/>
                </a:solidFill>
              </a:rPr>
              <a:t> </a:t>
            </a:r>
            <a:r>
              <a:rPr lang="en-US" altLang="zh-CN" sz="1600" dirty="0" smtClean="0">
                <a:solidFill>
                  <a:schemeClr val="bg1"/>
                </a:solidFill>
              </a:rPr>
              <a:t>requests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548974" y="1977228"/>
            <a:ext cx="1589442" cy="25648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altLang="zh-CN" dirty="0" smtClean="0"/>
              <a:t>Update database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5330515" y="718791"/>
            <a:ext cx="1181145" cy="420628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altLang="zh-CN" dirty="0" smtClean="0"/>
              <a:t>Query</a:t>
            </a:r>
            <a:r>
              <a:rPr lang="zh-CN" altLang="en-US" dirty="0" smtClean="0"/>
              <a:t> </a:t>
            </a:r>
            <a:r>
              <a:rPr lang="en-US" altLang="zh-CN" dirty="0" smtClean="0"/>
              <a:t>new</a:t>
            </a:r>
            <a:r>
              <a:rPr lang="zh-CN" altLang="en-US" dirty="0" smtClean="0"/>
              <a:t> </a:t>
            </a:r>
            <a:r>
              <a:rPr lang="en-US" altLang="zh-CN" dirty="0" smtClean="0"/>
              <a:t>requests</a:t>
            </a:r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8912370" y="4261468"/>
            <a:ext cx="1619816" cy="420628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smtClean="0">
                <a:solidFill>
                  <a:schemeClr val="bg1"/>
                </a:solidFill>
              </a:rPr>
              <a:t>Collect</a:t>
            </a:r>
            <a:r>
              <a:rPr lang="zh-CN" altLang="en-US" sz="1600" dirty="0" smtClean="0">
                <a:solidFill>
                  <a:schemeClr val="bg1"/>
                </a:solidFill>
              </a:rPr>
              <a:t> </a:t>
            </a:r>
            <a:r>
              <a:rPr lang="en-US" altLang="zh-CN" sz="1600" dirty="0" smtClean="0">
                <a:solidFill>
                  <a:schemeClr val="bg1"/>
                </a:solidFill>
              </a:rPr>
              <a:t>complete</a:t>
            </a:r>
            <a:r>
              <a:rPr lang="zh-CN" altLang="en-US" sz="1600" dirty="0" smtClean="0">
                <a:solidFill>
                  <a:schemeClr val="bg1"/>
                </a:solidFill>
              </a:rPr>
              <a:t> </a:t>
            </a:r>
            <a:r>
              <a:rPr lang="en-US" altLang="zh-CN" sz="1600" dirty="0" smtClean="0">
                <a:solidFill>
                  <a:schemeClr val="bg1"/>
                </a:solidFill>
              </a:rPr>
              <a:t>network</a:t>
            </a:r>
            <a:r>
              <a:rPr lang="zh-CN" altLang="en-US" sz="1600" dirty="0" smtClean="0">
                <a:solidFill>
                  <a:schemeClr val="bg1"/>
                </a:solidFill>
              </a:rPr>
              <a:t> </a:t>
            </a:r>
            <a:r>
              <a:rPr lang="en-US" altLang="zh-CN" sz="1600" dirty="0" smtClean="0">
                <a:solidFill>
                  <a:schemeClr val="bg1"/>
                </a:solidFill>
              </a:rPr>
              <a:t>state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8194189" y="1717597"/>
            <a:ext cx="1427085" cy="420628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smtClean="0">
                <a:solidFill>
                  <a:schemeClr val="bg1"/>
                </a:solidFill>
              </a:rPr>
              <a:t>Query</a:t>
            </a:r>
            <a:r>
              <a:rPr lang="zh-CN" altLang="en-US" sz="1600" dirty="0" smtClean="0">
                <a:solidFill>
                  <a:schemeClr val="bg1"/>
                </a:solidFill>
              </a:rPr>
              <a:t> </a:t>
            </a:r>
            <a:r>
              <a:rPr lang="en-US" altLang="zh-CN" sz="1600" dirty="0" smtClean="0">
                <a:solidFill>
                  <a:schemeClr val="bg1"/>
                </a:solidFill>
              </a:rPr>
              <a:t>abstract</a:t>
            </a:r>
            <a:r>
              <a:rPr lang="zh-CN" altLang="en-US" sz="1600" dirty="0" smtClean="0">
                <a:solidFill>
                  <a:schemeClr val="bg1"/>
                </a:solidFill>
              </a:rPr>
              <a:t> </a:t>
            </a:r>
            <a:r>
              <a:rPr lang="en-US" altLang="zh-CN" sz="1600" dirty="0" smtClean="0">
                <a:solidFill>
                  <a:schemeClr val="bg1"/>
                </a:solidFill>
              </a:rPr>
              <a:t>routing state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8049610" y="3264138"/>
            <a:ext cx="1903761" cy="420628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smtClean="0">
                <a:solidFill>
                  <a:schemeClr val="bg1"/>
                </a:solidFill>
              </a:rPr>
              <a:t>Compute</a:t>
            </a:r>
            <a:r>
              <a:rPr lang="zh-CN" altLang="en-US" sz="1600" dirty="0" smtClean="0">
                <a:solidFill>
                  <a:schemeClr val="bg1"/>
                </a:solidFill>
              </a:rPr>
              <a:t> </a:t>
            </a:r>
            <a:r>
              <a:rPr lang="en-US" altLang="zh-CN" sz="1600" dirty="0" smtClean="0">
                <a:solidFill>
                  <a:schemeClr val="bg1"/>
                </a:solidFill>
              </a:rPr>
              <a:t>complete and abstract routing</a:t>
            </a:r>
            <a:r>
              <a:rPr lang="zh-CN" altLang="en-US" sz="1600" dirty="0" smtClean="0">
                <a:solidFill>
                  <a:schemeClr val="bg1"/>
                </a:solidFill>
              </a:rPr>
              <a:t> </a:t>
            </a:r>
            <a:r>
              <a:rPr lang="en-US" altLang="zh-CN" sz="1600" dirty="0" smtClean="0">
                <a:solidFill>
                  <a:schemeClr val="bg1"/>
                </a:solidFill>
              </a:rPr>
              <a:t>state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71" name="Straight Arrow Connector 70"/>
          <p:cNvCxnSpPr/>
          <p:nvPr/>
        </p:nvCxnSpPr>
        <p:spPr>
          <a:xfrm flipH="1" flipV="1">
            <a:off x="5296283" y="1590036"/>
            <a:ext cx="1211418" cy="7814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5933262" y="1533688"/>
            <a:ext cx="1129592" cy="420628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altLang="zh-CN" dirty="0" smtClean="0"/>
              <a:t>Dynamic</a:t>
            </a:r>
            <a:r>
              <a:rPr lang="zh-CN" altLang="en-US" dirty="0" smtClean="0"/>
              <a:t> </a:t>
            </a:r>
            <a:r>
              <a:rPr lang="en-US" altLang="zh-CN" dirty="0" smtClean="0"/>
              <a:t>Scheduling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5262640" y="2273319"/>
            <a:ext cx="1129592" cy="420628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altLang="zh-CN" dirty="0" smtClean="0"/>
              <a:t>Query updated scheduling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6380726" y="4163628"/>
            <a:ext cx="1129592" cy="420628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altLang="zh-CN" dirty="0" smtClean="0"/>
              <a:t>Enforce scheduling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4736145" y="5153953"/>
            <a:ext cx="1290235" cy="420628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altLang="zh-CN" smtClean="0"/>
              <a:t>Monitor Transfer Status</a:t>
            </a:r>
            <a:endParaRPr lang="en-US" altLang="zh-CN" dirty="0" smtClean="0"/>
          </a:p>
        </p:txBody>
      </p:sp>
      <p:sp>
        <p:nvSpPr>
          <p:cNvPr id="78" name="TextBox 77"/>
          <p:cNvSpPr txBox="1"/>
          <p:nvPr/>
        </p:nvSpPr>
        <p:spPr>
          <a:xfrm>
            <a:off x="3547107" y="3245714"/>
            <a:ext cx="1589442" cy="25648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altLang="zh-CN" dirty="0" smtClean="0"/>
              <a:t>Update database</a:t>
            </a:r>
            <a:endParaRPr lang="en-US" dirty="0"/>
          </a:p>
        </p:txBody>
      </p:sp>
      <p:sp>
        <p:nvSpPr>
          <p:cNvPr id="79" name="Title 4"/>
          <p:cNvSpPr txBox="1">
            <a:spLocks/>
          </p:cNvSpPr>
          <p:nvPr/>
        </p:nvSpPr>
        <p:spPr bwMode="auto">
          <a:xfrm>
            <a:off x="0" y="23478"/>
            <a:ext cx="12190413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25400" dist="12700" dir="2700000" algn="ctr" rotWithShape="0">
              <a:srgbClr val="000000">
                <a:alpha val="25000"/>
              </a:srgb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3F3F3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F3F3F3"/>
                </a:solidFill>
                <a:latin typeface="Georgia" pitchFamily="-105" charset="0"/>
                <a:ea typeface="ＭＳ Ｐゴシック" pitchFamily="-105" charset="-128"/>
                <a:cs typeface="ＭＳ Ｐゴシック" pitchFamily="-105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F3F3F3"/>
                </a:solidFill>
                <a:latin typeface="Georgia" pitchFamily="-105" charset="0"/>
                <a:ea typeface="ＭＳ Ｐゴシック" pitchFamily="-105" charset="-128"/>
                <a:cs typeface="ＭＳ Ｐゴシック" pitchFamily="-105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F3F3F3"/>
                </a:solidFill>
                <a:latin typeface="Georgia" pitchFamily="-105" charset="0"/>
                <a:ea typeface="ＭＳ Ｐゴシック" pitchFamily="-105" charset="-128"/>
                <a:cs typeface="ＭＳ Ｐゴシック" pitchFamily="-105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F3F3F3"/>
                </a:solidFill>
                <a:latin typeface="Georgia" pitchFamily="-105" charset="0"/>
                <a:ea typeface="ＭＳ Ｐゴシック" pitchFamily="-105" charset="-128"/>
                <a:cs typeface="ＭＳ Ｐゴシック" pitchFamily="-105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rgbClr val="F3F3F3"/>
                </a:solidFill>
                <a:latin typeface="Georgia" pitchFamily="-105" charset="0"/>
                <a:ea typeface="ＭＳ Ｐゴシック" pitchFamily="-105" charset="-128"/>
                <a:cs typeface="ＭＳ Ｐゴシック" pitchFamily="-105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rgbClr val="F3F3F3"/>
                </a:solidFill>
                <a:latin typeface="Georgia" pitchFamily="-105" charset="0"/>
                <a:ea typeface="ＭＳ Ｐゴシック" pitchFamily="-105" charset="-128"/>
                <a:cs typeface="ＭＳ Ｐゴシック" pitchFamily="-105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rgbClr val="F3F3F3"/>
                </a:solidFill>
                <a:latin typeface="Georgia" pitchFamily="-105" charset="0"/>
                <a:ea typeface="ＭＳ Ｐゴシック" pitchFamily="-105" charset="-128"/>
                <a:cs typeface="ＭＳ Ｐゴシック" pitchFamily="-105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rgbClr val="F3F3F3"/>
                </a:solidFill>
                <a:latin typeface="Georgia" pitchFamily="-105" charset="0"/>
                <a:ea typeface="ＭＳ Ｐゴシック" pitchFamily="-105" charset="-128"/>
                <a:cs typeface="ＭＳ Ｐゴシック" pitchFamily="-105" charset="-128"/>
              </a:defRPr>
            </a:lvl9pPr>
          </a:lstStyle>
          <a:p>
            <a:r>
              <a:rPr lang="en-GB" altLang="zh-CN" kern="0" baseline="0" dirty="0" smtClean="0"/>
              <a:t>Architecture of </a:t>
            </a:r>
            <a:r>
              <a:rPr lang="en-GB" altLang="zh-CN" kern="0" baseline="0" dirty="0" err="1"/>
              <a:t>ExaO</a:t>
            </a:r>
            <a:endParaRPr lang="en-GB" altLang="zh-CN" kern="0" baseline="0" dirty="0"/>
          </a:p>
        </p:txBody>
      </p:sp>
    </p:spTree>
    <p:extLst>
      <p:ext uri="{BB962C8B-B14F-4D97-AF65-F5344CB8AC3E}">
        <p14:creationId xmlns:p14="http://schemas.microsoft.com/office/powerpoint/2010/main" val="4055447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63" grpId="0" animBg="1"/>
      <p:bldP spid="64" grpId="0" animBg="1"/>
      <p:bldP spid="65" grpId="0" animBg="1"/>
      <p:bldP spid="68" grpId="0" animBg="1"/>
      <p:bldP spid="69" grpId="0" animBg="1"/>
      <p:bldP spid="72" grpId="0" animBg="1"/>
      <p:bldP spid="73" grpId="0" animBg="1"/>
      <p:bldP spid="74" grpId="0" animBg="1"/>
      <p:bldP spid="77" grpId="0" animBg="1"/>
      <p:bldP spid="7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0413" cy="805218"/>
          </a:xfrm>
        </p:spPr>
        <p:txBody>
          <a:bodyPr/>
          <a:lstStyle/>
          <a:p>
            <a:r>
              <a:rPr lang="en-US" dirty="0" err="1" smtClean="0"/>
              <a:t>PhEDEx</a:t>
            </a:r>
            <a:r>
              <a:rPr lang="en-US" dirty="0" smtClean="0"/>
              <a:t>: CMS </a:t>
            </a:r>
            <a:r>
              <a:rPr lang="en-US" altLang="zh-CN" dirty="0" smtClean="0"/>
              <a:t>Data Transfer 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195" y="990600"/>
            <a:ext cx="11504105" cy="5334000"/>
          </a:xfrm>
        </p:spPr>
        <p:txBody>
          <a:bodyPr>
            <a:noAutofit/>
          </a:bodyPr>
          <a:lstStyle/>
          <a:p>
            <a:r>
              <a:rPr lang="en-US" altLang="zh-CN" dirty="0" smtClean="0"/>
              <a:t>Automating data management and movement in CMS</a:t>
            </a:r>
          </a:p>
          <a:p>
            <a:r>
              <a:rPr lang="en-US" altLang="zh-CN" dirty="0"/>
              <a:t>Managing over 63 million files with an average of 2.6GB file size</a:t>
            </a:r>
          </a:p>
          <a:p>
            <a:pPr lvl="1"/>
            <a:r>
              <a:rPr lang="en-US" altLang="zh-CN" sz="3200" dirty="0"/>
              <a:t>over 160PB of data in total</a:t>
            </a:r>
          </a:p>
          <a:p>
            <a:r>
              <a:rPr lang="en-US" altLang="zh-CN" dirty="0"/>
              <a:t>Dataset consisting hundreds to thousands files</a:t>
            </a:r>
          </a:p>
          <a:p>
            <a:r>
              <a:rPr lang="en-US" altLang="zh-CN" dirty="0"/>
              <a:t>400-500 dataset transfer requests per </a:t>
            </a:r>
            <a:r>
              <a:rPr lang="en-US" altLang="zh-CN" dirty="0" smtClean="0"/>
              <a:t>day</a:t>
            </a:r>
            <a:endParaRPr lang="en-US" altLang="zh-CN" dirty="0"/>
          </a:p>
          <a:p>
            <a:r>
              <a:rPr lang="en-US" altLang="zh-CN" dirty="0" smtClean="0"/>
              <a:t>Users submit dataset transfer requests through Web interface</a:t>
            </a:r>
          </a:p>
          <a:p>
            <a:pPr lvl="1"/>
            <a:r>
              <a:rPr lang="en-US" altLang="zh-CN" sz="3200" dirty="0" smtClean="0"/>
              <a:t>Request pattern: one-to-one, one-to-many, many-to-one</a:t>
            </a:r>
          </a:p>
          <a:p>
            <a:r>
              <a:rPr lang="en-US" altLang="zh-CN" dirty="0"/>
              <a:t>Centralized system for making global data movement </a:t>
            </a:r>
            <a:r>
              <a:rPr lang="en-US" altLang="zh-CN" dirty="0" smtClean="0"/>
              <a:t>decisions based on history statistics</a:t>
            </a:r>
          </a:p>
          <a:p>
            <a:endParaRPr lang="en-US" altLang="zh-CN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7097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0413" cy="805218"/>
          </a:xfrm>
        </p:spPr>
        <p:txBody>
          <a:bodyPr/>
          <a:lstStyle/>
          <a:p>
            <a:r>
              <a:rPr lang="en-US" dirty="0" smtClean="0"/>
              <a:t>Limitation of </a:t>
            </a:r>
            <a:r>
              <a:rPr lang="en-US" dirty="0" err="1" smtClean="0"/>
              <a:t>PhEDEx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dirty="0"/>
              <a:t>Built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top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traditional</a:t>
            </a:r>
            <a:r>
              <a:rPr lang="zh-CN" altLang="en-US" dirty="0"/>
              <a:t> </a:t>
            </a:r>
            <a:r>
              <a:rPr lang="en-US" altLang="zh-CN" dirty="0"/>
              <a:t>multi-domain</a:t>
            </a:r>
            <a:r>
              <a:rPr lang="zh-CN" altLang="en-US" dirty="0"/>
              <a:t> </a:t>
            </a:r>
            <a:r>
              <a:rPr lang="en-US" altLang="zh-CN" dirty="0" smtClean="0"/>
              <a:t>networks</a:t>
            </a:r>
          </a:p>
          <a:p>
            <a:pPr lvl="1"/>
            <a:r>
              <a:rPr lang="en-US" altLang="zh-CN" dirty="0" smtClean="0"/>
              <a:t>Inflexible</a:t>
            </a:r>
            <a:r>
              <a:rPr lang="zh-CN" altLang="en-US" dirty="0" smtClean="0"/>
              <a:t> </a:t>
            </a:r>
            <a:r>
              <a:rPr lang="en-US" altLang="zh-CN" dirty="0" smtClean="0"/>
              <a:t>infrastructures</a:t>
            </a:r>
            <a:endParaRPr lang="en-US" altLang="zh-CN" dirty="0"/>
          </a:p>
          <a:p>
            <a:pPr lvl="1"/>
            <a:r>
              <a:rPr lang="en-US" dirty="0"/>
              <a:t>Lack of </a:t>
            </a:r>
            <a:r>
              <a:rPr lang="en-US" altLang="zh-CN" dirty="0"/>
              <a:t>real-time,</a:t>
            </a:r>
            <a:r>
              <a:rPr lang="zh-CN" altLang="en-US" dirty="0"/>
              <a:t> </a:t>
            </a:r>
            <a:r>
              <a:rPr lang="en-US" dirty="0"/>
              <a:t>global network </a:t>
            </a:r>
            <a:r>
              <a:rPr lang="en-US" altLang="zh-CN" dirty="0" smtClean="0"/>
              <a:t>view</a:t>
            </a:r>
          </a:p>
          <a:p>
            <a:pPr lvl="1"/>
            <a:r>
              <a:rPr lang="en-US" altLang="zh-CN" dirty="0" smtClean="0"/>
              <a:t>Infeasible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end-to-end data flow</a:t>
            </a:r>
            <a:r>
              <a:rPr lang="zh-CN" altLang="en-US" dirty="0" smtClean="0"/>
              <a:t> </a:t>
            </a:r>
            <a:r>
              <a:rPr lang="en-US" altLang="zh-CN" dirty="0" smtClean="0"/>
              <a:t>orchestration</a:t>
            </a:r>
            <a:endParaRPr lang="en-US" altLang="zh-CN" dirty="0"/>
          </a:p>
          <a:p>
            <a:r>
              <a:rPr lang="en-US" altLang="zh-CN" dirty="0" smtClean="0"/>
              <a:t>Inflexible,</a:t>
            </a:r>
            <a:r>
              <a:rPr lang="zh-CN" altLang="en-US" dirty="0" smtClean="0"/>
              <a:t> </a:t>
            </a:r>
            <a:r>
              <a:rPr lang="en-US" altLang="zh-CN" dirty="0" smtClean="0"/>
              <a:t>static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dataset</a:t>
            </a:r>
            <a:r>
              <a:rPr lang="zh-CN" altLang="en-US" dirty="0" smtClean="0"/>
              <a:t> </a:t>
            </a:r>
            <a:r>
              <a:rPr lang="en-US" dirty="0" smtClean="0"/>
              <a:t>level</a:t>
            </a:r>
            <a:r>
              <a:rPr lang="zh-CN" altLang="en-US" dirty="0" smtClean="0"/>
              <a:t> </a:t>
            </a:r>
            <a:r>
              <a:rPr lang="en-US" altLang="zh-CN" dirty="0" smtClean="0"/>
              <a:t>scheduling</a:t>
            </a:r>
          </a:p>
          <a:p>
            <a:pPr lvl="1"/>
            <a:r>
              <a:rPr lang="en-US" altLang="zh-CN" sz="2800" dirty="0" smtClean="0"/>
              <a:t>Traditional</a:t>
            </a:r>
            <a:r>
              <a:rPr lang="zh-CN" altLang="en-US" sz="2800" dirty="0" smtClean="0"/>
              <a:t> </a:t>
            </a:r>
            <a:r>
              <a:rPr lang="en-US" altLang="zh-CN" dirty="0" smtClean="0"/>
              <a:t>c</a:t>
            </a:r>
            <a:r>
              <a:rPr lang="en-US" altLang="zh-CN" sz="2800" dirty="0" smtClean="0"/>
              <a:t>lient/server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mode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to</a:t>
            </a:r>
            <a:r>
              <a:rPr lang="zh-CN" altLang="en-US" sz="2800" dirty="0" smtClean="0"/>
              <a:t> </a:t>
            </a:r>
            <a:r>
              <a:rPr lang="en-US" altLang="zh-CN" dirty="0" smtClean="0"/>
              <a:t>select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source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for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all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files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at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once</a:t>
            </a:r>
            <a:endParaRPr lang="en-US" altLang="zh-CN" sz="2800" dirty="0"/>
          </a:p>
          <a:p>
            <a:pPr lvl="1"/>
            <a:r>
              <a:rPr lang="en-US" altLang="zh-CN" sz="2800" dirty="0" smtClean="0"/>
              <a:t>Complete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ignorance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of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d</a:t>
            </a:r>
            <a:r>
              <a:rPr lang="en-US" sz="2800" dirty="0" smtClean="0"/>
              <a:t>estination sites</a:t>
            </a:r>
            <a:r>
              <a:rPr lang="en-US" altLang="zh-CN" sz="2800" dirty="0" smtClean="0"/>
              <a:t>’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potential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as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file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provider</a:t>
            </a:r>
            <a:r>
              <a:rPr lang="en-US" sz="2800" dirty="0" smtClean="0"/>
              <a:t>s</a:t>
            </a:r>
          </a:p>
          <a:p>
            <a:pPr lvl="1"/>
            <a:r>
              <a:rPr lang="en-US" altLang="zh-CN" dirty="0"/>
              <a:t>No</a:t>
            </a:r>
            <a:r>
              <a:rPr lang="zh-CN" altLang="en-US" dirty="0"/>
              <a:t> </a:t>
            </a:r>
            <a:r>
              <a:rPr lang="en-US" altLang="zh-CN" dirty="0"/>
              <a:t>network</a:t>
            </a:r>
            <a:r>
              <a:rPr lang="zh-CN" altLang="en-US" dirty="0"/>
              <a:t> </a:t>
            </a:r>
            <a:r>
              <a:rPr lang="en-US" altLang="zh-CN" dirty="0"/>
              <a:t>resource</a:t>
            </a:r>
            <a:r>
              <a:rPr lang="zh-CN" altLang="en-US" dirty="0"/>
              <a:t> </a:t>
            </a:r>
            <a:r>
              <a:rPr lang="en-US" altLang="zh-CN" dirty="0"/>
              <a:t>allocation</a:t>
            </a:r>
            <a:r>
              <a:rPr lang="zh-CN" altLang="en-US" dirty="0"/>
              <a:t> </a:t>
            </a:r>
            <a:r>
              <a:rPr lang="en-US" altLang="zh-CN" dirty="0" smtClean="0"/>
              <a:t>scheme</a:t>
            </a:r>
            <a:endParaRPr lang="en-US" altLang="zh-CN" sz="2800" dirty="0" smtClean="0"/>
          </a:p>
          <a:p>
            <a:r>
              <a:rPr lang="en-US" altLang="zh-CN" dirty="0" smtClean="0"/>
              <a:t>Performance</a:t>
            </a:r>
          </a:p>
          <a:p>
            <a:pPr lvl="1"/>
            <a:r>
              <a:rPr lang="en-US" sz="2800" b="1" dirty="0" smtClean="0"/>
              <a:t>Low concurrency</a:t>
            </a:r>
            <a:r>
              <a:rPr lang="en-US" altLang="zh-CN" sz="2800" b="1" dirty="0" smtClean="0"/>
              <a:t>,</a:t>
            </a:r>
            <a:r>
              <a:rPr lang="zh-CN" altLang="en-US" sz="2800" b="1" dirty="0" smtClean="0"/>
              <a:t> </a:t>
            </a:r>
            <a:r>
              <a:rPr lang="en-US" altLang="zh-CN" sz="2800" b="1" dirty="0" smtClean="0"/>
              <a:t>l</a:t>
            </a:r>
            <a:r>
              <a:rPr lang="en-US" sz="2800" b="1" dirty="0" smtClean="0"/>
              <a:t>ow </a:t>
            </a:r>
            <a:r>
              <a:rPr lang="en-US" sz="2800" b="1" dirty="0"/>
              <a:t>link </a:t>
            </a:r>
            <a:r>
              <a:rPr lang="en-US" sz="2800" b="1" dirty="0" smtClean="0"/>
              <a:t>utilization</a:t>
            </a:r>
            <a:r>
              <a:rPr lang="en-US" altLang="zh-CN" sz="2800" b="1" dirty="0" smtClean="0"/>
              <a:t>,</a:t>
            </a:r>
            <a:r>
              <a:rPr lang="zh-CN" altLang="en-US" sz="2800" b="1" dirty="0" smtClean="0"/>
              <a:t> </a:t>
            </a:r>
            <a:r>
              <a:rPr lang="en-US" altLang="zh-CN" sz="2800" b="1" dirty="0" smtClean="0"/>
              <a:t>long</a:t>
            </a:r>
            <a:r>
              <a:rPr lang="zh-CN" altLang="en-US" sz="2800" b="1" dirty="0" smtClean="0"/>
              <a:t> </a:t>
            </a:r>
            <a:r>
              <a:rPr lang="en-US" sz="2800" b="1" dirty="0" smtClean="0"/>
              <a:t>transfer delay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083890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1219041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Content Placeholder 2"/>
              <p:cNvSpPr txBox="1">
                <a:spLocks/>
              </p:cNvSpPr>
              <p:nvPr/>
            </p:nvSpPr>
            <p:spPr bwMode="auto">
              <a:xfrm>
                <a:off x="5861702" y="1260514"/>
                <a:ext cx="6328712" cy="51402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:ma14="http://schemas.microsoft.com/office/mac/drawingml/2011/main" val="1"/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6E7BBD"/>
                  </a:buClr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>
                    <a:solidFill>
                      <a:schemeClr val="tx1"/>
                    </a:solidFill>
                    <a:latin typeface="+mj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j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+mj-lt"/>
                    <a:ea typeface="+mn-ea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rgbClr val="686868"/>
                    </a:solidFill>
                    <a:latin typeface="+mj-lt"/>
                    <a:ea typeface="+mn-ea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rgbClr val="686868"/>
                    </a:solidFill>
                    <a:latin typeface="+mj-lt"/>
                    <a:ea typeface="+mn-ea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rgbClr val="686868"/>
                    </a:solidFill>
                    <a:latin typeface="+mj-lt"/>
                    <a:ea typeface="+mn-ea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rgbClr val="686868"/>
                    </a:solidFill>
                    <a:latin typeface="+mj-lt"/>
                    <a:ea typeface="+mn-ea"/>
                  </a:defRPr>
                </a:lvl9pPr>
              </a:lstStyle>
              <a:p>
                <a:r>
                  <a:rPr lang="en-US" altLang="zh-CN" sz="2400" kern="0" baseline="0" dirty="0" smtClean="0"/>
                  <a:t>O</a:t>
                </a:r>
                <a:r>
                  <a:rPr lang="en-US" sz="2400" kern="0" baseline="0" dirty="0" smtClean="0"/>
                  <a:t>nly site 1 </a:t>
                </a:r>
                <a:r>
                  <a:rPr lang="en-US" altLang="zh-CN" sz="2400" kern="0" baseline="0" dirty="0" smtClean="0"/>
                  <a:t>is</a:t>
                </a:r>
                <a:r>
                  <a:rPr lang="zh-CN" altLang="en-US" sz="2400" kern="0" baseline="0" dirty="0" smtClean="0"/>
                  <a:t> </a:t>
                </a:r>
                <a:r>
                  <a:rPr lang="en-US" altLang="zh-CN" sz="2400" kern="0" baseline="0" dirty="0" smtClean="0"/>
                  <a:t>considered</a:t>
                </a:r>
                <a:r>
                  <a:rPr lang="en-US" sz="2400" kern="0" baseline="0" dirty="0" smtClean="0"/>
                  <a:t> </a:t>
                </a:r>
                <a:r>
                  <a:rPr lang="en-US" altLang="zh-CN" sz="2400" kern="0" baseline="0" dirty="0" smtClean="0"/>
                  <a:t>as</a:t>
                </a:r>
                <a:r>
                  <a:rPr lang="zh-CN" altLang="en-US" sz="2400" kern="0" baseline="0" dirty="0" smtClean="0"/>
                  <a:t> </a:t>
                </a:r>
                <a:r>
                  <a:rPr lang="en-US" altLang="zh-CN" sz="2400" kern="0" baseline="0" dirty="0" smtClean="0"/>
                  <a:t>a</a:t>
                </a:r>
                <a:r>
                  <a:rPr lang="zh-CN" altLang="en-US" sz="2400" kern="0" baseline="0" dirty="0" smtClean="0"/>
                  <a:t> </a:t>
                </a:r>
                <a:r>
                  <a:rPr lang="en-US" altLang="zh-CN" sz="2400" kern="0" baseline="0" dirty="0" smtClean="0"/>
                  <a:t>potential</a:t>
                </a:r>
                <a:r>
                  <a:rPr lang="en-US" sz="2400" kern="0" baseline="0" dirty="0" smtClean="0"/>
                  <a:t> source</a:t>
                </a:r>
              </a:p>
              <a:p>
                <a:r>
                  <a:rPr lang="en-US" altLang="zh-CN" sz="2400" kern="0" baseline="0" dirty="0" err="1" smtClean="0"/>
                  <a:t>PhEDEx</a:t>
                </a:r>
                <a:r>
                  <a:rPr lang="zh-CN" altLang="en-US" sz="2400" kern="0" baseline="0" dirty="0" smtClean="0"/>
                  <a:t> </a:t>
                </a:r>
                <a:r>
                  <a:rPr lang="en-US" altLang="zh-CN" sz="2400" kern="0" baseline="0" dirty="0" smtClean="0"/>
                  <a:t>s</a:t>
                </a:r>
                <a:r>
                  <a:rPr lang="en-US" sz="2400" kern="0" baseline="0" dirty="0" smtClean="0"/>
                  <a:t>cheduling</a:t>
                </a:r>
                <a:r>
                  <a:rPr lang="en-US" altLang="zh-CN" sz="2400" kern="0" baseline="0" dirty="0" smtClean="0"/>
                  <a:t>:</a:t>
                </a:r>
                <a:r>
                  <a:rPr lang="en-US" sz="2400" kern="0" baseline="0" dirty="0" smtClean="0"/>
                  <a:t> </a:t>
                </a:r>
                <a:r>
                  <a:rPr lang="en-US" altLang="zh-CN" sz="2400" kern="0" baseline="0" dirty="0" smtClean="0"/>
                  <a:t>s</a:t>
                </a:r>
                <a:r>
                  <a:rPr lang="en-US" sz="2400" kern="0" baseline="0" dirty="0" smtClean="0"/>
                  <a:t>ite 1 sends all 3000 files to each destination</a:t>
                </a:r>
              </a:p>
              <a:p>
                <a:pPr lvl="1"/>
                <a:r>
                  <a:rPr lang="en-US" sz="2400" kern="0" baseline="0" dirty="0" smtClean="0"/>
                  <a:t>(File K, site 1, site X)</a:t>
                </a:r>
                <a:r>
                  <a:rPr lang="zh-CN" altLang="en-US" sz="2400" kern="0" baseline="0" dirty="0" smtClean="0"/>
                  <a:t> </a:t>
                </a:r>
                <a:r>
                  <a:rPr lang="en-US" altLang="zh-CN" sz="2400" kern="0" baseline="0" dirty="0" smtClean="0"/>
                  <a:t>where</a:t>
                </a:r>
                <a:r>
                  <a:rPr lang="zh-CN" altLang="en-US" sz="2400" kern="0" baseline="0" dirty="0" smtClean="0"/>
                  <a:t> </a:t>
                </a:r>
                <a:r>
                  <a:rPr lang="en-US" altLang="zh-CN" sz="2400" kern="0" baseline="0" dirty="0" smtClean="0"/>
                  <a:t>K=1,</a:t>
                </a:r>
                <a:r>
                  <a:rPr lang="zh-CN" altLang="en-US" sz="2400" kern="0" baseline="0" dirty="0" smtClean="0"/>
                  <a:t> </a:t>
                </a:r>
                <a:r>
                  <a:rPr lang="en-US" altLang="zh-CN" sz="2400" kern="0" baseline="0" dirty="0" smtClean="0"/>
                  <a:t>2,</a:t>
                </a:r>
                <a:r>
                  <a:rPr lang="zh-CN" altLang="en-US" sz="2400" kern="0" baseline="0" dirty="0" smtClean="0"/>
                  <a:t> </a:t>
                </a:r>
                <a:r>
                  <a:rPr lang="is-IS" altLang="zh-CN" sz="2400" kern="0" baseline="0" dirty="0" smtClean="0"/>
                  <a:t>…</a:t>
                </a:r>
                <a:r>
                  <a:rPr lang="en-US" altLang="zh-CN" sz="2400" kern="0" baseline="0" dirty="0" smtClean="0"/>
                  <a:t>,</a:t>
                </a:r>
                <a:r>
                  <a:rPr lang="zh-CN" altLang="en-US" sz="2400" kern="0" baseline="0" dirty="0" smtClean="0"/>
                  <a:t> </a:t>
                </a:r>
                <a:r>
                  <a:rPr lang="en-US" altLang="zh-CN" sz="2400" kern="0" baseline="0" dirty="0" smtClean="0"/>
                  <a:t>3000</a:t>
                </a:r>
                <a:r>
                  <a:rPr lang="zh-CN" altLang="en-US" sz="2400" kern="0" baseline="0" dirty="0" smtClean="0"/>
                  <a:t> </a:t>
                </a:r>
                <a:r>
                  <a:rPr lang="en-US" altLang="zh-CN" sz="2400" kern="0" baseline="0" dirty="0" smtClean="0"/>
                  <a:t>and</a:t>
                </a:r>
                <a:r>
                  <a:rPr lang="zh-CN" altLang="en-US" sz="2400" kern="0" baseline="0" dirty="0" smtClean="0"/>
                  <a:t> </a:t>
                </a:r>
                <a:r>
                  <a:rPr lang="en-US" altLang="zh-CN" sz="2400" kern="0" baseline="0" dirty="0" smtClean="0"/>
                  <a:t>X=2,</a:t>
                </a:r>
                <a:r>
                  <a:rPr lang="zh-CN" altLang="en-US" sz="2400" kern="0" baseline="0" dirty="0" smtClean="0"/>
                  <a:t> </a:t>
                </a:r>
                <a:r>
                  <a:rPr lang="en-US" altLang="zh-CN" sz="2400" kern="0" baseline="0" dirty="0" smtClean="0"/>
                  <a:t>3,</a:t>
                </a:r>
                <a:r>
                  <a:rPr lang="zh-CN" altLang="en-US" sz="2400" kern="0" baseline="0" dirty="0" smtClean="0"/>
                  <a:t> </a:t>
                </a:r>
                <a:r>
                  <a:rPr lang="is-IS" altLang="zh-CN" sz="2400" kern="0" baseline="0" dirty="0" smtClean="0"/>
                  <a:t>…</a:t>
                </a:r>
                <a:r>
                  <a:rPr lang="zh-CN" altLang="en-US" sz="2400" kern="0" baseline="0" dirty="0" smtClean="0"/>
                  <a:t> </a:t>
                </a:r>
                <a:r>
                  <a:rPr lang="en-US" altLang="zh-CN" sz="2400" kern="0" baseline="0" dirty="0" smtClean="0"/>
                  <a:t>7</a:t>
                </a:r>
                <a:endParaRPr lang="en-US" altLang="zh-CN" sz="2400" kern="0" baseline="0" dirty="0" smtClean="0">
                  <a:solidFill>
                    <a:srgbClr val="FF0000"/>
                  </a:solidFill>
                </a:endParaRPr>
              </a:p>
              <a:p>
                <a:pPr lvl="1"/>
                <a:r>
                  <a:rPr lang="en-US" altLang="zh-CN" sz="2400" kern="0" baseline="0" dirty="0" smtClean="0">
                    <a:solidFill>
                      <a:srgbClr val="FF0000"/>
                    </a:solidFill>
                  </a:rPr>
                  <a:t>Low concurrency</a:t>
                </a:r>
              </a:p>
              <a:p>
                <a:r>
                  <a:rPr lang="en-US" sz="2400" kern="0" baseline="0" dirty="0"/>
                  <a:t>Only </a:t>
                </a:r>
                <a:r>
                  <a:rPr lang="en-US" altLang="zh-CN" sz="2400" kern="0" baseline="0" dirty="0" smtClean="0"/>
                  <a:t>the</a:t>
                </a:r>
                <a:r>
                  <a:rPr lang="en-US" sz="2400" kern="0" baseline="0" dirty="0" smtClean="0"/>
                  <a:t> </a:t>
                </a:r>
                <a:r>
                  <a:rPr lang="en-US" sz="2400" kern="0" baseline="0" dirty="0"/>
                  <a:t>uplink </a:t>
                </a:r>
                <a:r>
                  <a:rPr lang="en-US" altLang="zh-CN" sz="2400" kern="0" baseline="0" dirty="0" smtClean="0"/>
                  <a:t>of</a:t>
                </a:r>
                <a:r>
                  <a:rPr lang="zh-CN" altLang="en-US" sz="2400" kern="0" baseline="0" dirty="0" smtClean="0"/>
                  <a:t> </a:t>
                </a:r>
                <a:r>
                  <a:rPr lang="en-US" altLang="zh-CN" sz="2400" kern="0" baseline="0" dirty="0" smtClean="0"/>
                  <a:t>site</a:t>
                </a:r>
                <a:r>
                  <a:rPr lang="zh-CN" altLang="en-US" sz="2400" kern="0" baseline="0" dirty="0" smtClean="0"/>
                  <a:t> </a:t>
                </a:r>
                <a:r>
                  <a:rPr lang="en-US" altLang="zh-CN" sz="2400" kern="0" baseline="0" dirty="0" smtClean="0"/>
                  <a:t>1</a:t>
                </a:r>
                <a:r>
                  <a:rPr lang="zh-CN" altLang="en-US" sz="2400" kern="0" baseline="0" dirty="0" smtClean="0"/>
                  <a:t> </a:t>
                </a:r>
                <a:r>
                  <a:rPr lang="en-US" sz="2400" kern="0" baseline="0" dirty="0" smtClean="0"/>
                  <a:t>is </a:t>
                </a:r>
                <a:r>
                  <a:rPr lang="en-US" sz="2400" kern="0" baseline="0" dirty="0"/>
                  <a:t>utilized and becomes the bottleneck</a:t>
                </a:r>
              </a:p>
              <a:p>
                <a:pPr lvl="1"/>
                <a:r>
                  <a:rPr lang="en-US" sz="2400" kern="0" baseline="0" dirty="0" smtClean="0">
                    <a:solidFill>
                      <a:srgbClr val="FF0000"/>
                    </a:solidFill>
                    <a:ea typeface="微软雅黑" panose="020B0503020204020204" pitchFamily="34" charset="-122"/>
                  </a:rPr>
                  <a:t>Low </a:t>
                </a:r>
                <a:r>
                  <a:rPr lang="en-US" altLang="zh-CN" sz="2400" kern="0" baseline="0" dirty="0" smtClean="0">
                    <a:solidFill>
                      <a:srgbClr val="FF0000"/>
                    </a:solidFill>
                    <a:ea typeface="微软雅黑" panose="020B0503020204020204" pitchFamily="34" charset="-122"/>
                  </a:rPr>
                  <a:t>l</a:t>
                </a:r>
                <a:r>
                  <a:rPr lang="en-US" sz="2400" kern="0" baseline="0" dirty="0" smtClean="0">
                    <a:solidFill>
                      <a:srgbClr val="FF0000"/>
                    </a:solidFill>
                    <a:ea typeface="微软雅黑" panose="020B0503020204020204" pitchFamily="34" charset="-122"/>
                  </a:rPr>
                  <a:t>ink </a:t>
                </a:r>
                <a:r>
                  <a:rPr lang="en-US" sz="2400" kern="0" baseline="0" dirty="0">
                    <a:solidFill>
                      <a:srgbClr val="FF0000"/>
                    </a:solidFill>
                    <a:ea typeface="微软雅黑" panose="020B0503020204020204" pitchFamily="34" charset="-122"/>
                  </a:rPr>
                  <a:t>utilization: </a:t>
                </a:r>
                <a14:m>
                  <m:oMath xmlns:m="http://schemas.openxmlformats.org/officeDocument/2006/math">
                    <m:r>
                      <a:rPr lang="en-US" sz="2400" i="1" baseline="0">
                        <a:solidFill>
                          <a:srgbClr val="FF0000"/>
                        </a:solidFill>
                        <a:latin typeface="Cambria Math" charset="0"/>
                        <a:ea typeface="微软雅黑" panose="020B0503020204020204" pitchFamily="34" charset="-122"/>
                      </a:rPr>
                      <m:t>1/7=14.29%</m:t>
                    </m:r>
                  </m:oMath>
                </a14:m>
                <a:endParaRPr lang="en-US" altLang="zh-CN" kern="0" baseline="0" dirty="0" smtClean="0">
                  <a:solidFill>
                    <a:srgbClr val="FF0000"/>
                  </a:solidFill>
                </a:endParaRPr>
              </a:p>
              <a:p>
                <a:r>
                  <a:rPr lang="en-US" altLang="zh-CN" sz="2400" kern="0" baseline="0" dirty="0" smtClean="0"/>
                  <a:t>Flows</a:t>
                </a:r>
                <a:r>
                  <a:rPr lang="zh-CN" altLang="en-US" sz="2400" kern="0" baseline="0" dirty="0" smtClean="0"/>
                  <a:t> </a:t>
                </a:r>
                <a:r>
                  <a:rPr lang="en-US" altLang="zh-CN" sz="2400" kern="0" baseline="0" dirty="0" smtClean="0"/>
                  <a:t>compete</a:t>
                </a:r>
                <a:r>
                  <a:rPr lang="zh-CN" altLang="en-US" sz="2400" kern="0" baseline="0" dirty="0" smtClean="0"/>
                  <a:t> </a:t>
                </a:r>
                <a:r>
                  <a:rPr lang="en-US" altLang="zh-CN" sz="2400" kern="0" baseline="0" dirty="0" smtClean="0"/>
                  <a:t>for</a:t>
                </a:r>
                <a:r>
                  <a:rPr lang="zh-CN" altLang="en-US" sz="2400" kern="0" baseline="0" dirty="0" smtClean="0"/>
                  <a:t> </a:t>
                </a:r>
                <a:r>
                  <a:rPr lang="en-US" altLang="zh-CN" sz="2400" kern="0" baseline="0" dirty="0" smtClean="0"/>
                  <a:t>network</a:t>
                </a:r>
                <a:r>
                  <a:rPr lang="zh-CN" altLang="en-US" sz="2400" kern="0" baseline="0" dirty="0" smtClean="0"/>
                  <a:t> </a:t>
                </a:r>
                <a:r>
                  <a:rPr lang="en-US" altLang="zh-CN" sz="2400" kern="0" baseline="0" dirty="0" smtClean="0"/>
                  <a:t>resources</a:t>
                </a:r>
              </a:p>
              <a:p>
                <a:pPr lvl="1"/>
                <a:r>
                  <a:rPr lang="en-US" altLang="zh-CN" sz="2400" kern="0" baseline="0" dirty="0" smtClean="0"/>
                  <a:t>With</a:t>
                </a:r>
                <a:r>
                  <a:rPr lang="zh-CN" altLang="en-US" sz="2400" kern="0" baseline="0" dirty="0" smtClean="0"/>
                  <a:t> </a:t>
                </a:r>
                <a:r>
                  <a:rPr lang="en-US" altLang="zh-CN" sz="2400" kern="0" baseline="0" dirty="0" smtClean="0"/>
                  <a:t>TCP,</a:t>
                </a:r>
                <a:r>
                  <a:rPr lang="zh-CN" altLang="en-US" sz="2400" kern="0" baseline="0" dirty="0" smtClean="0"/>
                  <a:t> </a:t>
                </a:r>
                <a:r>
                  <a:rPr lang="en-US" altLang="zh-CN" sz="2400" kern="0" baseline="0" dirty="0" smtClean="0"/>
                  <a:t>the</a:t>
                </a:r>
                <a:r>
                  <a:rPr lang="zh-CN" altLang="en-US" sz="2400" kern="0" baseline="0" dirty="0" smtClean="0"/>
                  <a:t> </a:t>
                </a:r>
                <a:r>
                  <a:rPr lang="en-US" altLang="zh-CN" sz="2400" kern="0" baseline="0" dirty="0" smtClean="0"/>
                  <a:t>fair</a:t>
                </a:r>
                <a:r>
                  <a:rPr lang="zh-CN" altLang="en-US" sz="2400" kern="0" baseline="0" dirty="0" smtClean="0"/>
                  <a:t> </a:t>
                </a:r>
                <a:r>
                  <a:rPr lang="en-US" altLang="zh-CN" sz="2400" kern="0" baseline="0" dirty="0" smtClean="0"/>
                  <a:t>share</a:t>
                </a:r>
                <a:r>
                  <a:rPr lang="zh-CN" altLang="en-US" sz="2400" kern="0" baseline="0" dirty="0" smtClean="0"/>
                  <a:t> </a:t>
                </a:r>
                <a:r>
                  <a:rPr lang="en-US" altLang="zh-CN" sz="2400" kern="0" baseline="0" dirty="0" smtClean="0"/>
                  <a:t>of</a:t>
                </a:r>
                <a:r>
                  <a:rPr lang="zh-CN" altLang="en-US" sz="2400" kern="0" baseline="0" dirty="0" smtClean="0"/>
                  <a:t> </a:t>
                </a:r>
                <a:r>
                  <a:rPr lang="en-US" altLang="zh-CN" sz="2400" kern="0" baseline="0" dirty="0" smtClean="0"/>
                  <a:t>each</a:t>
                </a:r>
                <a:r>
                  <a:rPr lang="zh-CN" altLang="en-US" sz="2400" kern="0" baseline="0" dirty="0" smtClean="0"/>
                  <a:t> </a:t>
                </a:r>
                <a:r>
                  <a:rPr lang="en-US" altLang="zh-CN" sz="2400" kern="0" baseline="0" dirty="0" smtClean="0"/>
                  <a:t>site-to-site</a:t>
                </a:r>
                <a:r>
                  <a:rPr lang="zh-CN" altLang="en-US" sz="2400" kern="0" baseline="0" dirty="0" smtClean="0"/>
                  <a:t> </a:t>
                </a:r>
                <a:r>
                  <a:rPr lang="en-US" altLang="zh-CN" sz="2400" kern="0" baseline="0" dirty="0" smtClean="0"/>
                  <a:t>flow</a:t>
                </a:r>
                <a:r>
                  <a:rPr lang="zh-CN" altLang="en-US" sz="2400" kern="0" baseline="0" dirty="0" smtClean="0"/>
                  <a:t> </a:t>
                </a:r>
                <a:r>
                  <a:rPr lang="en-US" altLang="zh-CN" sz="2400" kern="0" baseline="0" dirty="0" smtClean="0"/>
                  <a:t>converges</a:t>
                </a:r>
                <a:r>
                  <a:rPr lang="zh-CN" altLang="en-US" sz="2400" kern="0" baseline="0" dirty="0" smtClean="0"/>
                  <a:t> </a:t>
                </a:r>
                <a:r>
                  <a:rPr lang="en-US" altLang="zh-CN" sz="2400" kern="0" baseline="0" dirty="0" smtClean="0"/>
                  <a:t>at</a:t>
                </a:r>
                <a:r>
                  <a:rPr lang="zh-CN" altLang="en-US" sz="2400" kern="0" baseline="0" dirty="0" smtClean="0"/>
                  <a:t> </a:t>
                </a:r>
                <a:r>
                  <a:rPr lang="en-US" altLang="zh-CN" sz="2400" kern="0" baseline="0" dirty="0" smtClean="0">
                    <a:solidFill>
                      <a:srgbClr val="FF0000"/>
                    </a:solidFill>
                  </a:rPr>
                  <a:t>100/6=16.7Gbps</a:t>
                </a:r>
              </a:p>
              <a:p>
                <a:endParaRPr lang="en-US" sz="2400" kern="0" baseline="0" dirty="0" smtClean="0"/>
              </a:p>
            </p:txBody>
          </p:sp>
        </mc:Choice>
        <mc:Fallback xmlns="">
          <p:sp>
            <p:nvSpPr>
              <p:cNvPr id="63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861702" y="1260514"/>
                <a:ext cx="6328712" cy="5140286"/>
              </a:xfrm>
              <a:prstGeom prst="rect">
                <a:avLst/>
              </a:prstGeom>
              <a:blipFill rotWithShape="0">
                <a:blip r:embed="rId4"/>
                <a:stretch>
                  <a:fillRect l="-1541" t="-1068" r="-9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:ma14="http://schemas.microsoft.com/office/mac/drawingml/2011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Rectangle 4"/>
          <p:cNvSpPr>
            <a:spLocks noChangeArrowheads="1"/>
          </p:cNvSpPr>
          <p:nvPr/>
        </p:nvSpPr>
        <p:spPr bwMode="auto">
          <a:xfrm>
            <a:off x="0" y="0"/>
            <a:ext cx="1219041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6" name="Rectangle 7"/>
          <p:cNvSpPr>
            <a:spLocks noChangeArrowheads="1"/>
          </p:cNvSpPr>
          <p:nvPr/>
        </p:nvSpPr>
        <p:spPr bwMode="auto">
          <a:xfrm>
            <a:off x="0" y="0"/>
            <a:ext cx="1219041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7" name="对象 6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6448002"/>
              </p:ext>
            </p:extLst>
          </p:nvPr>
        </p:nvGraphicFramePr>
        <p:xfrm>
          <a:off x="498764" y="4855939"/>
          <a:ext cx="5362939" cy="16365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1" name="Visio" r:id="rId5" imgW="4619204" imgH="1405917" progId="Visio.Drawing.11">
                  <p:embed/>
                </p:oleObj>
              </mc:Choice>
              <mc:Fallback>
                <p:oleObj name="Visio" r:id="rId5" imgW="4619204" imgH="1405917" progId="Visio.Drawing.11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8764" y="4855939"/>
                        <a:ext cx="5362939" cy="163652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0413" cy="805218"/>
          </a:xfrm>
        </p:spPr>
        <p:txBody>
          <a:bodyPr/>
          <a:lstStyle/>
          <a:p>
            <a:r>
              <a:rPr lang="en-US" altLang="zh-CN" sz="4000" dirty="0" smtClean="0"/>
              <a:t>Example:</a:t>
            </a:r>
            <a:r>
              <a:rPr lang="zh-CN" altLang="en-US" sz="4000" dirty="0" smtClean="0"/>
              <a:t> </a:t>
            </a:r>
            <a:r>
              <a:rPr lang="en-US" altLang="zh-CN" sz="4000" dirty="0" smtClean="0"/>
              <a:t>Distributing</a:t>
            </a:r>
            <a:r>
              <a:rPr lang="zh-CN" altLang="en-US" sz="4000" dirty="0" smtClean="0"/>
              <a:t> </a:t>
            </a:r>
            <a:r>
              <a:rPr lang="en-US" altLang="zh-CN" sz="4000" dirty="0"/>
              <a:t>Dataset</a:t>
            </a:r>
            <a:r>
              <a:rPr lang="zh-CN" altLang="en-US" sz="4000" dirty="0"/>
              <a:t> </a:t>
            </a:r>
            <a:r>
              <a:rPr lang="en-US" altLang="zh-CN" sz="4000" dirty="0"/>
              <a:t>X</a:t>
            </a:r>
            <a:r>
              <a:rPr lang="zh-CN" altLang="en-US" sz="4000" dirty="0"/>
              <a:t> </a:t>
            </a:r>
            <a:r>
              <a:rPr lang="en-US" altLang="zh-CN" sz="4000" dirty="0"/>
              <a:t>to</a:t>
            </a:r>
            <a:r>
              <a:rPr lang="zh-CN" altLang="en-US" sz="4000" dirty="0"/>
              <a:t> </a:t>
            </a:r>
            <a:r>
              <a:rPr lang="en-US" altLang="zh-CN" sz="4000" dirty="0"/>
              <a:t>All</a:t>
            </a:r>
            <a:r>
              <a:rPr lang="zh-CN" altLang="en-US" sz="4000" dirty="0"/>
              <a:t> </a:t>
            </a:r>
            <a:r>
              <a:rPr lang="en-US" altLang="zh-CN" sz="4000" dirty="0"/>
              <a:t>the</a:t>
            </a:r>
            <a:r>
              <a:rPr lang="zh-CN" altLang="en-US" sz="4000" dirty="0"/>
              <a:t> </a:t>
            </a:r>
            <a:r>
              <a:rPr lang="en-US" altLang="zh-CN" sz="4000" dirty="0" smtClean="0"/>
              <a:t>Sites</a:t>
            </a:r>
            <a:r>
              <a:rPr lang="zh-CN" altLang="en-US" sz="4000" dirty="0" smtClean="0"/>
              <a:t> </a:t>
            </a:r>
            <a:r>
              <a:rPr lang="en-US" altLang="zh-CN" sz="4000" dirty="0" smtClean="0"/>
              <a:t>in</a:t>
            </a:r>
            <a:r>
              <a:rPr lang="zh-CN" altLang="en-US" sz="4000" dirty="0" smtClean="0"/>
              <a:t> </a:t>
            </a:r>
            <a:r>
              <a:rPr lang="en-US" altLang="zh-CN" sz="4000" dirty="0" err="1" smtClean="0"/>
              <a:t>PhEDEx</a:t>
            </a:r>
            <a:endParaRPr lang="en-US" sz="4000" dirty="0"/>
          </a:p>
        </p:txBody>
      </p:sp>
      <p:sp>
        <p:nvSpPr>
          <p:cNvPr id="70" name="Rectangle 9"/>
          <p:cNvSpPr>
            <a:spLocks noChangeArrowheads="1"/>
          </p:cNvSpPr>
          <p:nvPr/>
        </p:nvSpPr>
        <p:spPr bwMode="auto">
          <a:xfrm>
            <a:off x="0" y="0"/>
            <a:ext cx="1219041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2" name="Rectangle 11"/>
          <p:cNvSpPr>
            <a:spLocks noChangeArrowheads="1"/>
          </p:cNvSpPr>
          <p:nvPr/>
        </p:nvSpPr>
        <p:spPr bwMode="auto">
          <a:xfrm>
            <a:off x="0" y="0"/>
            <a:ext cx="1219041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7" name="Rectangle 15"/>
          <p:cNvSpPr>
            <a:spLocks noChangeArrowheads="1"/>
          </p:cNvSpPr>
          <p:nvPr/>
        </p:nvSpPr>
        <p:spPr bwMode="auto">
          <a:xfrm>
            <a:off x="0" y="0"/>
            <a:ext cx="1219041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8" name="对象 7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0215889"/>
              </p:ext>
            </p:extLst>
          </p:nvPr>
        </p:nvGraphicFramePr>
        <p:xfrm>
          <a:off x="441433" y="1260513"/>
          <a:ext cx="5411412" cy="35164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2" name="Visio" r:id="rId7" imgW="4594388" imgH="2683753" progId="Visio.Drawing.11">
                  <p:embed/>
                </p:oleObj>
              </mc:Choice>
              <mc:Fallback>
                <p:oleObj name="Visio" r:id="rId7" imgW="4594388" imgH="2683753" progId="Visio.Drawing.11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433" y="1260513"/>
                        <a:ext cx="5411412" cy="351643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" name="椭圆 81"/>
          <p:cNvSpPr/>
          <p:nvPr/>
        </p:nvSpPr>
        <p:spPr bwMode="auto">
          <a:xfrm>
            <a:off x="1560787" y="2774733"/>
            <a:ext cx="3373821" cy="394138"/>
          </a:xfrm>
          <a:prstGeom prst="ellipse">
            <a:avLst/>
          </a:prstGeom>
          <a:noFill/>
          <a:ln w="28575" cap="flat" cmpd="sng" algn="ctr">
            <a:solidFill>
              <a:srgbClr val="FF1D19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-105" charset="0"/>
              <a:ea typeface="ＭＳ Ｐゴシック" pitchFamily="-105" charset="-128"/>
              <a:cs typeface="ＭＳ Ｐゴシック" pitchFamily="-105" charset="-128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708017" y="923354"/>
            <a:ext cx="2384683" cy="297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Dataset </a:t>
            </a:r>
            <a:r>
              <a:rPr lang="en-US" altLang="zh-CN" sz="2000" b="1" dirty="0" smtClean="0"/>
              <a:t>X</a:t>
            </a:r>
            <a:r>
              <a:rPr lang="en-US" sz="2000" b="1" dirty="0" smtClean="0"/>
              <a:t> (3000 50GB files)</a:t>
            </a:r>
            <a:endParaRPr lang="en-US" sz="2000" b="1" dirty="0"/>
          </a:p>
        </p:txBody>
      </p:sp>
      <p:cxnSp>
        <p:nvCxnSpPr>
          <p:cNvPr id="3" name="Straight Arrow Connector 2"/>
          <p:cNvCxnSpPr>
            <a:endCxn id="9" idx="3"/>
          </p:cNvCxnSpPr>
          <p:nvPr/>
        </p:nvCxnSpPr>
        <p:spPr bwMode="auto">
          <a:xfrm flipH="1" flipV="1">
            <a:off x="2309770" y="1364444"/>
            <a:ext cx="937928" cy="521826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rgbClr val="FF0000"/>
            </a:solidFill>
            <a:prstDash val="solid"/>
            <a:round/>
            <a:headEnd type="triangle" w="med" len="med"/>
            <a:tailEnd type="none"/>
          </a:ln>
          <a:effectLst/>
        </p:spPr>
      </p:cxnSp>
      <p:sp>
        <p:nvSpPr>
          <p:cNvPr id="9" name="TextBox 8"/>
          <p:cNvSpPr txBox="1"/>
          <p:nvPr/>
        </p:nvSpPr>
        <p:spPr>
          <a:xfrm>
            <a:off x="914400" y="1179778"/>
            <a:ext cx="1395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baseline="0" smtClean="0">
                <a:solidFill>
                  <a:srgbClr val="FF0000"/>
                </a:solidFill>
              </a:rPr>
              <a:t>Bottleneck</a:t>
            </a:r>
            <a:endParaRPr lang="en-US" sz="1800" b="1" baseline="0" dirty="0">
              <a:solidFill>
                <a:srgbClr val="FF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14400" y="3331778"/>
            <a:ext cx="10237514" cy="58477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sz="3200" b="1" kern="0" baseline="0" dirty="0" smtClean="0">
                <a:solidFill>
                  <a:srgbClr val="FF0000"/>
                </a:solidFill>
                <a:latin typeface="Calibri"/>
                <a:ea typeface="宋体" charset="-122"/>
                <a:cs typeface=""/>
              </a:rPr>
              <a:t>CMS</a:t>
            </a:r>
            <a:r>
              <a:rPr lang="zh-CN" altLang="en-US" sz="3200" b="1" kern="0" baseline="0" dirty="0" smtClean="0">
                <a:solidFill>
                  <a:srgbClr val="FF0000"/>
                </a:solidFill>
                <a:latin typeface="Calibri"/>
                <a:ea typeface="宋体" charset="-122"/>
                <a:cs typeface=""/>
              </a:rPr>
              <a:t> </a:t>
            </a:r>
            <a:r>
              <a:rPr lang="en-US" altLang="zh-CN" sz="3200" b="1" kern="0" baseline="0" dirty="0" smtClean="0">
                <a:solidFill>
                  <a:srgbClr val="FF0000"/>
                </a:solidFill>
                <a:latin typeface="Calibri"/>
                <a:ea typeface="宋体" charset="-122"/>
                <a:cs typeface=""/>
              </a:rPr>
              <a:t>Needs</a:t>
            </a:r>
            <a:r>
              <a:rPr lang="zh-CN" altLang="en-US" sz="3200" b="1" kern="0" baseline="0" dirty="0" smtClean="0">
                <a:solidFill>
                  <a:srgbClr val="FF0000"/>
                </a:solidFill>
                <a:latin typeface="Calibri"/>
                <a:ea typeface="宋体" charset="-122"/>
                <a:cs typeface=""/>
              </a:rPr>
              <a:t> </a:t>
            </a:r>
            <a:r>
              <a:rPr lang="en-US" altLang="zh-CN" sz="3200" b="1" kern="0" baseline="0" dirty="0" smtClean="0">
                <a:solidFill>
                  <a:srgbClr val="FF0000"/>
                </a:solidFill>
                <a:latin typeface="Calibri"/>
                <a:ea typeface="宋体" charset="-122"/>
                <a:cs typeface=""/>
              </a:rPr>
              <a:t>A</a:t>
            </a:r>
            <a:r>
              <a:rPr lang="zh-CN" altLang="en-US" sz="3200" b="1" kern="0" baseline="0" dirty="0" smtClean="0">
                <a:solidFill>
                  <a:srgbClr val="FF0000"/>
                </a:solidFill>
                <a:latin typeface="Calibri"/>
                <a:ea typeface="宋体" charset="-122"/>
                <a:cs typeface=""/>
              </a:rPr>
              <a:t> </a:t>
            </a:r>
            <a:r>
              <a:rPr lang="en-US" altLang="zh-CN" sz="3200" b="1" kern="0" baseline="0" dirty="0" smtClean="0">
                <a:solidFill>
                  <a:srgbClr val="FF0000"/>
                </a:solidFill>
                <a:latin typeface="Calibri"/>
                <a:ea typeface="宋体" charset="-122"/>
                <a:cs typeface=""/>
              </a:rPr>
              <a:t>More</a:t>
            </a:r>
            <a:r>
              <a:rPr lang="zh-CN" altLang="en-US" sz="3200" b="1" kern="0" baseline="0" dirty="0" smtClean="0">
                <a:solidFill>
                  <a:srgbClr val="FF0000"/>
                </a:solidFill>
                <a:latin typeface="Calibri"/>
                <a:ea typeface="宋体" charset="-122"/>
                <a:cs typeface=""/>
              </a:rPr>
              <a:t> </a:t>
            </a:r>
            <a:r>
              <a:rPr lang="en-US" altLang="zh-CN" sz="3200" b="1" kern="0" baseline="0" dirty="0">
                <a:solidFill>
                  <a:srgbClr val="FF0000"/>
                </a:solidFill>
                <a:latin typeface="Calibri"/>
                <a:ea typeface="宋体" charset="-122"/>
                <a:cs typeface=""/>
              </a:rPr>
              <a:t>Efficient,</a:t>
            </a:r>
            <a:r>
              <a:rPr lang="zh-CN" altLang="en-US" sz="3200" b="1" kern="0" baseline="0" dirty="0">
                <a:solidFill>
                  <a:srgbClr val="FF0000"/>
                </a:solidFill>
                <a:latin typeface="Calibri"/>
                <a:ea typeface="宋体" charset="-122"/>
                <a:cs typeface=""/>
              </a:rPr>
              <a:t> </a:t>
            </a:r>
            <a:r>
              <a:rPr lang="en-US" altLang="zh-CN" sz="3200" b="1" kern="0" baseline="0" dirty="0">
                <a:solidFill>
                  <a:srgbClr val="FF0000"/>
                </a:solidFill>
                <a:latin typeface="Calibri"/>
                <a:ea typeface="宋体" charset="-122"/>
                <a:cs typeface=""/>
              </a:rPr>
              <a:t>Flexible</a:t>
            </a:r>
            <a:r>
              <a:rPr lang="zh-CN" altLang="en-US" sz="3200" b="1" kern="0" baseline="0" dirty="0">
                <a:solidFill>
                  <a:srgbClr val="FF0000"/>
                </a:solidFill>
                <a:latin typeface="Calibri"/>
                <a:ea typeface="宋体" charset="-122"/>
                <a:cs typeface=""/>
              </a:rPr>
              <a:t> </a:t>
            </a:r>
            <a:r>
              <a:rPr lang="en-US" altLang="zh-CN" sz="3200" b="1" kern="0" baseline="0" dirty="0">
                <a:solidFill>
                  <a:srgbClr val="FF0000"/>
                </a:solidFill>
                <a:latin typeface="Calibri"/>
                <a:ea typeface="宋体" charset="-122"/>
                <a:cs typeface=""/>
              </a:rPr>
              <a:t>Data</a:t>
            </a:r>
            <a:r>
              <a:rPr lang="zh-CN" altLang="en-US" sz="3200" b="1" kern="0" baseline="0" dirty="0">
                <a:solidFill>
                  <a:srgbClr val="FF0000"/>
                </a:solidFill>
                <a:latin typeface="Calibri"/>
                <a:ea typeface="宋体" charset="-122"/>
                <a:cs typeface=""/>
              </a:rPr>
              <a:t> </a:t>
            </a:r>
            <a:r>
              <a:rPr lang="en-US" altLang="zh-CN" sz="3200" b="1" kern="0" baseline="0" dirty="0">
                <a:solidFill>
                  <a:srgbClr val="FF0000"/>
                </a:solidFill>
                <a:latin typeface="Calibri"/>
                <a:ea typeface="宋体" charset="-122"/>
                <a:cs typeface=""/>
              </a:rPr>
              <a:t>Transfer</a:t>
            </a:r>
            <a:r>
              <a:rPr lang="zh-CN" altLang="en-US" sz="3200" b="1" kern="0" baseline="0" dirty="0">
                <a:solidFill>
                  <a:srgbClr val="FF0000"/>
                </a:solidFill>
                <a:latin typeface="Calibri"/>
                <a:ea typeface="宋体" charset="-122"/>
                <a:cs typeface=""/>
              </a:rPr>
              <a:t> </a:t>
            </a:r>
            <a:r>
              <a:rPr lang="en-US" altLang="zh-CN" sz="3200" b="1" kern="0" baseline="0" dirty="0" smtClean="0">
                <a:solidFill>
                  <a:srgbClr val="FF0000"/>
                </a:solidFill>
                <a:latin typeface="Calibri"/>
                <a:ea typeface="宋体" charset="-122"/>
                <a:cs typeface=""/>
              </a:rPr>
              <a:t>Service</a:t>
            </a:r>
            <a:endParaRPr 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8577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  <p:bldP spid="9" grpId="0"/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 smtClean="0"/>
              <a:t>Design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Challenges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for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An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Flexible,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Efficient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Data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Transfer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Service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Provision</a:t>
            </a:r>
            <a:r>
              <a:rPr lang="zh-CN" altLang="en-US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</a:t>
            </a:r>
            <a:r>
              <a:rPr lang="en-US" altLang="zh-CN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of</a:t>
            </a:r>
            <a:r>
              <a:rPr lang="zh-CN" altLang="en-US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</a:t>
            </a:r>
            <a:r>
              <a:rPr lang="en-US" altLang="zh-CN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a</a:t>
            </a:r>
            <a:r>
              <a:rPr lang="zh-CN" altLang="en-US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</a:t>
            </a:r>
            <a:r>
              <a:rPr lang="en-US" altLang="zh-CN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global</a:t>
            </a:r>
            <a:r>
              <a:rPr lang="en-US" altLang="zh-CN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, real-time, inter-domain network </a:t>
            </a:r>
            <a:r>
              <a:rPr lang="en-US" altLang="zh-CN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view</a:t>
            </a:r>
          </a:p>
          <a:p>
            <a:r>
              <a:rPr lang="en-US" altLang="zh-CN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Flexible,</a:t>
            </a:r>
            <a:r>
              <a:rPr lang="zh-CN" altLang="en-US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</a:t>
            </a:r>
            <a:r>
              <a:rPr lang="en-US" altLang="zh-CN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dynamic</a:t>
            </a:r>
            <a:r>
              <a:rPr lang="zh-CN" altLang="en-US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</a:t>
            </a:r>
            <a:r>
              <a:rPr lang="en-US" altLang="zh-CN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scheduling</a:t>
            </a:r>
            <a:r>
              <a:rPr lang="zh-CN" altLang="en-US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</a:t>
            </a:r>
            <a:r>
              <a:rPr lang="en-US" altLang="zh-CN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with</a:t>
            </a:r>
            <a:r>
              <a:rPr lang="zh-CN" altLang="en-US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</a:t>
            </a:r>
            <a:r>
              <a:rPr lang="en-US" altLang="zh-CN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high</a:t>
            </a:r>
            <a:r>
              <a:rPr lang="zh-CN" altLang="en-US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</a:t>
            </a:r>
            <a:r>
              <a:rPr lang="en-US" altLang="zh-CN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transfer</a:t>
            </a:r>
            <a:r>
              <a:rPr lang="zh-CN" altLang="en-US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</a:t>
            </a:r>
            <a:r>
              <a:rPr lang="en-US" altLang="zh-CN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concurrency</a:t>
            </a:r>
          </a:p>
          <a:p>
            <a:r>
              <a:rPr lang="en-US" altLang="zh-CN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Efficient</a:t>
            </a:r>
            <a:r>
              <a:rPr lang="zh-CN" altLang="en-US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</a:t>
            </a:r>
            <a:r>
              <a:rPr lang="en-GB" dirty="0" smtClean="0"/>
              <a:t>orchestration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among</a:t>
            </a:r>
            <a:r>
              <a:rPr lang="en-GB" dirty="0" smtClean="0"/>
              <a:t> </a:t>
            </a:r>
            <a:r>
              <a:rPr lang="en-US" altLang="zh-CN" dirty="0" smtClean="0"/>
              <a:t>end-to-end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</a:t>
            </a:r>
            <a:r>
              <a:rPr lang="zh-CN" altLang="en-US" dirty="0" smtClean="0"/>
              <a:t> </a:t>
            </a:r>
            <a:r>
              <a:rPr lang="en-US" altLang="zh-CN" dirty="0" smtClean="0"/>
              <a:t>flows</a:t>
            </a:r>
            <a:r>
              <a:rPr lang="zh-CN" altLang="en-US" dirty="0" smtClean="0"/>
              <a:t> </a:t>
            </a:r>
            <a:r>
              <a:rPr lang="en-US" altLang="zh-CN" dirty="0" smtClean="0"/>
              <a:t>with</a:t>
            </a:r>
            <a:r>
              <a:rPr lang="zh-CN" altLang="en-US" dirty="0" smtClean="0"/>
              <a:t> </a:t>
            </a:r>
            <a:r>
              <a:rPr lang="en-US" altLang="zh-CN" dirty="0" smtClean="0"/>
              <a:t>high</a:t>
            </a:r>
            <a:r>
              <a:rPr lang="zh-CN" altLang="en-US" dirty="0" smtClean="0"/>
              <a:t> </a:t>
            </a:r>
            <a:r>
              <a:rPr lang="en-US" altLang="zh-CN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network resource</a:t>
            </a:r>
            <a:r>
              <a:rPr lang="zh-CN" altLang="en-US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</a:t>
            </a:r>
            <a:r>
              <a:rPr lang="en-US" altLang="zh-CN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utilization</a:t>
            </a:r>
          </a:p>
          <a:p>
            <a:endParaRPr lang="en-US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497071" y="4469520"/>
            <a:ext cx="9105900" cy="144655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4400" b="1" kern="0" baseline="0" dirty="0" err="1" smtClean="0">
                <a:solidFill>
                  <a:srgbClr val="FF0000"/>
                </a:solidFill>
                <a:latin typeface="Calibri"/>
                <a:ea typeface=""/>
                <a:cs typeface=""/>
              </a:rPr>
              <a:t>ExaO</a:t>
            </a:r>
            <a:r>
              <a:rPr lang="en-GB" sz="4400" b="1" kern="0" baseline="0" dirty="0">
                <a:solidFill>
                  <a:srgbClr val="FF0000"/>
                </a:solidFill>
                <a:latin typeface="Calibri"/>
                <a:ea typeface=""/>
                <a:cs typeface=""/>
              </a:rPr>
              <a:t>: </a:t>
            </a:r>
            <a:r>
              <a:rPr lang="en-US" altLang="zh-CN" sz="4400" b="1" kern="0" baseline="0" dirty="0" smtClean="0">
                <a:solidFill>
                  <a:srgbClr val="FF0000"/>
                </a:solidFill>
                <a:latin typeface="Calibri"/>
                <a:ea typeface=""/>
                <a:cs typeface=""/>
              </a:rPr>
              <a:t>A</a:t>
            </a:r>
            <a:r>
              <a:rPr lang="zh-CN" altLang="en-US" sz="4400" b="1" kern="0" baseline="0" dirty="0" smtClean="0">
                <a:solidFill>
                  <a:srgbClr val="FF0000"/>
                </a:solidFill>
                <a:latin typeface="Calibri"/>
                <a:ea typeface=""/>
                <a:cs typeface=""/>
              </a:rPr>
              <a:t> </a:t>
            </a:r>
            <a:r>
              <a:rPr lang="en-US" altLang="zh-CN" sz="4400" b="1" kern="0" baseline="0" dirty="0" smtClean="0">
                <a:solidFill>
                  <a:srgbClr val="FF0000"/>
                </a:solidFill>
                <a:latin typeface="Calibri"/>
                <a:ea typeface="宋体" charset="-122"/>
                <a:cs typeface=""/>
              </a:rPr>
              <a:t>Software</a:t>
            </a:r>
            <a:r>
              <a:rPr lang="zh-CN" altLang="en-US" sz="4400" b="1" kern="0" baseline="0" dirty="0" smtClean="0">
                <a:solidFill>
                  <a:srgbClr val="FF0000"/>
                </a:solidFill>
                <a:latin typeface="Calibri"/>
                <a:ea typeface="宋体" charset="-122"/>
                <a:cs typeface=""/>
              </a:rPr>
              <a:t> </a:t>
            </a:r>
            <a:r>
              <a:rPr lang="en-US" altLang="zh-CN" sz="4400" b="1" kern="0" baseline="0" dirty="0">
                <a:solidFill>
                  <a:srgbClr val="FF0000"/>
                </a:solidFill>
                <a:latin typeface="Calibri"/>
                <a:ea typeface="宋体" charset="-122"/>
                <a:cs typeface=""/>
              </a:rPr>
              <a:t>Defined</a:t>
            </a:r>
            <a:r>
              <a:rPr lang="zh-CN" altLang="en-US" sz="4400" b="1" kern="0" baseline="0" dirty="0">
                <a:solidFill>
                  <a:srgbClr val="FF0000"/>
                </a:solidFill>
                <a:latin typeface="Calibri"/>
                <a:ea typeface="宋体" charset="-122"/>
                <a:cs typeface=""/>
              </a:rPr>
              <a:t> </a:t>
            </a:r>
            <a:r>
              <a:rPr lang="en-GB" sz="4400" b="1" kern="0" baseline="0" dirty="0">
                <a:solidFill>
                  <a:srgbClr val="FF0000"/>
                </a:solidFill>
                <a:latin typeface="Calibri"/>
                <a:ea typeface=""/>
                <a:cs typeface=""/>
              </a:rPr>
              <a:t>Data Transfer Orchestrator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43718" y="3657600"/>
            <a:ext cx="26543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baseline="0" dirty="0" smtClean="0">
                <a:solidFill>
                  <a:schemeClr val="dk1"/>
                </a:solidFill>
                <a:latin typeface="Calibri" charset="0"/>
                <a:ea typeface="Calibri" charset="0"/>
                <a:cs typeface="Calibri" charset="0"/>
              </a:rPr>
              <a:t>Solution?</a:t>
            </a:r>
            <a:endParaRPr lang="en-US" sz="4400" b="1" baseline="0" dirty="0">
              <a:solidFill>
                <a:schemeClr val="dk1"/>
              </a:solidFill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5329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Arrow 6"/>
          <p:cNvSpPr/>
          <p:nvPr/>
        </p:nvSpPr>
        <p:spPr>
          <a:xfrm>
            <a:off x="5384964" y="2222310"/>
            <a:ext cx="755552" cy="4857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800" baseline="0">
              <a:solidFill>
                <a:srgbClr val="FFFFFF"/>
              </a:solidFill>
              <a:ea typeface="Arial" charset="0"/>
              <a:cs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340950" y="836619"/>
            <a:ext cx="17363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aseline="0" dirty="0" err="1"/>
              <a:t>PhEDEx</a:t>
            </a:r>
            <a:endParaRPr lang="en-US" sz="3200" baseline="0" dirty="0"/>
          </a:p>
        </p:txBody>
      </p:sp>
      <p:sp>
        <p:nvSpPr>
          <p:cNvPr id="11" name="Rectangle 10"/>
          <p:cNvSpPr/>
          <p:nvPr/>
        </p:nvSpPr>
        <p:spPr>
          <a:xfrm>
            <a:off x="339490" y="3526122"/>
            <a:ext cx="5045475" cy="1754326"/>
          </a:xfrm>
          <a:prstGeom prst="rect">
            <a:avLst/>
          </a:prstGeom>
          <a:ln>
            <a:solidFill>
              <a:schemeClr val="accent3">
                <a:lumMod val="50000"/>
              </a:schemeClr>
            </a:solidFill>
          </a:ln>
        </p:spPr>
        <p:txBody>
          <a:bodyPr wrap="square"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marL="285750" indent="-285750">
              <a:lnSpc>
                <a:spcPct val="100000"/>
              </a:lnSpc>
              <a:spcBef>
                <a:spcPct val="0"/>
              </a:spcBef>
            </a:pPr>
            <a:r>
              <a:rPr lang="en-US" altLang="en-US" sz="1800" baseline="0" dirty="0" smtClean="0">
                <a:latin typeface="Arial" charset="0"/>
                <a:ea typeface="Arial" charset="0"/>
                <a:cs typeface="Arial" charset="0"/>
              </a:rPr>
              <a:t>Dataset level scheduling</a:t>
            </a:r>
          </a:p>
          <a:p>
            <a:pPr marL="285750" indent="-285750">
              <a:lnSpc>
                <a:spcPct val="100000"/>
              </a:lnSpc>
              <a:spcBef>
                <a:spcPct val="0"/>
              </a:spcBef>
            </a:pPr>
            <a:r>
              <a:rPr lang="en-US" altLang="en-US" sz="1800" baseline="0" dirty="0" smtClean="0">
                <a:latin typeface="Arial" charset="0"/>
                <a:ea typeface="Arial" charset="0"/>
                <a:cs typeface="Arial" charset="0"/>
              </a:rPr>
              <a:t>Destination </a:t>
            </a:r>
            <a:r>
              <a:rPr lang="en-US" altLang="en-US" sz="1800" baseline="0" dirty="0">
                <a:latin typeface="Arial" charset="0"/>
                <a:ea typeface="Arial" charset="0"/>
                <a:cs typeface="Arial" charset="0"/>
              </a:rPr>
              <a:t>sites </a:t>
            </a:r>
            <a:r>
              <a:rPr lang="en-US" altLang="en-US" sz="1800" baseline="0" dirty="0" smtClean="0">
                <a:latin typeface="Arial" charset="0"/>
                <a:ea typeface="Arial" charset="0"/>
                <a:cs typeface="Arial" charset="0"/>
              </a:rPr>
              <a:t>cannot become candidate sources until receiving the whole dataset</a:t>
            </a:r>
            <a:endParaRPr lang="en-US" altLang="en-US" sz="1800" baseline="0" dirty="0">
              <a:latin typeface="Arial" charset="0"/>
              <a:ea typeface="Arial" charset="0"/>
              <a:cs typeface="Arial" charset="0"/>
            </a:endParaRPr>
          </a:p>
          <a:p>
            <a:pPr marL="285750" indent="-285750">
              <a:lnSpc>
                <a:spcPct val="100000"/>
              </a:lnSpc>
              <a:spcBef>
                <a:spcPct val="0"/>
              </a:spcBef>
            </a:pPr>
            <a:r>
              <a:rPr lang="en-US" altLang="en-US" sz="1800" baseline="0" dirty="0">
                <a:latin typeface="Arial" charset="0"/>
                <a:ea typeface="Arial" charset="0"/>
                <a:cs typeface="Arial" charset="0"/>
              </a:rPr>
              <a:t>Low </a:t>
            </a:r>
            <a:r>
              <a:rPr lang="en-US" altLang="en-US" sz="1800" baseline="0" dirty="0" smtClean="0">
                <a:latin typeface="Arial" charset="0"/>
                <a:ea typeface="Arial" charset="0"/>
                <a:cs typeface="Arial" charset="0"/>
              </a:rPr>
              <a:t>concurrency</a:t>
            </a:r>
          </a:p>
          <a:p>
            <a:pPr marL="285750" indent="-285750">
              <a:lnSpc>
                <a:spcPct val="100000"/>
              </a:lnSpc>
              <a:spcBef>
                <a:spcPct val="0"/>
              </a:spcBef>
            </a:pPr>
            <a:endParaRPr lang="en-US" altLang="en-US" sz="1800" baseline="0" dirty="0">
              <a:latin typeface="Arial" charset="0"/>
              <a:ea typeface="Arial" charset="0"/>
              <a:cs typeface="Arial" charset="0"/>
            </a:endParaRPr>
          </a:p>
          <a:p>
            <a:pPr marL="285750" indent="-285750">
              <a:lnSpc>
                <a:spcPct val="100000"/>
              </a:lnSpc>
              <a:spcBef>
                <a:spcPct val="0"/>
              </a:spcBef>
            </a:pPr>
            <a:endParaRPr lang="en-US" altLang="en-US" sz="1800" baseline="0" dirty="0" smtClean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150940" y="3536562"/>
            <a:ext cx="5621839" cy="1754326"/>
          </a:xfrm>
          <a:prstGeom prst="rect">
            <a:avLst/>
          </a:prstGeom>
          <a:ln>
            <a:solidFill>
              <a:schemeClr val="accent3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en-US" sz="1800" b="1" baseline="0" dirty="0" smtClean="0">
                <a:solidFill>
                  <a:schemeClr val="accent1">
                    <a:lumMod val="75000"/>
                  </a:schemeClr>
                </a:solidFill>
              </a:rPr>
              <a:t>Scheduler</a:t>
            </a:r>
          </a:p>
          <a:p>
            <a:pPr marL="285750" indent="-285750">
              <a:buFont typeface="Arial" charset="0"/>
              <a:buChar char="•"/>
              <a:defRPr/>
            </a:pPr>
            <a:r>
              <a:rPr lang="en-US" altLang="en-US" sz="1800" baseline="0" dirty="0" smtClean="0"/>
              <a:t>Centralized</a:t>
            </a:r>
            <a:r>
              <a:rPr lang="en-US" altLang="zh-CN" sz="1800" baseline="0" dirty="0" smtClean="0"/>
              <a:t>,</a:t>
            </a:r>
            <a:r>
              <a:rPr lang="zh-CN" altLang="en-US" sz="1800" baseline="0" dirty="0" smtClean="0"/>
              <a:t> </a:t>
            </a:r>
            <a:r>
              <a:rPr lang="en-US" altLang="zh-CN" sz="1800" baseline="0" dirty="0" smtClean="0"/>
              <a:t>dynamic,</a:t>
            </a:r>
            <a:r>
              <a:rPr lang="zh-CN" altLang="en-US" sz="1800" baseline="0" dirty="0" smtClean="0"/>
              <a:t> </a:t>
            </a:r>
            <a:r>
              <a:rPr lang="en-US" altLang="zh-CN" sz="1800" baseline="0" dirty="0" smtClean="0"/>
              <a:t>network-aware</a:t>
            </a:r>
            <a:r>
              <a:rPr lang="en-US" altLang="en-US" sz="1800" baseline="0" dirty="0" smtClean="0"/>
              <a:t> file </a:t>
            </a:r>
            <a:r>
              <a:rPr lang="en-US" altLang="en-US" sz="1800" baseline="0" dirty="0"/>
              <a:t>level </a:t>
            </a:r>
            <a:r>
              <a:rPr lang="en-US" altLang="en-US" sz="1800" baseline="0" dirty="0" smtClean="0"/>
              <a:t>scheduling</a:t>
            </a:r>
          </a:p>
          <a:p>
            <a:pPr marL="285750" indent="-285750" eaLnBrk="1" hangingPunct="1">
              <a:buFont typeface="Arial" charset="0"/>
              <a:buChar char="•"/>
              <a:defRPr/>
            </a:pPr>
            <a:r>
              <a:rPr lang="en-US" altLang="zh-CN" sz="1800" baseline="0" dirty="0" smtClean="0"/>
              <a:t>Leverage</a:t>
            </a:r>
            <a:r>
              <a:rPr lang="zh-CN" altLang="en-US" sz="1800" baseline="0" dirty="0" smtClean="0"/>
              <a:t> </a:t>
            </a:r>
            <a:r>
              <a:rPr lang="en-US" altLang="zh-CN" sz="1800" baseline="0" dirty="0" smtClean="0"/>
              <a:t>d</a:t>
            </a:r>
            <a:r>
              <a:rPr lang="en-US" altLang="en-US" sz="1800" baseline="0" dirty="0" smtClean="0"/>
              <a:t>estination </a:t>
            </a:r>
            <a:r>
              <a:rPr lang="en-US" altLang="en-US" sz="1800" baseline="0" dirty="0"/>
              <a:t>sites </a:t>
            </a:r>
            <a:r>
              <a:rPr lang="en-US" altLang="zh-CN" sz="1800" baseline="0" dirty="0" smtClean="0"/>
              <a:t>as</a:t>
            </a:r>
            <a:r>
              <a:rPr lang="en-US" altLang="en-US" sz="1800" baseline="0" dirty="0" smtClean="0"/>
              <a:t> candidate sources </a:t>
            </a:r>
            <a:r>
              <a:rPr lang="en-US" altLang="en-US" sz="1800" baseline="0" dirty="0"/>
              <a:t>after </a:t>
            </a:r>
            <a:r>
              <a:rPr lang="en-US" altLang="en-US" sz="1800" baseline="0" dirty="0" smtClean="0"/>
              <a:t>file</a:t>
            </a:r>
            <a:r>
              <a:rPr lang="zh-CN" altLang="en-US" sz="1800" baseline="0" dirty="0" smtClean="0"/>
              <a:t> </a:t>
            </a:r>
            <a:r>
              <a:rPr lang="en-US" altLang="zh-CN" sz="1800" baseline="0" dirty="0" smtClean="0"/>
              <a:t>reception</a:t>
            </a:r>
            <a:r>
              <a:rPr lang="en-US" altLang="en-US" sz="1800" baseline="0" dirty="0" smtClean="0"/>
              <a:t> </a:t>
            </a:r>
            <a:endParaRPr lang="en-US" altLang="en-US" sz="1800" baseline="0" dirty="0"/>
          </a:p>
          <a:p>
            <a:pPr marL="285750" indent="-285750" eaLnBrk="1" hangingPunct="1">
              <a:buFont typeface="Arial" charset="0"/>
              <a:buChar char="•"/>
              <a:defRPr/>
            </a:pPr>
            <a:r>
              <a:rPr lang="en-US" altLang="en-US" sz="1800" baseline="0" dirty="0"/>
              <a:t>High concurrency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5399787" y="4170837"/>
            <a:ext cx="755552" cy="4857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800" baseline="0">
              <a:solidFill>
                <a:srgbClr val="FFFFFF"/>
              </a:solidFill>
              <a:ea typeface="Arial" charset="0"/>
              <a:cs typeface="Arial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39491" y="5382522"/>
            <a:ext cx="5045475" cy="1200329"/>
          </a:xfrm>
          <a:prstGeom prst="rect">
            <a:avLst/>
          </a:prstGeom>
          <a:ln>
            <a:solidFill>
              <a:schemeClr val="accent3">
                <a:lumMod val="50000"/>
              </a:schemeClr>
            </a:solidFill>
          </a:ln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marL="285750" indent="-285750">
              <a:lnSpc>
                <a:spcPct val="100000"/>
              </a:lnSpc>
              <a:spcBef>
                <a:spcPct val="0"/>
              </a:spcBef>
            </a:pPr>
            <a:r>
              <a:rPr lang="en-US" altLang="en-US" sz="1800" baseline="0" dirty="0">
                <a:latin typeface="Arial" charset="0"/>
                <a:ea typeface="Arial" charset="0"/>
                <a:cs typeface="Arial" charset="0"/>
              </a:rPr>
              <a:t>No </a:t>
            </a:r>
            <a:r>
              <a:rPr lang="en-US" sz="1800" baseline="0" dirty="0">
                <a:latin typeface="Arial" charset="0"/>
                <a:ea typeface="Arial" charset="0"/>
                <a:cs typeface="Arial" charset="0"/>
              </a:rPr>
              <a:t>network resource allocation </a:t>
            </a:r>
            <a:r>
              <a:rPr lang="en-US" sz="1800" baseline="0" dirty="0" smtClean="0">
                <a:latin typeface="Arial" charset="0"/>
                <a:ea typeface="Arial" charset="0"/>
                <a:cs typeface="Arial" charset="0"/>
              </a:rPr>
              <a:t>scheme</a:t>
            </a:r>
          </a:p>
          <a:p>
            <a:pPr marL="285750" indent="-285750">
              <a:lnSpc>
                <a:spcPct val="100000"/>
              </a:lnSpc>
              <a:spcBef>
                <a:spcPct val="0"/>
              </a:spcBef>
            </a:pPr>
            <a:r>
              <a:rPr lang="en-US" altLang="zh-CN" sz="1800" baseline="0" dirty="0" smtClean="0">
                <a:latin typeface="Arial" charset="0"/>
                <a:ea typeface="Arial" charset="0"/>
                <a:cs typeface="Arial" charset="0"/>
              </a:rPr>
              <a:t>Data</a:t>
            </a:r>
            <a:r>
              <a:rPr lang="zh-CN" altLang="en-US" sz="1800" baseline="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1800" baseline="0" dirty="0" smtClean="0">
                <a:latin typeface="Arial" charset="0"/>
                <a:ea typeface="Arial" charset="0"/>
                <a:cs typeface="Arial" charset="0"/>
              </a:rPr>
              <a:t>flows</a:t>
            </a:r>
            <a:r>
              <a:rPr lang="zh-CN" altLang="en-US" sz="1800" baseline="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1800" baseline="0" dirty="0" smtClean="0">
                <a:latin typeface="Arial" charset="0"/>
                <a:ea typeface="Arial" charset="0"/>
                <a:cs typeface="Arial" charset="0"/>
              </a:rPr>
              <a:t>compete</a:t>
            </a:r>
            <a:r>
              <a:rPr lang="zh-CN" altLang="en-US" sz="1800" baseline="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1800" baseline="0" dirty="0" smtClean="0">
                <a:latin typeface="Arial" charset="0"/>
                <a:ea typeface="Arial" charset="0"/>
                <a:cs typeface="Arial" charset="0"/>
              </a:rPr>
              <a:t>for</a:t>
            </a:r>
            <a:r>
              <a:rPr lang="zh-CN" altLang="en-US" sz="1800" baseline="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1800" baseline="0" dirty="0" smtClean="0">
                <a:latin typeface="Arial" charset="0"/>
                <a:ea typeface="Arial" charset="0"/>
                <a:cs typeface="Arial" charset="0"/>
              </a:rPr>
              <a:t>network</a:t>
            </a:r>
            <a:r>
              <a:rPr lang="zh-CN" altLang="en-US" sz="1800" baseline="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1800" baseline="0" dirty="0" smtClean="0">
                <a:latin typeface="Arial" charset="0"/>
                <a:ea typeface="Arial" charset="0"/>
                <a:cs typeface="Arial" charset="0"/>
              </a:rPr>
              <a:t>resources</a:t>
            </a:r>
            <a:endParaRPr lang="en-US" sz="1800" baseline="0" dirty="0" smtClean="0">
              <a:latin typeface="Arial" charset="0"/>
              <a:ea typeface="Arial" charset="0"/>
              <a:cs typeface="Arial" charset="0"/>
            </a:endParaRPr>
          </a:p>
          <a:p>
            <a:pPr marL="285750" indent="-285750">
              <a:lnSpc>
                <a:spcPct val="100000"/>
              </a:lnSpc>
              <a:spcBef>
                <a:spcPct val="0"/>
              </a:spcBef>
            </a:pPr>
            <a:r>
              <a:rPr lang="en-US" altLang="en-US" sz="1800" baseline="0" dirty="0" smtClean="0">
                <a:latin typeface="Arial" charset="0"/>
                <a:ea typeface="Arial" charset="0"/>
                <a:cs typeface="Arial" charset="0"/>
              </a:rPr>
              <a:t>Low utilization</a:t>
            </a:r>
            <a:endParaRPr lang="en-US" altLang="en-US" sz="1800" baseline="0" dirty="0">
              <a:latin typeface="Arial" charset="0"/>
              <a:ea typeface="Arial" charset="0"/>
              <a:cs typeface="Arial" charset="0"/>
            </a:endParaRPr>
          </a:p>
          <a:p>
            <a:pPr marL="285750" indent="-285750">
              <a:lnSpc>
                <a:spcPct val="100000"/>
              </a:lnSpc>
              <a:spcBef>
                <a:spcPct val="0"/>
              </a:spcBef>
            </a:pPr>
            <a:endParaRPr lang="en-US" altLang="en-US" sz="1800" baseline="0" dirty="0" smtClean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150940" y="5382522"/>
            <a:ext cx="5621838" cy="1200329"/>
          </a:xfrm>
          <a:prstGeom prst="rect">
            <a:avLst/>
          </a:prstGeom>
          <a:ln>
            <a:solidFill>
              <a:schemeClr val="accent3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altLang="en-US" sz="1800" b="1" baseline="0" dirty="0">
                <a:solidFill>
                  <a:schemeClr val="accent1">
                    <a:lumMod val="75000"/>
                  </a:schemeClr>
                </a:solidFill>
              </a:rPr>
              <a:t>Scheduler and Transfer Execution Nodes (TEN)</a:t>
            </a:r>
          </a:p>
          <a:p>
            <a:pPr marL="285750" indent="-285750" eaLnBrk="1" hangingPunct="1">
              <a:buFont typeface="Arial" charset="0"/>
              <a:buChar char="•"/>
              <a:defRPr/>
            </a:pPr>
            <a:r>
              <a:rPr lang="en-US" altLang="en-US" sz="1800" baseline="0" dirty="0" smtClean="0"/>
              <a:t>Global, dynamic </a:t>
            </a:r>
            <a:r>
              <a:rPr lang="en-US" altLang="en-US" sz="1800" baseline="0" dirty="0"/>
              <a:t>rate allocation among </a:t>
            </a:r>
            <a:r>
              <a:rPr lang="en-US" altLang="zh-CN" sz="1800" baseline="0" dirty="0" smtClean="0"/>
              <a:t>data</a:t>
            </a:r>
            <a:r>
              <a:rPr lang="zh-CN" altLang="en-US" sz="1800" baseline="0" dirty="0" smtClean="0"/>
              <a:t> </a:t>
            </a:r>
            <a:r>
              <a:rPr lang="en-US" altLang="zh-CN" sz="1800" baseline="0" dirty="0" smtClean="0"/>
              <a:t>flows</a:t>
            </a:r>
            <a:r>
              <a:rPr lang="en-US" altLang="en-US" sz="1800" baseline="0" dirty="0" smtClean="0"/>
              <a:t> (Scheduler)</a:t>
            </a:r>
            <a:endParaRPr lang="en-US" altLang="en-US" sz="1800" baseline="0" dirty="0"/>
          </a:p>
          <a:p>
            <a:pPr marL="285750" indent="-285750" eaLnBrk="1" hangingPunct="1">
              <a:buFont typeface="Arial" charset="0"/>
              <a:buChar char="•"/>
              <a:defRPr/>
            </a:pPr>
            <a:r>
              <a:rPr lang="en-US" altLang="en-US" sz="1800" baseline="0" dirty="0"/>
              <a:t>End host rate limiting to enforce </a:t>
            </a:r>
            <a:r>
              <a:rPr lang="en-US" altLang="en-US" sz="1800" baseline="0" dirty="0" smtClean="0"/>
              <a:t>allocation (TEN)</a:t>
            </a:r>
            <a:endParaRPr lang="en-US" altLang="en-US" sz="1800" baseline="0" dirty="0"/>
          </a:p>
        </p:txBody>
      </p:sp>
      <p:sp>
        <p:nvSpPr>
          <p:cNvPr id="16" name="Right Arrow 15"/>
          <p:cNvSpPr/>
          <p:nvPr/>
        </p:nvSpPr>
        <p:spPr>
          <a:xfrm>
            <a:off x="5384964" y="5739798"/>
            <a:ext cx="755552" cy="4857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800" baseline="0">
              <a:solidFill>
                <a:srgbClr val="FFFFFF"/>
              </a:solidFill>
              <a:ea typeface="Arial" charset="0"/>
              <a:cs typeface="Arial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475988" y="819528"/>
            <a:ext cx="12105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aseline="0" dirty="0" err="1"/>
              <a:t>ExaO</a:t>
            </a:r>
            <a:endParaRPr lang="en-US" sz="3200" baseline="0" dirty="0"/>
          </a:p>
        </p:txBody>
      </p:sp>
      <p:sp>
        <p:nvSpPr>
          <p:cNvPr id="18" name="Rectangle 17"/>
          <p:cNvSpPr/>
          <p:nvPr/>
        </p:nvSpPr>
        <p:spPr>
          <a:xfrm>
            <a:off x="339489" y="1429316"/>
            <a:ext cx="5045475" cy="2031325"/>
          </a:xfrm>
          <a:prstGeom prst="rect">
            <a:avLst/>
          </a:prstGeom>
          <a:ln>
            <a:solidFill>
              <a:schemeClr val="accent3">
                <a:lumMod val="50000"/>
              </a:schemeClr>
            </a:solidFill>
          </a:ln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marL="285750" indent="-285750">
              <a:lnSpc>
                <a:spcPct val="100000"/>
              </a:lnSpc>
              <a:spcBef>
                <a:spcPct val="0"/>
              </a:spcBef>
            </a:pPr>
            <a:r>
              <a:rPr lang="en-US" altLang="zh-CN" sz="1800" baseline="0" dirty="0" smtClean="0">
                <a:latin typeface="Arial" charset="0"/>
                <a:ea typeface="Arial" charset="0"/>
                <a:cs typeface="Arial" charset="0"/>
              </a:rPr>
              <a:t>No</a:t>
            </a:r>
            <a:r>
              <a:rPr lang="zh-CN" altLang="en-US" sz="1800" baseline="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1800" baseline="0" dirty="0" smtClean="0">
                <a:latin typeface="Arial" charset="0"/>
                <a:ea typeface="Arial" charset="0"/>
                <a:cs typeface="Arial" charset="0"/>
              </a:rPr>
              <a:t>real-time,</a:t>
            </a:r>
            <a:r>
              <a:rPr lang="zh-CN" altLang="en-US" sz="1800" baseline="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1800" baseline="0" dirty="0" smtClean="0">
                <a:latin typeface="Arial" charset="0"/>
                <a:ea typeface="Arial" charset="0"/>
                <a:cs typeface="Arial" charset="0"/>
              </a:rPr>
              <a:t>global</a:t>
            </a:r>
            <a:r>
              <a:rPr lang="zh-CN" altLang="en-US" sz="1800" baseline="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1800" baseline="0" dirty="0" smtClean="0">
                <a:latin typeface="Arial" charset="0"/>
                <a:ea typeface="Arial" charset="0"/>
                <a:cs typeface="Arial" charset="0"/>
              </a:rPr>
              <a:t>network</a:t>
            </a:r>
            <a:r>
              <a:rPr lang="zh-CN" altLang="en-US" sz="1800" baseline="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1800" baseline="0" dirty="0" smtClean="0">
                <a:latin typeface="Arial" charset="0"/>
                <a:ea typeface="Arial" charset="0"/>
                <a:cs typeface="Arial" charset="0"/>
              </a:rPr>
              <a:t>view</a:t>
            </a:r>
          </a:p>
          <a:p>
            <a:pPr marL="285750" indent="-285750">
              <a:lnSpc>
                <a:spcPct val="100000"/>
              </a:lnSpc>
              <a:spcBef>
                <a:spcPct val="0"/>
              </a:spcBef>
            </a:pPr>
            <a:endParaRPr lang="en-US" altLang="zh-CN" sz="1800" baseline="0" dirty="0">
              <a:latin typeface="Arial" charset="0"/>
              <a:ea typeface="Arial" charset="0"/>
              <a:cs typeface="Arial" charset="0"/>
            </a:endParaRPr>
          </a:p>
          <a:p>
            <a:pPr marL="285750" indent="-285750">
              <a:lnSpc>
                <a:spcPct val="100000"/>
              </a:lnSpc>
              <a:spcBef>
                <a:spcPct val="0"/>
              </a:spcBef>
            </a:pPr>
            <a:endParaRPr lang="en-US" altLang="zh-CN" sz="1800" baseline="0" dirty="0" smtClean="0">
              <a:latin typeface="Arial" charset="0"/>
              <a:ea typeface="Arial" charset="0"/>
              <a:cs typeface="Arial" charset="0"/>
            </a:endParaRPr>
          </a:p>
          <a:p>
            <a:pPr marL="285750" indent="-285750">
              <a:lnSpc>
                <a:spcPct val="100000"/>
              </a:lnSpc>
              <a:spcBef>
                <a:spcPct val="0"/>
              </a:spcBef>
            </a:pPr>
            <a:endParaRPr lang="en-US" altLang="zh-CN" sz="1800" baseline="0" dirty="0">
              <a:latin typeface="Arial" charset="0"/>
              <a:ea typeface="Arial" charset="0"/>
              <a:cs typeface="Arial" charset="0"/>
            </a:endParaRPr>
          </a:p>
          <a:p>
            <a:pPr marL="285750" indent="-285750">
              <a:lnSpc>
                <a:spcPct val="100000"/>
              </a:lnSpc>
              <a:spcBef>
                <a:spcPct val="0"/>
              </a:spcBef>
            </a:pPr>
            <a:endParaRPr lang="en-US" altLang="zh-CN" sz="1800" baseline="0" dirty="0" smtClean="0">
              <a:latin typeface="Arial" charset="0"/>
              <a:ea typeface="Arial" charset="0"/>
              <a:cs typeface="Arial" charset="0"/>
            </a:endParaRPr>
          </a:p>
          <a:p>
            <a:pPr marL="285750" indent="-285750">
              <a:lnSpc>
                <a:spcPct val="100000"/>
              </a:lnSpc>
              <a:spcBef>
                <a:spcPct val="0"/>
              </a:spcBef>
            </a:pPr>
            <a:endParaRPr lang="en-US" altLang="zh-CN" sz="1800" baseline="0" dirty="0">
              <a:latin typeface="Arial" charset="0"/>
              <a:ea typeface="Arial" charset="0"/>
              <a:cs typeface="Arial" charset="0"/>
            </a:endParaRPr>
          </a:p>
          <a:p>
            <a:pPr marL="285750" indent="-285750">
              <a:lnSpc>
                <a:spcPct val="100000"/>
              </a:lnSpc>
              <a:spcBef>
                <a:spcPct val="0"/>
              </a:spcBef>
            </a:pPr>
            <a:endParaRPr lang="en-US" altLang="zh-CN" sz="1800" baseline="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150940" y="1409774"/>
            <a:ext cx="5621840" cy="2031325"/>
          </a:xfrm>
          <a:prstGeom prst="rect">
            <a:avLst/>
          </a:prstGeom>
          <a:ln>
            <a:solidFill>
              <a:schemeClr val="accent3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800" b="1" baseline="0" dirty="0" smtClean="0">
                <a:solidFill>
                  <a:schemeClr val="accent1">
                    <a:lumMod val="75000"/>
                  </a:schemeClr>
                </a:solidFill>
              </a:rPr>
              <a:t>Application-Layer Traffic Optimization (ALTO</a:t>
            </a:r>
            <a:r>
              <a:rPr lang="en-US" altLang="zh-CN" sz="1800" baseline="0" dirty="0" smtClean="0"/>
              <a:t>)</a:t>
            </a:r>
          </a:p>
          <a:p>
            <a:pPr marL="285750" indent="-285750">
              <a:buFont typeface="Arial" charset="0"/>
              <a:buChar char="•"/>
              <a:defRPr/>
            </a:pPr>
            <a:r>
              <a:rPr lang="en-US" altLang="zh-CN" sz="1800" baseline="0" dirty="0" smtClean="0"/>
              <a:t>Collect</a:t>
            </a:r>
            <a:r>
              <a:rPr lang="zh-CN" altLang="en-US" sz="1800" baseline="0" dirty="0" smtClean="0"/>
              <a:t> </a:t>
            </a:r>
            <a:r>
              <a:rPr lang="en-US" altLang="zh-CN" sz="1800" b="1" baseline="0" dirty="0" smtClean="0"/>
              <a:t>complete</a:t>
            </a:r>
            <a:r>
              <a:rPr lang="zh-CN" altLang="en-US" sz="1800" b="1" baseline="0" dirty="0" smtClean="0"/>
              <a:t> </a:t>
            </a:r>
            <a:r>
              <a:rPr lang="en-US" altLang="zh-CN" sz="1800" b="1" baseline="0" dirty="0" smtClean="0"/>
              <a:t>network</a:t>
            </a:r>
            <a:r>
              <a:rPr lang="zh-CN" altLang="en-US" sz="1800" b="1" baseline="0" dirty="0" smtClean="0"/>
              <a:t> </a:t>
            </a:r>
            <a:r>
              <a:rPr lang="en-US" altLang="zh-CN" sz="1800" b="1" baseline="0" dirty="0" smtClean="0"/>
              <a:t>state</a:t>
            </a:r>
            <a:r>
              <a:rPr lang="zh-CN" altLang="en-US" sz="1800" baseline="0" dirty="0" smtClean="0"/>
              <a:t> </a:t>
            </a:r>
            <a:r>
              <a:rPr lang="en-US" altLang="zh-CN" sz="1800" baseline="0" dirty="0" smtClean="0"/>
              <a:t>at</a:t>
            </a:r>
            <a:r>
              <a:rPr lang="zh-CN" altLang="en-US" sz="1800" baseline="0" dirty="0" smtClean="0"/>
              <a:t> </a:t>
            </a:r>
            <a:r>
              <a:rPr lang="en-US" altLang="zh-CN" sz="1800" baseline="0" dirty="0" smtClean="0"/>
              <a:t>different</a:t>
            </a:r>
            <a:r>
              <a:rPr lang="zh-CN" altLang="en-US" sz="1800" baseline="0" dirty="0" smtClean="0"/>
              <a:t> </a:t>
            </a:r>
            <a:r>
              <a:rPr lang="en-US" altLang="zh-CN" sz="1800" baseline="0" dirty="0" smtClean="0"/>
              <a:t>domains</a:t>
            </a:r>
            <a:r>
              <a:rPr lang="zh-CN" altLang="en-US" sz="1800" baseline="0" dirty="0" smtClean="0"/>
              <a:t> </a:t>
            </a:r>
            <a:r>
              <a:rPr lang="en-US" altLang="zh-CN" sz="1800" baseline="0" dirty="0" smtClean="0"/>
              <a:t>(</a:t>
            </a:r>
            <a:r>
              <a:rPr lang="en-US" altLang="zh-CN" sz="1800" baseline="0" dirty="0" err="1" smtClean="0"/>
              <a:t>OpenDaylight</a:t>
            </a:r>
            <a:r>
              <a:rPr lang="en-US" altLang="zh-CN" sz="1800" baseline="0" dirty="0" smtClean="0"/>
              <a:t>)</a:t>
            </a:r>
          </a:p>
          <a:p>
            <a:pPr marL="285750" indent="-285750">
              <a:buFont typeface="Arial" charset="0"/>
              <a:buChar char="•"/>
              <a:defRPr/>
            </a:pPr>
            <a:r>
              <a:rPr lang="en-US" altLang="zh-CN" sz="1800" baseline="0" dirty="0" smtClean="0"/>
              <a:t>Compute</a:t>
            </a:r>
            <a:r>
              <a:rPr lang="en-GB" sz="1800" baseline="0" dirty="0" smtClean="0"/>
              <a:t> </a:t>
            </a:r>
            <a:r>
              <a:rPr lang="en-GB" sz="1800" b="1" baseline="0" dirty="0"/>
              <a:t>real-time </a:t>
            </a:r>
            <a:r>
              <a:rPr lang="en-US" altLang="zh-CN" sz="1800" b="1" baseline="0" dirty="0" smtClean="0"/>
              <a:t>routing</a:t>
            </a:r>
            <a:r>
              <a:rPr lang="zh-CN" altLang="en-US" sz="1800" b="1" baseline="0" dirty="0" smtClean="0"/>
              <a:t> </a:t>
            </a:r>
            <a:r>
              <a:rPr lang="en-GB" sz="1800" b="1" baseline="0" dirty="0" smtClean="0"/>
              <a:t>information</a:t>
            </a:r>
            <a:r>
              <a:rPr lang="zh-CN" altLang="en-US" sz="1800" baseline="0" dirty="0" smtClean="0"/>
              <a:t> </a:t>
            </a:r>
            <a:r>
              <a:rPr lang="en-US" altLang="zh-CN" sz="1800" baseline="0" dirty="0" smtClean="0"/>
              <a:t>at</a:t>
            </a:r>
            <a:r>
              <a:rPr lang="zh-CN" altLang="en-US" sz="1800" baseline="0" dirty="0" smtClean="0"/>
              <a:t> </a:t>
            </a:r>
            <a:r>
              <a:rPr lang="en-US" altLang="zh-CN" sz="1800" baseline="0" dirty="0" smtClean="0"/>
              <a:t>different</a:t>
            </a:r>
            <a:r>
              <a:rPr lang="zh-CN" altLang="en-US" sz="1800" baseline="0" dirty="0" smtClean="0"/>
              <a:t> </a:t>
            </a:r>
            <a:r>
              <a:rPr lang="en-US" altLang="zh-CN" sz="1800" baseline="0" dirty="0" smtClean="0"/>
              <a:t>domains (ALTO-SPCE)</a:t>
            </a:r>
          </a:p>
          <a:p>
            <a:pPr marL="285750" indent="-285750">
              <a:buFont typeface="Arial" charset="0"/>
              <a:buChar char="•"/>
              <a:defRPr/>
            </a:pPr>
            <a:r>
              <a:rPr lang="en-US" altLang="zh-CN" sz="1800" baseline="0" dirty="0" smtClean="0"/>
              <a:t>Compute</a:t>
            </a:r>
            <a:r>
              <a:rPr lang="zh-CN" altLang="en-US" sz="1800" baseline="0" dirty="0" smtClean="0"/>
              <a:t> </a:t>
            </a:r>
            <a:r>
              <a:rPr lang="en-US" altLang="zh-CN" sz="1800" b="1" baseline="0" dirty="0" smtClean="0"/>
              <a:t>global,</a:t>
            </a:r>
            <a:r>
              <a:rPr lang="zh-CN" altLang="en-US" sz="1800" b="1" baseline="0" dirty="0" smtClean="0"/>
              <a:t> </a:t>
            </a:r>
            <a:r>
              <a:rPr lang="en-US" altLang="zh-CN" sz="1800" b="1" baseline="0" dirty="0" smtClean="0"/>
              <a:t>on-demand,</a:t>
            </a:r>
            <a:r>
              <a:rPr lang="zh-CN" altLang="en-US" sz="1800" b="1" baseline="0" dirty="0" smtClean="0"/>
              <a:t> </a:t>
            </a:r>
            <a:r>
              <a:rPr lang="en-US" altLang="zh-CN" sz="1800" b="1" baseline="0" dirty="0" smtClean="0"/>
              <a:t>minimal,</a:t>
            </a:r>
            <a:r>
              <a:rPr lang="zh-CN" altLang="en-US" sz="1800" b="1" baseline="0" dirty="0" smtClean="0"/>
              <a:t> </a:t>
            </a:r>
            <a:r>
              <a:rPr lang="en-US" altLang="zh-CN" sz="1800" b="1" baseline="0" dirty="0" smtClean="0"/>
              <a:t>equivalent</a:t>
            </a:r>
            <a:r>
              <a:rPr lang="zh-CN" altLang="en-US" sz="1800" baseline="0" dirty="0" smtClean="0"/>
              <a:t> </a:t>
            </a:r>
            <a:r>
              <a:rPr lang="en-US" altLang="zh-CN" sz="1800" b="1" baseline="0" dirty="0" smtClean="0"/>
              <a:t>abstract</a:t>
            </a:r>
            <a:r>
              <a:rPr lang="zh-CN" altLang="en-US" sz="1800" b="1" baseline="0" dirty="0" smtClean="0"/>
              <a:t> </a:t>
            </a:r>
            <a:r>
              <a:rPr lang="en-US" altLang="zh-CN" sz="1800" b="1" baseline="0" dirty="0" smtClean="0"/>
              <a:t>routing</a:t>
            </a:r>
            <a:r>
              <a:rPr lang="zh-CN" altLang="en-US" sz="1800" b="1" baseline="0" dirty="0" smtClean="0"/>
              <a:t> </a:t>
            </a:r>
            <a:r>
              <a:rPr lang="en-US" altLang="zh-CN" sz="1800" b="1" baseline="0" dirty="0" smtClean="0"/>
              <a:t>state</a:t>
            </a:r>
            <a:r>
              <a:rPr lang="en-US" altLang="zh-CN" sz="1800" baseline="0" dirty="0" smtClean="0"/>
              <a:t> (ATLO-RSA)</a:t>
            </a:r>
          </a:p>
        </p:txBody>
      </p:sp>
      <p:sp>
        <p:nvSpPr>
          <p:cNvPr id="20" name="Title 4"/>
          <p:cNvSpPr>
            <a:spLocks noGrp="1"/>
          </p:cNvSpPr>
          <p:nvPr>
            <p:ph type="title"/>
          </p:nvPr>
        </p:nvSpPr>
        <p:spPr>
          <a:xfrm>
            <a:off x="0" y="23478"/>
            <a:ext cx="1219041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err="1"/>
              <a:t>ExaO</a:t>
            </a:r>
            <a:r>
              <a:rPr lang="en-GB" dirty="0"/>
              <a:t>: </a:t>
            </a:r>
            <a:r>
              <a:rPr lang="en-US" altLang="zh-CN" dirty="0"/>
              <a:t>Software</a:t>
            </a:r>
            <a:r>
              <a:rPr lang="zh-CN" altLang="en-US" dirty="0"/>
              <a:t> </a:t>
            </a:r>
            <a:r>
              <a:rPr lang="en-US" altLang="zh-CN" dirty="0"/>
              <a:t>Defined</a:t>
            </a:r>
            <a:r>
              <a:rPr lang="zh-CN" altLang="en-US" dirty="0"/>
              <a:t> </a:t>
            </a:r>
            <a:r>
              <a:rPr lang="en-GB" dirty="0"/>
              <a:t>Data Transfer Orchestrator</a:t>
            </a:r>
          </a:p>
        </p:txBody>
      </p:sp>
    </p:spTree>
    <p:extLst>
      <p:ext uri="{BB962C8B-B14F-4D97-AF65-F5344CB8AC3E}">
        <p14:creationId xmlns:p14="http://schemas.microsoft.com/office/powerpoint/2010/main" val="867683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/>
      <p:bldP spid="18" grpId="0" animBg="1"/>
      <p:bldP spid="1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/>
          <p:cNvSpPr/>
          <p:nvPr/>
        </p:nvSpPr>
        <p:spPr>
          <a:xfrm>
            <a:off x="0" y="7572"/>
            <a:ext cx="1219041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0" hangingPunct="0"/>
            <a:r>
              <a:rPr lang="en-GB" sz="4400" kern="0" baseline="0" dirty="0" smtClean="0">
                <a:solidFill>
                  <a:srgbClr val="F3F3F3"/>
                </a:solidFill>
                <a:latin typeface="+mj-lt"/>
                <a:ea typeface="+mj-ea"/>
                <a:cs typeface="+mj-cs"/>
              </a:rPr>
              <a:t>Components of </a:t>
            </a:r>
            <a:r>
              <a:rPr lang="en-GB" sz="4400" kern="0" baseline="0" dirty="0" err="1">
                <a:solidFill>
                  <a:srgbClr val="F3F3F3"/>
                </a:solidFill>
                <a:latin typeface="+mj-lt"/>
                <a:ea typeface="+mj-ea"/>
                <a:cs typeface="+mj-cs"/>
              </a:rPr>
              <a:t>ExaO</a:t>
            </a:r>
            <a:endParaRPr lang="en-GB" sz="4400" kern="0" baseline="0" dirty="0">
              <a:solidFill>
                <a:srgbClr val="F3F3F3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3" name="图示 2"/>
          <p:cNvGraphicFramePr/>
          <p:nvPr>
            <p:extLst>
              <p:ext uri="{D42A27DB-BD31-4B8C-83A1-F6EECF244321}">
                <p14:modId xmlns:p14="http://schemas.microsoft.com/office/powerpoint/2010/main" val="2963403767"/>
              </p:ext>
            </p:extLst>
          </p:nvPr>
        </p:nvGraphicFramePr>
        <p:xfrm>
          <a:off x="571500" y="1257300"/>
          <a:ext cx="11334749" cy="51625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02855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-1"/>
            <a:ext cx="12190413" cy="781665"/>
          </a:xfrm>
        </p:spPr>
        <p:txBody>
          <a:bodyPr/>
          <a:lstStyle/>
          <a:p>
            <a:r>
              <a:rPr lang="en-GB" altLang="zh-CN" dirty="0" err="1"/>
              <a:t>ExaO</a:t>
            </a:r>
            <a:r>
              <a:rPr lang="zh-CN" altLang="en-US" dirty="0"/>
              <a:t> </a:t>
            </a:r>
            <a:r>
              <a:rPr lang="en-US" altLang="zh-CN" dirty="0" smtClean="0"/>
              <a:t>Workflow</a:t>
            </a:r>
            <a:endParaRPr lang="zh-CN" alt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7538002" y="1006152"/>
            <a:ext cx="4504424" cy="5654244"/>
          </a:xfrm>
        </p:spPr>
        <p:txBody>
          <a:bodyPr>
            <a:noAutofit/>
          </a:bodyPr>
          <a:lstStyle/>
          <a:p>
            <a:pPr marL="342866" indent="-342866">
              <a:lnSpc>
                <a:spcPct val="70000"/>
              </a:lnSpc>
              <a:buFont typeface="+mj-lt"/>
              <a:buAutoNum type="arabicParenR"/>
            </a:pPr>
            <a:r>
              <a:rPr lang="en-US" altLang="zh-CN" sz="2000" dirty="0"/>
              <a:t>Users</a:t>
            </a:r>
            <a:r>
              <a:rPr lang="zh-CN" altLang="en-US" sz="2000" dirty="0"/>
              <a:t> </a:t>
            </a:r>
            <a:r>
              <a:rPr lang="en-US" altLang="zh-CN" sz="2000" dirty="0"/>
              <a:t>submit,</a:t>
            </a:r>
            <a:r>
              <a:rPr lang="zh-CN" altLang="en-US" sz="2000" dirty="0"/>
              <a:t> </a:t>
            </a:r>
            <a:r>
              <a:rPr lang="en-US" altLang="zh-CN" sz="2000" dirty="0"/>
              <a:t>track</a:t>
            </a:r>
            <a:r>
              <a:rPr lang="zh-CN" altLang="en-US" sz="2000" dirty="0"/>
              <a:t> </a:t>
            </a:r>
            <a:r>
              <a:rPr lang="en-US" altLang="zh-CN" sz="2000" dirty="0"/>
              <a:t>and</a:t>
            </a:r>
            <a:r>
              <a:rPr lang="zh-CN" altLang="en-US" sz="2000" dirty="0"/>
              <a:t> </a:t>
            </a:r>
            <a:r>
              <a:rPr lang="en-US" altLang="zh-CN" sz="2000" dirty="0"/>
              <a:t>manage</a:t>
            </a:r>
            <a:r>
              <a:rPr lang="zh-CN" altLang="en-US" sz="2000" dirty="0"/>
              <a:t> </a:t>
            </a:r>
            <a:r>
              <a:rPr lang="en-US" altLang="zh-CN" sz="2000" dirty="0"/>
              <a:t>dataset</a:t>
            </a:r>
            <a:r>
              <a:rPr lang="zh-CN" altLang="en-US" sz="2000" dirty="0"/>
              <a:t> </a:t>
            </a:r>
            <a:r>
              <a:rPr lang="en-US" altLang="zh-CN" sz="2000" dirty="0"/>
              <a:t>transfer</a:t>
            </a:r>
            <a:r>
              <a:rPr lang="zh-CN" altLang="en-US" sz="2000" dirty="0"/>
              <a:t> </a:t>
            </a:r>
            <a:r>
              <a:rPr lang="en-US" altLang="zh-CN" sz="2000" dirty="0" smtClean="0"/>
              <a:t>requests</a:t>
            </a:r>
            <a:endParaRPr lang="en-US" altLang="zh-CN" sz="2000" dirty="0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851194"/>
              </p:ext>
            </p:extLst>
          </p:nvPr>
        </p:nvGraphicFramePr>
        <p:xfrm>
          <a:off x="342454" y="1031834"/>
          <a:ext cx="6822252" cy="56542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Visio" r:id="rId3" imgW="4296601" imgH="3470883" progId="Visio.Drawing.11">
                  <p:embed/>
                </p:oleObj>
              </mc:Choice>
              <mc:Fallback>
                <p:oleObj name="Visio" r:id="rId3" imgW="4296601" imgH="3470883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454" y="1031834"/>
                        <a:ext cx="6822252" cy="565424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1" name="组合 20"/>
          <p:cNvGrpSpPr/>
          <p:nvPr/>
        </p:nvGrpSpPr>
        <p:grpSpPr>
          <a:xfrm>
            <a:off x="1746586" y="1417577"/>
            <a:ext cx="2330114" cy="350587"/>
            <a:chOff x="5560607" y="1333344"/>
            <a:chExt cx="2088813" cy="350587"/>
          </a:xfrm>
        </p:grpSpPr>
        <p:sp>
          <p:nvSpPr>
            <p:cNvPr id="18" name="对角圆角矩形 17"/>
            <p:cNvSpPr/>
            <p:nvPr/>
          </p:nvSpPr>
          <p:spPr bwMode="auto">
            <a:xfrm>
              <a:off x="5584682" y="1431759"/>
              <a:ext cx="1352245" cy="252172"/>
            </a:xfrm>
            <a:prstGeom prst="round2Diag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-105" charset="0"/>
                <a:ea typeface="ＭＳ Ｐゴシック" pitchFamily="-105" charset="-128"/>
                <a:cs typeface="ＭＳ Ｐゴシック" pitchFamily="-105" charset="-128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5560607" y="1333344"/>
              <a:ext cx="208881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User Requests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92772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4.07407E-6 L 4.375E-6 0.05694 C 4.375E-6 0.08217 0.08099 0.11388 0.14687 0.11388 L 0.29375 0.11388 " pathEditMode="relative" rAng="0" ptsTypes="FfFF">
                                      <p:cBhvr>
                                        <p:cTn id="1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687" y="56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lank Presentatio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-2500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itchFamily="-105" charset="0"/>
            <a:ea typeface="ＭＳ Ｐゴシック" pitchFamily="-105" charset="-128"/>
            <a:cs typeface="ＭＳ Ｐゴシック" pitchFamily="-105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-2500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itchFamily="-105" charset="0"/>
            <a:ea typeface="ＭＳ Ｐゴシック" pitchFamily="-105" charset="-128"/>
            <a:cs typeface="ＭＳ Ｐゴシック" pitchFamily="-105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dimacs-2011-12-08-template.pot</Template>
  <TotalTime>14547</TotalTime>
  <Words>1658</Words>
  <Application>Microsoft Macintosh PowerPoint</Application>
  <PresentationFormat>Custom</PresentationFormat>
  <Paragraphs>295</Paragraphs>
  <Slides>23</Slides>
  <Notes>8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2" baseType="lpstr">
      <vt:lpstr>Calibri</vt:lpstr>
      <vt:lpstr>Cambria Math</vt:lpstr>
      <vt:lpstr>Georgia</vt:lpstr>
      <vt:lpstr>ＭＳ Ｐゴシック</vt:lpstr>
      <vt:lpstr>宋体</vt:lpstr>
      <vt:lpstr>微软雅黑</vt:lpstr>
      <vt:lpstr>Arial</vt:lpstr>
      <vt:lpstr>Blank Presentation</vt:lpstr>
      <vt:lpstr>Visio</vt:lpstr>
      <vt:lpstr>ExaO: Software Defined Data Distribution for Exascale Sciences</vt:lpstr>
      <vt:lpstr>The Compact Muon Solenoid Computing Model</vt:lpstr>
      <vt:lpstr>PhEDEx: CMS Data Transfer Service</vt:lpstr>
      <vt:lpstr>Limitation of PhEDEx</vt:lpstr>
      <vt:lpstr>Example: Distributing Dataset X to All the Sites in PhEDEx</vt:lpstr>
      <vt:lpstr>Design Challenges for An Flexible, Efficient Data Transfer Service</vt:lpstr>
      <vt:lpstr>ExaO: Software Defined Data Transfer Orchestrator</vt:lpstr>
      <vt:lpstr>PowerPoint Presentation</vt:lpstr>
      <vt:lpstr>ExaO Workflow</vt:lpstr>
      <vt:lpstr>ExaO Workflow</vt:lpstr>
      <vt:lpstr>ExaO Workflow</vt:lpstr>
      <vt:lpstr>ExaO Workflow</vt:lpstr>
      <vt:lpstr>ExaO Workflow</vt:lpstr>
      <vt:lpstr>ExaO Workflow</vt:lpstr>
      <vt:lpstr>PowerPoint Presentation</vt:lpstr>
      <vt:lpstr>Example: Distributing Dataset X to All the Sites in ExaO</vt:lpstr>
      <vt:lpstr>PowerPoint Presentation</vt:lpstr>
      <vt:lpstr>Thank You!</vt:lpstr>
      <vt:lpstr>PowerPoint Presentation</vt:lpstr>
      <vt:lpstr>ExaO: Software Defined Data Transfer Orchestrator</vt:lpstr>
      <vt:lpstr>ExaO: Software Defined Data Transfer Orchestrator</vt:lpstr>
      <vt:lpstr>PowerPoint Presentation</vt:lpstr>
      <vt:lpstr>PowerPoint Presentation</vt:lpstr>
    </vt:vector>
  </TitlesOfParts>
  <Company>Yale University</Company>
  <LinksUpToDate>false</LinksUpToDate>
  <SharedDoc>false</SharedDoc>
  <HyperlinkBase/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Yale FBO Communications</dc:title>
  <dc:creator>Patrick J. Lynch</dc:creator>
  <cp:lastModifiedBy>Qiao Xiang</cp:lastModifiedBy>
  <cp:revision>1332</cp:revision>
  <cp:lastPrinted>2011-12-21T04:26:34Z</cp:lastPrinted>
  <dcterms:modified xsi:type="dcterms:W3CDTF">2016-11-14T04:01:14Z</dcterms:modified>
</cp:coreProperties>
</file>