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900" r:id="rId2"/>
    <p:sldId id="960" r:id="rId3"/>
    <p:sldId id="981" r:id="rId4"/>
    <p:sldId id="961" r:id="rId5"/>
    <p:sldId id="974" r:id="rId6"/>
    <p:sldId id="980" r:id="rId7"/>
    <p:sldId id="965" r:id="rId8"/>
    <p:sldId id="967" r:id="rId9"/>
    <p:sldId id="976" r:id="rId10"/>
    <p:sldId id="966" r:id="rId11"/>
    <p:sldId id="968" r:id="rId12"/>
    <p:sldId id="975" r:id="rId13"/>
    <p:sldId id="977" r:id="rId14"/>
    <p:sldId id="972" r:id="rId15"/>
    <p:sldId id="978" r:id="rId16"/>
    <p:sldId id="979" r:id="rId17"/>
    <p:sldId id="971" r:id="rId18"/>
  </p:sldIdLst>
  <p:sldSz cx="12190413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19"/>
    <a:srgbClr val="FFCC99"/>
    <a:srgbClr val="FF6600"/>
    <a:srgbClr val="0F4D92"/>
    <a:srgbClr val="C5D1E0"/>
    <a:srgbClr val="F3F3F3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596" autoAdjust="0"/>
  </p:normalViewPr>
  <p:slideViewPr>
    <p:cSldViewPr snapToGrid="0">
      <p:cViewPr>
        <p:scale>
          <a:sx n="100" d="100"/>
          <a:sy n="100" d="100"/>
        </p:scale>
        <p:origin x="1000" y="208"/>
      </p:cViewPr>
      <p:guideLst>
        <p:guide orient="horz" pos="2160"/>
        <p:guide pos="288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60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A4DDF-9A3D-4683-B2D2-603D9E9D3771}" type="doc">
      <dgm:prSet loTypeId="urn:microsoft.com/office/officeart/2005/8/layout/vList5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23E6AC7-B152-4E2D-942D-B0619A16DB26}">
      <dgm:prSet phldrT="[文本]" custT="1"/>
      <dgm:spPr/>
      <dgm:t>
        <a:bodyPr/>
        <a:lstStyle/>
        <a:p>
          <a:r>
            <a:rPr lang="en-GB" sz="3200" b="1" dirty="0" smtClean="0">
              <a:solidFill>
                <a:schemeClr val="tx1"/>
              </a:solidFill>
            </a:rPr>
            <a:t>RESTful-API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418DFB63-4409-4E6C-BF3A-6254A335B43C}" type="parTrans" cxnId="{A2701140-340F-4B76-8B71-6617B92AE9E1}">
      <dgm:prSet/>
      <dgm:spPr/>
      <dgm:t>
        <a:bodyPr/>
        <a:lstStyle/>
        <a:p>
          <a:endParaRPr lang="zh-CN" altLang="en-US"/>
        </a:p>
      </dgm:t>
    </dgm:pt>
    <dgm:pt modelId="{48A0C4F5-E356-4535-96EB-A2D1401620F2}" type="sibTrans" cxnId="{A2701140-340F-4B76-8B71-6617B92AE9E1}">
      <dgm:prSet/>
      <dgm:spPr/>
      <dgm:t>
        <a:bodyPr/>
        <a:lstStyle/>
        <a:p>
          <a:endParaRPr lang="zh-CN" altLang="en-US"/>
        </a:p>
      </dgm:t>
    </dgm:pt>
    <dgm:pt modelId="{CD426F98-F821-4397-9FBF-53A678E57A40}">
      <dgm:prSet phldrT="[文本]" custT="1"/>
      <dgm:spPr/>
      <dgm:t>
        <a:bodyPr/>
        <a:lstStyle/>
        <a:p>
          <a:r>
            <a:rPr lang="en-GB" sz="2400" dirty="0" smtClean="0"/>
            <a:t>allow users submit and manage transfer request through different interface</a:t>
          </a:r>
          <a:endParaRPr lang="zh-CN" altLang="en-US" sz="2400" dirty="0"/>
        </a:p>
      </dgm:t>
    </dgm:pt>
    <dgm:pt modelId="{5EACD86C-A40E-4D9D-9D42-618BBB9E4AF1}" type="parTrans" cxnId="{C2A412B2-19CD-4A40-90EA-8DCB52125243}">
      <dgm:prSet/>
      <dgm:spPr/>
      <dgm:t>
        <a:bodyPr/>
        <a:lstStyle/>
        <a:p>
          <a:endParaRPr lang="zh-CN" altLang="en-US"/>
        </a:p>
      </dgm:t>
    </dgm:pt>
    <dgm:pt modelId="{0F2F8837-25C2-4B56-B87E-3295AEB646F4}" type="sibTrans" cxnId="{C2A412B2-19CD-4A40-90EA-8DCB52125243}">
      <dgm:prSet/>
      <dgm:spPr/>
      <dgm:t>
        <a:bodyPr/>
        <a:lstStyle/>
        <a:p>
          <a:endParaRPr lang="zh-CN" altLang="en-US"/>
        </a:p>
      </dgm:t>
    </dgm:pt>
    <dgm:pt modelId="{19E76062-B84F-4B12-8306-12BC06FFC743}">
      <dgm:prSet phldrT="[文本]" custT="1"/>
      <dgm:spPr/>
      <dgm:t>
        <a:bodyPr/>
        <a:lstStyle/>
        <a:p>
          <a:r>
            <a:rPr lang="en-GB" sz="3200" b="1" dirty="0" smtClean="0">
              <a:solidFill>
                <a:schemeClr val="tx1"/>
              </a:solidFill>
            </a:rPr>
            <a:t>ALTO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F798AE5A-1616-43D1-9385-02E9BD53B0E1}" type="parTrans" cxnId="{A9FE901B-E7F0-44B5-B68A-2DD9BA26BE7A}">
      <dgm:prSet/>
      <dgm:spPr/>
      <dgm:t>
        <a:bodyPr/>
        <a:lstStyle/>
        <a:p>
          <a:endParaRPr lang="zh-CN" altLang="en-US"/>
        </a:p>
      </dgm:t>
    </dgm:pt>
    <dgm:pt modelId="{651C11B5-A36F-488F-9F66-480404295DC1}" type="sibTrans" cxnId="{A9FE901B-E7F0-44B5-B68A-2DD9BA26BE7A}">
      <dgm:prSet/>
      <dgm:spPr/>
      <dgm:t>
        <a:bodyPr/>
        <a:lstStyle/>
        <a:p>
          <a:endParaRPr lang="zh-CN" altLang="en-US"/>
        </a:p>
      </dgm:t>
    </dgm:pt>
    <dgm:pt modelId="{17B43373-F9D0-4F7D-8141-74E0DEF1D90A}">
      <dgm:prSet phldrT="[文本]" custT="1"/>
      <dgm:spPr/>
      <dgm:t>
        <a:bodyPr/>
        <a:lstStyle/>
        <a:p>
          <a:r>
            <a:rPr lang="en-GB" sz="2400" dirty="0" smtClean="0"/>
            <a:t>collect on-demand, real-time, minimal abstract routing information from different domains</a:t>
          </a:r>
          <a:endParaRPr lang="zh-CN" altLang="en-US" sz="2400" dirty="0"/>
        </a:p>
      </dgm:t>
    </dgm:pt>
    <dgm:pt modelId="{0CB96805-6DDD-468A-95F6-53B8307E5FF7}" type="parTrans" cxnId="{9F09997C-1F77-4EE0-9897-59569C97D8C3}">
      <dgm:prSet/>
      <dgm:spPr/>
      <dgm:t>
        <a:bodyPr/>
        <a:lstStyle/>
        <a:p>
          <a:endParaRPr lang="zh-CN" altLang="en-US"/>
        </a:p>
      </dgm:t>
    </dgm:pt>
    <dgm:pt modelId="{15E6937C-E347-4AC9-B5D9-642534CE572C}" type="sibTrans" cxnId="{9F09997C-1F77-4EE0-9897-59569C97D8C3}">
      <dgm:prSet/>
      <dgm:spPr/>
      <dgm:t>
        <a:bodyPr/>
        <a:lstStyle/>
        <a:p>
          <a:endParaRPr lang="zh-CN" altLang="en-US"/>
        </a:p>
      </dgm:t>
    </dgm:pt>
    <dgm:pt modelId="{2C7FEA01-BB06-4AD5-9192-55A41A9DE689}">
      <dgm:prSet phldrT="[文本]" custT="1"/>
      <dgm:spPr/>
      <dgm:t>
        <a:bodyPr/>
        <a:lstStyle/>
        <a:p>
          <a:r>
            <a:rPr lang="en-GB" sz="3200" b="1" dirty="0" err="1" smtClean="0">
              <a:solidFill>
                <a:schemeClr val="tx1"/>
              </a:solidFill>
            </a:rPr>
            <a:t>ExaO</a:t>
          </a:r>
          <a:r>
            <a:rPr lang="en-GB" sz="3200" b="1" dirty="0" smtClean="0">
              <a:solidFill>
                <a:schemeClr val="tx1"/>
              </a:solidFill>
            </a:rPr>
            <a:t> Scheduler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3DF827F6-D783-4B80-8155-13449C7B57D9}" type="parTrans" cxnId="{1D81AE2B-5649-4ECC-988C-687C76B69CED}">
      <dgm:prSet/>
      <dgm:spPr/>
      <dgm:t>
        <a:bodyPr/>
        <a:lstStyle/>
        <a:p>
          <a:endParaRPr lang="zh-CN" altLang="en-US"/>
        </a:p>
      </dgm:t>
    </dgm:pt>
    <dgm:pt modelId="{40743290-C337-48EA-A860-226B3E967BDF}" type="sibTrans" cxnId="{1D81AE2B-5649-4ECC-988C-687C76B69CED}">
      <dgm:prSet/>
      <dgm:spPr/>
      <dgm:t>
        <a:bodyPr/>
        <a:lstStyle/>
        <a:p>
          <a:endParaRPr lang="zh-CN" altLang="en-US"/>
        </a:p>
      </dgm:t>
    </dgm:pt>
    <dgm:pt modelId="{BDC05A72-91C0-459D-875B-A577CFC48B52}">
      <dgm:prSet phldrT="[文本]" custT="1"/>
      <dgm:spPr/>
      <dgm:t>
        <a:bodyPr/>
        <a:lstStyle/>
        <a:p>
          <a:r>
            <a:rPr lang="en-GB" sz="2400" dirty="0" smtClean="0"/>
            <a:t>centralized, efficient file-level scheduling and network resource allocation</a:t>
          </a:r>
          <a:endParaRPr lang="zh-CN" altLang="en-US" sz="2400" dirty="0"/>
        </a:p>
      </dgm:t>
    </dgm:pt>
    <dgm:pt modelId="{077D47DB-A0F9-4B3E-B826-66AB1F9D1CC5}" type="parTrans" cxnId="{0533369A-FC51-40DE-B006-AF2BBD010B2F}">
      <dgm:prSet/>
      <dgm:spPr/>
      <dgm:t>
        <a:bodyPr/>
        <a:lstStyle/>
        <a:p>
          <a:endParaRPr lang="zh-CN" altLang="en-US"/>
        </a:p>
      </dgm:t>
    </dgm:pt>
    <dgm:pt modelId="{6698FA49-5DE0-400C-A868-90D9643C4728}" type="sibTrans" cxnId="{0533369A-FC51-40DE-B006-AF2BBD010B2F}">
      <dgm:prSet/>
      <dgm:spPr/>
      <dgm:t>
        <a:bodyPr/>
        <a:lstStyle/>
        <a:p>
          <a:endParaRPr lang="zh-CN" altLang="en-US"/>
        </a:p>
      </dgm:t>
    </dgm:pt>
    <dgm:pt modelId="{A04CE278-FA75-40F9-AB1A-A4EEE6CA103D}">
      <dgm:prSet phldrT="[文本]" custT="1"/>
      <dgm:spPr/>
      <dgm:t>
        <a:bodyPr/>
        <a:lstStyle/>
        <a:p>
          <a:r>
            <a:rPr lang="en-GB" sz="3200" b="1" dirty="0" smtClean="0">
              <a:solidFill>
                <a:schemeClr val="tx1"/>
              </a:solidFill>
            </a:rPr>
            <a:t>FDT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34972BE8-D7BA-430C-84D5-954CBD915B8F}" type="parTrans" cxnId="{3AE0844C-23C3-4100-A2A0-86270CC3A2A1}">
      <dgm:prSet/>
      <dgm:spPr/>
      <dgm:t>
        <a:bodyPr/>
        <a:lstStyle/>
        <a:p>
          <a:endParaRPr lang="zh-CN" altLang="en-US"/>
        </a:p>
      </dgm:t>
    </dgm:pt>
    <dgm:pt modelId="{4CAE26A8-EE5D-43C3-9F54-8BAEE214E802}" type="sibTrans" cxnId="{3AE0844C-23C3-4100-A2A0-86270CC3A2A1}">
      <dgm:prSet/>
      <dgm:spPr/>
      <dgm:t>
        <a:bodyPr/>
        <a:lstStyle/>
        <a:p>
          <a:endParaRPr lang="zh-CN" altLang="en-US"/>
        </a:p>
      </dgm:t>
    </dgm:pt>
    <dgm:pt modelId="{2A2B55C3-D73F-4919-BA67-0ACA8EF94562}">
      <dgm:prSet phldrT="[文本]" custT="1"/>
      <dgm:spPr/>
      <dgm:t>
        <a:bodyPr/>
        <a:lstStyle/>
        <a:p>
          <a:r>
            <a:rPr lang="en-GB" sz="2400" dirty="0" smtClean="0"/>
            <a:t>efficient data transfer tools on end hosts</a:t>
          </a:r>
          <a:endParaRPr lang="zh-CN" altLang="en-US" sz="2400" dirty="0"/>
        </a:p>
      </dgm:t>
    </dgm:pt>
    <dgm:pt modelId="{F606A141-D4AF-4B5E-87ED-ED7A4FF1ADAD}" type="parTrans" cxnId="{385057B3-3141-4CD1-A300-361CD82A5620}">
      <dgm:prSet/>
      <dgm:spPr/>
      <dgm:t>
        <a:bodyPr/>
        <a:lstStyle/>
        <a:p>
          <a:endParaRPr lang="zh-CN" altLang="en-US"/>
        </a:p>
      </dgm:t>
    </dgm:pt>
    <dgm:pt modelId="{D90CED73-5A1D-4C5B-ABCE-7CBAF629F82B}" type="sibTrans" cxnId="{385057B3-3141-4CD1-A300-361CD82A5620}">
      <dgm:prSet/>
      <dgm:spPr/>
      <dgm:t>
        <a:bodyPr/>
        <a:lstStyle/>
        <a:p>
          <a:endParaRPr lang="zh-CN" altLang="en-US"/>
        </a:p>
      </dgm:t>
    </dgm:pt>
    <dgm:pt modelId="{2AC953DA-B86E-465D-8CFE-10BB2A80F0BF}">
      <dgm:prSet phldrT="[文本]" custT="1"/>
      <dgm:spPr/>
      <dgm:t>
        <a:bodyPr/>
        <a:lstStyle/>
        <a:p>
          <a:r>
            <a:rPr lang="en-GB" sz="3200" b="1" dirty="0" err="1" smtClean="0">
              <a:solidFill>
                <a:schemeClr val="tx1"/>
              </a:solidFill>
            </a:rPr>
            <a:t>Monalisa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03A8F3A2-2EA1-43AF-AD96-9A52314B82C8}" type="parTrans" cxnId="{76C6424E-65D1-4A2C-B097-BDC4FDD8B73D}">
      <dgm:prSet/>
      <dgm:spPr/>
      <dgm:t>
        <a:bodyPr/>
        <a:lstStyle/>
        <a:p>
          <a:endParaRPr lang="zh-CN" altLang="en-US"/>
        </a:p>
      </dgm:t>
    </dgm:pt>
    <dgm:pt modelId="{AFC181D7-7C48-402F-898B-29B6E98C672A}" type="sibTrans" cxnId="{76C6424E-65D1-4A2C-B097-BDC4FDD8B73D}">
      <dgm:prSet/>
      <dgm:spPr/>
      <dgm:t>
        <a:bodyPr/>
        <a:lstStyle/>
        <a:p>
          <a:endParaRPr lang="zh-CN" altLang="en-US"/>
        </a:p>
      </dgm:t>
    </dgm:pt>
    <dgm:pt modelId="{649D1862-B8D9-4B81-BF56-B4C4E3135EAE}">
      <dgm:prSet phldrT="[文本]" custT="1"/>
      <dgm:spPr/>
      <dgm:t>
        <a:bodyPr/>
        <a:lstStyle/>
        <a:p>
          <a:r>
            <a:rPr lang="en-GB" sz="2400" dirty="0" smtClean="0"/>
            <a:t>Distributed monitoring infrastructure for real time monitoring of each flow, transfer</a:t>
          </a:r>
          <a:r>
            <a:rPr lang="en-GB" sz="2400" b="1" dirty="0" smtClean="0"/>
            <a:t> </a:t>
          </a:r>
          <a:endParaRPr lang="zh-CN" altLang="en-US" sz="2400" dirty="0"/>
        </a:p>
      </dgm:t>
    </dgm:pt>
    <dgm:pt modelId="{101DE5CF-F955-4532-8C54-53B7E99D22ED}" type="parTrans" cxnId="{477F77B4-A4D5-485A-AB9A-237A647E5B22}">
      <dgm:prSet/>
      <dgm:spPr/>
      <dgm:t>
        <a:bodyPr/>
        <a:lstStyle/>
        <a:p>
          <a:endParaRPr lang="zh-CN" altLang="en-US"/>
        </a:p>
      </dgm:t>
    </dgm:pt>
    <dgm:pt modelId="{C7C5B4F7-D2D7-47C0-9ABC-01AAFF5C7903}" type="sibTrans" cxnId="{477F77B4-A4D5-485A-AB9A-237A647E5B22}">
      <dgm:prSet/>
      <dgm:spPr/>
      <dgm:t>
        <a:bodyPr/>
        <a:lstStyle/>
        <a:p>
          <a:endParaRPr lang="zh-CN" altLang="en-US"/>
        </a:p>
      </dgm:t>
    </dgm:pt>
    <dgm:pt modelId="{493FE95A-5E94-1448-BEC8-A77A9D12847F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tx1"/>
              </a:solidFill>
            </a:rPr>
            <a:t>Transfer Execution Nodes</a:t>
          </a:r>
          <a:endParaRPr lang="zh-CN" altLang="en-US" sz="3200" b="1" dirty="0">
            <a:solidFill>
              <a:schemeClr val="tx1"/>
            </a:solidFill>
          </a:endParaRPr>
        </a:p>
      </dgm:t>
    </dgm:pt>
    <dgm:pt modelId="{273937F6-37E7-FC4C-B09D-341C0C05E320}" type="parTrans" cxnId="{A74DD1A6-CCB2-6746-8D96-BB6C4E52536F}">
      <dgm:prSet/>
      <dgm:spPr/>
    </dgm:pt>
    <dgm:pt modelId="{B2C7E4F7-2CE6-B745-914E-6BB59E3BFC15}" type="sibTrans" cxnId="{A74DD1A6-CCB2-6746-8D96-BB6C4E52536F}">
      <dgm:prSet/>
      <dgm:spPr/>
    </dgm:pt>
    <dgm:pt modelId="{8B01ED18-491D-A744-B9AC-C8B4C8414670}">
      <dgm:prSet phldrT="[文本]" custT="1"/>
      <dgm:spPr/>
      <dgm:t>
        <a:bodyPr/>
        <a:lstStyle/>
        <a:p>
          <a:r>
            <a:rPr lang="en-US" altLang="zh-CN" sz="2400" dirty="0" smtClean="0"/>
            <a:t>enforce scheduling and rate allocation decisions at end hosts</a:t>
          </a:r>
          <a:endParaRPr lang="zh-CN" altLang="en-US" sz="2400" dirty="0"/>
        </a:p>
      </dgm:t>
    </dgm:pt>
    <dgm:pt modelId="{235FD834-D2B3-A449-9EFD-50C277FD65C7}" type="parTrans" cxnId="{D4ED20BA-A57A-3B47-8A5D-5F154415D9B8}">
      <dgm:prSet/>
      <dgm:spPr/>
    </dgm:pt>
    <dgm:pt modelId="{600E91A4-4D6A-D74D-B40E-545AE1F91BB7}" type="sibTrans" cxnId="{D4ED20BA-A57A-3B47-8A5D-5F154415D9B8}">
      <dgm:prSet/>
      <dgm:spPr/>
    </dgm:pt>
    <dgm:pt modelId="{87E76F1D-3B60-734E-B2BB-F44ADBD4EBD0}">
      <dgm:prSet phldrT="[文本]" custT="1"/>
      <dgm:spPr/>
      <dgm:t>
        <a:bodyPr/>
        <a:lstStyle/>
        <a:p>
          <a:r>
            <a:rPr lang="en-US" altLang="zh-CN" sz="2400" dirty="0" smtClean="0"/>
            <a:t>enforce resource allocation in the network</a:t>
          </a:r>
          <a:endParaRPr lang="zh-CN" altLang="en-US" sz="2400" dirty="0"/>
        </a:p>
      </dgm:t>
    </dgm:pt>
    <dgm:pt modelId="{29A631DA-9243-B642-A751-4850D366D3B6}" type="parTrans" cxnId="{B6B1BC19-E76B-6A41-937E-EB86006F958A}">
      <dgm:prSet/>
      <dgm:spPr/>
    </dgm:pt>
    <dgm:pt modelId="{82628D05-80DD-F940-B65D-652CF6F9AB02}" type="sibTrans" cxnId="{B6B1BC19-E76B-6A41-937E-EB86006F958A}">
      <dgm:prSet/>
      <dgm:spPr/>
    </dgm:pt>
    <dgm:pt modelId="{18DA4FDB-D872-43E0-B04D-CF45D4149ADE}" type="pres">
      <dgm:prSet presAssocID="{7F2A4DDF-9A3D-4683-B2D2-603D9E9D37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0C3E00-9C62-413C-A9E2-EF15ED82F2F9}" type="pres">
      <dgm:prSet presAssocID="{F23E6AC7-B152-4E2D-942D-B0619A16DB26}" presName="linNode" presStyleCnt="0"/>
      <dgm:spPr/>
    </dgm:pt>
    <dgm:pt modelId="{4EE85207-F60B-4091-9F90-DBD34FEC4955}" type="pres">
      <dgm:prSet presAssocID="{F23E6AC7-B152-4E2D-942D-B0619A16DB26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53CFF7-C289-4CC8-A1BC-B7C7D28145D2}" type="pres">
      <dgm:prSet presAssocID="{F23E6AC7-B152-4E2D-942D-B0619A16DB26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96E024-91AA-4EFA-B5A2-0393A0A46986}" type="pres">
      <dgm:prSet presAssocID="{48A0C4F5-E356-4535-96EB-A2D1401620F2}" presName="sp" presStyleCnt="0"/>
      <dgm:spPr/>
    </dgm:pt>
    <dgm:pt modelId="{84A14A87-A00A-4A04-92CE-ADA5D3E3CCCD}" type="pres">
      <dgm:prSet presAssocID="{19E76062-B84F-4B12-8306-12BC06FFC743}" presName="linNode" presStyleCnt="0"/>
      <dgm:spPr/>
    </dgm:pt>
    <dgm:pt modelId="{A734FBFB-4123-4354-8347-2BF391065CC8}" type="pres">
      <dgm:prSet presAssocID="{19E76062-B84F-4B12-8306-12BC06FFC743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8EA1F3-D27E-4BE0-B912-D1BD83913AFE}" type="pres">
      <dgm:prSet presAssocID="{19E76062-B84F-4B12-8306-12BC06FFC743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5AEAFE-B222-4865-88B0-1412BF3C9CA1}" type="pres">
      <dgm:prSet presAssocID="{651C11B5-A36F-488F-9F66-480404295DC1}" presName="sp" presStyleCnt="0"/>
      <dgm:spPr/>
    </dgm:pt>
    <dgm:pt modelId="{0C7677EB-01B3-4F42-8015-15DD4DD71F91}" type="pres">
      <dgm:prSet presAssocID="{2C7FEA01-BB06-4AD5-9192-55A41A9DE689}" presName="linNode" presStyleCnt="0"/>
      <dgm:spPr/>
    </dgm:pt>
    <dgm:pt modelId="{CF5EBAA8-D50A-420A-84E3-C1EE07B1CEA8}" type="pres">
      <dgm:prSet presAssocID="{2C7FEA01-BB06-4AD5-9192-55A41A9DE689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130479-2567-4AAD-9175-06EE72774FE7}" type="pres">
      <dgm:prSet presAssocID="{2C7FEA01-BB06-4AD5-9192-55A41A9DE689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B445C6-B00D-4673-8B93-BEF9DCB0E439}" type="pres">
      <dgm:prSet presAssocID="{40743290-C337-48EA-A860-226B3E967BDF}" presName="sp" presStyleCnt="0"/>
      <dgm:spPr/>
    </dgm:pt>
    <dgm:pt modelId="{26D3F287-53B6-3447-A6D0-2812E3CE3A52}" type="pres">
      <dgm:prSet presAssocID="{493FE95A-5E94-1448-BEC8-A77A9D12847F}" presName="linNode" presStyleCnt="0"/>
      <dgm:spPr/>
    </dgm:pt>
    <dgm:pt modelId="{EF211CF4-090E-1544-8206-8E9EA2748C88}" type="pres">
      <dgm:prSet presAssocID="{493FE95A-5E94-1448-BEC8-A77A9D12847F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F8707-5149-5A4E-B569-68081CD78366}" type="pres">
      <dgm:prSet presAssocID="{493FE95A-5E94-1448-BEC8-A77A9D12847F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5FB9C-98DC-CF4C-9FCD-19447A892928}" type="pres">
      <dgm:prSet presAssocID="{B2C7E4F7-2CE6-B745-914E-6BB59E3BFC15}" presName="sp" presStyleCnt="0"/>
      <dgm:spPr/>
    </dgm:pt>
    <dgm:pt modelId="{14C50100-5E4D-4F90-A482-A5B20BAF0093}" type="pres">
      <dgm:prSet presAssocID="{A04CE278-FA75-40F9-AB1A-A4EEE6CA103D}" presName="linNode" presStyleCnt="0"/>
      <dgm:spPr/>
    </dgm:pt>
    <dgm:pt modelId="{1889267E-0460-4F69-A28E-F489C3AFE258}" type="pres">
      <dgm:prSet presAssocID="{A04CE278-FA75-40F9-AB1A-A4EEE6CA103D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9A76F0-5BF5-402E-8F48-13E9ACEF8CBA}" type="pres">
      <dgm:prSet presAssocID="{A04CE278-FA75-40F9-AB1A-A4EEE6CA103D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E06D1C-2036-4F5E-A501-E88482B21A22}" type="pres">
      <dgm:prSet presAssocID="{4CAE26A8-EE5D-43C3-9F54-8BAEE214E802}" presName="sp" presStyleCnt="0"/>
      <dgm:spPr/>
    </dgm:pt>
    <dgm:pt modelId="{343D0E35-E620-49F6-8F86-D95F8AE3287E}" type="pres">
      <dgm:prSet presAssocID="{2AC953DA-B86E-465D-8CFE-10BB2A80F0BF}" presName="linNode" presStyleCnt="0"/>
      <dgm:spPr/>
    </dgm:pt>
    <dgm:pt modelId="{021A7200-A1B1-4E60-A02F-9D6DA35506AF}" type="pres">
      <dgm:prSet presAssocID="{2AC953DA-B86E-465D-8CFE-10BB2A80F0BF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F4114B-DAA8-48A5-8F24-0C89AF8CF265}" type="pres">
      <dgm:prSet presAssocID="{2AC953DA-B86E-465D-8CFE-10BB2A80F0BF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7A8D44-6448-405A-ADB6-74A9CFF31518}" type="presOf" srcId="{BDC05A72-91C0-459D-875B-A577CFC48B52}" destId="{9D130479-2567-4AAD-9175-06EE72774FE7}" srcOrd="0" destOrd="0" presId="urn:microsoft.com/office/officeart/2005/8/layout/vList5"/>
    <dgm:cxn modelId="{0533369A-FC51-40DE-B006-AF2BBD010B2F}" srcId="{2C7FEA01-BB06-4AD5-9192-55A41A9DE689}" destId="{BDC05A72-91C0-459D-875B-A577CFC48B52}" srcOrd="0" destOrd="0" parTransId="{077D47DB-A0F9-4B3E-B826-66AB1F9D1CC5}" sibTransId="{6698FA49-5DE0-400C-A868-90D9643C4728}"/>
    <dgm:cxn modelId="{1D81AE2B-5649-4ECC-988C-687C76B69CED}" srcId="{7F2A4DDF-9A3D-4683-B2D2-603D9E9D3771}" destId="{2C7FEA01-BB06-4AD5-9192-55A41A9DE689}" srcOrd="2" destOrd="0" parTransId="{3DF827F6-D783-4B80-8155-13449C7B57D9}" sibTransId="{40743290-C337-48EA-A860-226B3E967BDF}"/>
    <dgm:cxn modelId="{F569AE0D-0F0B-421D-A31E-2165DE90574E}" type="presOf" srcId="{CD426F98-F821-4397-9FBF-53A678E57A40}" destId="{8D53CFF7-C289-4CC8-A1BC-B7C7D28145D2}" srcOrd="0" destOrd="0" presId="urn:microsoft.com/office/officeart/2005/8/layout/vList5"/>
    <dgm:cxn modelId="{D4ED20BA-A57A-3B47-8A5D-5F154415D9B8}" srcId="{493FE95A-5E94-1448-BEC8-A77A9D12847F}" destId="{8B01ED18-491D-A744-B9AC-C8B4C8414670}" srcOrd="0" destOrd="0" parTransId="{235FD834-D2B3-A449-9EFD-50C277FD65C7}" sibTransId="{600E91A4-4D6A-D74D-B40E-545AE1F91BB7}"/>
    <dgm:cxn modelId="{B1562D38-00C2-4944-A6B7-EBBB4BB5B57E}" type="presOf" srcId="{F23E6AC7-B152-4E2D-942D-B0619A16DB26}" destId="{4EE85207-F60B-4091-9F90-DBD34FEC4955}" srcOrd="0" destOrd="0" presId="urn:microsoft.com/office/officeart/2005/8/layout/vList5"/>
    <dgm:cxn modelId="{A2701140-340F-4B76-8B71-6617B92AE9E1}" srcId="{7F2A4DDF-9A3D-4683-B2D2-603D9E9D3771}" destId="{F23E6AC7-B152-4E2D-942D-B0619A16DB26}" srcOrd="0" destOrd="0" parTransId="{418DFB63-4409-4E6C-BF3A-6254A335B43C}" sibTransId="{48A0C4F5-E356-4535-96EB-A2D1401620F2}"/>
    <dgm:cxn modelId="{292E473D-12AD-4E95-9D8D-B15E82197335}" type="presOf" srcId="{2A2B55C3-D73F-4919-BA67-0ACA8EF94562}" destId="{AC9A76F0-5BF5-402E-8F48-13E9ACEF8CBA}" srcOrd="0" destOrd="0" presId="urn:microsoft.com/office/officeart/2005/8/layout/vList5"/>
    <dgm:cxn modelId="{264645FA-E14D-40E7-A147-B20CDACCEED8}" type="presOf" srcId="{19E76062-B84F-4B12-8306-12BC06FFC743}" destId="{A734FBFB-4123-4354-8347-2BF391065CC8}" srcOrd="0" destOrd="0" presId="urn:microsoft.com/office/officeart/2005/8/layout/vList5"/>
    <dgm:cxn modelId="{385057B3-3141-4CD1-A300-361CD82A5620}" srcId="{A04CE278-FA75-40F9-AB1A-A4EEE6CA103D}" destId="{2A2B55C3-D73F-4919-BA67-0ACA8EF94562}" srcOrd="0" destOrd="0" parTransId="{F606A141-D4AF-4B5E-87ED-ED7A4FF1ADAD}" sibTransId="{D90CED73-5A1D-4C5B-ABCE-7CBAF629F82B}"/>
    <dgm:cxn modelId="{B6B1BC19-E76B-6A41-937E-EB86006F958A}" srcId="{19E76062-B84F-4B12-8306-12BC06FFC743}" destId="{87E76F1D-3B60-734E-B2BB-F44ADBD4EBD0}" srcOrd="1" destOrd="0" parTransId="{29A631DA-9243-B642-A751-4850D366D3B6}" sibTransId="{82628D05-80DD-F940-B65D-652CF6F9AB02}"/>
    <dgm:cxn modelId="{A9FE901B-E7F0-44B5-B68A-2DD9BA26BE7A}" srcId="{7F2A4DDF-9A3D-4683-B2D2-603D9E9D3771}" destId="{19E76062-B84F-4B12-8306-12BC06FFC743}" srcOrd="1" destOrd="0" parTransId="{F798AE5A-1616-43D1-9385-02E9BD53B0E1}" sibTransId="{651C11B5-A36F-488F-9F66-480404295DC1}"/>
    <dgm:cxn modelId="{FCE424E6-6597-8D44-815A-7D7B8EFE370E}" type="presOf" srcId="{87E76F1D-3B60-734E-B2BB-F44ADBD4EBD0}" destId="{D38EA1F3-D27E-4BE0-B912-D1BD83913AFE}" srcOrd="0" destOrd="1" presId="urn:microsoft.com/office/officeart/2005/8/layout/vList5"/>
    <dgm:cxn modelId="{3D544CE2-C474-4E40-B85F-2A054FDC28D6}" type="presOf" srcId="{2AC953DA-B86E-465D-8CFE-10BB2A80F0BF}" destId="{021A7200-A1B1-4E60-A02F-9D6DA35506AF}" srcOrd="0" destOrd="0" presId="urn:microsoft.com/office/officeart/2005/8/layout/vList5"/>
    <dgm:cxn modelId="{A74DD1A6-CCB2-6746-8D96-BB6C4E52536F}" srcId="{7F2A4DDF-9A3D-4683-B2D2-603D9E9D3771}" destId="{493FE95A-5E94-1448-BEC8-A77A9D12847F}" srcOrd="3" destOrd="0" parTransId="{273937F6-37E7-FC4C-B09D-341C0C05E320}" sibTransId="{B2C7E4F7-2CE6-B745-914E-6BB59E3BFC15}"/>
    <dgm:cxn modelId="{68A656FE-754B-6045-87FA-098633A5D240}" type="presOf" srcId="{8B01ED18-491D-A744-B9AC-C8B4C8414670}" destId="{DEFF8707-5149-5A4E-B569-68081CD78366}" srcOrd="0" destOrd="0" presId="urn:microsoft.com/office/officeart/2005/8/layout/vList5"/>
    <dgm:cxn modelId="{9F09997C-1F77-4EE0-9897-59569C97D8C3}" srcId="{19E76062-B84F-4B12-8306-12BC06FFC743}" destId="{17B43373-F9D0-4F7D-8141-74E0DEF1D90A}" srcOrd="0" destOrd="0" parTransId="{0CB96805-6DDD-468A-95F6-53B8307E5FF7}" sibTransId="{15E6937C-E347-4AC9-B5D9-642534CE572C}"/>
    <dgm:cxn modelId="{67F7B713-0AB9-4C5D-A6C1-9E66CB009000}" type="presOf" srcId="{2C7FEA01-BB06-4AD5-9192-55A41A9DE689}" destId="{CF5EBAA8-D50A-420A-84E3-C1EE07B1CEA8}" srcOrd="0" destOrd="0" presId="urn:microsoft.com/office/officeart/2005/8/layout/vList5"/>
    <dgm:cxn modelId="{9B7B3DD3-B459-4534-8963-E04B61022D27}" type="presOf" srcId="{A04CE278-FA75-40F9-AB1A-A4EEE6CA103D}" destId="{1889267E-0460-4F69-A28E-F489C3AFE258}" srcOrd="0" destOrd="0" presId="urn:microsoft.com/office/officeart/2005/8/layout/vList5"/>
    <dgm:cxn modelId="{0C0CD4D9-B7B1-4ED9-BB9D-C7FAB7636EFB}" type="presOf" srcId="{17B43373-F9D0-4F7D-8141-74E0DEF1D90A}" destId="{D38EA1F3-D27E-4BE0-B912-D1BD83913AFE}" srcOrd="0" destOrd="0" presId="urn:microsoft.com/office/officeart/2005/8/layout/vList5"/>
    <dgm:cxn modelId="{C2A412B2-19CD-4A40-90EA-8DCB52125243}" srcId="{F23E6AC7-B152-4E2D-942D-B0619A16DB26}" destId="{CD426F98-F821-4397-9FBF-53A678E57A40}" srcOrd="0" destOrd="0" parTransId="{5EACD86C-A40E-4D9D-9D42-618BBB9E4AF1}" sibTransId="{0F2F8837-25C2-4B56-B87E-3295AEB646F4}"/>
    <dgm:cxn modelId="{76C6424E-65D1-4A2C-B097-BDC4FDD8B73D}" srcId="{7F2A4DDF-9A3D-4683-B2D2-603D9E9D3771}" destId="{2AC953DA-B86E-465D-8CFE-10BB2A80F0BF}" srcOrd="5" destOrd="0" parTransId="{03A8F3A2-2EA1-43AF-AD96-9A52314B82C8}" sibTransId="{AFC181D7-7C48-402F-898B-29B6E98C672A}"/>
    <dgm:cxn modelId="{3AE0844C-23C3-4100-A2A0-86270CC3A2A1}" srcId="{7F2A4DDF-9A3D-4683-B2D2-603D9E9D3771}" destId="{A04CE278-FA75-40F9-AB1A-A4EEE6CA103D}" srcOrd="4" destOrd="0" parTransId="{34972BE8-D7BA-430C-84D5-954CBD915B8F}" sibTransId="{4CAE26A8-EE5D-43C3-9F54-8BAEE214E802}"/>
    <dgm:cxn modelId="{C5CE2CB9-03BD-5049-BD5E-BF967772E979}" type="presOf" srcId="{493FE95A-5E94-1448-BEC8-A77A9D12847F}" destId="{EF211CF4-090E-1544-8206-8E9EA2748C88}" srcOrd="0" destOrd="0" presId="urn:microsoft.com/office/officeart/2005/8/layout/vList5"/>
    <dgm:cxn modelId="{0C460BB0-449A-4F64-B56E-6307FF9AA3F4}" type="presOf" srcId="{7F2A4DDF-9A3D-4683-B2D2-603D9E9D3771}" destId="{18DA4FDB-D872-43E0-B04D-CF45D4149ADE}" srcOrd="0" destOrd="0" presId="urn:microsoft.com/office/officeart/2005/8/layout/vList5"/>
    <dgm:cxn modelId="{B09D2D15-95B4-4CBD-993E-40E7D6CF83E1}" type="presOf" srcId="{649D1862-B8D9-4B81-BF56-B4C4E3135EAE}" destId="{20F4114B-DAA8-48A5-8F24-0C89AF8CF265}" srcOrd="0" destOrd="0" presId="urn:microsoft.com/office/officeart/2005/8/layout/vList5"/>
    <dgm:cxn modelId="{477F77B4-A4D5-485A-AB9A-237A647E5B22}" srcId="{2AC953DA-B86E-465D-8CFE-10BB2A80F0BF}" destId="{649D1862-B8D9-4B81-BF56-B4C4E3135EAE}" srcOrd="0" destOrd="0" parTransId="{101DE5CF-F955-4532-8C54-53B7E99D22ED}" sibTransId="{C7C5B4F7-D2D7-47C0-9ABC-01AAFF5C7903}"/>
    <dgm:cxn modelId="{8C2A524A-DE78-4F24-89DF-01CB54E40F06}" type="presParOf" srcId="{18DA4FDB-D872-43E0-B04D-CF45D4149ADE}" destId="{460C3E00-9C62-413C-A9E2-EF15ED82F2F9}" srcOrd="0" destOrd="0" presId="urn:microsoft.com/office/officeart/2005/8/layout/vList5"/>
    <dgm:cxn modelId="{267D764B-5DD1-462E-8935-22D1BCA0E999}" type="presParOf" srcId="{460C3E00-9C62-413C-A9E2-EF15ED82F2F9}" destId="{4EE85207-F60B-4091-9F90-DBD34FEC4955}" srcOrd="0" destOrd="0" presId="urn:microsoft.com/office/officeart/2005/8/layout/vList5"/>
    <dgm:cxn modelId="{F72AD16A-8C6A-4C53-B170-76D3E488E23E}" type="presParOf" srcId="{460C3E00-9C62-413C-A9E2-EF15ED82F2F9}" destId="{8D53CFF7-C289-4CC8-A1BC-B7C7D28145D2}" srcOrd="1" destOrd="0" presId="urn:microsoft.com/office/officeart/2005/8/layout/vList5"/>
    <dgm:cxn modelId="{3C9D1E68-1A45-41A6-92DC-4C72CC7CE236}" type="presParOf" srcId="{18DA4FDB-D872-43E0-B04D-CF45D4149ADE}" destId="{7996E024-91AA-4EFA-B5A2-0393A0A46986}" srcOrd="1" destOrd="0" presId="urn:microsoft.com/office/officeart/2005/8/layout/vList5"/>
    <dgm:cxn modelId="{32A52004-90BC-4DC8-9384-78CB2F7BA6E9}" type="presParOf" srcId="{18DA4FDB-D872-43E0-B04D-CF45D4149ADE}" destId="{84A14A87-A00A-4A04-92CE-ADA5D3E3CCCD}" srcOrd="2" destOrd="0" presId="urn:microsoft.com/office/officeart/2005/8/layout/vList5"/>
    <dgm:cxn modelId="{105FFFBB-D201-4018-96A5-45020FD74E64}" type="presParOf" srcId="{84A14A87-A00A-4A04-92CE-ADA5D3E3CCCD}" destId="{A734FBFB-4123-4354-8347-2BF391065CC8}" srcOrd="0" destOrd="0" presId="urn:microsoft.com/office/officeart/2005/8/layout/vList5"/>
    <dgm:cxn modelId="{3701D207-59E9-4F6C-A185-7D143A0AC4D5}" type="presParOf" srcId="{84A14A87-A00A-4A04-92CE-ADA5D3E3CCCD}" destId="{D38EA1F3-D27E-4BE0-B912-D1BD83913AFE}" srcOrd="1" destOrd="0" presId="urn:microsoft.com/office/officeart/2005/8/layout/vList5"/>
    <dgm:cxn modelId="{AFB46CDD-81C2-4327-9E1F-EC44A6D24A52}" type="presParOf" srcId="{18DA4FDB-D872-43E0-B04D-CF45D4149ADE}" destId="{E65AEAFE-B222-4865-88B0-1412BF3C9CA1}" srcOrd="3" destOrd="0" presId="urn:microsoft.com/office/officeart/2005/8/layout/vList5"/>
    <dgm:cxn modelId="{90200521-7AAB-43DE-83A4-F4D2E636B0A9}" type="presParOf" srcId="{18DA4FDB-D872-43E0-B04D-CF45D4149ADE}" destId="{0C7677EB-01B3-4F42-8015-15DD4DD71F91}" srcOrd="4" destOrd="0" presId="urn:microsoft.com/office/officeart/2005/8/layout/vList5"/>
    <dgm:cxn modelId="{9394FEAE-CB1D-4E0D-838B-79F3B7E4E9B3}" type="presParOf" srcId="{0C7677EB-01B3-4F42-8015-15DD4DD71F91}" destId="{CF5EBAA8-D50A-420A-84E3-C1EE07B1CEA8}" srcOrd="0" destOrd="0" presId="urn:microsoft.com/office/officeart/2005/8/layout/vList5"/>
    <dgm:cxn modelId="{04588A13-9ACB-4392-8EA6-C3A357DCB72C}" type="presParOf" srcId="{0C7677EB-01B3-4F42-8015-15DD4DD71F91}" destId="{9D130479-2567-4AAD-9175-06EE72774FE7}" srcOrd="1" destOrd="0" presId="urn:microsoft.com/office/officeart/2005/8/layout/vList5"/>
    <dgm:cxn modelId="{52D1AA1C-4244-473B-934F-7AEB414DEC32}" type="presParOf" srcId="{18DA4FDB-D872-43E0-B04D-CF45D4149ADE}" destId="{6EB445C6-B00D-4673-8B93-BEF9DCB0E439}" srcOrd="5" destOrd="0" presId="urn:microsoft.com/office/officeart/2005/8/layout/vList5"/>
    <dgm:cxn modelId="{F1F462A2-BF6A-7741-AF37-573A7B650711}" type="presParOf" srcId="{18DA4FDB-D872-43E0-B04D-CF45D4149ADE}" destId="{26D3F287-53B6-3447-A6D0-2812E3CE3A52}" srcOrd="6" destOrd="0" presId="urn:microsoft.com/office/officeart/2005/8/layout/vList5"/>
    <dgm:cxn modelId="{1F4FB526-2A07-F74A-BCE7-ACF585D3823A}" type="presParOf" srcId="{26D3F287-53B6-3447-A6D0-2812E3CE3A52}" destId="{EF211CF4-090E-1544-8206-8E9EA2748C88}" srcOrd="0" destOrd="0" presId="urn:microsoft.com/office/officeart/2005/8/layout/vList5"/>
    <dgm:cxn modelId="{B4E9969C-F5D6-344A-A52E-51F024C609AF}" type="presParOf" srcId="{26D3F287-53B6-3447-A6D0-2812E3CE3A52}" destId="{DEFF8707-5149-5A4E-B569-68081CD78366}" srcOrd="1" destOrd="0" presId="urn:microsoft.com/office/officeart/2005/8/layout/vList5"/>
    <dgm:cxn modelId="{062508C6-41A9-C846-B99B-E002240D6347}" type="presParOf" srcId="{18DA4FDB-D872-43E0-B04D-CF45D4149ADE}" destId="{B095FB9C-98DC-CF4C-9FCD-19447A892928}" srcOrd="7" destOrd="0" presId="urn:microsoft.com/office/officeart/2005/8/layout/vList5"/>
    <dgm:cxn modelId="{C2FE7FD4-681D-4FBA-8AFF-FBF01E976209}" type="presParOf" srcId="{18DA4FDB-D872-43E0-B04D-CF45D4149ADE}" destId="{14C50100-5E4D-4F90-A482-A5B20BAF0093}" srcOrd="8" destOrd="0" presId="urn:microsoft.com/office/officeart/2005/8/layout/vList5"/>
    <dgm:cxn modelId="{C5FB1659-028A-4154-AC91-3B4BAD593FE1}" type="presParOf" srcId="{14C50100-5E4D-4F90-A482-A5B20BAF0093}" destId="{1889267E-0460-4F69-A28E-F489C3AFE258}" srcOrd="0" destOrd="0" presId="urn:microsoft.com/office/officeart/2005/8/layout/vList5"/>
    <dgm:cxn modelId="{CF38A30A-868E-4C7F-B27B-FCE38693BD08}" type="presParOf" srcId="{14C50100-5E4D-4F90-A482-A5B20BAF0093}" destId="{AC9A76F0-5BF5-402E-8F48-13E9ACEF8CBA}" srcOrd="1" destOrd="0" presId="urn:microsoft.com/office/officeart/2005/8/layout/vList5"/>
    <dgm:cxn modelId="{B09ECB0A-832D-4760-9A19-FD0933630E08}" type="presParOf" srcId="{18DA4FDB-D872-43E0-B04D-CF45D4149ADE}" destId="{95E06D1C-2036-4F5E-A501-E88482B21A22}" srcOrd="9" destOrd="0" presId="urn:microsoft.com/office/officeart/2005/8/layout/vList5"/>
    <dgm:cxn modelId="{9226248E-64E3-414F-800D-721DBEF350B0}" type="presParOf" srcId="{18DA4FDB-D872-43E0-B04D-CF45D4149ADE}" destId="{343D0E35-E620-49F6-8F86-D95F8AE3287E}" srcOrd="10" destOrd="0" presId="urn:microsoft.com/office/officeart/2005/8/layout/vList5"/>
    <dgm:cxn modelId="{F73F7176-193B-4AFC-B652-680C56D3A5D2}" type="presParOf" srcId="{343D0E35-E620-49F6-8F86-D95F8AE3287E}" destId="{021A7200-A1B1-4E60-A02F-9D6DA35506AF}" srcOrd="0" destOrd="0" presId="urn:microsoft.com/office/officeart/2005/8/layout/vList5"/>
    <dgm:cxn modelId="{D1275E3B-67A0-4315-8724-87BB732BDBE4}" type="presParOf" srcId="{343D0E35-E620-49F6-8F86-D95F8AE3287E}" destId="{20F4114B-DAA8-48A5-8F24-0C89AF8CF2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3CFF7-C289-4CC8-A1BC-B7C7D28145D2}">
      <dsp:nvSpPr>
        <dsp:cNvPr id="0" name=""/>
        <dsp:cNvSpPr/>
      </dsp:nvSpPr>
      <dsp:spPr>
        <a:xfrm rot="5400000">
          <a:off x="6843949" y="-2991036"/>
          <a:ext cx="586049" cy="671715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allow users submit and manage transfer request through different interface</a:t>
          </a:r>
          <a:endParaRPr lang="zh-CN" altLang="en-US" sz="2400" kern="1200" dirty="0"/>
        </a:p>
      </dsp:txBody>
      <dsp:txXfrm rot="-5400000">
        <a:off x="3778398" y="103124"/>
        <a:ext cx="6688543" cy="528831"/>
      </dsp:txXfrm>
    </dsp:sp>
    <dsp:sp modelId="{4EE85207-F60B-4091-9F90-DBD34FEC4955}">
      <dsp:nvSpPr>
        <dsp:cNvPr id="0" name=""/>
        <dsp:cNvSpPr/>
      </dsp:nvSpPr>
      <dsp:spPr>
        <a:xfrm>
          <a:off x="0" y="1258"/>
          <a:ext cx="3778398" cy="73256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kern="1200" dirty="0" smtClean="0">
              <a:solidFill>
                <a:schemeClr val="tx1"/>
              </a:solidFill>
            </a:rPr>
            <a:t>RESTful-API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35761" y="37019"/>
        <a:ext cx="3706876" cy="661039"/>
      </dsp:txXfrm>
    </dsp:sp>
    <dsp:sp modelId="{D38EA1F3-D27E-4BE0-B912-D1BD83913AFE}">
      <dsp:nvSpPr>
        <dsp:cNvPr id="0" name=""/>
        <dsp:cNvSpPr/>
      </dsp:nvSpPr>
      <dsp:spPr>
        <a:xfrm rot="5400000">
          <a:off x="6843949" y="-2221847"/>
          <a:ext cx="586049" cy="671715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collect on-demand, real-time, minimal abstract routing information from different domains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enforce resource allocation in the network</a:t>
          </a:r>
          <a:endParaRPr lang="zh-CN" altLang="en-US" sz="2400" kern="1200" dirty="0"/>
        </a:p>
      </dsp:txBody>
      <dsp:txXfrm rot="-5400000">
        <a:off x="3778398" y="872313"/>
        <a:ext cx="6688543" cy="528831"/>
      </dsp:txXfrm>
    </dsp:sp>
    <dsp:sp modelId="{A734FBFB-4123-4354-8347-2BF391065CC8}">
      <dsp:nvSpPr>
        <dsp:cNvPr id="0" name=""/>
        <dsp:cNvSpPr/>
      </dsp:nvSpPr>
      <dsp:spPr>
        <a:xfrm>
          <a:off x="0" y="770447"/>
          <a:ext cx="3778398" cy="73256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kern="1200" dirty="0" smtClean="0">
              <a:solidFill>
                <a:schemeClr val="tx1"/>
              </a:solidFill>
            </a:rPr>
            <a:t>ALTO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35761" y="806208"/>
        <a:ext cx="3706876" cy="661039"/>
      </dsp:txXfrm>
    </dsp:sp>
    <dsp:sp modelId="{9D130479-2567-4AAD-9175-06EE72774FE7}">
      <dsp:nvSpPr>
        <dsp:cNvPr id="0" name=""/>
        <dsp:cNvSpPr/>
      </dsp:nvSpPr>
      <dsp:spPr>
        <a:xfrm rot="5400000">
          <a:off x="6843949" y="-1452657"/>
          <a:ext cx="586049" cy="671715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centralized, efficient file-level scheduling and network resource allocation</a:t>
          </a:r>
          <a:endParaRPr lang="zh-CN" altLang="en-US" sz="2400" kern="1200" dirty="0"/>
        </a:p>
      </dsp:txBody>
      <dsp:txXfrm rot="-5400000">
        <a:off x="3778398" y="1641503"/>
        <a:ext cx="6688543" cy="528831"/>
      </dsp:txXfrm>
    </dsp:sp>
    <dsp:sp modelId="{CF5EBAA8-D50A-420A-84E3-C1EE07B1CEA8}">
      <dsp:nvSpPr>
        <dsp:cNvPr id="0" name=""/>
        <dsp:cNvSpPr/>
      </dsp:nvSpPr>
      <dsp:spPr>
        <a:xfrm>
          <a:off x="0" y="1539637"/>
          <a:ext cx="3778398" cy="73256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kern="1200" dirty="0" err="1" smtClean="0">
              <a:solidFill>
                <a:schemeClr val="tx1"/>
              </a:solidFill>
            </a:rPr>
            <a:t>ExaO</a:t>
          </a:r>
          <a:r>
            <a:rPr lang="en-GB" sz="3200" b="1" kern="1200" dirty="0" smtClean="0">
              <a:solidFill>
                <a:schemeClr val="tx1"/>
              </a:solidFill>
            </a:rPr>
            <a:t> Scheduler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35761" y="1575398"/>
        <a:ext cx="3706876" cy="661039"/>
      </dsp:txXfrm>
    </dsp:sp>
    <dsp:sp modelId="{DEFF8707-5149-5A4E-B569-68081CD78366}">
      <dsp:nvSpPr>
        <dsp:cNvPr id="0" name=""/>
        <dsp:cNvSpPr/>
      </dsp:nvSpPr>
      <dsp:spPr>
        <a:xfrm rot="5400000">
          <a:off x="6843949" y="-683467"/>
          <a:ext cx="586049" cy="671715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enforce scheduling and rate allocation decisions at end hosts</a:t>
          </a:r>
          <a:endParaRPr lang="zh-CN" altLang="en-US" sz="2400" kern="1200" dirty="0"/>
        </a:p>
      </dsp:txBody>
      <dsp:txXfrm rot="-5400000">
        <a:off x="3778398" y="2410693"/>
        <a:ext cx="6688543" cy="528831"/>
      </dsp:txXfrm>
    </dsp:sp>
    <dsp:sp modelId="{EF211CF4-090E-1544-8206-8E9EA2748C88}">
      <dsp:nvSpPr>
        <dsp:cNvPr id="0" name=""/>
        <dsp:cNvSpPr/>
      </dsp:nvSpPr>
      <dsp:spPr>
        <a:xfrm>
          <a:off x="0" y="2308827"/>
          <a:ext cx="3778398" cy="73256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tx1"/>
              </a:solidFill>
            </a:rPr>
            <a:t>Transfer Execution Nodes</a:t>
          </a:r>
          <a:endParaRPr lang="zh-CN" altLang="en-US" sz="3200" b="1" kern="1200" dirty="0">
            <a:solidFill>
              <a:schemeClr val="tx1"/>
            </a:solidFill>
          </a:endParaRPr>
        </a:p>
      </dsp:txBody>
      <dsp:txXfrm>
        <a:off x="35761" y="2344588"/>
        <a:ext cx="3706876" cy="661039"/>
      </dsp:txXfrm>
    </dsp:sp>
    <dsp:sp modelId="{AC9A76F0-5BF5-402E-8F48-13E9ACEF8CBA}">
      <dsp:nvSpPr>
        <dsp:cNvPr id="0" name=""/>
        <dsp:cNvSpPr/>
      </dsp:nvSpPr>
      <dsp:spPr>
        <a:xfrm rot="5400000">
          <a:off x="6843949" y="85722"/>
          <a:ext cx="586049" cy="6717152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efficient data transfer tools on end hosts</a:t>
          </a:r>
          <a:endParaRPr lang="zh-CN" altLang="en-US" sz="2400" kern="1200" dirty="0"/>
        </a:p>
      </dsp:txBody>
      <dsp:txXfrm rot="-5400000">
        <a:off x="3778398" y="3179883"/>
        <a:ext cx="6688543" cy="528831"/>
      </dsp:txXfrm>
    </dsp:sp>
    <dsp:sp modelId="{1889267E-0460-4F69-A28E-F489C3AFE258}">
      <dsp:nvSpPr>
        <dsp:cNvPr id="0" name=""/>
        <dsp:cNvSpPr/>
      </dsp:nvSpPr>
      <dsp:spPr>
        <a:xfrm>
          <a:off x="0" y="3078017"/>
          <a:ext cx="3778398" cy="73256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kern="1200" dirty="0" smtClean="0">
              <a:solidFill>
                <a:schemeClr val="tx1"/>
              </a:solidFill>
            </a:rPr>
            <a:t>FDT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35761" y="3113778"/>
        <a:ext cx="3706876" cy="661039"/>
      </dsp:txXfrm>
    </dsp:sp>
    <dsp:sp modelId="{20F4114B-DAA8-48A5-8F24-0C89AF8CF265}">
      <dsp:nvSpPr>
        <dsp:cNvPr id="0" name=""/>
        <dsp:cNvSpPr/>
      </dsp:nvSpPr>
      <dsp:spPr>
        <a:xfrm rot="5400000">
          <a:off x="6843949" y="854911"/>
          <a:ext cx="586049" cy="671715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Distributed monitoring infrastructure for real time monitoring of each flow, transfer</a:t>
          </a:r>
          <a:r>
            <a:rPr lang="en-GB" sz="2400" b="1" kern="1200" dirty="0" smtClean="0"/>
            <a:t> </a:t>
          </a:r>
          <a:endParaRPr lang="zh-CN" altLang="en-US" sz="2400" kern="1200" dirty="0"/>
        </a:p>
      </dsp:txBody>
      <dsp:txXfrm rot="-5400000">
        <a:off x="3778398" y="3949072"/>
        <a:ext cx="6688543" cy="528831"/>
      </dsp:txXfrm>
    </dsp:sp>
    <dsp:sp modelId="{021A7200-A1B1-4E60-A02F-9D6DA35506AF}">
      <dsp:nvSpPr>
        <dsp:cNvPr id="0" name=""/>
        <dsp:cNvSpPr/>
      </dsp:nvSpPr>
      <dsp:spPr>
        <a:xfrm>
          <a:off x="0" y="3847207"/>
          <a:ext cx="3778398" cy="73256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kern="1200" dirty="0" err="1" smtClean="0">
              <a:solidFill>
                <a:schemeClr val="tx1"/>
              </a:solidFill>
            </a:rPr>
            <a:t>Monalisa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35761" y="3882968"/>
        <a:ext cx="3706876" cy="661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2F50D6-D15D-9D43-8078-CCA5EDDAF389}" type="slidenum">
              <a:rPr lang="en-US" sz="1200" baseline="0"/>
              <a:pPr/>
              <a:t>1</a:t>
            </a:fld>
            <a:endParaRPr lang="en-US" sz="1200" baseline="0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Inflexible</a:t>
            </a:r>
            <a:r>
              <a:rPr lang="en-US" altLang="zh-CN" baseline="0" dirty="0" smtClean="0"/>
              <a:t> and static scheduling decision cause low link utility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97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Minimally invasive change on end host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Real-time, dynamic resource allocation under the existence of other network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Not CMS or HEP specific, </a:t>
            </a:r>
            <a:r>
              <a:rPr lang="en-GB" altLang="zh-CN" sz="3200" dirty="0" smtClean="0"/>
              <a:t>hence support any data intensive sciences.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zh-CN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Dataset distribution to N destination: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Maximal link utilization </a:t>
            </a:r>
            <a:r>
              <a:rPr lang="en-GB" altLang="zh-CN" sz="3200" dirty="0" smtClean="0"/>
              <a:t>in the testbed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1" dirty="0" smtClean="0"/>
              <a:t>N</a:t>
            </a:r>
            <a:r>
              <a:rPr lang="en-GB" altLang="zh-CN" sz="3200" b="1" dirty="0" smtClean="0"/>
              <a:t> times faster than dataset level scheduling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5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2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7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2F50D6-D15D-9D43-8078-CCA5EDDAF389}" type="slidenum">
              <a:rPr lang="en-US" sz="1200" baseline="0"/>
              <a:pPr/>
              <a:t>14</a:t>
            </a:fld>
            <a:endParaRPr lang="en-US" sz="1200" baseline="0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7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Minimally invasive change on end host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Real-time, dynamic resource allocation under the existence of other network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Not CMS or HEP specific, </a:t>
            </a:r>
            <a:r>
              <a:rPr lang="en-GB" altLang="zh-CN" sz="3200" dirty="0" smtClean="0"/>
              <a:t>hence support any data intensive sciences.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zh-CN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Dataset distribution to N destination: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Maximal link utilization </a:t>
            </a:r>
            <a:r>
              <a:rPr lang="en-GB" altLang="zh-CN" sz="3200" dirty="0" smtClean="0"/>
              <a:t>in the testbed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1" dirty="0" smtClean="0"/>
              <a:t>N</a:t>
            </a:r>
            <a:r>
              <a:rPr lang="en-GB" altLang="zh-CN" sz="3200" b="1" dirty="0" smtClean="0"/>
              <a:t> times faster than dataset level scheduling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6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31E5B-00C3-0745-B9A8-94A27EBE9C2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B2A15-B8E4-7E4F-8BA5-A4DAD477726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1" y="6356352"/>
            <a:ext cx="2742843" cy="365125"/>
          </a:xfrm>
          <a:prstGeom prst="rect">
            <a:avLst/>
          </a:prstGeom>
        </p:spPr>
        <p:txBody>
          <a:bodyPr/>
          <a:lstStyle/>
          <a:p>
            <a:fld id="{248163CF-BA54-D549-9D5C-B7FFE81D7A99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075" y="6356352"/>
            <a:ext cx="41142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479" y="6356352"/>
            <a:ext cx="2742843" cy="365125"/>
          </a:xfrm>
          <a:prstGeom prst="rect">
            <a:avLst/>
          </a:prstGeom>
        </p:spPr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2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9544924" y="6549672"/>
            <a:ext cx="2539669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174B04-4DAE-EB42-9616-9AE45265018B}" type="slidenum">
              <a:rPr lang="en-US" smtClean="0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535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492EE-3409-4449-A1A9-21803391433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196" y="990600"/>
            <a:ext cx="5801027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7" y="990600"/>
            <a:ext cx="5803145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B7268-F349-8842-B2C6-E5D994E4AE3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0BDCD-C9B5-0945-AF7F-3E94AA7ADAC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64BDA-7C03-0348-A74F-EE75429B1384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41906-1694-444C-9BC0-9D3A13E9E150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"/>
            <a:ext cx="12190413" cy="804863"/>
          </a:xfrm>
          <a:prstGeom prst="rect">
            <a:avLst/>
          </a:prstGeom>
          <a:solidFill>
            <a:srgbClr val="0F4D92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54" y="85614"/>
            <a:ext cx="1141513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195" y="990600"/>
            <a:ext cx="11807346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12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1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3F3F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6" Type="http://schemas.openxmlformats.org/officeDocument/2006/relationships/image" Target="../media/image8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6451"/>
            <a:ext cx="12190413" cy="5789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7252" y="1419038"/>
            <a:ext cx="10814539" cy="1631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err="1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ExaO</a:t>
            </a:r>
            <a:r>
              <a:rPr lang="en-US" altLang="zh-CN" sz="4000" dirty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: Software Defined Data Distribution for </a:t>
            </a:r>
            <a:r>
              <a:rPr lang="en-US" altLang="zh-CN" sz="4000" dirty="0" err="1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Exascale</a:t>
            </a:r>
            <a:r>
              <a:rPr lang="en-US" altLang="zh-CN" sz="4000" dirty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 Sciences</a:t>
            </a:r>
            <a:endParaRPr lang="en-US" sz="4000" dirty="0">
              <a:solidFill>
                <a:srgbClr val="800000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1" y="3797868"/>
            <a:ext cx="8533289" cy="1294832"/>
          </a:xfrm>
        </p:spPr>
        <p:txBody>
          <a:bodyPr/>
          <a:lstStyle/>
          <a:p>
            <a:r>
              <a:rPr lang="en-US" altLang="zh-CN" dirty="0" smtClean="0"/>
              <a:t>CERN,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California </a:t>
            </a:r>
            <a:r>
              <a:rPr lang="en-US" altLang="zh-CN" dirty="0" smtClean="0"/>
              <a:t>Institute </a:t>
            </a:r>
            <a:r>
              <a:rPr lang="en-US" altLang="zh-CN" smtClean="0"/>
              <a:t>of </a:t>
            </a:r>
            <a:r>
              <a:rPr lang="en-US" altLang="zh-CN" smtClean="0"/>
              <a:t>Technology</a:t>
            </a:r>
            <a:endParaRPr lang="en-US" altLang="zh-CN" dirty="0" smtClean="0"/>
          </a:p>
          <a:p>
            <a:r>
              <a:rPr lang="en-US" altLang="zh-CN" dirty="0"/>
              <a:t>Yale </a:t>
            </a:r>
            <a:r>
              <a:rPr lang="en-US" altLang="zh-CN" dirty="0" smtClean="0"/>
              <a:t>University</a:t>
            </a:r>
            <a:endParaRPr 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56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3752376" y="3503739"/>
            <a:ext cx="1315151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665303" y="3575981"/>
            <a:ext cx="1315151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38294" y="905158"/>
            <a:ext cx="1581195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54187" y="979381"/>
            <a:ext cx="1581195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57220" y="1059539"/>
            <a:ext cx="1581195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 smtClean="0"/>
              <a:t>R</a:t>
            </a:r>
            <a:r>
              <a:rPr lang="en-US" altLang="zh-CN" dirty="0" err="1" smtClean="0"/>
              <a:t>ESTful</a:t>
            </a:r>
            <a:r>
              <a:rPr lang="en-GB" dirty="0" smtClean="0"/>
              <a:t> </a:t>
            </a:r>
            <a:r>
              <a:rPr lang="en-GB" dirty="0"/>
              <a:t>Interface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026922" y="2373331"/>
            <a:ext cx="661506" cy="725427"/>
            <a:chOff x="4156031" y="2354387"/>
            <a:chExt cx="413656" cy="552203"/>
          </a:xfrm>
        </p:grpSpPr>
        <p:sp>
          <p:nvSpPr>
            <p:cNvPr id="5" name="Can 4"/>
            <p:cNvSpPr/>
            <p:nvPr/>
          </p:nvSpPr>
          <p:spPr>
            <a:xfrm>
              <a:off x="4278741" y="2354387"/>
              <a:ext cx="290946" cy="449283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Can 5"/>
            <p:cNvSpPr/>
            <p:nvPr/>
          </p:nvSpPr>
          <p:spPr>
            <a:xfrm>
              <a:off x="4217386" y="2405847"/>
              <a:ext cx="290946" cy="449283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Can 6"/>
            <p:cNvSpPr/>
            <p:nvPr/>
          </p:nvSpPr>
          <p:spPr>
            <a:xfrm>
              <a:off x="4156031" y="2457307"/>
              <a:ext cx="290946" cy="449283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DB</a:t>
              </a: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3578230" y="3655150"/>
            <a:ext cx="1315151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300943" y="1951617"/>
            <a:ext cx="4" cy="44631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4259557" y="3098756"/>
            <a:ext cx="0" cy="421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557220" y="5376642"/>
            <a:ext cx="1315151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Monalisa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12" idx="2"/>
            <a:endCxn id="23" idx="0"/>
          </p:cNvCxnSpPr>
          <p:nvPr/>
        </p:nvCxnSpPr>
        <p:spPr>
          <a:xfrm flipH="1">
            <a:off x="4214795" y="4473759"/>
            <a:ext cx="21011" cy="90288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315379" y="1421786"/>
            <a:ext cx="1211418" cy="781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723561" y="833403"/>
            <a:ext cx="1280789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639455" y="907626"/>
            <a:ext cx="1280789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542488" y="987784"/>
            <a:ext cx="1280789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Scheduler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741012" y="2367004"/>
            <a:ext cx="1273915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5673250" y="2412175"/>
            <a:ext cx="1273915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576284" y="2492333"/>
            <a:ext cx="1273915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Transfer Execution Nodes</a:t>
            </a:r>
          </a:p>
        </p:txBody>
      </p:sp>
      <p:cxnSp>
        <p:nvCxnSpPr>
          <p:cNvPr id="56" name="Straight Arrow Connector 55"/>
          <p:cNvCxnSpPr>
            <a:stCxn id="54" idx="1"/>
          </p:cNvCxnSpPr>
          <p:nvPr/>
        </p:nvCxnSpPr>
        <p:spPr>
          <a:xfrm flipH="1" flipV="1">
            <a:off x="4998070" y="1956421"/>
            <a:ext cx="578214" cy="99251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9834854" y="2211087"/>
            <a:ext cx="2129364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Cloud 57"/>
          <p:cNvSpPr/>
          <p:nvPr/>
        </p:nvSpPr>
        <p:spPr>
          <a:xfrm>
            <a:off x="9694347" y="5319454"/>
            <a:ext cx="2410377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Cloud 69"/>
          <p:cNvSpPr/>
          <p:nvPr/>
        </p:nvSpPr>
        <p:spPr>
          <a:xfrm>
            <a:off x="6229183" y="5335780"/>
            <a:ext cx="2129364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ounded Rectangle 75"/>
          <p:cNvSpPr/>
          <p:nvPr/>
        </p:nvSpPr>
        <p:spPr>
          <a:xfrm>
            <a:off x="6859487" y="5564876"/>
            <a:ext cx="104983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FDTDaemon</a:t>
            </a:r>
            <a:endParaRPr lang="en-GB" sz="1200" dirty="0"/>
          </a:p>
        </p:txBody>
      </p:sp>
      <p:cxnSp>
        <p:nvCxnSpPr>
          <p:cNvPr id="60" name="Elbow Connector 59"/>
          <p:cNvCxnSpPr>
            <a:endCxn id="58" idx="2"/>
          </p:cNvCxnSpPr>
          <p:nvPr/>
        </p:nvCxnSpPr>
        <p:spPr>
          <a:xfrm>
            <a:off x="7909330" y="5772699"/>
            <a:ext cx="1792496" cy="275109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0378354" y="5562408"/>
            <a:ext cx="104983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FDTDaemon</a:t>
            </a:r>
            <a:endParaRPr lang="en-GB" sz="1200" dirty="0"/>
          </a:p>
        </p:txBody>
      </p:sp>
      <p:sp>
        <p:nvSpPr>
          <p:cNvPr id="81" name="Rounded Rectangle 80"/>
          <p:cNvSpPr/>
          <p:nvPr/>
        </p:nvSpPr>
        <p:spPr>
          <a:xfrm>
            <a:off x="10387893" y="2449834"/>
            <a:ext cx="104983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FDTDaemon</a:t>
            </a:r>
            <a:endParaRPr lang="en-GB" sz="1200" dirty="0"/>
          </a:p>
        </p:txBody>
      </p:sp>
      <p:pic>
        <p:nvPicPr>
          <p:cNvPr id="1026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318" y="5954582"/>
            <a:ext cx="395010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063" y="5954582"/>
            <a:ext cx="395010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338" y="2843107"/>
            <a:ext cx="395010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Elbow Connector 85"/>
          <p:cNvCxnSpPr>
            <a:endCxn id="80" idx="0"/>
          </p:cNvCxnSpPr>
          <p:nvPr/>
        </p:nvCxnSpPr>
        <p:spPr>
          <a:xfrm rot="5400000">
            <a:off x="9525680" y="4175275"/>
            <a:ext cx="2764728" cy="9540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10800000" flipV="1">
            <a:off x="7376952" y="2600362"/>
            <a:ext cx="3003486" cy="2941119"/>
          </a:xfrm>
          <a:prstGeom prst="bentConnector2">
            <a:avLst/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68195" y="3370100"/>
            <a:ext cx="4106959" cy="72174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768196" y="3367245"/>
            <a:ext cx="1976249" cy="240298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768192" y="3364777"/>
            <a:ext cx="569265" cy="39257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6511660" y="5862262"/>
            <a:ext cx="853918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MLSensor</a:t>
            </a:r>
            <a:endParaRPr lang="en-GB" sz="1200" dirty="0"/>
          </a:p>
        </p:txBody>
      </p:sp>
      <p:sp>
        <p:nvSpPr>
          <p:cNvPr id="105" name="Rounded Rectangle 104"/>
          <p:cNvSpPr/>
          <p:nvPr/>
        </p:nvSpPr>
        <p:spPr>
          <a:xfrm>
            <a:off x="10054127" y="5850179"/>
            <a:ext cx="853918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MLSensor</a:t>
            </a:r>
            <a:endParaRPr lang="en-GB" sz="1200" dirty="0"/>
          </a:p>
        </p:txBody>
      </p:sp>
      <p:sp>
        <p:nvSpPr>
          <p:cNvPr id="106" name="Rounded Rectangle 105"/>
          <p:cNvSpPr/>
          <p:nvPr/>
        </p:nvSpPr>
        <p:spPr>
          <a:xfrm>
            <a:off x="10021235" y="2736043"/>
            <a:ext cx="853918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MLSensor</a:t>
            </a:r>
            <a:endParaRPr lang="en-GB" sz="1200" dirty="0"/>
          </a:p>
        </p:txBody>
      </p:sp>
      <p:cxnSp>
        <p:nvCxnSpPr>
          <p:cNvPr id="103" name="Straight Arrow Connector 102"/>
          <p:cNvCxnSpPr>
            <a:stCxn id="104" idx="1"/>
          </p:cNvCxnSpPr>
          <p:nvPr/>
        </p:nvCxnSpPr>
        <p:spPr>
          <a:xfrm flipH="1" flipV="1">
            <a:off x="4893382" y="5910251"/>
            <a:ext cx="1618279" cy="12593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4893381" y="4363609"/>
            <a:ext cx="2472197" cy="105166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380950" y="1126447"/>
            <a:ext cx="1206242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Ph</a:t>
            </a:r>
            <a:r>
              <a:rPr lang="en-US" altLang="zh-CN" dirty="0" smtClean="0"/>
              <a:t>EDE</a:t>
            </a:r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66" name="Rounded Rectangle 65"/>
          <p:cNvSpPr/>
          <p:nvPr/>
        </p:nvSpPr>
        <p:spPr>
          <a:xfrm>
            <a:off x="380951" y="2495853"/>
            <a:ext cx="1206242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ASO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380950" y="3971093"/>
            <a:ext cx="1206242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Batch</a:t>
            </a:r>
          </a:p>
        </p:txBody>
      </p:sp>
      <p:cxnSp>
        <p:nvCxnSpPr>
          <p:cNvPr id="34" name="Elbow Connector 33"/>
          <p:cNvCxnSpPr>
            <a:stCxn id="67" idx="3"/>
            <a:endCxn id="4" idx="1"/>
          </p:cNvCxnSpPr>
          <p:nvPr/>
        </p:nvCxnSpPr>
        <p:spPr>
          <a:xfrm flipV="1">
            <a:off x="1587191" y="1496601"/>
            <a:ext cx="1970029" cy="283377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6" idx="3"/>
            <a:endCxn id="4" idx="1"/>
          </p:cNvCxnSpPr>
          <p:nvPr/>
        </p:nvCxnSpPr>
        <p:spPr>
          <a:xfrm flipV="1">
            <a:off x="1587192" y="1496601"/>
            <a:ext cx="1970028" cy="135853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9" idx="3"/>
            <a:endCxn id="4" idx="1"/>
          </p:cNvCxnSpPr>
          <p:nvPr/>
        </p:nvCxnSpPr>
        <p:spPr>
          <a:xfrm>
            <a:off x="1587191" y="1485726"/>
            <a:ext cx="1970029" cy="108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8255831" y="2686174"/>
            <a:ext cx="1280789" cy="824335"/>
          </a:xfrm>
          <a:prstGeom prst="roundRect">
            <a:avLst/>
          </a:prstGeom>
          <a:solidFill>
            <a:srgbClr val="FFE699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ALTO</a:t>
            </a:r>
          </a:p>
        </p:txBody>
      </p:sp>
      <p:cxnSp>
        <p:nvCxnSpPr>
          <p:cNvPr id="47" name="Straight Arrow Connector 46"/>
          <p:cNvCxnSpPr>
            <a:stCxn id="75" idx="0"/>
          </p:cNvCxnSpPr>
          <p:nvPr/>
        </p:nvCxnSpPr>
        <p:spPr>
          <a:xfrm flipH="1" flipV="1">
            <a:off x="7756320" y="1812119"/>
            <a:ext cx="1139906" cy="87405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9536621" y="3079814"/>
            <a:ext cx="416752" cy="89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9229725" y="3522824"/>
            <a:ext cx="1143238" cy="1945804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7904591" y="3520532"/>
            <a:ext cx="593152" cy="1856108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14025" y="1894169"/>
            <a:ext cx="1935112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Users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submit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dataset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transfer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requests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48974" y="1977228"/>
            <a:ext cx="1589442" cy="2564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Update database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30515" y="718791"/>
            <a:ext cx="1181145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912370" y="4261468"/>
            <a:ext cx="1619816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Collect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complete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network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state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194189" y="1717597"/>
            <a:ext cx="1427085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Query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abstract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routing state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049610" y="3264138"/>
            <a:ext cx="1903761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Compute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complete and abstract routing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state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5296283" y="1590036"/>
            <a:ext cx="1211418" cy="781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33262" y="1533688"/>
            <a:ext cx="1129592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Dynamic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Scheduling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262640" y="2273319"/>
            <a:ext cx="1129592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Query updated scheduling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80726" y="4163628"/>
            <a:ext cx="1129592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Enforce scheduling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736145" y="5153953"/>
            <a:ext cx="1290235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Monitor Transfer Status</a:t>
            </a:r>
            <a:endParaRPr lang="en-US" altLang="zh-CN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3547107" y="3245714"/>
            <a:ext cx="1589442" cy="2564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Update database</a:t>
            </a:r>
            <a:endParaRPr lang="en-US" dirty="0"/>
          </a:p>
        </p:txBody>
      </p:sp>
      <p:sp>
        <p:nvSpPr>
          <p:cNvPr id="79" name="Title 4"/>
          <p:cNvSpPr txBox="1">
            <a:spLocks/>
          </p:cNvSpPr>
          <p:nvPr/>
        </p:nvSpPr>
        <p:spPr bwMode="auto">
          <a:xfrm>
            <a:off x="0" y="23478"/>
            <a:ext cx="1219041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3F3F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9pPr>
          </a:lstStyle>
          <a:p>
            <a:r>
              <a:rPr lang="en-GB" altLang="zh-CN" kern="0" baseline="0" dirty="0" smtClean="0"/>
              <a:t>Architecture of </a:t>
            </a:r>
            <a:r>
              <a:rPr lang="en-GB" altLang="zh-CN" kern="0" baseline="0" dirty="0" err="1"/>
              <a:t>ExaO</a:t>
            </a:r>
            <a:endParaRPr lang="en-GB" altLang="zh-CN" kern="0" baseline="0" dirty="0"/>
          </a:p>
        </p:txBody>
      </p:sp>
    </p:spTree>
    <p:extLst>
      <p:ext uri="{BB962C8B-B14F-4D97-AF65-F5344CB8AC3E}">
        <p14:creationId xmlns:p14="http://schemas.microsoft.com/office/powerpoint/2010/main" val="394781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3" grpId="0" animBg="1"/>
      <p:bldP spid="64" grpId="0" animBg="1"/>
      <p:bldP spid="65" grpId="0" animBg="1"/>
      <p:bldP spid="68" grpId="0" animBg="1"/>
      <p:bldP spid="69" grpId="0" animBg="1"/>
      <p:bldP spid="72" grpId="0" animBg="1"/>
      <p:bldP spid="73" grpId="0" animBg="1"/>
      <p:bldP spid="74" grpId="0" animBg="1"/>
      <p:bldP spid="77" grpId="0" animBg="1"/>
      <p:bldP spid="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475" y="1219767"/>
            <a:ext cx="1177898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aseline="0" dirty="0" smtClean="0"/>
              <a:t>Minimally </a:t>
            </a:r>
            <a:r>
              <a:rPr lang="en-GB" sz="3200" baseline="0" dirty="0"/>
              <a:t>invasive change on end host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aseline="0" dirty="0"/>
              <a:t>Real-time, dynamic resource allocation under the existence of other network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baseline="0" dirty="0"/>
              <a:t>Not CMS or HEP specific, </a:t>
            </a:r>
            <a:r>
              <a:rPr lang="en-GB" sz="3200" baseline="0" dirty="0"/>
              <a:t>hence support any data intensive </a:t>
            </a:r>
            <a:r>
              <a:rPr lang="en-GB" sz="3200" baseline="0" dirty="0" smtClean="0"/>
              <a:t>sciences</a:t>
            </a:r>
            <a:endParaRPr lang="en-GB" sz="3200" baseline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baseline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aseline="0" dirty="0"/>
              <a:t>Dataset distribution to N </a:t>
            </a:r>
            <a:r>
              <a:rPr lang="en-GB" sz="3200" baseline="0" dirty="0" smtClean="0"/>
              <a:t>destination:</a:t>
            </a:r>
            <a:endParaRPr lang="en-GB" sz="3200" baseline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3200" b="1" baseline="0" dirty="0"/>
              <a:t>Maximal link utilization </a:t>
            </a:r>
            <a:r>
              <a:rPr lang="en-GB" sz="3200" baseline="0" dirty="0"/>
              <a:t>in the testbed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1" baseline="0" dirty="0"/>
              <a:t>N</a:t>
            </a:r>
            <a:r>
              <a:rPr lang="en-GB" sz="3200" b="1" baseline="0" dirty="0" smtClean="0"/>
              <a:t> </a:t>
            </a:r>
            <a:r>
              <a:rPr lang="en-GB" sz="3200" b="1" baseline="0" dirty="0"/>
              <a:t>times faster than dataset level scheduling </a:t>
            </a:r>
          </a:p>
        </p:txBody>
      </p:sp>
      <p:sp>
        <p:nvSpPr>
          <p:cNvPr id="4" name="Rectangle 54"/>
          <p:cNvSpPr/>
          <p:nvPr/>
        </p:nvSpPr>
        <p:spPr>
          <a:xfrm>
            <a:off x="0" y="7572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4400" kern="0" baseline="0" dirty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Practical </a:t>
            </a:r>
            <a:r>
              <a:rPr lang="en-GB" sz="4400" kern="0" baseline="0" dirty="0" smtClean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Concerns</a:t>
            </a:r>
            <a:endParaRPr lang="en-GB" sz="4400" kern="0" baseline="0" dirty="0">
              <a:solidFill>
                <a:srgbClr val="F3F3F3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919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177119"/>
              </p:ext>
            </p:extLst>
          </p:nvPr>
        </p:nvGraphicFramePr>
        <p:xfrm>
          <a:off x="756634" y="1182414"/>
          <a:ext cx="5411788" cy="3026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" name="Visio" r:id="rId4" imgW="4594388" imgH="2683753" progId="Visio.Drawing.11">
                  <p:embed/>
                </p:oleObj>
              </mc:Choice>
              <mc:Fallback>
                <p:oleObj name="Visio" r:id="rId4" imgW="4594388" imgH="2683753" progId="Visio.Drawing.11">
                  <p:embed/>
                  <p:pic>
                    <p:nvPicPr>
                      <p:cNvPr id="0" name="对象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634" y="1182414"/>
                        <a:ext cx="5411788" cy="3026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altLang="zh-CN" sz="4000" dirty="0"/>
              <a:t>Example:</a:t>
            </a:r>
            <a:r>
              <a:rPr lang="zh-CN" altLang="en-US" sz="4000" dirty="0"/>
              <a:t> </a:t>
            </a:r>
            <a:r>
              <a:rPr lang="en-US" altLang="zh-CN" sz="4000" dirty="0"/>
              <a:t>Distributing</a:t>
            </a:r>
            <a:r>
              <a:rPr lang="zh-CN" altLang="en-US" sz="4000" dirty="0"/>
              <a:t> </a:t>
            </a:r>
            <a:r>
              <a:rPr lang="en-US" altLang="zh-CN" sz="4000" dirty="0"/>
              <a:t>Dataset</a:t>
            </a:r>
            <a:r>
              <a:rPr lang="zh-CN" altLang="en-US" sz="4000" dirty="0"/>
              <a:t> </a:t>
            </a:r>
            <a:r>
              <a:rPr lang="en-US" altLang="zh-CN" sz="4000" dirty="0"/>
              <a:t>X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All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Sites</a:t>
            </a:r>
            <a:r>
              <a:rPr lang="zh-CN" altLang="en-US" sz="4000" dirty="0"/>
              <a:t> </a:t>
            </a:r>
            <a:r>
              <a:rPr lang="en-US" altLang="zh-CN" sz="4000" dirty="0"/>
              <a:t>in</a:t>
            </a:r>
            <a:r>
              <a:rPr lang="zh-CN" altLang="en-US" sz="4000" dirty="0"/>
              <a:t> </a:t>
            </a:r>
            <a:r>
              <a:rPr lang="en-US" altLang="zh-CN" sz="4000" dirty="0" err="1" smtClean="0"/>
              <a:t>ExaO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4" y="4556728"/>
            <a:ext cx="6214118" cy="19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603726" y="884896"/>
            <a:ext cx="5586687" cy="597310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200" dirty="0" smtClean="0"/>
              <a:t>Site 1 is the only source at the beginning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Each site can become a file provider once receiving files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Site 1 sends 3000/6=500 unique files to each destination site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Limit the rate of each (site 1, site X) flow as 100/6=16.7Gbps</a:t>
            </a:r>
          </a:p>
          <a:p>
            <a:pPr lvl="1">
              <a:lnSpc>
                <a:spcPct val="80000"/>
              </a:lnSpc>
            </a:pPr>
            <a:r>
              <a:rPr lang="en-US" sz="2200" b="1" dirty="0" smtClean="0"/>
              <a:t>Uplink utilization: 100%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Site X (X=2, 3, </a:t>
            </a:r>
            <a:r>
              <a:rPr lang="is-IS" sz="2200" dirty="0" smtClean="0"/>
              <a:t>…, 7</a:t>
            </a:r>
            <a:r>
              <a:rPr lang="en-US" sz="2200" dirty="0" smtClean="0"/>
              <a:t>):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becomes a source to other destination </a:t>
            </a:r>
            <a:r>
              <a:rPr lang="en-US" sz="2200" dirty="0"/>
              <a:t>sites </a:t>
            </a:r>
            <a:r>
              <a:rPr lang="en-US" sz="2200" dirty="0" smtClean="0"/>
              <a:t>after </a:t>
            </a:r>
            <a:r>
              <a:rPr lang="en-US" sz="2200" dirty="0"/>
              <a:t>receiving a unique file from site </a:t>
            </a:r>
            <a:r>
              <a:rPr lang="en-US" sz="2200" dirty="0" smtClean="0"/>
              <a:t>1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sends the received file to all other </a:t>
            </a:r>
            <a:r>
              <a:rPr lang="en-US" altLang="zh-CN" sz="2200" dirty="0" smtClean="0"/>
              <a:t>5</a:t>
            </a:r>
            <a:r>
              <a:rPr lang="zh-CN" altLang="en-US" sz="2200" dirty="0" smtClean="0"/>
              <a:t> </a:t>
            </a:r>
            <a:r>
              <a:rPr lang="en-US" sz="2200" dirty="0" smtClean="0"/>
              <a:t>destination sites</a:t>
            </a:r>
            <a:r>
              <a:rPr lang="en-US" sz="2200" dirty="0"/>
              <a:t>,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each </a:t>
            </a:r>
            <a:r>
              <a:rPr lang="en-US" sz="2200" dirty="0" smtClean="0"/>
              <a:t>at (100-16.7)/</a:t>
            </a:r>
            <a:r>
              <a:rPr lang="en-US" altLang="zh-CN" sz="2200" dirty="0" smtClean="0"/>
              <a:t>5=16.7Gbps</a:t>
            </a:r>
          </a:p>
          <a:p>
            <a:pPr lvl="1">
              <a:lnSpc>
                <a:spcPct val="80000"/>
              </a:lnSpc>
            </a:pPr>
            <a:r>
              <a:rPr lang="en-US" altLang="zh-CN" sz="2200" b="1" dirty="0" smtClean="0"/>
              <a:t>Uplink utilization: is 83.3%</a:t>
            </a:r>
          </a:p>
          <a:p>
            <a:pPr>
              <a:lnSpc>
                <a:spcPct val="80000"/>
              </a:lnSpc>
            </a:pPr>
            <a:r>
              <a:rPr lang="en-US" altLang="zh-CN" sz="2200" b="1" dirty="0" smtClean="0">
                <a:solidFill>
                  <a:srgbClr val="FF0000"/>
                </a:solidFill>
              </a:rPr>
              <a:t>Total link utilization: 6/7=85.71%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200" b="1" dirty="0" smtClean="0"/>
              <a:t>6 times of </a:t>
            </a:r>
            <a:r>
              <a:rPr lang="en-US" sz="2200" b="1" dirty="0" err="1" smtClean="0"/>
              <a:t>PhEDEx</a:t>
            </a:r>
            <a:endParaRPr lang="en-US" sz="2200" b="1" dirty="0" smtClean="0"/>
          </a:p>
          <a:p>
            <a:pPr lvl="1">
              <a:lnSpc>
                <a:spcPct val="80000"/>
              </a:lnSpc>
            </a:pPr>
            <a:r>
              <a:rPr lang="en-US" sz="2200" b="1" dirty="0" smtClean="0"/>
              <a:t>Maximum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0917" y="884897"/>
            <a:ext cx="238468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Dataset </a:t>
            </a:r>
            <a:r>
              <a:rPr lang="en-US" altLang="zh-CN" sz="2000" b="1" dirty="0" smtClean="0"/>
              <a:t>X</a:t>
            </a:r>
            <a:r>
              <a:rPr lang="en-US" sz="2000" b="1" dirty="0" smtClean="0"/>
              <a:t> (3000 50GB files)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83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6451"/>
            <a:ext cx="12190413" cy="5789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7252" y="1419038"/>
            <a:ext cx="10814539" cy="1631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Implement Flexible Data Delivery Application Based on SDN</a:t>
            </a:r>
            <a:endParaRPr lang="en-US" sz="4000" dirty="0">
              <a:solidFill>
                <a:srgbClr val="800000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Yale University </a:t>
            </a:r>
            <a:r>
              <a:rPr lang="en-US" altLang="zh-CN" dirty="0" err="1" smtClean="0"/>
              <a:t>SNLab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1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261" y="1290316"/>
            <a:ext cx="10707915" cy="4967524"/>
          </a:xfrm>
        </p:spPr>
        <p:txBody>
          <a:bodyPr>
            <a:normAutofit fontScale="92500" lnSpcReduction="20000"/>
          </a:bodyPr>
          <a:lstStyle/>
          <a:p>
            <a:r>
              <a:rPr lang="en-GB" sz="3200" dirty="0" smtClean="0"/>
              <a:t>Leverage the emerging SDN technique to realize </a:t>
            </a:r>
            <a:r>
              <a:rPr lang="en-GB" sz="3200" b="1" dirty="0" smtClean="0"/>
              <a:t>end-to-end </a:t>
            </a:r>
            <a:r>
              <a:rPr lang="en-GB" sz="3200" b="1" dirty="0"/>
              <a:t>orchestration </a:t>
            </a:r>
            <a:r>
              <a:rPr lang="en-GB" sz="3200" dirty="0"/>
              <a:t>of data flows involving multiple host groups at different domains</a:t>
            </a:r>
            <a:endParaRPr lang="en-US" altLang="zh-CN" sz="32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altLang="zh-CN" sz="32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Key Features</a:t>
            </a:r>
            <a:endParaRPr lang="en-US" altLang="zh-CN" sz="32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On-demand,</a:t>
            </a:r>
            <a:r>
              <a:rPr lang="zh-CN" alt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dynamic,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minimal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network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state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abstraction to provide 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global, real-time, inter-domain network view</a:t>
            </a:r>
            <a:endParaRPr lang="en-US" altLang="zh-CN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altLang="zh-CN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Centralized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file-level transfer scheduling to achieve 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high transfer concurrency</a:t>
            </a:r>
          </a:p>
          <a:p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Global, dynamic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network resource allocation among flows to achieve 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high network utilization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and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low transfer delay</a:t>
            </a:r>
            <a:endParaRPr lang="en-US" sz="32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3478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ExaO</a:t>
            </a:r>
            <a:r>
              <a:rPr lang="en-GB" dirty="0"/>
              <a:t>: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GB" dirty="0"/>
              <a:t>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56630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5399787" y="2165301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40950" y="1052519"/>
            <a:ext cx="1218603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PhEDEx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364892" y="3182249"/>
            <a:ext cx="5045475" cy="124136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 smtClean="0">
                <a:latin typeface="+mn-lt"/>
              </a:rPr>
              <a:t>Dataset level scheduling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 smtClean="0">
                <a:latin typeface="+mn-lt"/>
              </a:rPr>
              <a:t>Destination </a:t>
            </a:r>
            <a:r>
              <a:rPr lang="en-US" altLang="en-US" dirty="0">
                <a:latin typeface="+mn-lt"/>
              </a:rPr>
              <a:t>sites </a:t>
            </a:r>
            <a:r>
              <a:rPr lang="en-US" altLang="en-US" dirty="0" smtClean="0">
                <a:latin typeface="+mn-lt"/>
              </a:rPr>
              <a:t>cannot become candidate sources until receiving the whole dataset</a:t>
            </a:r>
            <a:endParaRPr lang="en-US" altLang="en-US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>
                <a:latin typeface="+mn-lt"/>
              </a:rPr>
              <a:t>Low </a:t>
            </a:r>
            <a:r>
              <a:rPr lang="en-US" altLang="en-US" dirty="0" smtClean="0">
                <a:latin typeface="+mn-lt"/>
              </a:rPr>
              <a:t>concurrency</a:t>
            </a:r>
            <a:endParaRPr lang="en-US" altLang="en-US" sz="18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65919" y="3180962"/>
            <a:ext cx="5606862" cy="132343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b="1" dirty="0" smtClean="0">
                <a:solidFill>
                  <a:schemeClr val="accent1">
                    <a:lumMod val="75000"/>
                  </a:schemeClr>
                </a:solidFill>
              </a:rPr>
              <a:t>Scheduler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en-US" dirty="0" smtClean="0"/>
              <a:t>Centralized file </a:t>
            </a:r>
            <a:r>
              <a:rPr lang="en-US" altLang="en-US" dirty="0"/>
              <a:t>level </a:t>
            </a:r>
            <a:r>
              <a:rPr lang="en-US" altLang="en-US" dirty="0" smtClean="0"/>
              <a:t>scheduling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 smtClean="0"/>
              <a:t>Destination </a:t>
            </a:r>
            <a:r>
              <a:rPr lang="en-US" altLang="en-US" dirty="0"/>
              <a:t>sites </a:t>
            </a:r>
            <a:r>
              <a:rPr lang="en-US" altLang="en-US" dirty="0" smtClean="0"/>
              <a:t>become candidate sources </a:t>
            </a:r>
            <a:r>
              <a:rPr lang="en-US" altLang="en-US" dirty="0"/>
              <a:t>after receiving files 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/>
              <a:t>High concurrency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411073" y="3642629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9913" y="4755369"/>
            <a:ext cx="5045475" cy="1036181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>
                <a:latin typeface="+mn-lt"/>
              </a:rPr>
              <a:t>No </a:t>
            </a:r>
            <a:r>
              <a:rPr lang="en-US" dirty="0"/>
              <a:t>network resource allocation </a:t>
            </a:r>
            <a:r>
              <a:rPr lang="en-US" dirty="0" smtClean="0"/>
              <a:t>scheme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 smtClean="0"/>
              <a:t>Low utilization</a:t>
            </a:r>
            <a:endParaRPr lang="en-US" altLang="en-US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65917" y="4755370"/>
            <a:ext cx="5606862" cy="107721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Scheduler and Transfer Execution Nodes (TEN)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 smtClean="0"/>
              <a:t>Global, dynamic </a:t>
            </a:r>
            <a:r>
              <a:rPr lang="en-US" altLang="en-US" dirty="0"/>
              <a:t>rate allocation among </a:t>
            </a:r>
            <a:r>
              <a:rPr lang="en-US" altLang="en-US" dirty="0" smtClean="0"/>
              <a:t>transfers (Scheduler)</a:t>
            </a:r>
            <a:endParaRPr lang="en-US" altLang="en-US" dirty="0"/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/>
              <a:t>End host rate limiting to enforce </a:t>
            </a:r>
            <a:r>
              <a:rPr lang="en-US" altLang="en-US" dirty="0" smtClean="0"/>
              <a:t>allocation (TEN)</a:t>
            </a:r>
            <a:endParaRPr lang="en-US" alt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410365" y="5112647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09384" y="1052518"/>
            <a:ext cx="869149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ExaO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349913" y="1632926"/>
            <a:ext cx="5045475" cy="124136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dirty="0" smtClean="0">
                <a:latin typeface="+mn-lt"/>
              </a:rPr>
              <a:t>No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real-time,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global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network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view</a:t>
            </a:r>
            <a:endParaRPr lang="en-US" altLang="zh-CN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dirty="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50940" y="1625674"/>
            <a:ext cx="5621840" cy="132343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Application-Layer Traffic Optimization (ALTO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dirty="0" smtClean="0"/>
              <a:t>C</a:t>
            </a:r>
            <a:r>
              <a:rPr lang="en-GB" dirty="0" err="1" smtClean="0"/>
              <a:t>ollect</a:t>
            </a:r>
            <a:r>
              <a:rPr lang="en-GB" dirty="0" smtClean="0"/>
              <a:t> </a:t>
            </a:r>
            <a:r>
              <a:rPr lang="en-GB" dirty="0"/>
              <a:t>real-time </a:t>
            </a:r>
            <a:r>
              <a:rPr lang="en-US" altLang="zh-CN" dirty="0" smtClean="0"/>
              <a:t>routing</a:t>
            </a:r>
            <a:r>
              <a:rPr lang="zh-CN" altLang="en-US" dirty="0" smtClean="0"/>
              <a:t> </a:t>
            </a:r>
            <a:r>
              <a:rPr lang="en-GB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domains (ALTO-SPCE)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dirty="0" smtClean="0"/>
              <a:t>Compute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minimal,</a:t>
            </a:r>
            <a:r>
              <a:rPr lang="zh-CN" altLang="en-US" dirty="0" smtClean="0"/>
              <a:t> </a:t>
            </a:r>
            <a:r>
              <a:rPr lang="en-US" altLang="zh-CN" dirty="0" smtClean="0"/>
              <a:t>equivalent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abstract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 (ATLO-RSA)</a:t>
            </a:r>
            <a:endParaRPr lang="en-US" altLang="en-US" dirty="0"/>
          </a:p>
        </p:txBody>
      </p:sp>
      <p:sp>
        <p:nvSpPr>
          <p:cNvPr id="20" name="Title 4"/>
          <p:cNvSpPr>
            <a:spLocks noGrp="1"/>
          </p:cNvSpPr>
          <p:nvPr>
            <p:ph type="title"/>
          </p:nvPr>
        </p:nvSpPr>
        <p:spPr>
          <a:xfrm>
            <a:off x="0" y="23478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ExaO</a:t>
            </a:r>
            <a:r>
              <a:rPr lang="en-GB" dirty="0"/>
              <a:t>: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GB" dirty="0"/>
              <a:t>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31953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091" y="1007392"/>
            <a:ext cx="10514231" cy="56568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/>
              <a:t>A u</a:t>
            </a:r>
            <a:r>
              <a:rPr lang="x-none" altLang="zh-CN" sz="3200" dirty="0" smtClean="0"/>
              <a:t>ser</a:t>
            </a:r>
            <a:r>
              <a:rPr lang="x-none" altLang="en-US" sz="3200" dirty="0" smtClean="0"/>
              <a:t> </a:t>
            </a:r>
            <a:r>
              <a:rPr lang="x-none" altLang="zh-CN" sz="3200" dirty="0"/>
              <a:t>submits</a:t>
            </a:r>
            <a:r>
              <a:rPr lang="x-none" altLang="en-US" sz="3200" dirty="0"/>
              <a:t> </a:t>
            </a:r>
            <a:r>
              <a:rPr lang="x-none" altLang="zh-CN" sz="3200" dirty="0"/>
              <a:t>a</a:t>
            </a:r>
            <a:r>
              <a:rPr lang="x-none" altLang="en-US" sz="3200" dirty="0"/>
              <a:t> </a:t>
            </a:r>
            <a:r>
              <a:rPr lang="x-none" altLang="zh-CN" sz="3200" dirty="0"/>
              <a:t>request:</a:t>
            </a:r>
          </a:p>
          <a:p>
            <a:pPr marL="457200" lvl="1" indent="0">
              <a:buNone/>
            </a:pPr>
            <a:r>
              <a:rPr lang="x-none" altLang="zh-CN" sz="3200" dirty="0"/>
              <a:t>	{</a:t>
            </a:r>
          </a:p>
          <a:p>
            <a:pPr marL="457200" lvl="1" indent="0">
              <a:buNone/>
            </a:pPr>
            <a:r>
              <a:rPr lang="x-none" altLang="zh-CN" sz="3200" dirty="0"/>
              <a:t>		“</a:t>
            </a:r>
            <a:r>
              <a:rPr lang="x-none" altLang="x-none" sz="3200" dirty="0"/>
              <a:t>DatasetName</a:t>
            </a:r>
            <a:r>
              <a:rPr lang="x-none" altLang="zh-CN" sz="3200" dirty="0"/>
              <a:t>”:</a:t>
            </a:r>
            <a:r>
              <a:rPr lang="x-none" altLang="en-US" sz="3200" dirty="0"/>
              <a:t> </a:t>
            </a:r>
            <a:r>
              <a:rPr lang="x-none" altLang="zh-CN" sz="3200" dirty="0"/>
              <a:t>“A”,</a:t>
            </a:r>
          </a:p>
          <a:p>
            <a:pPr marL="457200" lvl="1" indent="0">
              <a:buNone/>
            </a:pPr>
            <a:r>
              <a:rPr lang="x-none" altLang="x-none" sz="3200" dirty="0"/>
              <a:t>	 	“Destination”: {“Site 2”, “Site 3”, “Site 4”, “Site 5”, “Site 6”, “Site 7”}</a:t>
            </a:r>
          </a:p>
          <a:p>
            <a:pPr marL="457200" lvl="1" indent="0">
              <a:buNone/>
            </a:pPr>
            <a:r>
              <a:rPr lang="x-none" altLang="zh-CN" sz="3200" dirty="0"/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x-none" sz="3200" dirty="0"/>
              <a:t>ExaO receives this </a:t>
            </a:r>
            <a:r>
              <a:rPr lang="x-none" sz="3200" dirty="0" smtClean="0"/>
              <a:t>request </a:t>
            </a:r>
            <a:r>
              <a:rPr lang="x-none" sz="3200" dirty="0"/>
              <a:t>and makes online file-level scheduling </a:t>
            </a:r>
            <a:r>
              <a:rPr lang="x-none" sz="3200" dirty="0" smtClean="0"/>
              <a:t>to </a:t>
            </a:r>
            <a:r>
              <a:rPr lang="x-none" sz="3200" dirty="0"/>
              <a:t>maximize network utilization</a:t>
            </a:r>
          </a:p>
          <a:p>
            <a:pPr marL="514350" indent="-514350">
              <a:buFont typeface="+mj-lt"/>
              <a:buAutoNum type="arabicPeriod"/>
            </a:pPr>
            <a:r>
              <a:rPr lang="x-none" sz="3200" dirty="0"/>
              <a:t>Audience </a:t>
            </a:r>
            <a:r>
              <a:rPr lang="en-US" sz="3200" dirty="0" smtClean="0"/>
              <a:t>observe </a:t>
            </a:r>
            <a:r>
              <a:rPr lang="x-none" sz="3200" dirty="0" smtClean="0"/>
              <a:t>the </a:t>
            </a:r>
            <a:r>
              <a:rPr lang="en-US" sz="3200" dirty="0" smtClean="0"/>
              <a:t>scheduling decision made by </a:t>
            </a:r>
            <a:r>
              <a:rPr lang="en-US" sz="3200" dirty="0" err="1" smtClean="0"/>
              <a:t>ExaO</a:t>
            </a:r>
            <a:r>
              <a:rPr lang="en-US" sz="3200" dirty="0" smtClean="0"/>
              <a:t> and the high link utilization from testbed UI, and observe the </a:t>
            </a:r>
            <a:r>
              <a:rPr lang="x-none" sz="3200" dirty="0" smtClean="0"/>
              <a:t>status </a:t>
            </a:r>
            <a:r>
              <a:rPr lang="x-none" sz="3200" dirty="0"/>
              <a:t>of file transfers through </a:t>
            </a:r>
            <a:r>
              <a:rPr lang="x-none" sz="3200" dirty="0" smtClean="0"/>
              <a:t>Monalisa</a:t>
            </a:r>
            <a:endParaRPr lang="x-none" sz="3200" dirty="0"/>
          </a:p>
        </p:txBody>
      </p:sp>
      <p:sp>
        <p:nvSpPr>
          <p:cNvPr id="4" name="Rectangle 3"/>
          <p:cNvSpPr/>
          <p:nvPr/>
        </p:nvSpPr>
        <p:spPr>
          <a:xfrm>
            <a:off x="491190" y="186362"/>
            <a:ext cx="989373" cy="420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Demo: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8942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4374" cy="791570"/>
          </a:xfrm>
        </p:spPr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Compact Muon Solenoid </a:t>
            </a:r>
            <a:r>
              <a:rPr lang="en-US" altLang="zh-CN" dirty="0" smtClean="0"/>
              <a:t>Computing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27" y="1224176"/>
            <a:ext cx="5267446" cy="5216620"/>
          </a:xfrm>
        </p:spPr>
        <p:txBody>
          <a:bodyPr/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Large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raw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datasets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are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collected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from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LHC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at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the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Tier-0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site.</a:t>
            </a:r>
          </a:p>
          <a:p>
            <a:r>
              <a:rPr lang="en-US" altLang="zh-CN" dirty="0" smtClean="0">
                <a:ea typeface="微软雅黑" panose="020B0503020204020204" pitchFamily="34" charset="-122"/>
              </a:rPr>
              <a:t>RECO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and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AOD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datasets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are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distributed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to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Tier-1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sites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for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secure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storage.</a:t>
            </a:r>
          </a:p>
          <a:p>
            <a:r>
              <a:rPr lang="en-US" altLang="zh-CN" dirty="0" smtClean="0">
                <a:ea typeface="微软雅黑" panose="020B0503020204020204" pitchFamily="34" charset="-122"/>
              </a:rPr>
              <a:t>RECO,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AOD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and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simulation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datasets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are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transferred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among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Tier-1,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Tier-2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and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Tier-3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sites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for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analysis.</a:t>
            </a:r>
            <a:endParaRPr lang="en-US" dirty="0"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lh3.googleusercontent.com/DSdqmqXeKLejnUZHFvHQGfRvziLjKLtq53ada9O_861eHaqUWG3gNlAiYk41qululBHksQBH2M4jjQsC3f-F0TEeI-dDVArIE7hl9ir4P1fGDvdYNCBHDuVmOusHK4dIyEfIBLTsE7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73" y="1470025"/>
            <a:ext cx="6088837" cy="4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82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dirty="0" err="1" smtClean="0"/>
              <a:t>PhEDEx</a:t>
            </a:r>
            <a:r>
              <a:rPr lang="en-US" dirty="0" smtClean="0"/>
              <a:t>: CMS </a:t>
            </a:r>
            <a:r>
              <a:rPr lang="en-US" altLang="zh-CN" dirty="0" smtClean="0"/>
              <a:t>Data Transfer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95" y="990600"/>
            <a:ext cx="11504105" cy="53340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Automating data management and movement in CMS</a:t>
            </a:r>
          </a:p>
          <a:p>
            <a:r>
              <a:rPr lang="en-US" altLang="zh-CN" dirty="0"/>
              <a:t>Managing over 63 million files with an average of 2.6GB file size</a:t>
            </a:r>
          </a:p>
          <a:p>
            <a:pPr lvl="1"/>
            <a:r>
              <a:rPr lang="en-US" altLang="zh-CN" sz="3200" dirty="0"/>
              <a:t>over 160PB of data in total</a:t>
            </a:r>
          </a:p>
          <a:p>
            <a:r>
              <a:rPr lang="en-US" altLang="zh-CN" dirty="0"/>
              <a:t>Dataset consisting hundreds to thousands files</a:t>
            </a:r>
          </a:p>
          <a:p>
            <a:r>
              <a:rPr lang="en-US" altLang="zh-CN" dirty="0"/>
              <a:t>400-500 dataset transfer requests per </a:t>
            </a:r>
            <a:r>
              <a:rPr lang="en-US" altLang="zh-CN" dirty="0" smtClean="0"/>
              <a:t>day</a:t>
            </a:r>
            <a:endParaRPr lang="en-US" altLang="zh-CN" dirty="0"/>
          </a:p>
          <a:p>
            <a:r>
              <a:rPr lang="en-US" altLang="zh-CN" dirty="0" smtClean="0"/>
              <a:t>Users submit dataset transfer requests through Web interface</a:t>
            </a:r>
          </a:p>
          <a:p>
            <a:pPr lvl="1"/>
            <a:r>
              <a:rPr lang="en-US" altLang="zh-CN" sz="3200" dirty="0" smtClean="0"/>
              <a:t>Request pattern: one-to-one, one-to-many, many-to-one</a:t>
            </a:r>
          </a:p>
          <a:p>
            <a:r>
              <a:rPr lang="en-US" altLang="zh-CN" dirty="0"/>
              <a:t>Centralized system for making global data movement </a:t>
            </a:r>
            <a:r>
              <a:rPr lang="en-US" altLang="zh-CN" dirty="0" smtClean="0"/>
              <a:t>decisions based on history statistics</a:t>
            </a:r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dirty="0" smtClean="0"/>
              <a:t>Limitation of </a:t>
            </a:r>
            <a:r>
              <a:rPr lang="en-US" dirty="0" err="1" smtClean="0"/>
              <a:t>PhEDEx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Built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traditional</a:t>
            </a:r>
            <a:r>
              <a:rPr lang="zh-CN" altLang="en-US" dirty="0"/>
              <a:t> </a:t>
            </a:r>
            <a:r>
              <a:rPr lang="en-US" altLang="zh-CN" dirty="0"/>
              <a:t>multi-domain</a:t>
            </a:r>
            <a:r>
              <a:rPr lang="zh-CN" altLang="en-US" dirty="0"/>
              <a:t> </a:t>
            </a:r>
            <a:r>
              <a:rPr lang="en-US" altLang="zh-CN" dirty="0" smtClean="0"/>
              <a:t>networks</a:t>
            </a:r>
          </a:p>
          <a:p>
            <a:pPr lvl="1"/>
            <a:r>
              <a:rPr lang="en-US" altLang="zh-CN" dirty="0" smtClean="0"/>
              <a:t>Inflexible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infrastructures</a:t>
            </a:r>
            <a:endParaRPr lang="en-US" altLang="zh-CN" dirty="0"/>
          </a:p>
          <a:p>
            <a:pPr lvl="1"/>
            <a:r>
              <a:rPr lang="en-US" dirty="0"/>
              <a:t>Lack of </a:t>
            </a:r>
            <a:r>
              <a:rPr lang="en-US" altLang="zh-CN" dirty="0"/>
              <a:t>real-time,</a:t>
            </a:r>
            <a:r>
              <a:rPr lang="zh-CN" altLang="en-US" dirty="0"/>
              <a:t> </a:t>
            </a:r>
            <a:r>
              <a:rPr lang="en-US" dirty="0"/>
              <a:t>global network </a:t>
            </a:r>
            <a:r>
              <a:rPr lang="en-US" altLang="zh-CN" dirty="0" smtClean="0"/>
              <a:t>view</a:t>
            </a:r>
          </a:p>
          <a:p>
            <a:pPr lvl="1"/>
            <a:r>
              <a:rPr lang="en-US" altLang="zh-CN" dirty="0" smtClean="0"/>
              <a:t>Infeasible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end-to-end data 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orchestration</a:t>
            </a:r>
            <a:endParaRPr lang="en-US" altLang="zh-CN" dirty="0"/>
          </a:p>
          <a:p>
            <a:r>
              <a:rPr lang="en-US" altLang="zh-CN" dirty="0" smtClean="0"/>
              <a:t>Inflexible,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r>
              <a:rPr lang="en-US" dirty="0" smtClean="0"/>
              <a:t>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scheduling</a:t>
            </a:r>
          </a:p>
          <a:p>
            <a:pPr lvl="1"/>
            <a:r>
              <a:rPr lang="en-US" altLang="zh-CN" sz="2800" dirty="0" smtClean="0"/>
              <a:t>Traditional</a:t>
            </a:r>
            <a:r>
              <a:rPr lang="zh-CN" altLang="en-US" sz="2800" dirty="0" smtClean="0"/>
              <a:t> </a:t>
            </a:r>
            <a:r>
              <a:rPr lang="en-US" altLang="zh-CN" dirty="0" smtClean="0"/>
              <a:t>c</a:t>
            </a:r>
            <a:r>
              <a:rPr lang="en-US" altLang="zh-CN" sz="2800" dirty="0" smtClean="0"/>
              <a:t>lient/server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mode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dirty="0" smtClean="0"/>
              <a:t>select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source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files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once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Complete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ignorance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</a:t>
            </a:r>
            <a:r>
              <a:rPr lang="en-US" sz="2800" dirty="0" smtClean="0"/>
              <a:t>estination sites</a:t>
            </a:r>
            <a:r>
              <a:rPr lang="en-US" altLang="zh-CN" sz="2800" dirty="0" smtClean="0"/>
              <a:t>’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potential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provider</a:t>
            </a:r>
            <a:r>
              <a:rPr lang="en-US" sz="2800" dirty="0" smtClean="0"/>
              <a:t>s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  <a:r>
              <a:rPr lang="zh-CN" altLang="en-US" dirty="0"/>
              <a:t> </a:t>
            </a:r>
            <a:r>
              <a:rPr lang="en-US" altLang="zh-CN" dirty="0" smtClean="0"/>
              <a:t>scheme</a:t>
            </a:r>
            <a:endParaRPr lang="en-US" altLang="zh-CN" sz="2800" dirty="0" smtClean="0"/>
          </a:p>
          <a:p>
            <a:r>
              <a:rPr lang="en-US" altLang="zh-CN" dirty="0" smtClean="0"/>
              <a:t>Performance</a:t>
            </a:r>
          </a:p>
          <a:p>
            <a:pPr lvl="1"/>
            <a:r>
              <a:rPr lang="en-US" sz="2800" b="1" dirty="0" smtClean="0"/>
              <a:t>Low concurrency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l</a:t>
            </a:r>
            <a:r>
              <a:rPr lang="en-US" sz="2800" b="1" dirty="0" smtClean="0"/>
              <a:t>ow </a:t>
            </a:r>
            <a:r>
              <a:rPr lang="en-US" sz="2800" b="1" dirty="0"/>
              <a:t>link </a:t>
            </a:r>
            <a:r>
              <a:rPr lang="en-US" sz="2800" b="1" dirty="0" smtClean="0"/>
              <a:t>utilization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long</a:t>
            </a:r>
            <a:r>
              <a:rPr lang="zh-CN" altLang="en-US" sz="2800" b="1" dirty="0" smtClean="0"/>
              <a:t> </a:t>
            </a:r>
            <a:r>
              <a:rPr lang="en-US" sz="2800" b="1" dirty="0" smtClean="0"/>
              <a:t>transfer delay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8389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/>
              <p:cNvSpPr txBox="1">
                <a:spLocks/>
              </p:cNvSpPr>
              <p:nvPr/>
            </p:nvSpPr>
            <p:spPr bwMode="auto">
              <a:xfrm>
                <a:off x="5861702" y="1260514"/>
                <a:ext cx="6328712" cy="5140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E7BBD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j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j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+mj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9pPr>
              </a:lstStyle>
              <a:p>
                <a:r>
                  <a:rPr lang="en-US" altLang="zh-CN" sz="2400" kern="0" baseline="0" dirty="0" smtClean="0"/>
                  <a:t>O</a:t>
                </a:r>
                <a:r>
                  <a:rPr lang="en-US" sz="2400" kern="0" baseline="0" dirty="0" smtClean="0"/>
                  <a:t>nly site 1 </a:t>
                </a:r>
                <a:r>
                  <a:rPr lang="en-US" altLang="zh-CN" sz="2400" kern="0" baseline="0" dirty="0" smtClean="0"/>
                  <a:t>is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considered</a:t>
                </a:r>
                <a:r>
                  <a:rPr 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potential</a:t>
                </a:r>
                <a:r>
                  <a:rPr lang="en-US" sz="2400" kern="0" baseline="0" dirty="0" smtClean="0"/>
                  <a:t> source</a:t>
                </a:r>
              </a:p>
              <a:p>
                <a:r>
                  <a:rPr lang="en-US" altLang="zh-CN" sz="2400" kern="0" baseline="0" dirty="0" err="1" smtClean="0"/>
                  <a:t>PhEDEx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</a:t>
                </a:r>
                <a:r>
                  <a:rPr lang="en-US" sz="2400" kern="0" baseline="0" dirty="0" smtClean="0"/>
                  <a:t>cheduling</a:t>
                </a:r>
                <a:r>
                  <a:rPr lang="en-US" altLang="zh-CN" sz="2400" kern="0" baseline="0" dirty="0" smtClean="0"/>
                  <a:t>:</a:t>
                </a:r>
                <a:r>
                  <a:rPr 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</a:t>
                </a:r>
                <a:r>
                  <a:rPr lang="en-US" sz="2400" kern="0" baseline="0" dirty="0" smtClean="0"/>
                  <a:t>ite 1 sends all 3000 files to each destination</a:t>
                </a:r>
              </a:p>
              <a:p>
                <a:pPr lvl="1"/>
                <a:r>
                  <a:rPr lang="en-US" sz="2400" kern="0" baseline="0" dirty="0" smtClean="0"/>
                  <a:t>(File K, site 1, site X)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where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K=1,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2,</a:t>
                </a:r>
                <a:r>
                  <a:rPr lang="zh-CN" altLang="en-US" sz="2400" kern="0" baseline="0" dirty="0" smtClean="0"/>
                  <a:t> </a:t>
                </a:r>
                <a:r>
                  <a:rPr lang="is-IS" altLang="zh-CN" sz="2400" kern="0" baseline="0" dirty="0" smtClean="0"/>
                  <a:t>…</a:t>
                </a:r>
                <a:r>
                  <a:rPr lang="en-US" altLang="zh-CN" sz="2400" kern="0" baseline="0" dirty="0" smtClean="0"/>
                  <a:t>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3000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and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X=2,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3,</a:t>
                </a:r>
                <a:r>
                  <a:rPr lang="zh-CN" altLang="en-US" sz="2400" kern="0" baseline="0" dirty="0" smtClean="0"/>
                  <a:t> </a:t>
                </a:r>
                <a:r>
                  <a:rPr lang="is-IS" altLang="zh-CN" sz="2400" kern="0" baseline="0" dirty="0" smtClean="0"/>
                  <a:t>…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7</a:t>
                </a:r>
                <a:endParaRPr lang="en-US" altLang="zh-CN" sz="2400" kern="0" baseline="0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sz="2400" kern="0" baseline="0" dirty="0" smtClean="0">
                    <a:solidFill>
                      <a:srgbClr val="FF0000"/>
                    </a:solidFill>
                  </a:rPr>
                  <a:t>Low concurrency</a:t>
                </a:r>
              </a:p>
              <a:p>
                <a:r>
                  <a:rPr lang="en-US" sz="2400" kern="0" baseline="0" dirty="0"/>
                  <a:t>Only </a:t>
                </a:r>
                <a:r>
                  <a:rPr lang="en-US" altLang="zh-CN" sz="2400" kern="0" baseline="0" dirty="0" smtClean="0"/>
                  <a:t>the</a:t>
                </a:r>
                <a:r>
                  <a:rPr lang="en-US" sz="2400" kern="0" baseline="0" dirty="0" smtClean="0"/>
                  <a:t> </a:t>
                </a:r>
                <a:r>
                  <a:rPr lang="en-US" sz="2400" kern="0" baseline="0" dirty="0"/>
                  <a:t>uplink </a:t>
                </a:r>
                <a:r>
                  <a:rPr lang="en-US" altLang="zh-CN" sz="2400" kern="0" baseline="0" dirty="0" smtClean="0"/>
                  <a:t>of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site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1</a:t>
                </a:r>
                <a:r>
                  <a:rPr lang="zh-CN" altLang="en-US" sz="2400" kern="0" baseline="0" dirty="0" smtClean="0"/>
                  <a:t> </a:t>
                </a:r>
                <a:r>
                  <a:rPr lang="en-US" sz="2400" kern="0" baseline="0" dirty="0" smtClean="0"/>
                  <a:t>is </a:t>
                </a:r>
                <a:r>
                  <a:rPr lang="en-US" sz="2400" kern="0" baseline="0" dirty="0"/>
                  <a:t>utilized and becomes the bottleneck</a:t>
                </a:r>
              </a:p>
              <a:p>
                <a:pPr lvl="1"/>
                <a:r>
                  <a:rPr lang="en-US" sz="2400" kern="0" baseline="0" dirty="0" smtClean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Low </a:t>
                </a:r>
                <a:r>
                  <a:rPr lang="en-US" altLang="zh-CN" sz="2400" kern="0" baseline="0" dirty="0" smtClean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l</a:t>
                </a:r>
                <a:r>
                  <a:rPr lang="en-US" sz="2400" kern="0" baseline="0" dirty="0" smtClean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ink </a:t>
                </a:r>
                <a:r>
                  <a:rPr lang="en-US" sz="2400" kern="0" baseline="0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utilization: </a:t>
                </a:r>
                <a14:m>
                  <m:oMath xmlns:m="http://schemas.openxmlformats.org/officeDocument/2006/math">
                    <m:r>
                      <a:rPr lang="en-US" sz="2400" i="1" baseline="0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1/7=14.29%</m:t>
                    </m:r>
                  </m:oMath>
                </a14:m>
                <a:endParaRPr lang="en-US" altLang="zh-CN" kern="0" baseline="0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CN" sz="2400" kern="0" baseline="0" dirty="0" smtClean="0"/>
                  <a:t>Flows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compete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for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network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resources</a:t>
                </a:r>
              </a:p>
              <a:p>
                <a:pPr lvl="1"/>
                <a:r>
                  <a:rPr lang="en-US" altLang="zh-CN" sz="2400" kern="0" baseline="0" dirty="0" smtClean="0"/>
                  <a:t>With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TCP,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the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fair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share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of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each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site-to-site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flow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converges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at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>
                    <a:solidFill>
                      <a:srgbClr val="FF0000"/>
                    </a:solidFill>
                  </a:rPr>
                  <a:t>100/6=16.7Gbps</a:t>
                </a:r>
              </a:p>
              <a:p>
                <a:endParaRPr lang="en-US" sz="2400" kern="0" baseline="0" dirty="0" smtClean="0"/>
              </a:p>
            </p:txBody>
          </p:sp>
        </mc:Choice>
        <mc:Fallback xmlns="">
          <p:sp>
            <p:nvSpPr>
              <p:cNvPr id="6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1702" y="1260514"/>
                <a:ext cx="6328712" cy="5140286"/>
              </a:xfrm>
              <a:prstGeom prst="rect">
                <a:avLst/>
              </a:prstGeom>
              <a:blipFill rotWithShape="0">
                <a:blip r:embed="rId4"/>
                <a:stretch>
                  <a:fillRect l="-1541" t="-1068" r="-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448002"/>
              </p:ext>
            </p:extLst>
          </p:nvPr>
        </p:nvGraphicFramePr>
        <p:xfrm>
          <a:off x="498764" y="4855939"/>
          <a:ext cx="5362939" cy="1636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" name="Visio" r:id="rId5" imgW="4619204" imgH="1405917" progId="Visio.Drawing.11">
                  <p:embed/>
                </p:oleObj>
              </mc:Choice>
              <mc:Fallback>
                <p:oleObj name="Visio" r:id="rId5" imgW="4619204" imgH="1405917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64" y="4855939"/>
                        <a:ext cx="5362939" cy="16365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altLang="zh-CN" sz="4000" dirty="0" smtClean="0"/>
              <a:t>Example: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Distributing</a:t>
            </a:r>
            <a:r>
              <a:rPr lang="zh-CN" altLang="en-US" sz="4000" dirty="0" smtClean="0"/>
              <a:t> </a:t>
            </a:r>
            <a:r>
              <a:rPr lang="en-US" altLang="zh-CN" sz="4000" dirty="0"/>
              <a:t>Dataset</a:t>
            </a:r>
            <a:r>
              <a:rPr lang="zh-CN" altLang="en-US" sz="4000" dirty="0"/>
              <a:t> </a:t>
            </a:r>
            <a:r>
              <a:rPr lang="en-US" altLang="zh-CN" sz="4000" dirty="0"/>
              <a:t>X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All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 smtClean="0"/>
              <a:t>Sites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in</a:t>
            </a:r>
            <a:r>
              <a:rPr lang="zh-CN" altLang="en-US" sz="4000" dirty="0" smtClean="0"/>
              <a:t> </a:t>
            </a:r>
            <a:r>
              <a:rPr lang="en-US" altLang="zh-CN" sz="4000" dirty="0" err="1" smtClean="0"/>
              <a:t>PhEDEx</a:t>
            </a:r>
            <a:endParaRPr lang="en-US" sz="4000" dirty="0"/>
          </a:p>
        </p:txBody>
      </p:sp>
      <p:sp>
        <p:nvSpPr>
          <p:cNvPr id="70" name="Rectangle 9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1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5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215889"/>
              </p:ext>
            </p:extLst>
          </p:nvPr>
        </p:nvGraphicFramePr>
        <p:xfrm>
          <a:off x="441433" y="1260513"/>
          <a:ext cx="5411412" cy="3516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" name="Visio" r:id="rId7" imgW="4594388" imgH="2683753" progId="Visio.Drawing.11">
                  <p:embed/>
                </p:oleObj>
              </mc:Choice>
              <mc:Fallback>
                <p:oleObj name="Visio" r:id="rId7" imgW="4594388" imgH="2683753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33" y="1260513"/>
                        <a:ext cx="5411412" cy="35164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椭圆 81"/>
          <p:cNvSpPr/>
          <p:nvPr/>
        </p:nvSpPr>
        <p:spPr bwMode="auto">
          <a:xfrm>
            <a:off x="1560787" y="2774733"/>
            <a:ext cx="3373821" cy="394138"/>
          </a:xfrm>
          <a:prstGeom prst="ellipse">
            <a:avLst/>
          </a:prstGeom>
          <a:noFill/>
          <a:ln w="28575" cap="flat" cmpd="sng" algn="ctr">
            <a:solidFill>
              <a:srgbClr val="FF1D1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8017" y="923354"/>
            <a:ext cx="238468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Dataset </a:t>
            </a:r>
            <a:r>
              <a:rPr lang="en-US" altLang="zh-CN" sz="2000" b="1" dirty="0" smtClean="0"/>
              <a:t>X</a:t>
            </a:r>
            <a:r>
              <a:rPr lang="en-US" sz="2000" b="1" dirty="0" smtClean="0"/>
              <a:t> (3000 50GB files)</a:t>
            </a:r>
            <a:endParaRPr lang="en-US" sz="2000" b="1" dirty="0"/>
          </a:p>
        </p:txBody>
      </p:sp>
      <p:cxnSp>
        <p:nvCxnSpPr>
          <p:cNvPr id="3" name="Straight Arrow Connector 2"/>
          <p:cNvCxnSpPr>
            <a:endCxn id="9" idx="3"/>
          </p:cNvCxnSpPr>
          <p:nvPr/>
        </p:nvCxnSpPr>
        <p:spPr bwMode="auto">
          <a:xfrm flipH="1" flipV="1">
            <a:off x="2309770" y="1364444"/>
            <a:ext cx="937928" cy="52182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914400" y="1179778"/>
            <a:ext cx="139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baseline="0" smtClean="0">
                <a:solidFill>
                  <a:srgbClr val="FF0000"/>
                </a:solidFill>
              </a:rPr>
              <a:t>Bottleneck</a:t>
            </a:r>
            <a:endParaRPr lang="en-US" sz="1800" b="1" baseline="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3331778"/>
            <a:ext cx="1023751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CMS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Needs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A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More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Efficient,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Flexible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Data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Transfer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Service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57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9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Design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Challenges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for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Flexible,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Efficient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Data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Transfer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Service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Provision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of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global</a:t>
            </a:r>
            <a:r>
              <a:rPr lang="en-US" altLang="zh-CN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real-time, inter-domain network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view</a:t>
            </a:r>
          </a:p>
          <a:p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Flexible,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dynamic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scheduling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with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high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transfer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concurrency</a:t>
            </a:r>
          </a:p>
          <a:p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Efficient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GB" dirty="0" smtClean="0"/>
              <a:t>orchestration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among</a:t>
            </a:r>
            <a:r>
              <a:rPr lang="en-GB" dirty="0" smtClean="0"/>
              <a:t> </a:t>
            </a:r>
            <a:r>
              <a:rPr lang="en-US" altLang="zh-CN" dirty="0" smtClean="0"/>
              <a:t>end-to-end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flows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network resource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utilization</a:t>
            </a:r>
          </a:p>
          <a:p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7071" y="4469520"/>
            <a:ext cx="9105900" cy="144655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b="1" kern="0" baseline="0" dirty="0" err="1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ExaO</a:t>
            </a:r>
            <a:r>
              <a:rPr lang="en-GB" sz="4400" b="1" kern="0" baseline="0" dirty="0">
                <a:solidFill>
                  <a:srgbClr val="FF0000"/>
                </a:solidFill>
                <a:latin typeface="Calibri"/>
                <a:ea typeface=""/>
                <a:cs typeface=""/>
              </a:rPr>
              <a:t>: </a:t>
            </a:r>
            <a:r>
              <a:rPr lang="en-US" altLang="zh-CN" sz="4400" b="1" kern="0" baseline="0" dirty="0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A</a:t>
            </a:r>
            <a:r>
              <a:rPr lang="zh-CN" altLang="en-US" sz="4400" b="1" kern="0" baseline="0" dirty="0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 </a:t>
            </a:r>
            <a:r>
              <a:rPr lang="en-US" altLang="zh-CN" sz="44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Software</a:t>
            </a:r>
            <a:r>
              <a:rPr lang="zh-CN" altLang="en-US" sz="44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44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Defined</a:t>
            </a:r>
            <a:r>
              <a:rPr lang="zh-CN" altLang="en-US" sz="44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GB" sz="4400" b="1" kern="0" baseline="0" dirty="0">
                <a:solidFill>
                  <a:srgbClr val="FF0000"/>
                </a:solidFill>
                <a:latin typeface="Calibri"/>
                <a:ea typeface=""/>
                <a:cs typeface=""/>
              </a:rPr>
              <a:t>Data Transfer Orchestrator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3718" y="3657600"/>
            <a:ext cx="2654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baseline="0" dirty="0" smtClean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rPr>
              <a:t>Solution?</a:t>
            </a:r>
            <a:endParaRPr lang="en-US" sz="4400" b="1" baseline="0" dirty="0">
              <a:solidFill>
                <a:schemeClr val="dk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32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5384964" y="2222310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aseline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40950" y="836619"/>
            <a:ext cx="1736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0" dirty="0" err="1"/>
              <a:t>PhEDEx</a:t>
            </a:r>
            <a:endParaRPr lang="en-US" sz="3200" baseline="0" dirty="0"/>
          </a:p>
        </p:txBody>
      </p:sp>
      <p:sp>
        <p:nvSpPr>
          <p:cNvPr id="11" name="Rectangle 10"/>
          <p:cNvSpPr/>
          <p:nvPr/>
        </p:nvSpPr>
        <p:spPr>
          <a:xfrm>
            <a:off x="339490" y="3526122"/>
            <a:ext cx="5045475" cy="1754326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aseline="0" dirty="0" smtClean="0">
                <a:latin typeface="Arial" charset="0"/>
                <a:ea typeface="Arial" charset="0"/>
                <a:cs typeface="Arial" charset="0"/>
              </a:rPr>
              <a:t>Dataset level scheduling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aseline="0" dirty="0" smtClean="0">
                <a:latin typeface="Arial" charset="0"/>
                <a:ea typeface="Arial" charset="0"/>
                <a:cs typeface="Arial" charset="0"/>
              </a:rPr>
              <a:t>Destination </a:t>
            </a:r>
            <a:r>
              <a:rPr lang="en-US" altLang="en-US" sz="1800" baseline="0" dirty="0">
                <a:latin typeface="Arial" charset="0"/>
                <a:ea typeface="Arial" charset="0"/>
                <a:cs typeface="Arial" charset="0"/>
              </a:rPr>
              <a:t>sites </a:t>
            </a:r>
            <a:r>
              <a:rPr lang="en-US" altLang="en-US" sz="1800" baseline="0" dirty="0" smtClean="0">
                <a:latin typeface="Arial" charset="0"/>
                <a:ea typeface="Arial" charset="0"/>
                <a:cs typeface="Arial" charset="0"/>
              </a:rPr>
              <a:t>cannot become candidate sources until receiving the whole dataset</a:t>
            </a:r>
            <a:endParaRPr lang="en-US" altLang="en-US" sz="1800" baseline="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aseline="0" dirty="0">
                <a:latin typeface="Arial" charset="0"/>
                <a:ea typeface="Arial" charset="0"/>
                <a:cs typeface="Arial" charset="0"/>
              </a:rPr>
              <a:t>Low </a:t>
            </a:r>
            <a:r>
              <a:rPr lang="en-US" altLang="en-US" sz="1800" baseline="0" dirty="0" smtClean="0">
                <a:latin typeface="Arial" charset="0"/>
                <a:ea typeface="Arial" charset="0"/>
                <a:cs typeface="Arial" charset="0"/>
              </a:rPr>
              <a:t>concurrency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baseline="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baseline="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50940" y="3536562"/>
            <a:ext cx="5621839" cy="1754326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1800" b="1" baseline="0" dirty="0" smtClean="0">
                <a:solidFill>
                  <a:schemeClr val="accent1">
                    <a:lumMod val="75000"/>
                  </a:schemeClr>
                </a:solidFill>
              </a:rPr>
              <a:t>Scheduler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en-US" sz="1800" baseline="0" dirty="0" smtClean="0"/>
              <a:t>Centralized</a:t>
            </a:r>
            <a:r>
              <a:rPr lang="en-US" altLang="zh-CN" sz="1800" baseline="0" dirty="0" smtClean="0"/>
              <a:t>,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dynamic,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network-aware</a:t>
            </a:r>
            <a:r>
              <a:rPr lang="en-US" altLang="en-US" sz="1800" baseline="0" dirty="0" smtClean="0"/>
              <a:t> file </a:t>
            </a:r>
            <a:r>
              <a:rPr lang="en-US" altLang="en-US" sz="1800" baseline="0" dirty="0"/>
              <a:t>level </a:t>
            </a:r>
            <a:r>
              <a:rPr lang="en-US" altLang="en-US" sz="1800" baseline="0" dirty="0" smtClean="0"/>
              <a:t>scheduling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zh-CN" sz="1800" baseline="0" dirty="0" smtClean="0"/>
              <a:t>Leverage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d</a:t>
            </a:r>
            <a:r>
              <a:rPr lang="en-US" altLang="en-US" sz="1800" baseline="0" dirty="0" smtClean="0"/>
              <a:t>estination </a:t>
            </a:r>
            <a:r>
              <a:rPr lang="en-US" altLang="en-US" sz="1800" baseline="0" dirty="0"/>
              <a:t>sites </a:t>
            </a:r>
            <a:r>
              <a:rPr lang="en-US" altLang="zh-CN" sz="1800" baseline="0" dirty="0" smtClean="0"/>
              <a:t>as</a:t>
            </a:r>
            <a:r>
              <a:rPr lang="en-US" altLang="en-US" sz="1800" baseline="0" dirty="0" smtClean="0"/>
              <a:t> candidate sources </a:t>
            </a:r>
            <a:r>
              <a:rPr lang="en-US" altLang="en-US" sz="1800" baseline="0" dirty="0"/>
              <a:t>after </a:t>
            </a:r>
            <a:r>
              <a:rPr lang="en-US" altLang="en-US" sz="1800" baseline="0" dirty="0" smtClean="0"/>
              <a:t>file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reception</a:t>
            </a:r>
            <a:r>
              <a:rPr lang="en-US" altLang="en-US" sz="1800" baseline="0" dirty="0" smtClean="0"/>
              <a:t> </a:t>
            </a:r>
            <a:endParaRPr lang="en-US" altLang="en-US" sz="1800" baseline="0" dirty="0"/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800" baseline="0" dirty="0"/>
              <a:t>High concurrency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399787" y="4170837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aseline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9491" y="5382522"/>
            <a:ext cx="5045475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aseline="0" dirty="0">
                <a:latin typeface="Arial" charset="0"/>
                <a:ea typeface="Arial" charset="0"/>
                <a:cs typeface="Arial" charset="0"/>
              </a:rPr>
              <a:t>No </a:t>
            </a:r>
            <a:r>
              <a:rPr lang="en-US" sz="1800" baseline="0" dirty="0">
                <a:latin typeface="Arial" charset="0"/>
                <a:ea typeface="Arial" charset="0"/>
                <a:cs typeface="Arial" charset="0"/>
              </a:rPr>
              <a:t>network resource allocation </a:t>
            </a:r>
            <a:r>
              <a:rPr lang="en-US" sz="1800" baseline="0" dirty="0" smtClean="0">
                <a:latin typeface="Arial" charset="0"/>
                <a:ea typeface="Arial" charset="0"/>
                <a:cs typeface="Arial" charset="0"/>
              </a:rPr>
              <a:t>scheme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Data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flows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compete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network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resources</a:t>
            </a:r>
            <a:endParaRPr lang="en-US" sz="1800" baseline="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aseline="0" dirty="0" smtClean="0">
                <a:latin typeface="Arial" charset="0"/>
                <a:ea typeface="Arial" charset="0"/>
                <a:cs typeface="Arial" charset="0"/>
              </a:rPr>
              <a:t>Low utilization</a:t>
            </a:r>
            <a:endParaRPr lang="en-US" altLang="en-US" sz="1800" baseline="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baseline="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0940" y="5382522"/>
            <a:ext cx="5621838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1800" b="1" baseline="0" dirty="0">
                <a:solidFill>
                  <a:schemeClr val="accent1">
                    <a:lumMod val="75000"/>
                  </a:schemeClr>
                </a:solidFill>
              </a:rPr>
              <a:t>Scheduler and Transfer Execution Nodes (TEN)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800" baseline="0" dirty="0" smtClean="0"/>
              <a:t>Global, dynamic </a:t>
            </a:r>
            <a:r>
              <a:rPr lang="en-US" altLang="en-US" sz="1800" baseline="0" dirty="0"/>
              <a:t>rate allocation among </a:t>
            </a:r>
            <a:r>
              <a:rPr lang="en-US" altLang="zh-CN" sz="1800" baseline="0" dirty="0" smtClean="0"/>
              <a:t>data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flows</a:t>
            </a:r>
            <a:r>
              <a:rPr lang="en-US" altLang="en-US" sz="1800" baseline="0" dirty="0" smtClean="0"/>
              <a:t> (Scheduler)</a:t>
            </a:r>
            <a:endParaRPr lang="en-US" altLang="en-US" sz="1800" baseline="0" dirty="0"/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800" baseline="0" dirty="0"/>
              <a:t>End host rate limiting to enforce </a:t>
            </a:r>
            <a:r>
              <a:rPr lang="en-US" altLang="en-US" sz="1800" baseline="0" dirty="0" smtClean="0"/>
              <a:t>allocation (TEN)</a:t>
            </a:r>
            <a:endParaRPr lang="en-US" altLang="en-US" sz="1800" baseline="0" dirty="0"/>
          </a:p>
        </p:txBody>
      </p:sp>
      <p:sp>
        <p:nvSpPr>
          <p:cNvPr id="16" name="Right Arrow 15"/>
          <p:cNvSpPr/>
          <p:nvPr/>
        </p:nvSpPr>
        <p:spPr>
          <a:xfrm>
            <a:off x="5384964" y="5739798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aseline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5988" y="933828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baseline="0" dirty="0" err="1"/>
              <a:t>ExaO</a:t>
            </a:r>
            <a:endParaRPr lang="en-US" sz="3200" b="1" baseline="0" dirty="0"/>
          </a:p>
        </p:txBody>
      </p:sp>
      <p:sp>
        <p:nvSpPr>
          <p:cNvPr id="18" name="Rectangle 17"/>
          <p:cNvSpPr/>
          <p:nvPr/>
        </p:nvSpPr>
        <p:spPr>
          <a:xfrm>
            <a:off x="339489" y="1429316"/>
            <a:ext cx="5045475" cy="203132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No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real-time,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global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network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view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baseline="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baseline="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baseline="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baseline="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baseline="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baseline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50940" y="1409774"/>
            <a:ext cx="5621840" cy="203132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baseline="0" dirty="0" smtClean="0">
                <a:solidFill>
                  <a:schemeClr val="accent1">
                    <a:lumMod val="75000"/>
                  </a:schemeClr>
                </a:solidFill>
              </a:rPr>
              <a:t>Application-Layer Traffic Optimization (ALTO</a:t>
            </a:r>
            <a:r>
              <a:rPr lang="en-US" altLang="zh-CN" sz="1800" baseline="0" dirty="0" smtClean="0"/>
              <a:t>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sz="1800" baseline="0" dirty="0" smtClean="0"/>
              <a:t>Collect</a:t>
            </a:r>
            <a:r>
              <a:rPr lang="zh-CN" altLang="en-US" sz="1800" baseline="0" dirty="0" smtClean="0"/>
              <a:t> </a:t>
            </a:r>
            <a:r>
              <a:rPr lang="en-US" altLang="zh-CN" sz="1800" b="1" baseline="0" dirty="0" smtClean="0"/>
              <a:t>complete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network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state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at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different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domains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(</a:t>
            </a:r>
            <a:r>
              <a:rPr lang="en-US" altLang="zh-CN" sz="1800" baseline="0" dirty="0" err="1" smtClean="0"/>
              <a:t>OpenDaylight</a:t>
            </a:r>
            <a:r>
              <a:rPr lang="en-US" altLang="zh-CN" sz="1800" baseline="0" dirty="0" smtClean="0"/>
              <a:t>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sz="1800" baseline="0" dirty="0" smtClean="0"/>
              <a:t>Compute</a:t>
            </a:r>
            <a:r>
              <a:rPr lang="en-GB" sz="1800" baseline="0" dirty="0" smtClean="0"/>
              <a:t> </a:t>
            </a:r>
            <a:r>
              <a:rPr lang="en-GB" sz="1800" b="1" baseline="0" dirty="0"/>
              <a:t>real-time </a:t>
            </a:r>
            <a:r>
              <a:rPr lang="en-US" altLang="zh-CN" sz="1800" b="1" baseline="0" dirty="0" smtClean="0"/>
              <a:t>routing</a:t>
            </a:r>
            <a:r>
              <a:rPr lang="zh-CN" altLang="en-US" sz="1800" b="1" baseline="0" dirty="0" smtClean="0"/>
              <a:t> </a:t>
            </a:r>
            <a:r>
              <a:rPr lang="en-GB" sz="1800" b="1" baseline="0" dirty="0" smtClean="0"/>
              <a:t>information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at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different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domains (ALTO-SPCE)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sz="1800" baseline="0" dirty="0" smtClean="0"/>
              <a:t>Compute</a:t>
            </a:r>
            <a:r>
              <a:rPr lang="zh-CN" altLang="en-US" sz="1800" baseline="0" dirty="0" smtClean="0"/>
              <a:t> </a:t>
            </a:r>
            <a:r>
              <a:rPr lang="en-US" altLang="zh-CN" sz="1800" b="1" baseline="0" dirty="0" smtClean="0"/>
              <a:t>global,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on-demand,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minimal,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equivalent</a:t>
            </a:r>
            <a:r>
              <a:rPr lang="zh-CN" altLang="en-US" sz="1800" baseline="0" dirty="0" smtClean="0"/>
              <a:t> </a:t>
            </a:r>
            <a:r>
              <a:rPr lang="en-US" altLang="zh-CN" sz="1800" b="1" baseline="0" dirty="0" smtClean="0"/>
              <a:t>abstract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routing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state</a:t>
            </a:r>
            <a:r>
              <a:rPr lang="en-US" altLang="zh-CN" sz="1800" baseline="0" dirty="0" smtClean="0"/>
              <a:t> (ATLO-RSA)</a:t>
            </a:r>
          </a:p>
        </p:txBody>
      </p:sp>
      <p:sp>
        <p:nvSpPr>
          <p:cNvPr id="20" name="Title 4"/>
          <p:cNvSpPr>
            <a:spLocks noGrp="1"/>
          </p:cNvSpPr>
          <p:nvPr>
            <p:ph type="title"/>
          </p:nvPr>
        </p:nvSpPr>
        <p:spPr>
          <a:xfrm>
            <a:off x="0" y="23478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ExaO</a:t>
            </a:r>
            <a:r>
              <a:rPr lang="en-GB" dirty="0"/>
              <a:t>: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GB" dirty="0"/>
              <a:t>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86768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7572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4400" kern="0" baseline="0" dirty="0" smtClean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Components of </a:t>
            </a:r>
            <a:r>
              <a:rPr lang="en-GB" sz="4400" kern="0" baseline="0" dirty="0" err="1">
                <a:solidFill>
                  <a:srgbClr val="F3F3F3"/>
                </a:solidFill>
                <a:latin typeface="+mj-lt"/>
                <a:ea typeface="+mj-ea"/>
                <a:cs typeface="+mj-cs"/>
              </a:rPr>
              <a:t>ExaO</a:t>
            </a:r>
            <a:endParaRPr lang="en-GB" sz="4400" kern="0" baseline="0" dirty="0">
              <a:solidFill>
                <a:srgbClr val="F3F3F3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133843927"/>
              </p:ext>
            </p:extLst>
          </p:nvPr>
        </p:nvGraphicFramePr>
        <p:xfrm>
          <a:off x="847431" y="1580622"/>
          <a:ext cx="10495550" cy="4581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28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09322" y="1060174"/>
            <a:ext cx="7082837" cy="5654244"/>
            <a:chOff x="4912580" y="273092"/>
            <a:chExt cx="7179579" cy="6441326"/>
          </a:xfrm>
        </p:grpSpPr>
        <p:sp>
          <p:nvSpPr>
            <p:cNvPr id="4" name="Rounded Rectangle 3"/>
            <p:cNvSpPr/>
            <p:nvPr/>
          </p:nvSpPr>
          <p:spPr>
            <a:xfrm>
              <a:off x="5875064" y="273092"/>
              <a:ext cx="1057520" cy="370106"/>
            </a:xfrm>
            <a:prstGeom prst="roundRect">
              <a:avLst/>
            </a:prstGeom>
            <a:solidFill>
              <a:srgbClr val="00B0F0"/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800" b="1" baseline="0" dirty="0" err="1"/>
                <a:t>Ph</a:t>
              </a:r>
              <a:r>
                <a:rPr lang="en-US" altLang="zh-CN" sz="1800" b="1" baseline="0" dirty="0"/>
                <a:t>EDE</a:t>
              </a:r>
              <a:r>
                <a:rPr lang="en-GB" sz="1800" b="1" baseline="0" dirty="0"/>
                <a:t>x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581722" y="273092"/>
              <a:ext cx="1057520" cy="370106"/>
            </a:xfrm>
            <a:prstGeom prst="roundRect">
              <a:avLst/>
            </a:prstGeom>
            <a:solidFill>
              <a:srgbClr val="00B0F0"/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800" b="1" baseline="0" dirty="0"/>
                <a:t>ASO</a:t>
              </a:r>
              <a:endParaRPr lang="en-GB" sz="1600" b="1" baseline="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288380" y="273092"/>
              <a:ext cx="1057521" cy="370106"/>
            </a:xfrm>
            <a:prstGeom prst="roundRect">
              <a:avLst/>
            </a:prstGeom>
            <a:solidFill>
              <a:srgbClr val="00B0F0"/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800" b="1" baseline="0" dirty="0"/>
                <a:t>Batch</a:t>
              </a:r>
              <a:endParaRPr lang="en-GB" sz="1600" b="1" baseline="0" dirty="0"/>
            </a:p>
          </p:txBody>
        </p:sp>
        <p:cxnSp>
          <p:nvCxnSpPr>
            <p:cNvPr id="15" name="Straight Connector 14"/>
            <p:cNvCxnSpPr>
              <a:stCxn id="4" idx="2"/>
            </p:cNvCxnSpPr>
            <p:nvPr/>
          </p:nvCxnSpPr>
          <p:spPr>
            <a:xfrm flipH="1">
              <a:off x="6400470" y="643198"/>
              <a:ext cx="3355" cy="28609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107127" y="643198"/>
              <a:ext cx="1677" cy="487051"/>
            </a:xfrm>
            <a:prstGeom prst="line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817139" y="643198"/>
              <a:ext cx="11145" cy="28609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03824" y="910061"/>
              <a:ext cx="3413316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446611" y="1124826"/>
              <a:ext cx="1321032" cy="827124"/>
              <a:chOff x="3974592" y="1133856"/>
              <a:chExt cx="1345588" cy="827232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4130413" y="1133856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067127" y="1211106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974592" y="1276288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baseline="0" dirty="0" err="1"/>
                  <a:t>ExaO</a:t>
                </a:r>
                <a:r>
                  <a:rPr lang="en-GB" sz="1400" b="1" baseline="0" dirty="0"/>
                  <a:t> </a:t>
                </a:r>
              </a:p>
              <a:p>
                <a:pPr algn="ctr"/>
                <a:r>
                  <a:rPr lang="en-GB" sz="1400" b="1" baseline="0" dirty="0"/>
                  <a:t>R</a:t>
                </a:r>
                <a:r>
                  <a:rPr lang="en-US" altLang="zh-CN" sz="1400" b="1" baseline="0" dirty="0" err="1"/>
                  <a:t>ESTful</a:t>
                </a:r>
                <a:r>
                  <a:rPr lang="en-GB" sz="1400" b="1" baseline="0" dirty="0"/>
                  <a:t> Interface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4912580" y="5259902"/>
              <a:ext cx="2053878" cy="1316565"/>
              <a:chOff x="5139484" y="4991855"/>
              <a:chExt cx="2054145" cy="1316736"/>
            </a:xfrm>
          </p:grpSpPr>
          <p:sp>
            <p:nvSpPr>
              <p:cNvPr id="29" name="Cloud 28"/>
              <p:cNvSpPr/>
              <p:nvPr/>
            </p:nvSpPr>
            <p:spPr>
              <a:xfrm>
                <a:off x="5139484" y="4991855"/>
                <a:ext cx="2054145" cy="1316736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1" name="Picture 30" descr="http://www.freeiconspng.com/uploads/server-storage-icon-1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6972" y="5620277"/>
                <a:ext cx="386232" cy="3609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Rectangle 44"/>
              <p:cNvSpPr/>
              <p:nvPr/>
            </p:nvSpPr>
            <p:spPr>
              <a:xfrm>
                <a:off x="5497284" y="5674404"/>
                <a:ext cx="1035271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MLSensor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365099" y="5367615"/>
                <a:ext cx="1299640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FDTDaemon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7219261" y="5239105"/>
              <a:ext cx="2053878" cy="1316565"/>
              <a:chOff x="5139484" y="4991855"/>
              <a:chExt cx="2054145" cy="1316736"/>
            </a:xfrm>
          </p:grpSpPr>
          <p:sp>
            <p:nvSpPr>
              <p:cNvPr id="50" name="Cloud 49"/>
              <p:cNvSpPr/>
              <p:nvPr/>
            </p:nvSpPr>
            <p:spPr>
              <a:xfrm>
                <a:off x="5139484" y="4991855"/>
                <a:ext cx="2054145" cy="1316736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1" name="Picture 50" descr="http://www.freeiconspng.com/uploads/server-storage-icon-1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6972" y="5620277"/>
                <a:ext cx="386232" cy="3609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Rectangle 52"/>
              <p:cNvSpPr/>
              <p:nvPr/>
            </p:nvSpPr>
            <p:spPr>
              <a:xfrm>
                <a:off x="5497284" y="5674404"/>
                <a:ext cx="1035271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MLSensor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365099" y="5367615"/>
                <a:ext cx="1299640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FDTDaemon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9591554" y="5239105"/>
              <a:ext cx="2053878" cy="1316565"/>
              <a:chOff x="5139484" y="4991855"/>
              <a:chExt cx="2054145" cy="1316736"/>
            </a:xfrm>
          </p:grpSpPr>
          <p:sp>
            <p:nvSpPr>
              <p:cNvPr id="59" name="Cloud 58"/>
              <p:cNvSpPr/>
              <p:nvPr/>
            </p:nvSpPr>
            <p:spPr>
              <a:xfrm>
                <a:off x="5139484" y="4991855"/>
                <a:ext cx="2054145" cy="1316736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0" name="Picture 59" descr="http://www.freeiconspng.com/uploads/server-storage-icon-1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6972" y="5620277"/>
                <a:ext cx="386232" cy="3609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Rectangle 61"/>
              <p:cNvSpPr/>
              <p:nvPr/>
            </p:nvSpPr>
            <p:spPr>
              <a:xfrm>
                <a:off x="5497284" y="5674404"/>
                <a:ext cx="1035271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MLSensor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365099" y="5367615"/>
                <a:ext cx="1299640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FDTDaemon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971250" y="1223240"/>
              <a:ext cx="1294484" cy="725333"/>
              <a:chOff x="4156031" y="2354387"/>
              <a:chExt cx="413656" cy="552203"/>
            </a:xfrm>
          </p:grpSpPr>
          <p:sp>
            <p:nvSpPr>
              <p:cNvPr id="68" name="Can 67"/>
              <p:cNvSpPr/>
              <p:nvPr/>
            </p:nvSpPr>
            <p:spPr>
              <a:xfrm>
                <a:off x="4278741" y="2354387"/>
                <a:ext cx="290946" cy="449283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Can 68"/>
              <p:cNvSpPr/>
              <p:nvPr/>
            </p:nvSpPr>
            <p:spPr>
              <a:xfrm>
                <a:off x="4217386" y="2405847"/>
                <a:ext cx="290946" cy="449283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Can 69"/>
              <p:cNvSpPr/>
              <p:nvPr/>
            </p:nvSpPr>
            <p:spPr>
              <a:xfrm>
                <a:off x="4156031" y="2457307"/>
                <a:ext cx="290946" cy="449283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baseline="0" dirty="0"/>
                  <a:t>Database</a:t>
                </a:r>
                <a:endParaRPr lang="en-GB" sz="1400" b="1" baseline="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199075" y="2420378"/>
              <a:ext cx="1395687" cy="625084"/>
              <a:chOff x="5699875" y="2691059"/>
              <a:chExt cx="1462053" cy="978716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5880972" y="2691059"/>
                <a:ext cx="1280956" cy="82433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5796854" y="2765282"/>
                <a:ext cx="1280956" cy="82433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5699875" y="2845440"/>
                <a:ext cx="1280956" cy="82433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baseline="0" dirty="0"/>
                  <a:t>Scheduler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8626566" y="2249860"/>
              <a:ext cx="1410009" cy="923714"/>
              <a:chOff x="5594690" y="2367004"/>
              <a:chExt cx="1421149" cy="1077804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5741758" y="2367004"/>
                <a:ext cx="1274081" cy="913212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5676657" y="2440696"/>
                <a:ext cx="1274081" cy="913212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5594690" y="2531596"/>
                <a:ext cx="1274081" cy="913212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baseline="0" dirty="0"/>
                  <a:t>Transfer Execution Nodes</a:t>
                </a:r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 flipV="1">
              <a:off x="5986305" y="3041672"/>
              <a:ext cx="504389" cy="178382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 flipV="1">
              <a:off x="6810481" y="3048387"/>
              <a:ext cx="1400668" cy="17790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 flipV="1">
              <a:off x="7168313" y="3053123"/>
              <a:ext cx="3518761" cy="176805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9404527" y="3169802"/>
              <a:ext cx="0" cy="256715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/>
            <p:nvPr/>
          </p:nvCxnSpPr>
          <p:spPr>
            <a:xfrm rot="5400000">
              <a:off x="6763225" y="3487436"/>
              <a:ext cx="2567158" cy="193189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46" idx="3"/>
              <a:endCxn id="54" idx="1"/>
            </p:cNvCxnSpPr>
            <p:nvPr/>
          </p:nvCxnSpPr>
          <p:spPr>
            <a:xfrm flipV="1">
              <a:off x="6437637" y="5741131"/>
              <a:ext cx="1007210" cy="20797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endCxn id="63" idx="1"/>
            </p:cNvCxnSpPr>
            <p:nvPr/>
          </p:nvCxnSpPr>
          <p:spPr>
            <a:xfrm>
              <a:off x="8744317" y="5736961"/>
              <a:ext cx="1072822" cy="4170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994734" y="6710248"/>
              <a:ext cx="6459370" cy="4170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994733" y="5736961"/>
              <a:ext cx="0" cy="973287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1454103" y="5732855"/>
              <a:ext cx="0" cy="973287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endCxn id="46" idx="1"/>
            </p:cNvCxnSpPr>
            <p:nvPr/>
          </p:nvCxnSpPr>
          <p:spPr>
            <a:xfrm flipV="1">
              <a:off x="5000509" y="5761928"/>
              <a:ext cx="137657" cy="306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1116611" y="5732187"/>
              <a:ext cx="337493" cy="669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H="1" flipV="1">
              <a:off x="5796406" y="6486284"/>
              <a:ext cx="5764115" cy="10849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10714214" y="2676466"/>
              <a:ext cx="1376101" cy="827124"/>
              <a:chOff x="3886932" y="1133856"/>
              <a:chExt cx="1401680" cy="827232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4098845" y="1133856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4035559" y="1211106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3886932" y="1276288"/>
                <a:ext cx="1277428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baseline="0" dirty="0" err="1"/>
                  <a:t>Kibana</a:t>
                </a:r>
                <a:endParaRPr lang="en-GB" sz="1600" b="1" baseline="0" dirty="0"/>
              </a:p>
              <a:p>
                <a:pPr algn="ctr"/>
                <a:r>
                  <a:rPr lang="en-GB" sz="1600" b="1" baseline="0" dirty="0"/>
                  <a:t>Monitoring</a:t>
                </a:r>
              </a:p>
            </p:txBody>
          </p:sp>
        </p:grpSp>
        <p:sp>
          <p:nvSpPr>
            <p:cNvPr id="143" name="Rounded Rectangle 142"/>
            <p:cNvSpPr/>
            <p:nvPr/>
          </p:nvSpPr>
          <p:spPr>
            <a:xfrm>
              <a:off x="10984443" y="3919206"/>
              <a:ext cx="1107716" cy="4627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baseline="0" dirty="0"/>
                <a:t>Mon</a:t>
              </a:r>
              <a:r>
                <a:rPr lang="en-US" altLang="zh-CN" sz="1400" b="1" baseline="0" dirty="0"/>
                <a:t>ALISA</a:t>
              </a:r>
              <a:endParaRPr lang="en-GB" sz="1400" b="1" baseline="0" dirty="0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 flipH="1" flipV="1">
              <a:off x="11546185" y="4381907"/>
              <a:ext cx="5948" cy="2086561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1">
              <a:off x="10473569" y="6192012"/>
              <a:ext cx="6439" cy="30512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H="1" flipV="1">
              <a:off x="8082621" y="6166054"/>
              <a:ext cx="3918" cy="331079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V="1">
              <a:off x="5823088" y="6192011"/>
              <a:ext cx="6439" cy="29175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endCxn id="71" idx="0"/>
            </p:cNvCxnSpPr>
            <p:nvPr/>
          </p:nvCxnSpPr>
          <p:spPr>
            <a:xfrm flipH="1">
              <a:off x="6983357" y="1964816"/>
              <a:ext cx="787995" cy="4555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77" idx="1"/>
            </p:cNvCxnSpPr>
            <p:nvPr/>
          </p:nvCxnSpPr>
          <p:spPr>
            <a:xfrm flipH="1" flipV="1">
              <a:off x="8358424" y="1971086"/>
              <a:ext cx="268142" cy="8111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H="1" flipV="1">
              <a:off x="8772480" y="1599820"/>
              <a:ext cx="1211418" cy="78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endCxn id="140" idx="0"/>
            </p:cNvCxnSpPr>
            <p:nvPr/>
          </p:nvCxnSpPr>
          <p:spPr>
            <a:xfrm>
              <a:off x="10448352" y="1939698"/>
              <a:ext cx="1057935" cy="7367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endCxn id="143" idx="0"/>
            </p:cNvCxnSpPr>
            <p:nvPr/>
          </p:nvCxnSpPr>
          <p:spPr>
            <a:xfrm>
              <a:off x="11478967" y="3506105"/>
              <a:ext cx="59335" cy="4131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ounded Rectangle 177"/>
            <p:cNvSpPr/>
            <p:nvPr/>
          </p:nvSpPr>
          <p:spPr>
            <a:xfrm>
              <a:off x="5315843" y="4843314"/>
              <a:ext cx="1222811" cy="52648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baseline="0" dirty="0"/>
                <a:t>ALTO</a:t>
              </a:r>
              <a:r>
                <a:rPr lang="zh-CN" altLang="en-US" sz="1600" b="1" baseline="0" dirty="0"/>
                <a:t> </a:t>
              </a:r>
              <a:r>
                <a:rPr lang="en-US" altLang="zh-CN" sz="1600" b="1" baseline="0" dirty="0"/>
                <a:t>Controller</a:t>
              </a:r>
              <a:endParaRPr lang="en-GB" sz="1600" b="1" baseline="0" dirty="0"/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7574699" y="4839610"/>
              <a:ext cx="1222811" cy="52648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baseline="0" dirty="0"/>
                <a:t>ALTO</a:t>
              </a:r>
              <a:r>
                <a:rPr lang="zh-CN" altLang="en-US" sz="1600" b="1" baseline="0" dirty="0"/>
                <a:t> </a:t>
              </a:r>
              <a:r>
                <a:rPr lang="en-US" altLang="zh-CN" sz="1600" b="1" baseline="0" dirty="0"/>
                <a:t>Controller</a:t>
              </a:r>
              <a:endParaRPr lang="en-GB" sz="1600" b="1" baseline="0" dirty="0"/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10037551" y="4849228"/>
              <a:ext cx="1222811" cy="52648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baseline="0" dirty="0"/>
                <a:t>ALTO</a:t>
              </a:r>
              <a:r>
                <a:rPr lang="zh-CN" altLang="en-US" sz="1600" b="1" baseline="0" dirty="0"/>
                <a:t> </a:t>
              </a:r>
              <a:r>
                <a:rPr lang="en-US" altLang="zh-CN" sz="1600" b="1" baseline="0" dirty="0"/>
                <a:t>Controller</a:t>
              </a:r>
              <a:endParaRPr lang="en-GB" sz="1600" b="1" baseline="0" dirty="0"/>
            </a:p>
          </p:txBody>
        </p:sp>
      </p:grpSp>
      <p:sp>
        <p:nvSpPr>
          <p:cNvPr id="181" name="Content Placeholder 2"/>
          <p:cNvSpPr>
            <a:spLocks noGrp="1"/>
          </p:cNvSpPr>
          <p:nvPr>
            <p:ph idx="1"/>
          </p:nvPr>
        </p:nvSpPr>
        <p:spPr>
          <a:xfrm>
            <a:off x="269561" y="1060174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Users</a:t>
            </a:r>
            <a:r>
              <a:rPr lang="zh-CN" altLang="en-US" sz="2000" dirty="0"/>
              <a:t> </a:t>
            </a:r>
            <a:r>
              <a:rPr lang="en-US" altLang="zh-CN" sz="2000" dirty="0"/>
              <a:t>submit,</a:t>
            </a:r>
            <a:r>
              <a:rPr lang="zh-CN" altLang="en-US" sz="2000" dirty="0"/>
              <a:t> </a:t>
            </a:r>
            <a:r>
              <a:rPr lang="en-US" altLang="zh-CN" sz="2000" dirty="0"/>
              <a:t>track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manage</a:t>
            </a:r>
            <a:r>
              <a:rPr lang="zh-CN" altLang="en-US" sz="2000" dirty="0"/>
              <a:t> </a:t>
            </a:r>
            <a:r>
              <a:rPr lang="en-US" altLang="zh-CN" sz="2000" dirty="0"/>
              <a:t>dataset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Scheduler</a:t>
            </a:r>
            <a:r>
              <a:rPr lang="zh-CN" altLang="en-US" sz="2000" dirty="0"/>
              <a:t> </a:t>
            </a:r>
            <a:r>
              <a:rPr lang="en-US" altLang="zh-CN" sz="2000" dirty="0"/>
              <a:t>queries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requests</a:t>
            </a:r>
            <a:r>
              <a:rPr lang="zh-CN" altLang="en-US" sz="2000" dirty="0"/>
              <a:t> </a:t>
            </a:r>
            <a:r>
              <a:rPr lang="en-US" altLang="zh-CN" sz="2000" dirty="0"/>
              <a:t>via</a:t>
            </a:r>
            <a:r>
              <a:rPr lang="zh-CN" altLang="en-US" sz="2000" dirty="0"/>
              <a:t> </a:t>
            </a:r>
            <a:r>
              <a:rPr lang="en-US" altLang="zh-CN" sz="2000" dirty="0" err="1"/>
              <a:t>ExaO</a:t>
            </a:r>
            <a:r>
              <a:rPr lang="zh-CN" altLang="en-US" sz="2000" dirty="0"/>
              <a:t> </a:t>
            </a:r>
            <a:r>
              <a:rPr lang="en-US" altLang="zh-CN" sz="2000" dirty="0"/>
              <a:t>RESTful</a:t>
            </a:r>
            <a:r>
              <a:rPr lang="zh-CN" altLang="en-US" sz="2000" dirty="0"/>
              <a:t> </a:t>
            </a:r>
            <a:r>
              <a:rPr lang="en-US" altLang="zh-CN" sz="2000" dirty="0"/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Scheduler</a:t>
            </a:r>
            <a:r>
              <a:rPr lang="zh-CN" altLang="en-US" sz="2000" dirty="0"/>
              <a:t> </a:t>
            </a:r>
            <a:r>
              <a:rPr lang="en-US" altLang="zh-CN" sz="2000" dirty="0"/>
              <a:t>queries</a:t>
            </a:r>
            <a:r>
              <a:rPr lang="zh-CN" altLang="en-US" sz="2000" dirty="0"/>
              <a:t> </a:t>
            </a: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controllers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routing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 </a:t>
            </a:r>
            <a:r>
              <a:rPr lang="en-US" altLang="zh-CN" sz="2000" dirty="0"/>
              <a:t>collects</a:t>
            </a:r>
            <a:r>
              <a:rPr lang="zh-CN" altLang="en-US" sz="2000" dirty="0"/>
              <a:t> </a:t>
            </a:r>
            <a:r>
              <a:rPr lang="en-US" altLang="zh-CN" sz="2000" dirty="0"/>
              <a:t>complete</a:t>
            </a:r>
            <a:r>
              <a:rPr lang="zh-CN" altLang="en-US" sz="2000" dirty="0"/>
              <a:t> </a:t>
            </a:r>
            <a:r>
              <a:rPr lang="en-US" altLang="zh-CN" sz="2000" dirty="0"/>
              <a:t>network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 </a:t>
            </a:r>
            <a:r>
              <a:rPr lang="en-US" altLang="zh-CN" sz="2000" dirty="0"/>
              <a:t>computes</a:t>
            </a:r>
            <a:r>
              <a:rPr lang="zh-CN" altLang="en-US" sz="2000" dirty="0"/>
              <a:t> </a:t>
            </a:r>
            <a:r>
              <a:rPr lang="en-US" altLang="zh-CN" sz="2000" dirty="0"/>
              <a:t>on-demand,</a:t>
            </a:r>
            <a:r>
              <a:rPr lang="zh-CN" altLang="en-US" sz="2000" dirty="0"/>
              <a:t> </a:t>
            </a:r>
            <a:r>
              <a:rPr lang="en-US" altLang="zh-CN" sz="2000" dirty="0"/>
              <a:t>minimal,</a:t>
            </a:r>
            <a:r>
              <a:rPr lang="zh-CN" altLang="en-US" sz="2000" dirty="0"/>
              <a:t> </a:t>
            </a:r>
            <a:r>
              <a:rPr lang="en-US" altLang="zh-CN" sz="2000" dirty="0"/>
              <a:t>abstract</a:t>
            </a:r>
            <a:r>
              <a:rPr lang="zh-CN" altLang="en-US" sz="2000" dirty="0"/>
              <a:t> </a:t>
            </a:r>
            <a:r>
              <a:rPr lang="en-US" altLang="zh-CN" sz="2000" dirty="0"/>
              <a:t>routing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response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Scheduler</a:t>
            </a:r>
            <a:r>
              <a:rPr lang="zh-CN" altLang="en-US" sz="2000" dirty="0"/>
              <a:t> </a:t>
            </a:r>
            <a:r>
              <a:rPr lang="en-US" altLang="zh-CN" sz="2000" dirty="0"/>
              <a:t>makes</a:t>
            </a:r>
            <a:r>
              <a:rPr lang="zh-CN" altLang="en-US" sz="2000" dirty="0"/>
              <a:t> </a:t>
            </a:r>
            <a:r>
              <a:rPr lang="en-US" altLang="zh-CN" sz="2000" dirty="0"/>
              <a:t>centralized,</a:t>
            </a:r>
            <a:r>
              <a:rPr lang="zh-CN" altLang="en-US" sz="2000" dirty="0"/>
              <a:t> </a:t>
            </a:r>
            <a:r>
              <a:rPr lang="en-US" altLang="zh-CN" sz="2000" dirty="0"/>
              <a:t>dynamic,</a:t>
            </a:r>
            <a:r>
              <a:rPr lang="zh-CN" altLang="en-US" sz="2000" dirty="0"/>
              <a:t> </a:t>
            </a:r>
            <a:r>
              <a:rPr lang="en-US" altLang="zh-CN" sz="2000" dirty="0"/>
              <a:t>file-level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global</a:t>
            </a:r>
            <a:r>
              <a:rPr lang="zh-CN" altLang="en-US" sz="2000" dirty="0"/>
              <a:t> </a:t>
            </a:r>
            <a:r>
              <a:rPr lang="en-US" altLang="zh-CN" sz="2000" dirty="0"/>
              <a:t>network</a:t>
            </a:r>
            <a:r>
              <a:rPr lang="zh-CN" altLang="en-US" sz="2000" dirty="0"/>
              <a:t> </a:t>
            </a:r>
            <a:r>
              <a:rPr lang="en-US" altLang="zh-CN" sz="2000" dirty="0"/>
              <a:t>resource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Execution</a:t>
            </a:r>
            <a:r>
              <a:rPr lang="zh-CN" altLang="en-US" sz="2000" dirty="0"/>
              <a:t> </a:t>
            </a:r>
            <a:r>
              <a:rPr lang="en-US" altLang="zh-CN" sz="2000" dirty="0"/>
              <a:t>Nodes</a:t>
            </a:r>
            <a:r>
              <a:rPr lang="zh-CN" altLang="en-US" sz="2000" dirty="0"/>
              <a:t> </a:t>
            </a:r>
            <a:r>
              <a:rPr lang="en-US" altLang="zh-CN" sz="2000" dirty="0"/>
              <a:t>(TEN)</a:t>
            </a:r>
            <a:r>
              <a:rPr lang="zh-CN" altLang="en-US" sz="2000" dirty="0"/>
              <a:t> </a:t>
            </a:r>
            <a:r>
              <a:rPr lang="en-US" altLang="zh-CN" sz="2000" dirty="0"/>
              <a:t>query</a:t>
            </a:r>
            <a:r>
              <a:rPr lang="zh-CN" altLang="en-US" sz="2000" dirty="0"/>
              <a:t> </a:t>
            </a:r>
            <a:r>
              <a:rPr lang="en-US" altLang="zh-CN" sz="2000" dirty="0"/>
              <a:t>updated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TEN</a:t>
            </a:r>
            <a:r>
              <a:rPr lang="zh-CN" altLang="en-US" sz="2000" dirty="0"/>
              <a:t> </a:t>
            </a:r>
            <a:r>
              <a:rPr lang="en-US" altLang="zh-CN" sz="2000" dirty="0"/>
              <a:t>instruct</a:t>
            </a:r>
            <a:r>
              <a:rPr lang="zh-CN" altLang="en-US" sz="2000" dirty="0"/>
              <a:t> </a:t>
            </a:r>
            <a:r>
              <a:rPr lang="en-GB" sz="2000" dirty="0"/>
              <a:t>efficient data transfer tools on end hosts</a:t>
            </a:r>
            <a:r>
              <a:rPr lang="zh-CN" altLang="en-US" sz="2000" dirty="0"/>
              <a:t> </a:t>
            </a:r>
            <a:r>
              <a:rPr lang="en-US" altLang="zh-CN" sz="2000" dirty="0"/>
              <a:t>(e.g.,</a:t>
            </a:r>
            <a:r>
              <a:rPr lang="zh-CN" altLang="en-US" sz="2000" dirty="0"/>
              <a:t> </a:t>
            </a:r>
            <a:r>
              <a:rPr lang="en-US" altLang="zh-CN" sz="2000" dirty="0"/>
              <a:t>FDT)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enforce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err="1"/>
              <a:t>MonALISA</a:t>
            </a:r>
            <a:r>
              <a:rPr lang="zh-CN" altLang="en-US" sz="2000" dirty="0"/>
              <a:t> </a:t>
            </a:r>
            <a:r>
              <a:rPr lang="en-US" altLang="zh-CN" sz="2000" dirty="0"/>
              <a:t>sensors</a:t>
            </a:r>
            <a:r>
              <a:rPr lang="zh-CN" altLang="en-US" sz="2000" dirty="0"/>
              <a:t>  </a:t>
            </a:r>
            <a:r>
              <a:rPr lang="en-US" altLang="zh-CN" sz="2000" dirty="0"/>
              <a:t>monitor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status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send</a:t>
            </a:r>
            <a:r>
              <a:rPr lang="zh-CN" altLang="en-US" sz="2000" dirty="0"/>
              <a:t> </a:t>
            </a:r>
            <a:r>
              <a:rPr lang="en-US" altLang="zh-CN" sz="2000" dirty="0"/>
              <a:t>update</a:t>
            </a:r>
            <a:r>
              <a:rPr lang="zh-CN" altLang="en-US" sz="2000" dirty="0"/>
              <a:t> </a:t>
            </a:r>
            <a:r>
              <a:rPr lang="en-US" altLang="zh-CN" sz="2000" dirty="0"/>
              <a:t>back</a:t>
            </a:r>
          </a:p>
        </p:txBody>
      </p:sp>
      <p:sp>
        <p:nvSpPr>
          <p:cNvPr id="79" name="Title 4"/>
          <p:cNvSpPr txBox="1">
            <a:spLocks/>
          </p:cNvSpPr>
          <p:nvPr/>
        </p:nvSpPr>
        <p:spPr bwMode="auto">
          <a:xfrm>
            <a:off x="0" y="23478"/>
            <a:ext cx="1219041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3F3F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9pPr>
          </a:lstStyle>
          <a:p>
            <a:r>
              <a:rPr lang="en-GB" altLang="zh-CN" kern="0" baseline="0" dirty="0" err="1" smtClean="0"/>
              <a:t>ExaO</a:t>
            </a:r>
            <a:r>
              <a:rPr lang="zh-CN" altLang="en-US" kern="0" baseline="0" dirty="0" smtClean="0"/>
              <a:t> </a:t>
            </a:r>
            <a:r>
              <a:rPr lang="en-US" altLang="zh-CN" kern="0" baseline="0" dirty="0" smtClean="0"/>
              <a:t>Workflow</a:t>
            </a:r>
            <a:endParaRPr lang="en-GB" altLang="zh-CN" kern="0" baseline="0" dirty="0"/>
          </a:p>
        </p:txBody>
      </p:sp>
    </p:spTree>
    <p:extLst>
      <p:ext uri="{BB962C8B-B14F-4D97-AF65-F5344CB8AC3E}">
        <p14:creationId xmlns:p14="http://schemas.microsoft.com/office/powerpoint/2010/main" val="941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14749</TotalTime>
  <Words>1291</Words>
  <Application>Microsoft Macintosh PowerPoint</Application>
  <PresentationFormat>Custom</PresentationFormat>
  <Paragraphs>241</Paragraphs>
  <Slides>17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Calibri</vt:lpstr>
      <vt:lpstr>Cambria Math</vt:lpstr>
      <vt:lpstr>Georgia</vt:lpstr>
      <vt:lpstr>ＭＳ Ｐゴシック</vt:lpstr>
      <vt:lpstr>宋体</vt:lpstr>
      <vt:lpstr>微软雅黑</vt:lpstr>
      <vt:lpstr>Arial</vt:lpstr>
      <vt:lpstr>Blank Presentation</vt:lpstr>
      <vt:lpstr>Visio</vt:lpstr>
      <vt:lpstr>ExaO: Software Defined Data Distribution for Exascale Sciences</vt:lpstr>
      <vt:lpstr>The Compact Muon Solenoid Computing Model</vt:lpstr>
      <vt:lpstr>PhEDEx: CMS Data Transfer Service</vt:lpstr>
      <vt:lpstr>Limitation of PhEDEx</vt:lpstr>
      <vt:lpstr>Example: Distributing Dataset X to All the Sites in PhEDEx</vt:lpstr>
      <vt:lpstr>Design Challenges for An Flexible, Efficient Data Transfer Service</vt:lpstr>
      <vt:lpstr>ExaO: Software Defined Data Transfer Orchestrator</vt:lpstr>
      <vt:lpstr>PowerPoint Presentation</vt:lpstr>
      <vt:lpstr>PowerPoint Presentation</vt:lpstr>
      <vt:lpstr>PowerPoint Presentation</vt:lpstr>
      <vt:lpstr>PowerPoint Presentation</vt:lpstr>
      <vt:lpstr>Example: Distributing Dataset X to All the Sites in ExaO</vt:lpstr>
      <vt:lpstr>PowerPoint Presentation</vt:lpstr>
      <vt:lpstr>Implement Flexible Data Delivery Application Based on SDN</vt:lpstr>
      <vt:lpstr>ExaO: Software Defined Data Transfer Orchestrator</vt:lpstr>
      <vt:lpstr>ExaO: Software Defined Data Transfer Orchestrator</vt:lpstr>
      <vt:lpstr>PowerPoint Presentation</vt:lpstr>
    </vt:vector>
  </TitlesOfParts>
  <Company>Yale University</Company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creator>Patrick J. Lynch</dc:creator>
  <cp:lastModifiedBy>Qiao Xiang</cp:lastModifiedBy>
  <cp:revision>1320</cp:revision>
  <cp:lastPrinted>2011-12-21T04:26:34Z</cp:lastPrinted>
  <dcterms:modified xsi:type="dcterms:W3CDTF">2016-11-14T03:55:17Z</dcterms:modified>
</cp:coreProperties>
</file>