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41"/>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smartstream-stp.com/what-is-transaction-lifecycle-management-tlm/" TargetMode="External"/><Relationship Id="rId3" Type="http://schemas.openxmlformats.org/officeDocument/2006/relationships/hyperlink" Target="https://youtu.be/8cm1x4bC610" TargetMode="External"/><Relationship Id="rId7" Type="http://schemas.openxmlformats.org/officeDocument/2006/relationships/hyperlink" Target="https://www.fisglobal.com/-/media/fisglobal/files/pdf/brochure/intellimatch-reconciliations-revolutionized-brochure.pdf" TargetMode="External"/><Relationship Id="rId2" Type="http://schemas.openxmlformats.org/officeDocument/2006/relationships/hyperlink" Target="https://youtu.be/eTXd89t8ngI" TargetMode="External"/><Relationship Id="rId1" Type="http://schemas.openxmlformats.org/officeDocument/2006/relationships/slideLayout" Target="../slideLayouts/slideLayout2.xml"/><Relationship Id="rId6" Type="http://schemas.openxmlformats.org/officeDocument/2006/relationships/hyperlink" Target="https://www.udemy.com/course/spring-boot-tutorial-for-beginners/" TargetMode="External"/><Relationship Id="rId5" Type="http://schemas.openxmlformats.org/officeDocument/2006/relationships/hyperlink" Target="https://www.baeldung.com/spring-boot" TargetMode="External"/><Relationship Id="rId4" Type="http://schemas.openxmlformats.org/officeDocument/2006/relationships/hyperlink" Target="https://www.amazon.com/gp/product/111958470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0113" y="1772586"/>
            <a:ext cx="10558732" cy="4248652"/>
          </a:xfrm>
        </p:spPr>
        <p:txBody>
          <a:bodyPr>
            <a:normAutofit/>
          </a:bodyPr>
          <a:lstStyle/>
          <a:p>
            <a:pPr algn="l">
              <a:lnSpc>
                <a:spcPct val="100000"/>
              </a:lnSpc>
            </a:pPr>
            <a:r>
              <a:rPr lang="en-US" sz="3000" b="1" u="sng" dirty="0" smtClean="0">
                <a:latin typeface="Calibri Light" panose="020F0302020204030204" pitchFamily="34" charset="0"/>
                <a:cs typeface="Calibri Light" panose="020F0302020204030204" pitchFamily="34" charset="0"/>
              </a:rPr>
              <a:t>About  Me  -</a:t>
            </a:r>
            <a:r>
              <a:rPr lang="en-US" sz="3000" dirty="0" smtClean="0">
                <a:latin typeface="Bahnschrift Light" panose="020B0502040204020203" pitchFamily="34" charset="0"/>
                <a:cs typeface="Calibri" panose="020F0502020204030204" pitchFamily="34" charset="0"/>
              </a:rPr>
              <a:t/>
            </a:r>
            <a:br>
              <a:rPr lang="en-US" sz="3000" dirty="0" smtClean="0">
                <a:latin typeface="Bahnschrift Light" panose="020B0502040204020203" pitchFamily="34" charset="0"/>
                <a:cs typeface="Calibri" panose="020F0502020204030204" pitchFamily="34" charset="0"/>
              </a:rPr>
            </a:br>
            <a:r>
              <a:rPr lang="en-US" sz="3000" dirty="0">
                <a:latin typeface="Calibri" panose="020F0502020204030204" pitchFamily="34" charset="0"/>
                <a:cs typeface="Calibri" panose="020F0502020204030204" pitchFamily="34" charset="0"/>
              </a:rPr>
              <a:t/>
            </a:r>
            <a:br>
              <a:rPr lang="en-US" sz="3000" dirty="0">
                <a:latin typeface="Calibri" panose="020F0502020204030204" pitchFamily="34" charset="0"/>
                <a:cs typeface="Calibri" panose="020F0502020204030204" pitchFamily="34" charset="0"/>
              </a:rPr>
            </a:br>
            <a:r>
              <a:rPr lang="en-US" sz="3000" dirty="0" smtClean="0">
                <a:latin typeface="Calibri" panose="020F0502020204030204" pitchFamily="34" charset="0"/>
                <a:ea typeface="Cambria" panose="02040503050406030204" pitchFamily="18" charset="0"/>
                <a:cs typeface="Calibri" panose="020F0502020204030204" pitchFamily="34" charset="0"/>
              </a:rPr>
              <a:t>Name :  </a:t>
            </a:r>
            <a:r>
              <a:rPr lang="en-US" sz="3000" dirty="0" err="1" smtClean="0">
                <a:latin typeface="Calibri" panose="020F0502020204030204" pitchFamily="34" charset="0"/>
                <a:ea typeface="Cambria" panose="02040503050406030204" pitchFamily="18" charset="0"/>
                <a:cs typeface="Calibri" panose="020F0502020204030204" pitchFamily="34" charset="0"/>
              </a:rPr>
              <a:t>Soham</a:t>
            </a:r>
            <a:r>
              <a:rPr lang="en-US" sz="3000" dirty="0" smtClean="0">
                <a:latin typeface="Calibri" panose="020F0502020204030204" pitchFamily="34" charset="0"/>
                <a:ea typeface="Cambria" panose="02040503050406030204" pitchFamily="18" charset="0"/>
                <a:cs typeface="Calibri" panose="020F0502020204030204" pitchFamily="34" charset="0"/>
              </a:rPr>
              <a:t>  </a:t>
            </a:r>
            <a:r>
              <a:rPr lang="en-US" sz="3000" dirty="0" err="1" smtClean="0">
                <a:latin typeface="Calibri" panose="020F0502020204030204" pitchFamily="34" charset="0"/>
                <a:ea typeface="Cambria" panose="02040503050406030204" pitchFamily="18" charset="0"/>
                <a:cs typeface="Calibri" panose="020F0502020204030204" pitchFamily="34" charset="0"/>
              </a:rPr>
              <a:t>Mankad</a:t>
            </a:r>
            <a:r>
              <a:rPr lang="en-IN" sz="3000" dirty="0" smtClean="0">
                <a:latin typeface="Calibri" panose="020F0502020204030204" pitchFamily="34" charset="0"/>
                <a:ea typeface="Cambria" panose="02040503050406030204" pitchFamily="18" charset="0"/>
                <a:cs typeface="Calibri" panose="020F0502020204030204" pitchFamily="34" charset="0"/>
              </a:rPr>
              <a:t/>
            </a:r>
            <a:br>
              <a:rPr lang="en-IN" sz="3000" dirty="0" smtClean="0">
                <a:latin typeface="Calibri" panose="020F0502020204030204" pitchFamily="34" charset="0"/>
                <a:ea typeface="Cambria" panose="02040503050406030204" pitchFamily="18" charset="0"/>
                <a:cs typeface="Calibri" panose="020F0502020204030204" pitchFamily="34" charset="0"/>
              </a:rPr>
            </a:br>
            <a:r>
              <a:rPr lang="en-IN" sz="3000" dirty="0" smtClean="0">
                <a:latin typeface="Calibri" panose="020F0502020204030204" pitchFamily="34" charset="0"/>
                <a:ea typeface="Cambria" panose="02040503050406030204" pitchFamily="18" charset="0"/>
                <a:cs typeface="Calibri" panose="020F0502020204030204" pitchFamily="34" charset="0"/>
              </a:rPr>
              <a:t>Current Organization :  L &amp; T </a:t>
            </a:r>
            <a:r>
              <a:rPr lang="en-IN" sz="3000" dirty="0" err="1" smtClean="0">
                <a:latin typeface="Calibri" panose="020F0502020204030204" pitchFamily="34" charset="0"/>
                <a:ea typeface="Cambria" panose="02040503050406030204" pitchFamily="18" charset="0"/>
                <a:cs typeface="Calibri" panose="020F0502020204030204" pitchFamily="34" charset="0"/>
              </a:rPr>
              <a:t>Infotech</a:t>
            </a:r>
            <a:r>
              <a:rPr lang="en-IN" sz="3000" dirty="0" smtClean="0">
                <a:latin typeface="Calibri" panose="020F0502020204030204" pitchFamily="34" charset="0"/>
                <a:ea typeface="Cambria" panose="02040503050406030204" pitchFamily="18" charset="0"/>
                <a:cs typeface="Calibri" panose="020F0502020204030204" pitchFamily="34" charset="0"/>
              </a:rPr>
              <a:t> LTD</a:t>
            </a:r>
            <a:r>
              <a:rPr lang="en-IN" sz="3000" dirty="0">
                <a:latin typeface="Calibri" panose="020F0502020204030204" pitchFamily="34" charset="0"/>
                <a:ea typeface="Cambria" panose="02040503050406030204" pitchFamily="18" charset="0"/>
                <a:cs typeface="Calibri" panose="020F0502020204030204" pitchFamily="34" charset="0"/>
              </a:rPr>
              <a:t/>
            </a:r>
            <a:br>
              <a:rPr lang="en-IN" sz="3000" dirty="0">
                <a:latin typeface="Calibri" panose="020F0502020204030204" pitchFamily="34" charset="0"/>
                <a:ea typeface="Cambria" panose="02040503050406030204" pitchFamily="18" charset="0"/>
                <a:cs typeface="Calibri" panose="020F0502020204030204" pitchFamily="34" charset="0"/>
              </a:rPr>
            </a:br>
            <a:r>
              <a:rPr lang="en-IN" sz="3000" dirty="0" smtClean="0">
                <a:latin typeface="Calibri" panose="020F0502020204030204" pitchFamily="34" charset="0"/>
                <a:ea typeface="Cambria" panose="02040503050406030204" pitchFamily="18" charset="0"/>
                <a:cs typeface="Calibri" panose="020F0502020204030204" pitchFamily="34" charset="0"/>
              </a:rPr>
              <a:t>Designation : Senior Software Engineer</a:t>
            </a:r>
            <a:br>
              <a:rPr lang="en-IN" sz="3000" dirty="0" smtClean="0">
                <a:latin typeface="Calibri" panose="020F0502020204030204" pitchFamily="34" charset="0"/>
                <a:ea typeface="Cambria" panose="02040503050406030204" pitchFamily="18" charset="0"/>
                <a:cs typeface="Calibri" panose="020F0502020204030204" pitchFamily="34" charset="0"/>
              </a:rPr>
            </a:br>
            <a:r>
              <a:rPr lang="en-IN" sz="3000" dirty="0">
                <a:latin typeface="Calibri" panose="020F0502020204030204" pitchFamily="34" charset="0"/>
                <a:ea typeface="Cambria" panose="02040503050406030204" pitchFamily="18" charset="0"/>
                <a:cs typeface="Calibri" panose="020F0502020204030204" pitchFamily="34" charset="0"/>
              </a:rPr>
              <a:t/>
            </a:r>
            <a:br>
              <a:rPr lang="en-IN" sz="3000" dirty="0">
                <a:latin typeface="Calibri" panose="020F0502020204030204" pitchFamily="34" charset="0"/>
                <a:ea typeface="Cambria" panose="02040503050406030204" pitchFamily="18" charset="0"/>
                <a:cs typeface="Calibri" panose="020F0502020204030204" pitchFamily="34" charset="0"/>
              </a:rPr>
            </a:br>
            <a:r>
              <a:rPr lang="en-IN" sz="3000" dirty="0" err="1" smtClean="0">
                <a:latin typeface="Calibri" panose="020F0502020204030204" pitchFamily="34" charset="0"/>
                <a:ea typeface="Cambria" panose="02040503050406030204" pitchFamily="18" charset="0"/>
                <a:cs typeface="Calibri" panose="020F0502020204030204" pitchFamily="34" charset="0"/>
              </a:rPr>
              <a:t>Exp</a:t>
            </a:r>
            <a:r>
              <a:rPr lang="en-IN" sz="3000" dirty="0" smtClean="0">
                <a:latin typeface="Calibri" panose="020F0502020204030204" pitchFamily="34" charset="0"/>
                <a:ea typeface="Cambria" panose="02040503050406030204" pitchFamily="18" charset="0"/>
                <a:cs typeface="Calibri" panose="020F0502020204030204" pitchFamily="34" charset="0"/>
              </a:rPr>
              <a:t> Summary -  Working in Banking Domain related projects for 3 years using </a:t>
            </a:r>
            <a:br>
              <a:rPr lang="en-IN" sz="3000" dirty="0" smtClean="0">
                <a:latin typeface="Calibri" panose="020F0502020204030204" pitchFamily="34" charset="0"/>
                <a:ea typeface="Cambria" panose="02040503050406030204" pitchFamily="18" charset="0"/>
                <a:cs typeface="Calibri" panose="020F0502020204030204" pitchFamily="34" charset="0"/>
              </a:rPr>
            </a:br>
            <a:r>
              <a:rPr lang="en-IN" sz="3000" dirty="0" smtClean="0">
                <a:latin typeface="Calibri" panose="020F0502020204030204" pitchFamily="34" charset="0"/>
                <a:ea typeface="Cambria" panose="02040503050406030204" pitchFamily="18" charset="0"/>
                <a:cs typeface="Calibri" panose="020F0502020204030204" pitchFamily="34" charset="0"/>
              </a:rPr>
              <a:t>server side technologies like Core Java, Spring, Spring Boot, Oracle RDBMS, PLSQL, </a:t>
            </a:r>
            <a:br>
              <a:rPr lang="en-IN" sz="3000" dirty="0" smtClean="0">
                <a:latin typeface="Calibri" panose="020F0502020204030204" pitchFamily="34" charset="0"/>
                <a:ea typeface="Cambria" panose="02040503050406030204" pitchFamily="18" charset="0"/>
                <a:cs typeface="Calibri" panose="020F0502020204030204" pitchFamily="34" charset="0"/>
              </a:rPr>
            </a:br>
            <a:r>
              <a:rPr lang="en-IN" sz="3000" dirty="0" smtClean="0">
                <a:latin typeface="Calibri" panose="020F0502020204030204" pitchFamily="34" charset="0"/>
                <a:ea typeface="Cambria" panose="02040503050406030204" pitchFamily="18" charset="0"/>
                <a:cs typeface="Calibri" panose="020F0502020204030204" pitchFamily="34" charset="0"/>
              </a:rPr>
              <a:t>Shell Scripting etc.</a:t>
            </a:r>
            <a:endParaRPr lang="en-IN" sz="3000" dirty="0">
              <a:latin typeface="Calibri" panose="020F0502020204030204" pitchFamily="34" charset="0"/>
              <a:ea typeface="Cambria" panose="02040503050406030204" pitchFamily="18" charset="0"/>
              <a:cs typeface="Calibri" panose="020F0502020204030204" pitchFamily="34" charset="0"/>
            </a:endParaRPr>
          </a:p>
        </p:txBody>
      </p:sp>
      <p:sp>
        <p:nvSpPr>
          <p:cNvPr id="3" name="Subtitle 2"/>
          <p:cNvSpPr>
            <a:spLocks noGrp="1"/>
          </p:cNvSpPr>
          <p:nvPr>
            <p:ph type="subTitle" idx="1"/>
          </p:nvPr>
        </p:nvSpPr>
        <p:spPr>
          <a:xfrm>
            <a:off x="517583" y="577969"/>
            <a:ext cx="10852031" cy="819509"/>
          </a:xfrm>
        </p:spPr>
        <p:txBody>
          <a:bodyPr>
            <a:noAutofit/>
          </a:bodyPr>
          <a:lstStyle/>
          <a:p>
            <a:r>
              <a:rPr lang="en-US" b="1" u="sng" dirty="0" smtClean="0">
                <a:solidFill>
                  <a:schemeClr val="tx2">
                    <a:lumMod val="40000"/>
                    <a:lumOff val="60000"/>
                  </a:schemeClr>
                </a:solidFill>
              </a:rPr>
              <a:t>JAVA </a:t>
            </a:r>
            <a:r>
              <a:rPr lang="en-US" sz="3000" b="1" u="sng" dirty="0">
                <a:solidFill>
                  <a:schemeClr val="tx2">
                    <a:lumMod val="40000"/>
                    <a:lumOff val="60000"/>
                  </a:schemeClr>
                </a:solidFill>
              </a:rPr>
              <a:t>b</a:t>
            </a:r>
            <a:r>
              <a:rPr lang="en-US" sz="3000" b="1" u="sng" dirty="0" smtClean="0">
                <a:solidFill>
                  <a:schemeClr val="tx2">
                    <a:lumMod val="40000"/>
                    <a:lumOff val="60000"/>
                  </a:schemeClr>
                </a:solidFill>
              </a:rPr>
              <a:t>ased</a:t>
            </a:r>
            <a:r>
              <a:rPr lang="en-US" b="1" u="sng" dirty="0" smtClean="0">
                <a:solidFill>
                  <a:schemeClr val="tx2">
                    <a:lumMod val="40000"/>
                    <a:lumOff val="60000"/>
                  </a:schemeClr>
                </a:solidFill>
              </a:rPr>
              <a:t> Project Architecture &amp; Design using a Case Study</a:t>
            </a:r>
            <a:endParaRPr lang="en-IN" b="1" u="sng" dirty="0">
              <a:solidFill>
                <a:schemeClr val="tx2">
                  <a:lumMod val="40000"/>
                  <a:lumOff val="60000"/>
                </a:schemeClr>
              </a:solidFill>
            </a:endParaRPr>
          </a:p>
        </p:txBody>
      </p:sp>
    </p:spTree>
    <p:extLst>
      <p:ext uri="{BB962C8B-B14F-4D97-AF65-F5344CB8AC3E}">
        <p14:creationId xmlns:p14="http://schemas.microsoft.com/office/powerpoint/2010/main" val="289283082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400" y="2139950"/>
            <a:ext cx="10515600" cy="1325563"/>
          </a:xfrm>
        </p:spPr>
        <p:txBody>
          <a:bodyPr>
            <a:normAutofit/>
          </a:bodyPr>
          <a:lstStyle/>
          <a:p>
            <a:r>
              <a:rPr lang="en-IN" sz="6000" dirty="0" smtClean="0"/>
              <a:t>				Q &amp; A</a:t>
            </a:r>
            <a:endParaRPr lang="en-IN" sz="6000" dirty="0"/>
          </a:p>
        </p:txBody>
      </p:sp>
    </p:spTree>
    <p:extLst>
      <p:ext uri="{BB962C8B-B14F-4D97-AF65-F5344CB8AC3E}">
        <p14:creationId xmlns:p14="http://schemas.microsoft.com/office/powerpoint/2010/main" val="665854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822959"/>
          </a:xfrm>
        </p:spPr>
        <p:txBody>
          <a:bodyPr>
            <a:normAutofit fontScale="90000"/>
          </a:bodyPr>
          <a:lstStyle/>
          <a:p>
            <a:r>
              <a:rPr lang="en-IN" dirty="0" smtClean="0"/>
              <a:t>Resources &amp; References – </a:t>
            </a:r>
            <a:endParaRPr lang="en-IN" dirty="0"/>
          </a:p>
        </p:txBody>
      </p:sp>
      <p:sp>
        <p:nvSpPr>
          <p:cNvPr id="3" name="Content Placeholder 2"/>
          <p:cNvSpPr>
            <a:spLocks noGrp="1"/>
          </p:cNvSpPr>
          <p:nvPr>
            <p:ph idx="1"/>
          </p:nvPr>
        </p:nvSpPr>
        <p:spPr>
          <a:xfrm>
            <a:off x="355600" y="1066800"/>
            <a:ext cx="11551920" cy="5120323"/>
          </a:xfrm>
        </p:spPr>
        <p:txBody>
          <a:bodyPr>
            <a:normAutofit fontScale="85000" lnSpcReduction="20000"/>
          </a:bodyPr>
          <a:lstStyle/>
          <a:p>
            <a:r>
              <a:rPr lang="en-IN" dirty="0" smtClean="0"/>
              <a:t>Java Tutorials – </a:t>
            </a:r>
          </a:p>
          <a:p>
            <a:r>
              <a:rPr lang="en-IN" sz="2500" dirty="0" smtClean="0"/>
              <a:t>1. Java Tutorial by </a:t>
            </a:r>
            <a:r>
              <a:rPr lang="en-IN" sz="2500" dirty="0" err="1" smtClean="0"/>
              <a:t>Durga</a:t>
            </a:r>
            <a:r>
              <a:rPr lang="en-IN" sz="2500" dirty="0"/>
              <a:t> Soft - </a:t>
            </a:r>
            <a:r>
              <a:rPr lang="en-IN" sz="2500" dirty="0">
                <a:hlinkClick r:id="rId2"/>
              </a:rPr>
              <a:t>https://</a:t>
            </a:r>
            <a:r>
              <a:rPr lang="en-IN" sz="2500" dirty="0" smtClean="0">
                <a:hlinkClick r:id="rId2"/>
              </a:rPr>
              <a:t>youtu.be/eTXd89t8ngI</a:t>
            </a:r>
            <a:endParaRPr lang="en-IN" sz="2500" dirty="0" smtClean="0"/>
          </a:p>
          <a:p>
            <a:r>
              <a:rPr lang="en-IN" sz="2500" dirty="0" smtClean="0"/>
              <a:t>2. Java Tutorial </a:t>
            </a:r>
            <a:r>
              <a:rPr lang="en-IN" sz="2500" dirty="0"/>
              <a:t>for Beginners - </a:t>
            </a:r>
            <a:r>
              <a:rPr lang="en-IN" sz="2500" dirty="0">
                <a:hlinkClick r:id="rId3"/>
              </a:rPr>
              <a:t>https://</a:t>
            </a:r>
            <a:r>
              <a:rPr lang="en-IN" sz="2500" dirty="0" smtClean="0">
                <a:hlinkClick r:id="rId3"/>
              </a:rPr>
              <a:t>youtu.be/8cm1x4bC610</a:t>
            </a:r>
            <a:endParaRPr lang="en-IN" sz="2500" dirty="0"/>
          </a:p>
          <a:p>
            <a:r>
              <a:rPr lang="en-IN" sz="2500" dirty="0" smtClean="0"/>
              <a:t>3. OCP 11 book </a:t>
            </a:r>
            <a:r>
              <a:rPr lang="en-IN" sz="2500"/>
              <a:t>– </a:t>
            </a:r>
            <a:r>
              <a:rPr lang="en-IN" sz="2500">
                <a:hlinkClick r:id="rId4"/>
              </a:rPr>
              <a:t>https</a:t>
            </a:r>
            <a:r>
              <a:rPr lang="en-IN" sz="2500">
                <a:hlinkClick r:id="rId4"/>
              </a:rPr>
              <a:t>://</a:t>
            </a:r>
            <a:r>
              <a:rPr lang="en-IN" sz="2500" smtClean="0">
                <a:hlinkClick r:id="rId4"/>
              </a:rPr>
              <a:t>www.amazon.com/gp/product/1119584701</a:t>
            </a:r>
            <a:endParaRPr lang="en-IN" sz="2500" dirty="0" smtClean="0"/>
          </a:p>
          <a:p>
            <a:endParaRPr lang="en-IN" dirty="0"/>
          </a:p>
          <a:p>
            <a:r>
              <a:rPr lang="en-IN" dirty="0" smtClean="0"/>
              <a:t>Spring Boot Tutorial – </a:t>
            </a:r>
          </a:p>
          <a:p>
            <a:r>
              <a:rPr lang="en-IN" dirty="0" smtClean="0"/>
              <a:t>1. </a:t>
            </a:r>
            <a:r>
              <a:rPr lang="en-IN" dirty="0"/>
              <a:t>Official Documentation - </a:t>
            </a:r>
            <a:r>
              <a:rPr lang="en-IN" dirty="0">
                <a:hlinkClick r:id="rId5"/>
              </a:rPr>
              <a:t>https://</a:t>
            </a:r>
            <a:r>
              <a:rPr lang="en-IN" dirty="0" smtClean="0">
                <a:hlinkClick r:id="rId5"/>
              </a:rPr>
              <a:t>www.baeldung.com/spring-boot</a:t>
            </a:r>
            <a:endParaRPr lang="en-IN" dirty="0" smtClean="0"/>
          </a:p>
          <a:p>
            <a:r>
              <a:rPr lang="en-IN" dirty="0" smtClean="0"/>
              <a:t>2.</a:t>
            </a:r>
            <a:r>
              <a:rPr lang="en-IN" dirty="0"/>
              <a:t> </a:t>
            </a:r>
            <a:r>
              <a:rPr lang="en-IN" dirty="0" err="1"/>
              <a:t>Udemy</a:t>
            </a:r>
            <a:r>
              <a:rPr lang="en-IN" dirty="0"/>
              <a:t> Course by in28Minutes  - </a:t>
            </a:r>
            <a:r>
              <a:rPr lang="en-IN" dirty="0">
                <a:hlinkClick r:id="rId6"/>
              </a:rPr>
              <a:t>https://www.udemy.com/course/spring-boot-tutorial-for-beginners</a:t>
            </a:r>
            <a:r>
              <a:rPr lang="en-IN" dirty="0" smtClean="0">
                <a:hlinkClick r:id="rId6"/>
              </a:rPr>
              <a:t>/</a:t>
            </a:r>
            <a:endParaRPr lang="en-IN" dirty="0" smtClean="0"/>
          </a:p>
          <a:p>
            <a:pPr marL="0" indent="0">
              <a:buNone/>
            </a:pPr>
            <a:endParaRPr lang="en-IN" sz="2500" dirty="0" smtClean="0"/>
          </a:p>
          <a:p>
            <a:r>
              <a:rPr lang="en-IN" sz="2500" dirty="0" smtClean="0"/>
              <a:t>More on Reconciliations – </a:t>
            </a:r>
          </a:p>
          <a:p>
            <a:r>
              <a:rPr lang="en-IN" sz="2500" dirty="0" smtClean="0"/>
              <a:t>1. </a:t>
            </a:r>
            <a:r>
              <a:rPr lang="en-IN" sz="2500" dirty="0" err="1"/>
              <a:t>Intellimatch</a:t>
            </a:r>
            <a:r>
              <a:rPr lang="en-IN" sz="2500" dirty="0"/>
              <a:t> Reconciliations  - </a:t>
            </a:r>
            <a:r>
              <a:rPr lang="en-IN" sz="2500" dirty="0">
                <a:hlinkClick r:id="rId7"/>
              </a:rPr>
              <a:t>https://www.fisglobal.com/-/</a:t>
            </a:r>
            <a:r>
              <a:rPr lang="en-IN" sz="2500" dirty="0" smtClean="0">
                <a:hlinkClick r:id="rId7"/>
              </a:rPr>
              <a:t>media/fisglobal/files/pdf/brochure/intellimatch-reconciliations-revolutionized-brochure.pdf</a:t>
            </a:r>
            <a:endParaRPr lang="en-IN" sz="2500" dirty="0"/>
          </a:p>
          <a:p>
            <a:r>
              <a:rPr lang="en-IN" sz="2500" dirty="0" smtClean="0"/>
              <a:t>2. </a:t>
            </a:r>
            <a:r>
              <a:rPr lang="en-IN" sz="2500" dirty="0"/>
              <a:t>TLM  - </a:t>
            </a:r>
            <a:r>
              <a:rPr lang="en-IN" sz="2500" dirty="0">
                <a:hlinkClick r:id="rId8"/>
              </a:rPr>
              <a:t>https://www.smartstream-stp.com/what-is-transaction-lifecycle-management-tlm</a:t>
            </a:r>
            <a:r>
              <a:rPr lang="en-IN" sz="2500" dirty="0" smtClean="0">
                <a:hlinkClick r:id="rId8"/>
              </a:rPr>
              <a:t>/</a:t>
            </a:r>
            <a:endParaRPr lang="en-IN" sz="2500" dirty="0" smtClean="0"/>
          </a:p>
          <a:p>
            <a:pPr marL="0" indent="0">
              <a:buNone/>
            </a:pPr>
            <a:endParaRPr lang="en-IN" sz="2500" dirty="0" smtClean="0"/>
          </a:p>
        </p:txBody>
      </p:sp>
    </p:spTree>
    <p:extLst>
      <p:ext uri="{BB962C8B-B14F-4D97-AF65-F5344CB8AC3E}">
        <p14:creationId xmlns:p14="http://schemas.microsoft.com/office/powerpoint/2010/main" val="2818797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520" y="2497931"/>
            <a:ext cx="10515600" cy="1325563"/>
          </a:xfrm>
        </p:spPr>
        <p:txBody>
          <a:bodyPr/>
          <a:lstStyle/>
          <a:p>
            <a:r>
              <a:rPr lang="en-IN" dirty="0" smtClean="0"/>
              <a:t>			Thank You !!</a:t>
            </a:r>
            <a:endParaRPr lang="en-IN" dirty="0"/>
          </a:p>
        </p:txBody>
      </p:sp>
    </p:spTree>
    <p:extLst>
      <p:ext uri="{BB962C8B-B14F-4D97-AF65-F5344CB8AC3E}">
        <p14:creationId xmlns:p14="http://schemas.microsoft.com/office/powerpoint/2010/main" val="136692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Agenda</a:t>
            </a:r>
            <a:r>
              <a:rPr lang="en-US" dirty="0" smtClean="0"/>
              <a:t> - </a:t>
            </a:r>
            <a:endParaRPr lang="en-IN" dirty="0"/>
          </a:p>
        </p:txBody>
      </p:sp>
      <p:sp>
        <p:nvSpPr>
          <p:cNvPr id="3" name="Content Placeholder 2"/>
          <p:cNvSpPr>
            <a:spLocks noGrp="1"/>
          </p:cNvSpPr>
          <p:nvPr>
            <p:ph idx="1"/>
          </p:nvPr>
        </p:nvSpPr>
        <p:spPr>
          <a:xfrm>
            <a:off x="838200" y="1825625"/>
            <a:ext cx="10515600" cy="4351338"/>
          </a:xfrm>
        </p:spPr>
        <p:txBody>
          <a:bodyPr/>
          <a:lstStyle/>
          <a:p>
            <a:r>
              <a:rPr lang="en-US" dirty="0" smtClean="0"/>
              <a:t>1. Why Java &amp; is it still Relevant in current Market ?</a:t>
            </a:r>
          </a:p>
          <a:p>
            <a:r>
              <a:rPr lang="en-US" dirty="0" smtClean="0"/>
              <a:t>2. Benefits of using Java ( OOPS, API’s, </a:t>
            </a:r>
            <a:r>
              <a:rPr lang="en-US" dirty="0"/>
              <a:t>C</a:t>
            </a:r>
            <a:r>
              <a:rPr lang="en-US" dirty="0" smtClean="0"/>
              <a:t>ommunity support)</a:t>
            </a:r>
          </a:p>
          <a:p>
            <a:r>
              <a:rPr lang="en-US" dirty="0" smtClean="0"/>
              <a:t>3. Frameworks using Java.</a:t>
            </a:r>
          </a:p>
          <a:p>
            <a:r>
              <a:rPr lang="en-US" dirty="0" smtClean="0"/>
              <a:t>4. Overview of Project Case Study.</a:t>
            </a:r>
          </a:p>
          <a:p>
            <a:r>
              <a:rPr lang="en-US" dirty="0" smtClean="0"/>
              <a:t>5. Glance over at architecture and design of Sample Project.</a:t>
            </a:r>
          </a:p>
          <a:p>
            <a:r>
              <a:rPr lang="en-US" dirty="0" smtClean="0"/>
              <a:t>6. Q &amp; A.</a:t>
            </a:r>
          </a:p>
          <a:p>
            <a:r>
              <a:rPr lang="en-US" dirty="0" smtClean="0"/>
              <a:t>7. Resources &amp; References.</a:t>
            </a:r>
            <a:endParaRPr lang="en-IN" dirty="0"/>
          </a:p>
        </p:txBody>
      </p:sp>
    </p:spTree>
    <p:extLst>
      <p:ext uri="{BB962C8B-B14F-4D97-AF65-F5344CB8AC3E}">
        <p14:creationId xmlns:p14="http://schemas.microsoft.com/office/powerpoint/2010/main" val="1876742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33" y="365126"/>
            <a:ext cx="10834777" cy="1013930"/>
          </a:xfrm>
        </p:spPr>
        <p:txBody>
          <a:bodyPr>
            <a:normAutofit/>
          </a:bodyPr>
          <a:lstStyle/>
          <a:p>
            <a:r>
              <a:rPr lang="en-US" sz="4000" b="1" dirty="0" smtClean="0"/>
              <a:t>Why Java &amp; is it still Relevant in current Market ?</a:t>
            </a:r>
            <a:endParaRPr lang="en-US" sz="4000" b="1" dirty="0"/>
          </a:p>
        </p:txBody>
      </p:sp>
      <p:sp>
        <p:nvSpPr>
          <p:cNvPr id="3" name="Content Placeholder 2"/>
          <p:cNvSpPr>
            <a:spLocks noGrp="1"/>
          </p:cNvSpPr>
          <p:nvPr>
            <p:ph idx="1"/>
          </p:nvPr>
        </p:nvSpPr>
        <p:spPr>
          <a:xfrm>
            <a:off x="664233" y="2018581"/>
            <a:ext cx="10689567" cy="4580627"/>
          </a:xfrm>
        </p:spPr>
        <p:txBody>
          <a:bodyPr>
            <a:normAutofit/>
          </a:bodyPr>
          <a:lstStyle/>
          <a:p>
            <a:r>
              <a:rPr lang="en-US" dirty="0" smtClean="0"/>
              <a:t>1. </a:t>
            </a:r>
            <a:r>
              <a:rPr lang="en-US" sz="2600" b="1" dirty="0" smtClean="0"/>
              <a:t>Android Apps </a:t>
            </a:r>
            <a:r>
              <a:rPr lang="en-US" dirty="0" smtClean="0"/>
              <a:t>- </a:t>
            </a:r>
            <a:r>
              <a:rPr lang="en-US" sz="2400" dirty="0" smtClean="0"/>
              <a:t>Written in Java programming language, with Google's Android API, which is similar to JDK</a:t>
            </a:r>
            <a:r>
              <a:rPr lang="en-US" dirty="0" smtClean="0"/>
              <a:t>.</a:t>
            </a:r>
            <a:endParaRPr lang="en-IN" dirty="0" smtClean="0"/>
          </a:p>
          <a:p>
            <a:r>
              <a:rPr lang="en-US" dirty="0" smtClean="0"/>
              <a:t>2. </a:t>
            </a:r>
            <a:r>
              <a:rPr lang="en-US" sz="2600" b="1" dirty="0" smtClean="0"/>
              <a:t>Finance Sector </a:t>
            </a:r>
            <a:r>
              <a:rPr lang="en-US" dirty="0" smtClean="0"/>
              <a:t>-  </a:t>
            </a:r>
            <a:r>
              <a:rPr lang="en-US" sz="2400" dirty="0" smtClean="0"/>
              <a:t>Java is widely used in banking and financial services sector being secured and capable of handling huge volumes of data with stability. Banks like J.P. Morgan, Morgan Stanley, Goldman Sachs, Citi are using Java or Java based frameworks.</a:t>
            </a:r>
          </a:p>
          <a:p>
            <a:r>
              <a:rPr lang="en-US" dirty="0" smtClean="0"/>
              <a:t>3. </a:t>
            </a:r>
            <a:r>
              <a:rPr lang="en-US" sz="2600" b="1" dirty="0" smtClean="0"/>
              <a:t>Ecommerce</a:t>
            </a:r>
            <a:r>
              <a:rPr lang="en-US" b="1" dirty="0" smtClean="0"/>
              <a:t> </a:t>
            </a:r>
            <a:r>
              <a:rPr lang="en-US" dirty="0" smtClean="0"/>
              <a:t>– </a:t>
            </a:r>
            <a:r>
              <a:rPr lang="en-US" sz="2400" dirty="0" smtClean="0"/>
              <a:t>Top tech companies like Amazon, Apple, Google, LinkedIn, Facebook rely on Java and its JVM products. Indian Tech companies like </a:t>
            </a:r>
            <a:r>
              <a:rPr lang="en-US" sz="2400" dirty="0" err="1" smtClean="0"/>
              <a:t>Flipkart</a:t>
            </a:r>
            <a:r>
              <a:rPr lang="en-US" sz="2400" dirty="0" smtClean="0"/>
              <a:t>, </a:t>
            </a:r>
            <a:r>
              <a:rPr lang="en-US" sz="2400" dirty="0" err="1" smtClean="0"/>
              <a:t>Paytm</a:t>
            </a:r>
            <a:r>
              <a:rPr lang="en-US" sz="2400" dirty="0" smtClean="0"/>
              <a:t> </a:t>
            </a:r>
            <a:r>
              <a:rPr lang="en-US" sz="2400" dirty="0" err="1" smtClean="0"/>
              <a:t>etc</a:t>
            </a:r>
            <a:r>
              <a:rPr lang="en-US" sz="2400" dirty="0" smtClean="0"/>
              <a:t> also use Java in their applications</a:t>
            </a:r>
            <a:r>
              <a:rPr lang="en-US" dirty="0" smtClean="0"/>
              <a:t>.</a:t>
            </a:r>
          </a:p>
          <a:p>
            <a:r>
              <a:rPr lang="en-US" dirty="0" smtClean="0"/>
              <a:t>4. </a:t>
            </a:r>
            <a:r>
              <a:rPr lang="en-US" sz="2400" dirty="0" smtClean="0"/>
              <a:t>Embedded Space, Big Data, NLP are some other domains where Java is preferred</a:t>
            </a:r>
            <a:r>
              <a:rPr lang="en-US" dirty="0" smtClean="0"/>
              <a:t>.</a:t>
            </a:r>
            <a:endParaRPr lang="en-IN" dirty="0"/>
          </a:p>
        </p:txBody>
      </p:sp>
      <p:sp>
        <p:nvSpPr>
          <p:cNvPr id="5" name="TextBox 4"/>
          <p:cNvSpPr txBox="1"/>
          <p:nvPr/>
        </p:nvSpPr>
        <p:spPr>
          <a:xfrm>
            <a:off x="664233" y="1379056"/>
            <a:ext cx="10834777" cy="492443"/>
          </a:xfrm>
          <a:prstGeom prst="rect">
            <a:avLst/>
          </a:prstGeom>
          <a:noFill/>
        </p:spPr>
        <p:txBody>
          <a:bodyPr wrap="square" rtlCol="0">
            <a:spAutoFit/>
          </a:bodyPr>
          <a:lstStyle/>
          <a:p>
            <a:r>
              <a:rPr lang="en-US" sz="2600" b="1" dirty="0">
                <a:latin typeface="Calibri" panose="020F0502020204030204" pitchFamily="34" charset="0"/>
                <a:cs typeface="Calibri" panose="020F0502020204030204" pitchFamily="34" charset="0"/>
              </a:rPr>
              <a:t> </a:t>
            </a:r>
            <a:r>
              <a:rPr lang="en-US" sz="2600" b="1" dirty="0" smtClean="0">
                <a:latin typeface="Calibri" panose="020F0502020204030204" pitchFamily="34" charset="0"/>
                <a:cs typeface="Calibri" panose="020F0502020204030204" pitchFamily="34" charset="0"/>
              </a:rPr>
              <a:t>~ 90% of companies in the Fortune500 employ Java in their operations</a:t>
            </a:r>
          </a:p>
        </p:txBody>
      </p:sp>
    </p:spTree>
    <p:extLst>
      <p:ext uri="{BB962C8B-B14F-4D97-AF65-F5344CB8AC3E}">
        <p14:creationId xmlns:p14="http://schemas.microsoft.com/office/powerpoint/2010/main" val="1576632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60" y="163902"/>
            <a:ext cx="10515600" cy="1161661"/>
          </a:xfrm>
        </p:spPr>
        <p:txBody>
          <a:bodyPr>
            <a:normAutofit/>
          </a:bodyPr>
          <a:lstStyle/>
          <a:p>
            <a:r>
              <a:rPr lang="en-US" sz="4200" b="1" dirty="0"/>
              <a:t>Benefits </a:t>
            </a:r>
            <a:r>
              <a:rPr lang="en-US" sz="4200" b="1" dirty="0" smtClean="0"/>
              <a:t>of using Java</a:t>
            </a:r>
            <a:endParaRPr lang="en-IN" sz="4200" b="1" dirty="0"/>
          </a:p>
        </p:txBody>
      </p:sp>
      <p:sp>
        <p:nvSpPr>
          <p:cNvPr id="3" name="Content Placeholder 2"/>
          <p:cNvSpPr>
            <a:spLocks noGrp="1"/>
          </p:cNvSpPr>
          <p:nvPr>
            <p:ph idx="1"/>
          </p:nvPr>
        </p:nvSpPr>
        <p:spPr>
          <a:xfrm>
            <a:off x="596660" y="1216325"/>
            <a:ext cx="10757140" cy="4960638"/>
          </a:xfrm>
        </p:spPr>
        <p:txBody>
          <a:bodyPr/>
          <a:lstStyle/>
          <a:p>
            <a:r>
              <a:rPr lang="en-US" dirty="0" smtClean="0"/>
              <a:t>1. Easy to get started with and gradually master.</a:t>
            </a:r>
          </a:p>
          <a:p>
            <a:r>
              <a:rPr lang="en-US" dirty="0" smtClean="0"/>
              <a:t>2. Object Oriented. Based on Objects, Polymorphism, Inheritance, Encapsulation, Abstraction.</a:t>
            </a:r>
          </a:p>
          <a:p>
            <a:r>
              <a:rPr lang="en-US" dirty="0" smtClean="0"/>
              <a:t>3. Frameworks like Spring Boot reduce Boiler Plate Code to huge extents.</a:t>
            </a:r>
          </a:p>
          <a:p>
            <a:r>
              <a:rPr lang="en-US" dirty="0" smtClean="0"/>
              <a:t>4. Wide developer community Support. Pretty much resolution for any Error encountered, will have a solution in some or other forum.</a:t>
            </a:r>
          </a:p>
          <a:p>
            <a:r>
              <a:rPr lang="en-US" dirty="0" smtClean="0"/>
              <a:t>5. Loads of API’s like Apache Commons, Jackson, POI, Oval, </a:t>
            </a:r>
            <a:r>
              <a:rPr lang="en-US" dirty="0" err="1" smtClean="0"/>
              <a:t>Xstream</a:t>
            </a:r>
            <a:r>
              <a:rPr lang="en-US" dirty="0" smtClean="0"/>
              <a:t>, DBCP, Java Mail, </a:t>
            </a:r>
            <a:r>
              <a:rPr lang="en-US" dirty="0" err="1" smtClean="0"/>
              <a:t>JUnit</a:t>
            </a:r>
            <a:r>
              <a:rPr lang="en-US" dirty="0" smtClean="0"/>
              <a:t>, </a:t>
            </a:r>
            <a:r>
              <a:rPr lang="en-US" dirty="0" err="1" smtClean="0"/>
              <a:t>Mockito</a:t>
            </a:r>
            <a:r>
              <a:rPr lang="en-US" dirty="0" smtClean="0"/>
              <a:t> etc.</a:t>
            </a:r>
          </a:p>
          <a:p>
            <a:r>
              <a:rPr lang="en-US" dirty="0" smtClean="0"/>
              <a:t>6. From Java 9 onwards, Java supports Modularized development.</a:t>
            </a:r>
            <a:endParaRPr lang="en-IN" dirty="0"/>
          </a:p>
        </p:txBody>
      </p:sp>
    </p:spTree>
    <p:extLst>
      <p:ext uri="{BB962C8B-B14F-4D97-AF65-F5344CB8AC3E}">
        <p14:creationId xmlns:p14="http://schemas.microsoft.com/office/powerpoint/2010/main" val="933455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65126"/>
            <a:ext cx="10818962" cy="695923"/>
          </a:xfrm>
        </p:spPr>
        <p:txBody>
          <a:bodyPr>
            <a:normAutofit/>
          </a:bodyPr>
          <a:lstStyle/>
          <a:p>
            <a:r>
              <a:rPr lang="en-US" sz="4200" b="1" dirty="0"/>
              <a:t>Frameworks using </a:t>
            </a:r>
            <a:r>
              <a:rPr lang="en-US" sz="4200" b="1" dirty="0" smtClean="0"/>
              <a:t>Java</a:t>
            </a:r>
            <a:endParaRPr lang="en-IN" sz="4200" b="1" dirty="0"/>
          </a:p>
        </p:txBody>
      </p:sp>
      <p:sp>
        <p:nvSpPr>
          <p:cNvPr id="3" name="Content Placeholder 2"/>
          <p:cNvSpPr>
            <a:spLocks noGrp="1"/>
          </p:cNvSpPr>
          <p:nvPr>
            <p:ph idx="1"/>
          </p:nvPr>
        </p:nvSpPr>
        <p:spPr>
          <a:xfrm>
            <a:off x="534838" y="1181819"/>
            <a:ext cx="10818962" cy="4995144"/>
          </a:xfrm>
        </p:spPr>
        <p:txBody>
          <a:bodyPr/>
          <a:lstStyle/>
          <a:p>
            <a:r>
              <a:rPr lang="en-IN" dirty="0" smtClean="0"/>
              <a:t>1. </a:t>
            </a:r>
            <a:r>
              <a:rPr lang="en-IN" b="1" dirty="0" smtClean="0"/>
              <a:t>Spring</a:t>
            </a:r>
            <a:r>
              <a:rPr lang="en-IN" dirty="0" smtClean="0"/>
              <a:t> – DI based framework using IOC and has an array of features like auto configuration, Spring Security, MVC structure.</a:t>
            </a:r>
          </a:p>
          <a:p>
            <a:r>
              <a:rPr lang="en-IN" dirty="0" smtClean="0"/>
              <a:t>2. </a:t>
            </a:r>
            <a:r>
              <a:rPr lang="en-IN" b="1" dirty="0" smtClean="0"/>
              <a:t>Spring</a:t>
            </a:r>
            <a:r>
              <a:rPr lang="en-IN" dirty="0" smtClean="0"/>
              <a:t> </a:t>
            </a:r>
            <a:r>
              <a:rPr lang="en-IN" b="1" dirty="0" smtClean="0"/>
              <a:t>Boot</a:t>
            </a:r>
            <a:r>
              <a:rPr lang="en-IN" dirty="0" smtClean="0"/>
              <a:t> -  Spring boot is an RAD framework which internally manages the configuration which needs to be done in Spring thus reducing manual configuration effort. Its based on principle of Convention over configuration.</a:t>
            </a:r>
          </a:p>
          <a:p>
            <a:r>
              <a:rPr lang="en-IN" dirty="0" smtClean="0"/>
              <a:t>3. </a:t>
            </a:r>
            <a:r>
              <a:rPr lang="en-IN" b="1" dirty="0" smtClean="0"/>
              <a:t>Hibernate</a:t>
            </a:r>
            <a:r>
              <a:rPr lang="en-IN" dirty="0" smtClean="0"/>
              <a:t> – It is implementation of JPA and ORM tool that maps Java Classes to tables and fields to columns(except associations which join tables)</a:t>
            </a:r>
          </a:p>
          <a:p>
            <a:r>
              <a:rPr lang="en-IN" dirty="0" smtClean="0"/>
              <a:t>4. </a:t>
            </a:r>
            <a:r>
              <a:rPr lang="en-IN" b="1" dirty="0" err="1" smtClean="0"/>
              <a:t>Hadoop</a:t>
            </a:r>
            <a:r>
              <a:rPr lang="en-IN" dirty="0" smtClean="0"/>
              <a:t> – </a:t>
            </a:r>
            <a:r>
              <a:rPr lang="en-IN" dirty="0" err="1" smtClean="0"/>
              <a:t>Hadoop</a:t>
            </a:r>
            <a:r>
              <a:rPr lang="en-IN" dirty="0"/>
              <a:t> </a:t>
            </a:r>
            <a:r>
              <a:rPr lang="en-IN" dirty="0" smtClean="0"/>
              <a:t>uses </a:t>
            </a:r>
            <a:r>
              <a:rPr lang="en-IN" dirty="0" err="1" smtClean="0"/>
              <a:t>MapReduce</a:t>
            </a:r>
            <a:r>
              <a:rPr lang="en-IN" dirty="0" smtClean="0"/>
              <a:t> Programming model for distributed processing of Massive amounts of data.</a:t>
            </a:r>
            <a:endParaRPr lang="en-IN" dirty="0"/>
          </a:p>
        </p:txBody>
      </p:sp>
    </p:spTree>
    <p:extLst>
      <p:ext uri="{BB962C8B-B14F-4D97-AF65-F5344CB8AC3E}">
        <p14:creationId xmlns:p14="http://schemas.microsoft.com/office/powerpoint/2010/main" val="1223913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819" y="365126"/>
            <a:ext cx="10515600" cy="928836"/>
          </a:xfrm>
        </p:spPr>
        <p:txBody>
          <a:bodyPr>
            <a:noAutofit/>
          </a:bodyPr>
          <a:lstStyle/>
          <a:p>
            <a:r>
              <a:rPr lang="en-IN" sz="4200" dirty="0" smtClean="0"/>
              <a:t>Overview of Project</a:t>
            </a:r>
            <a:endParaRPr lang="en-IN" sz="4200" dirty="0"/>
          </a:p>
        </p:txBody>
      </p:sp>
      <p:sp>
        <p:nvSpPr>
          <p:cNvPr id="3" name="Content Placeholder 2"/>
          <p:cNvSpPr>
            <a:spLocks noGrp="1"/>
          </p:cNvSpPr>
          <p:nvPr>
            <p:ph idx="1"/>
          </p:nvPr>
        </p:nvSpPr>
        <p:spPr>
          <a:xfrm>
            <a:off x="838200" y="1026544"/>
            <a:ext cx="10515600" cy="5150419"/>
          </a:xfrm>
        </p:spPr>
        <p:txBody>
          <a:bodyPr/>
          <a:lstStyle/>
          <a:p>
            <a:endParaRPr lang="en-IN" b="1" u="sng" dirty="0" smtClean="0"/>
          </a:p>
          <a:p>
            <a:endParaRPr lang="en-IN" b="1" u="sng" dirty="0"/>
          </a:p>
          <a:p>
            <a:r>
              <a:rPr lang="en-IN" b="1" u="sng" dirty="0" smtClean="0"/>
              <a:t>Reconciliation System </a:t>
            </a:r>
            <a:r>
              <a:rPr lang="en-IN" dirty="0" smtClean="0"/>
              <a:t>– </a:t>
            </a:r>
            <a:endParaRPr lang="en-IN" dirty="0"/>
          </a:p>
          <a:p>
            <a:pPr marL="0" indent="0">
              <a:buNone/>
            </a:pPr>
            <a:r>
              <a:rPr lang="en-IN" dirty="0" smtClean="0"/>
              <a:t> In General, Reconciliation means two set of records are in sync or agreement.</a:t>
            </a:r>
          </a:p>
          <a:p>
            <a:pPr marL="0" indent="0">
              <a:buNone/>
            </a:pPr>
            <a:r>
              <a:rPr lang="en-IN" dirty="0" smtClean="0"/>
              <a:t>In Banking Reconciliation generally means Reconciliation of Banks Account with its Books/Ledger. </a:t>
            </a:r>
          </a:p>
          <a:p>
            <a:pPr marL="0" indent="0">
              <a:buNone/>
            </a:pPr>
            <a:endParaRPr lang="en-IN" dirty="0" smtClean="0"/>
          </a:p>
        </p:txBody>
      </p:sp>
    </p:spTree>
    <p:extLst>
      <p:ext uri="{BB962C8B-B14F-4D97-AF65-F5344CB8AC3E}">
        <p14:creationId xmlns:p14="http://schemas.microsoft.com/office/powerpoint/2010/main" val="3088681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728" y="713686"/>
            <a:ext cx="10715445" cy="5503653"/>
          </a:xfrm>
        </p:spPr>
        <p:txBody>
          <a:bodyPr>
            <a:normAutofit/>
          </a:bodyPr>
          <a:lstStyle/>
          <a:p>
            <a:pPr marL="0" indent="0">
              <a:buNone/>
            </a:pPr>
            <a:r>
              <a:rPr lang="en-IN" sz="4200" b="1" dirty="0"/>
              <a:t>Why Reconciliation is Required ?</a:t>
            </a:r>
          </a:p>
          <a:p>
            <a:pPr marL="514350" indent="-514350">
              <a:buAutoNum type="arabicPeriod"/>
            </a:pPr>
            <a:r>
              <a:rPr lang="en-IN" dirty="0"/>
              <a:t>Bank Reconciliation is record that transaction amounts are debited and credited as expected and that the balance with Bank matches its financial statements</a:t>
            </a:r>
            <a:r>
              <a:rPr lang="en-IN" dirty="0" smtClean="0"/>
              <a:t>.</a:t>
            </a:r>
          </a:p>
          <a:p>
            <a:pPr marL="514350" indent="-514350">
              <a:buAutoNum type="arabicPeriod"/>
            </a:pPr>
            <a:r>
              <a:rPr lang="en-IN" dirty="0" smtClean="0"/>
              <a:t>All Fees charged by Banks are also included in this process.</a:t>
            </a:r>
          </a:p>
          <a:p>
            <a:pPr marL="514350" indent="-514350">
              <a:buAutoNum type="arabicPeriod"/>
            </a:pPr>
            <a:r>
              <a:rPr lang="en-IN" dirty="0" smtClean="0"/>
              <a:t>It is an effective tool in detection of frauds.</a:t>
            </a:r>
          </a:p>
          <a:p>
            <a:pPr marL="514350" indent="-514350">
              <a:buAutoNum type="arabicPeriod"/>
            </a:pPr>
            <a:r>
              <a:rPr lang="en-IN" dirty="0" smtClean="0"/>
              <a:t>Useful Financial Reporting and gives clear picture of Cash Flows in Banks.</a:t>
            </a:r>
          </a:p>
          <a:p>
            <a:pPr marL="514350" indent="-514350">
              <a:buAutoNum type="arabicPeriod"/>
            </a:pPr>
            <a:r>
              <a:rPr lang="en-IN" dirty="0" smtClean="0"/>
              <a:t>This is process is used widely for all kinds of Assets like Stocks, Positions, Transactions etc.</a:t>
            </a:r>
          </a:p>
          <a:p>
            <a:pPr marL="0" indent="0">
              <a:buNone/>
            </a:pPr>
            <a:endParaRPr lang="en-IN" dirty="0" smtClean="0"/>
          </a:p>
          <a:p>
            <a:pPr marL="514350" indent="-514350">
              <a:buAutoNum type="arabicPeriod"/>
            </a:pPr>
            <a:endParaRPr lang="en-IN" dirty="0"/>
          </a:p>
        </p:txBody>
      </p:sp>
    </p:spTree>
    <p:extLst>
      <p:ext uri="{BB962C8B-B14F-4D97-AF65-F5344CB8AC3E}">
        <p14:creationId xmlns:p14="http://schemas.microsoft.com/office/powerpoint/2010/main" val="1923040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8030"/>
            <a:ext cx="10515600" cy="1147224"/>
          </a:xfrm>
        </p:spPr>
        <p:txBody>
          <a:bodyPr/>
          <a:lstStyle/>
          <a:p>
            <a:r>
              <a:rPr lang="en-IN" dirty="0" smtClean="0"/>
              <a:t>Use Case Diagram - </a:t>
            </a:r>
            <a:endParaRPr lang="en-IN" dirty="0"/>
          </a:p>
        </p:txBody>
      </p:sp>
    </p:spTree>
    <p:extLst>
      <p:ext uri="{BB962C8B-B14F-4D97-AF65-F5344CB8AC3E}">
        <p14:creationId xmlns:p14="http://schemas.microsoft.com/office/powerpoint/2010/main" val="650324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5280" y="109994"/>
            <a:ext cx="8534400" cy="6711038"/>
          </a:xfrm>
        </p:spPr>
      </p:pic>
    </p:spTree>
    <p:extLst>
      <p:ext uri="{BB962C8B-B14F-4D97-AF65-F5344CB8AC3E}">
        <p14:creationId xmlns:p14="http://schemas.microsoft.com/office/powerpoint/2010/main" val="4009877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1032</TotalTime>
  <Words>659</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Light</vt:lpstr>
      <vt:lpstr>Calibri</vt:lpstr>
      <vt:lpstr>Calibri Light</vt:lpstr>
      <vt:lpstr>Cambria</vt:lpstr>
      <vt:lpstr>Corbel</vt:lpstr>
      <vt:lpstr>Depth</vt:lpstr>
      <vt:lpstr>About  Me  -  Name :  Soham  Mankad Current Organization :  L &amp; T Infotech LTD Designation : Senior Software Engineer  Exp Summary -  Working in Banking Domain related projects for 3 years using  server side technologies like Core Java, Spring, Spring Boot, Oracle RDBMS, PLSQL,  Shell Scripting etc.</vt:lpstr>
      <vt:lpstr>Agenda - </vt:lpstr>
      <vt:lpstr>Why Java &amp; is it still Relevant in current Market ?</vt:lpstr>
      <vt:lpstr>Benefits of using Java</vt:lpstr>
      <vt:lpstr>Frameworks using Java</vt:lpstr>
      <vt:lpstr>Overview of Project</vt:lpstr>
      <vt:lpstr>PowerPoint Presentation</vt:lpstr>
      <vt:lpstr>Use Case Diagram - </vt:lpstr>
      <vt:lpstr>PowerPoint Presentation</vt:lpstr>
      <vt:lpstr>    Q &amp; A</vt:lpstr>
      <vt:lpstr>Resources &amp; References – </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Me –   Name :  Soham  Mankad Current Organization :  L &amp; T Infotech LTD</dc:title>
  <dc:creator>1711093_LY_MANKAD ARNAV NARESH</dc:creator>
  <cp:lastModifiedBy>1711093_LY_MANKAD ARNAV NARESH</cp:lastModifiedBy>
  <cp:revision>29</cp:revision>
  <dcterms:created xsi:type="dcterms:W3CDTF">2022-04-02T04:43:55Z</dcterms:created>
  <dcterms:modified xsi:type="dcterms:W3CDTF">2022-04-10T14:51:09Z</dcterms:modified>
</cp:coreProperties>
</file>