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Sedgwick Ave" charset="1" panose="00000500000000000000"/>
      <p:regular r:id="rId19"/>
    </p:embeddedFont>
    <p:embeddedFont>
      <p:font typeface="Arimo" charset="1" panose="020B0604020202020204"/>
      <p:regular r:id="rId20"/>
    </p:embeddedFont>
    <p:embeddedFont>
      <p:font typeface="Open Sauce"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 Id="rId3" Target="../media/image31.svg" Type="http://schemas.openxmlformats.org/officeDocument/2006/relationships/image"/><Relationship Id="rId4" Target="../media/image32.png" Type="http://schemas.openxmlformats.org/officeDocument/2006/relationships/image"/><Relationship Id="rId5" Target="../media/image33.svg" Type="http://schemas.openxmlformats.org/officeDocument/2006/relationships/image"/><Relationship Id="rId6" Target="../media/image3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574087" y="6535444"/>
            <a:ext cx="8002597" cy="1950080"/>
          </a:xfrm>
          <a:prstGeom prst="rect">
            <a:avLst/>
          </a:prstGeom>
        </p:spPr>
        <p:txBody>
          <a:bodyPr anchor="t" rtlCol="false" tIns="0" lIns="0" bIns="0" rIns="0">
            <a:spAutoFit/>
          </a:bodyPr>
          <a:lstStyle/>
          <a:p>
            <a:pPr algn="ctr">
              <a:lnSpc>
                <a:spcPts val="5257"/>
              </a:lnSpc>
            </a:pPr>
            <a:r>
              <a:rPr lang="en-US" sz="3755" spc="7">
                <a:solidFill>
                  <a:srgbClr val="FFFFFF"/>
                </a:solidFill>
                <a:latin typeface="Sedgwick Ave"/>
                <a:ea typeface="Sedgwick Ave"/>
                <a:cs typeface="Sedgwick Ave"/>
                <a:sym typeface="Sedgwick Ave"/>
              </a:rPr>
              <a:t>Merve Sinem KARAHAN</a:t>
            </a:r>
          </a:p>
          <a:p>
            <a:pPr algn="ctr">
              <a:lnSpc>
                <a:spcPts val="5257"/>
              </a:lnSpc>
              <a:spcBef>
                <a:spcPct val="0"/>
              </a:spcBef>
            </a:pPr>
            <a:r>
              <a:rPr lang="en-US" sz="3755" spc="7">
                <a:solidFill>
                  <a:srgbClr val="FFFFFF"/>
                </a:solidFill>
                <a:latin typeface="Sedgwick Ave"/>
                <a:ea typeface="Sedgwick Ave"/>
                <a:cs typeface="Sedgwick Ave"/>
                <a:sym typeface="Sedgwick Ave"/>
              </a:rPr>
              <a:t>Dr.Öğr. Üyesi Gülşah KARADUMAN</a:t>
            </a:r>
          </a:p>
          <a:p>
            <a:pPr algn="ctr">
              <a:lnSpc>
                <a:spcPts val="5257"/>
              </a:lnSpc>
              <a:spcBef>
                <a:spcPct val="0"/>
              </a:spcBef>
            </a:pPr>
            <a:r>
              <a:rPr lang="en-US" sz="3755" spc="7">
                <a:solidFill>
                  <a:srgbClr val="FFFFFF"/>
                </a:solidFill>
                <a:latin typeface="Sedgwick Ave"/>
                <a:ea typeface="Sedgwick Ave"/>
                <a:cs typeface="Sedgwick Ave"/>
                <a:sym typeface="Sedgwick Ave"/>
              </a:rPr>
              <a:t>Doç..Dr. Erdal ÖZBAY</a:t>
            </a:r>
          </a:p>
        </p:txBody>
      </p:sp>
      <p:sp>
        <p:nvSpPr>
          <p:cNvPr name="TextBox 3" id="3"/>
          <p:cNvSpPr txBox="true"/>
          <p:nvPr/>
        </p:nvSpPr>
        <p:spPr>
          <a:xfrm rot="0">
            <a:off x="0" y="1274509"/>
            <a:ext cx="17875234" cy="6737533"/>
          </a:xfrm>
          <a:prstGeom prst="rect">
            <a:avLst/>
          </a:prstGeom>
        </p:spPr>
        <p:txBody>
          <a:bodyPr anchor="t" rtlCol="false" tIns="0" lIns="0" bIns="0" rIns="0">
            <a:spAutoFit/>
          </a:bodyPr>
          <a:lstStyle/>
          <a:p>
            <a:pPr algn="ctr">
              <a:lnSpc>
                <a:spcPts val="10722"/>
              </a:lnSpc>
            </a:pPr>
            <a:r>
              <a:rPr lang="en-US" sz="7659">
                <a:solidFill>
                  <a:srgbClr val="FFFFFF"/>
                </a:solidFill>
                <a:latin typeface="Sedgwick Ave"/>
                <a:ea typeface="Sedgwick Ave"/>
                <a:cs typeface="Sedgwick Ave"/>
                <a:sym typeface="Sedgwick Ave"/>
              </a:rPr>
              <a:t> Pnömotoraksın Otomatik Tanısında Derin Öğrenme Mimarilerinin Karşılaştırmalı Performans Analizi</a:t>
            </a:r>
          </a:p>
          <a:p>
            <a:pPr algn="ctr">
              <a:lnSpc>
                <a:spcPts val="10722"/>
              </a:lnSpc>
            </a:pPr>
          </a:p>
          <a:p>
            <a:pPr algn="ctr">
              <a:lnSpc>
                <a:spcPts val="10722"/>
              </a:lnSpc>
            </a:pPr>
          </a:p>
        </p:txBody>
      </p:sp>
      <p:sp>
        <p:nvSpPr>
          <p:cNvPr name="Freeform 4" id="4"/>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29000"/>
            </a:blip>
            <a:stretch>
              <a:fillRect l="-12534" t="0" r="-13869"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false" rot="-5400000">
            <a:off x="13257674" y="5764184"/>
            <a:ext cx="10458860" cy="10477911"/>
          </a:xfrm>
          <a:custGeom>
            <a:avLst/>
            <a:gdLst/>
            <a:ahLst/>
            <a:cxnLst/>
            <a:rect r="r" b="b" t="t" l="l"/>
            <a:pathLst>
              <a:path h="10477911" w="10458860">
                <a:moveTo>
                  <a:pt x="10458860" y="0"/>
                </a:moveTo>
                <a:lnTo>
                  <a:pt x="0" y="0"/>
                </a:lnTo>
                <a:lnTo>
                  <a:pt x="0" y="10477911"/>
                </a:lnTo>
                <a:lnTo>
                  <a:pt x="10458860" y="10477911"/>
                </a:lnTo>
                <a:lnTo>
                  <a:pt x="104588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63227" y="1501218"/>
            <a:ext cx="6655615" cy="6655615"/>
          </a:xfrm>
          <a:custGeom>
            <a:avLst/>
            <a:gdLst/>
            <a:ahLst/>
            <a:cxnLst/>
            <a:rect r="r" b="b" t="t" l="l"/>
            <a:pathLst>
              <a:path h="6655615" w="6655615">
                <a:moveTo>
                  <a:pt x="0" y="0"/>
                </a:moveTo>
                <a:lnTo>
                  <a:pt x="6655615" y="0"/>
                </a:lnTo>
                <a:lnTo>
                  <a:pt x="6655615" y="6655615"/>
                </a:lnTo>
                <a:lnTo>
                  <a:pt x="0" y="6655615"/>
                </a:lnTo>
                <a:lnTo>
                  <a:pt x="0" y="0"/>
                </a:lnTo>
                <a:close/>
              </a:path>
            </a:pathLst>
          </a:custGeom>
          <a:blipFill>
            <a:blip r:embed="rId4"/>
            <a:stretch>
              <a:fillRect l="0" t="0" r="0" b="0"/>
            </a:stretch>
          </a:blipFill>
        </p:spPr>
      </p:sp>
      <p:sp>
        <p:nvSpPr>
          <p:cNvPr name="TextBox 4" id="4"/>
          <p:cNvSpPr txBox="true"/>
          <p:nvPr/>
        </p:nvSpPr>
        <p:spPr>
          <a:xfrm rot="0">
            <a:off x="8115300" y="1340108"/>
            <a:ext cx="9363856" cy="6978334"/>
          </a:xfrm>
          <a:prstGeom prst="rect">
            <a:avLst/>
          </a:prstGeom>
        </p:spPr>
        <p:txBody>
          <a:bodyPr anchor="t" rtlCol="false" tIns="0" lIns="0" bIns="0" rIns="0">
            <a:spAutoFit/>
          </a:bodyPr>
          <a:lstStyle/>
          <a:p>
            <a:pPr algn="just">
              <a:lnSpc>
                <a:spcPts val="5017"/>
              </a:lnSpc>
              <a:spcBef>
                <a:spcPct val="0"/>
              </a:spcBef>
            </a:pPr>
            <a:r>
              <a:rPr lang="en-US" sz="3584">
                <a:solidFill>
                  <a:srgbClr val="FFFFFF"/>
                </a:solidFill>
                <a:latin typeface="Arimo"/>
                <a:ea typeface="Arimo"/>
                <a:cs typeface="Arimo"/>
                <a:sym typeface="Arimo"/>
              </a:rPr>
              <a:t>Yandaki</a:t>
            </a:r>
            <a:r>
              <a:rPr lang="en-US" sz="3584">
                <a:solidFill>
                  <a:srgbClr val="FFFFFF"/>
                </a:solidFill>
                <a:latin typeface="Arimo"/>
                <a:ea typeface="Arimo"/>
                <a:cs typeface="Arimo"/>
                <a:sym typeface="Arimo"/>
              </a:rPr>
              <a:t> görüntü, CNN modeli tarafından analiz edilen bir X-ray örneğini göstermektedir. Görselde, sağ akciğer üst bölgesinde belirgin hava boşluğu ile karakterize edilen pnömotoraks durumu tespit edilmiştir. Model, bu görüntüyü doğru şekilde sınıflandırarak %97 doğruluk ile “Pneumothorax” teşhisi koymuştur. Bu örnek, CNN mimarisinin mekânsal özellik çıkarımındaki başarısını ve medikal görüntü sınıflandırma görevlerindeki yüksek güvenilirliğini yansıtmaktadır.</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true" rot="0">
            <a:off x="15838839" y="8200651"/>
            <a:ext cx="7420312" cy="7420312"/>
          </a:xfrm>
          <a:custGeom>
            <a:avLst/>
            <a:gdLst/>
            <a:ahLst/>
            <a:cxnLst/>
            <a:rect r="r" b="b" t="t" l="l"/>
            <a:pathLst>
              <a:path h="7420312" w="7420312">
                <a:moveTo>
                  <a:pt x="0" y="7420311"/>
                </a:moveTo>
                <a:lnTo>
                  <a:pt x="7420311" y="7420311"/>
                </a:lnTo>
                <a:lnTo>
                  <a:pt x="7420311" y="0"/>
                </a:lnTo>
                <a:lnTo>
                  <a:pt x="0" y="0"/>
                </a:lnTo>
                <a:lnTo>
                  <a:pt x="0" y="7420311"/>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68513" y="1430403"/>
            <a:ext cx="5906763" cy="6238604"/>
          </a:xfrm>
          <a:custGeom>
            <a:avLst/>
            <a:gdLst/>
            <a:ahLst/>
            <a:cxnLst/>
            <a:rect r="r" b="b" t="t" l="l"/>
            <a:pathLst>
              <a:path h="6238604" w="5906763">
                <a:moveTo>
                  <a:pt x="0" y="0"/>
                </a:moveTo>
                <a:lnTo>
                  <a:pt x="5906764" y="0"/>
                </a:lnTo>
                <a:lnTo>
                  <a:pt x="5906764" y="6238604"/>
                </a:lnTo>
                <a:lnTo>
                  <a:pt x="0" y="6238604"/>
                </a:lnTo>
                <a:lnTo>
                  <a:pt x="0" y="0"/>
                </a:lnTo>
                <a:close/>
              </a:path>
            </a:pathLst>
          </a:custGeom>
          <a:blipFill>
            <a:blip r:embed="rId4"/>
            <a:stretch>
              <a:fillRect l="-6238" t="-6438" r="-6381" b="-190"/>
            </a:stretch>
          </a:blipFill>
        </p:spPr>
      </p:sp>
      <p:sp>
        <p:nvSpPr>
          <p:cNvPr name="TextBox 4" id="4"/>
          <p:cNvSpPr txBox="true"/>
          <p:nvPr/>
        </p:nvSpPr>
        <p:spPr>
          <a:xfrm rot="0">
            <a:off x="6758138" y="942975"/>
            <a:ext cx="10976013" cy="7257676"/>
          </a:xfrm>
          <a:prstGeom prst="rect">
            <a:avLst/>
          </a:prstGeom>
        </p:spPr>
        <p:txBody>
          <a:bodyPr anchor="t" rtlCol="false" tIns="0" lIns="0" bIns="0" rIns="0">
            <a:spAutoFit/>
          </a:bodyPr>
          <a:lstStyle/>
          <a:p>
            <a:pPr algn="just">
              <a:lnSpc>
                <a:spcPts val="4415"/>
              </a:lnSpc>
              <a:spcBef>
                <a:spcPct val="0"/>
              </a:spcBef>
            </a:pPr>
            <a:r>
              <a:rPr lang="en-US" sz="3153">
                <a:solidFill>
                  <a:srgbClr val="FFFFFF"/>
                </a:solidFill>
                <a:latin typeface="Arimo"/>
                <a:ea typeface="Arimo"/>
                <a:cs typeface="Arimo"/>
                <a:sym typeface="Arimo"/>
              </a:rPr>
              <a:t>Görselde, eğitimli bir derin öğrenme modeline ait sınıfl</a:t>
            </a:r>
            <a:r>
              <a:rPr lang="en-US" sz="3153">
                <a:solidFill>
                  <a:srgbClr val="FFFFFF"/>
                </a:solidFill>
                <a:latin typeface="Arimo"/>
                <a:ea typeface="Arimo"/>
                <a:cs typeface="Arimo"/>
                <a:sym typeface="Arimo"/>
              </a:rPr>
              <a:t>andırma sonucunda, pnömotoraks (akciğer çökmesi) teşhisinde etkili olan bölgeyi öne çıkaran Grad-CAM (Gradient-weighted Class Activation Mapping) çıktısı sunulmaktadır. Sıcak renklerle (kırmızı-sarı) gösterilen alanlar, modelin karar verirken en fazla dikkate aldığı bölgeleri temsil etmektedir. Bu sayede modelin içsel dikkat mekanizması açıklanabilir hale gelmiş, karar sürecindeki güvenilirlik ve yorumlana bilirlik artmıştır. Grad-CAM uygulaması, modelin doğru sınıflandırmalarında hangi anatomik bölgelere odaklandığını göstermesi açısından klinik açıdan da değerlidir.</a:t>
            </a:r>
          </a:p>
          <a:p>
            <a:pPr algn="just">
              <a:lnSpc>
                <a:spcPts val="4415"/>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false" rot="-5400000">
            <a:off x="12029870" y="5048045"/>
            <a:ext cx="10458860" cy="10477911"/>
          </a:xfrm>
          <a:custGeom>
            <a:avLst/>
            <a:gdLst/>
            <a:ahLst/>
            <a:cxnLst/>
            <a:rect r="r" b="b" t="t" l="l"/>
            <a:pathLst>
              <a:path h="10477911" w="10458860">
                <a:moveTo>
                  <a:pt x="10458860" y="0"/>
                </a:moveTo>
                <a:lnTo>
                  <a:pt x="0" y="0"/>
                </a:lnTo>
                <a:lnTo>
                  <a:pt x="0" y="10477910"/>
                </a:lnTo>
                <a:lnTo>
                  <a:pt x="10458860" y="10477910"/>
                </a:lnTo>
                <a:lnTo>
                  <a:pt x="104588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2155256" y="-2735049"/>
            <a:ext cx="4310512" cy="4310512"/>
          </a:xfrm>
          <a:custGeom>
            <a:avLst/>
            <a:gdLst/>
            <a:ahLst/>
            <a:cxnLst/>
            <a:rect r="r" b="b" t="t" l="l"/>
            <a:pathLst>
              <a:path h="4310512" w="4310512">
                <a:moveTo>
                  <a:pt x="4310512" y="4310512"/>
                </a:moveTo>
                <a:lnTo>
                  <a:pt x="0" y="4310512"/>
                </a:lnTo>
                <a:lnTo>
                  <a:pt x="0" y="0"/>
                </a:lnTo>
                <a:lnTo>
                  <a:pt x="4310512" y="0"/>
                </a:lnTo>
                <a:lnTo>
                  <a:pt x="4310512" y="43105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5994289" y="348587"/>
            <a:ext cx="8356834" cy="1226877"/>
          </a:xfrm>
          <a:prstGeom prst="rect">
            <a:avLst/>
          </a:prstGeom>
        </p:spPr>
        <p:txBody>
          <a:bodyPr anchor="t" rtlCol="false" tIns="0" lIns="0" bIns="0" rIns="0">
            <a:spAutoFit/>
          </a:bodyPr>
          <a:lstStyle/>
          <a:p>
            <a:pPr algn="ctr">
              <a:lnSpc>
                <a:spcPts val="10079"/>
              </a:lnSpc>
            </a:pPr>
            <a:r>
              <a:rPr lang="en-US" sz="7199">
                <a:solidFill>
                  <a:srgbClr val="FFFFFF"/>
                </a:solidFill>
                <a:latin typeface="Sedgwick Ave"/>
                <a:ea typeface="Sedgwick Ave"/>
                <a:cs typeface="Sedgwick Ave"/>
                <a:sym typeface="Sedgwick Ave"/>
              </a:rPr>
              <a:t>SONUÇ VE TARTIŞMA</a:t>
            </a:r>
          </a:p>
        </p:txBody>
      </p:sp>
      <p:sp>
        <p:nvSpPr>
          <p:cNvPr name="TextBox 5" id="5"/>
          <p:cNvSpPr txBox="true"/>
          <p:nvPr/>
        </p:nvSpPr>
        <p:spPr>
          <a:xfrm rot="0">
            <a:off x="573320" y="1688843"/>
            <a:ext cx="17141360" cy="8694594"/>
          </a:xfrm>
          <a:prstGeom prst="rect">
            <a:avLst/>
          </a:prstGeom>
        </p:spPr>
        <p:txBody>
          <a:bodyPr anchor="t" rtlCol="false" tIns="0" lIns="0" bIns="0" rIns="0">
            <a:spAutoFit/>
          </a:bodyPr>
          <a:lstStyle/>
          <a:p>
            <a:pPr algn="just">
              <a:lnSpc>
                <a:spcPts val="4319"/>
              </a:lnSpc>
            </a:pPr>
            <a:r>
              <a:rPr lang="en-US" sz="3085">
                <a:solidFill>
                  <a:srgbClr val="FFFFFF"/>
                </a:solidFill>
                <a:latin typeface="Arimo"/>
                <a:ea typeface="Arimo"/>
                <a:cs typeface="Arimo"/>
                <a:sym typeface="Arimo"/>
              </a:rPr>
              <a:t>Bu çalışmada, pnömotoraks tespiti için eğitilen dört farklı derin öğrenme mimarisi (CNN, ResNet, RNN, ViT) doğruluk, precision, recall ve F1-score metrikleriyle karşılaştırılmıştır.</a:t>
            </a:r>
          </a:p>
          <a:p>
            <a:pPr algn="just">
              <a:lnSpc>
                <a:spcPts val="4319"/>
              </a:lnSpc>
              <a:spcBef>
                <a:spcPct val="0"/>
              </a:spcBef>
            </a:pPr>
            <a:r>
              <a:rPr lang="en-US" sz="3085">
                <a:solidFill>
                  <a:srgbClr val="FFFFFF"/>
                </a:solidFill>
                <a:latin typeface="Arimo"/>
                <a:ea typeface="Arimo"/>
                <a:cs typeface="Arimo"/>
                <a:sym typeface="Arimo"/>
              </a:rPr>
              <a:t>CNN modeli, %97 test doğruluğu ve sınıflar arası dengeli performansıyla en istikrarlı sonuçları vermiştir. </a:t>
            </a:r>
            <a:r>
              <a:rPr lang="en-US" sz="3085">
                <a:solidFill>
                  <a:srgbClr val="FFFFFF"/>
                </a:solidFill>
                <a:latin typeface="Arimo"/>
                <a:ea typeface="Arimo"/>
                <a:cs typeface="Arimo"/>
                <a:sym typeface="Arimo"/>
              </a:rPr>
              <a:t>Pnömotoraks sınıfında yüksek duyarlılık göstermesine karşın, verem ve zatürre sınıflarında bazı karışıklıklar gözlenmiştir.</a:t>
            </a:r>
          </a:p>
          <a:p>
            <a:pPr algn="just">
              <a:lnSpc>
                <a:spcPts val="4319"/>
              </a:lnSpc>
              <a:spcBef>
                <a:spcPct val="0"/>
              </a:spcBef>
            </a:pPr>
            <a:r>
              <a:rPr lang="en-US" sz="3085">
                <a:solidFill>
                  <a:srgbClr val="FFFFFF"/>
                </a:solidFill>
                <a:latin typeface="Arimo"/>
                <a:ea typeface="Arimo"/>
                <a:cs typeface="Arimo"/>
                <a:sym typeface="Arimo"/>
              </a:rPr>
              <a:t>ResNet, %88 doğruluk oranına ulaşmış ancak düşük recall değerleri nedeniyle sınıf dengesizliğine karşı daha hassas kalmıştır.</a:t>
            </a:r>
          </a:p>
          <a:p>
            <a:pPr algn="just">
              <a:lnSpc>
                <a:spcPts val="4319"/>
              </a:lnSpc>
              <a:spcBef>
                <a:spcPct val="0"/>
              </a:spcBef>
            </a:pPr>
            <a:r>
              <a:rPr lang="en-US" sz="3085">
                <a:solidFill>
                  <a:srgbClr val="FFFFFF"/>
                </a:solidFill>
                <a:latin typeface="Arimo"/>
                <a:ea typeface="Arimo"/>
                <a:cs typeface="Arimo"/>
                <a:sym typeface="Arimo"/>
              </a:rPr>
              <a:t>RNN modeli, %55–%72 arası değişen doğrulukla istikrarsız sonuçlar üretmiş ve mekânsal örüntüleri tanımada yetersiz kalmıştır.</a:t>
            </a:r>
          </a:p>
          <a:p>
            <a:pPr algn="just">
              <a:lnSpc>
                <a:spcPts val="4319"/>
              </a:lnSpc>
              <a:spcBef>
                <a:spcPct val="0"/>
              </a:spcBef>
            </a:pPr>
            <a:r>
              <a:rPr lang="en-US" sz="3085">
                <a:solidFill>
                  <a:srgbClr val="FFFFFF"/>
                </a:solidFill>
                <a:latin typeface="Arimo"/>
                <a:ea typeface="Arimo"/>
                <a:cs typeface="Arimo"/>
                <a:sym typeface="Arimo"/>
              </a:rPr>
              <a:t>ViT, %99 doğrulukla başlangıçta en yüksek başarıyı göstermiş, ancak eğitim sürecinde overfitting eğilimiyle doğruluğu %45’e kadar düşmüştür.</a:t>
            </a:r>
          </a:p>
          <a:p>
            <a:pPr algn="just">
              <a:lnSpc>
                <a:spcPts val="4319"/>
              </a:lnSpc>
              <a:spcBef>
                <a:spcPct val="0"/>
              </a:spcBef>
            </a:pPr>
            <a:r>
              <a:rPr lang="en-US" sz="3085">
                <a:solidFill>
                  <a:srgbClr val="FFFFFF"/>
                </a:solidFill>
                <a:latin typeface="Arimo"/>
                <a:ea typeface="Arimo"/>
                <a:cs typeface="Arimo"/>
                <a:sym typeface="Arimo"/>
              </a:rPr>
              <a:t>Sonuç olarak, CNN modeli genel başarı ve kararlılık açısından öne çıkarken, ViT’nin dikkat mekanizması güçlü bir potansiyel sunsa da eğitim hassasiyeti yüksek kalmıştır. Bu bulgular, gelecekte daha dengeli ve dikkat modülleriyle zenginleştirilmiş hibrit modellerin gerekliliğini ortaya koymaktadır.</a:t>
            </a:r>
          </a:p>
          <a:p>
            <a:pPr algn="just">
              <a:lnSpc>
                <a:spcPts val="431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5443169" y="-2557831"/>
            <a:ext cx="7401663" cy="18288000"/>
          </a:xfrm>
          <a:custGeom>
            <a:avLst/>
            <a:gdLst/>
            <a:ahLst/>
            <a:cxnLst/>
            <a:rect r="r" b="b" t="t" l="l"/>
            <a:pathLst>
              <a:path h="18288000" w="7401663">
                <a:moveTo>
                  <a:pt x="0" y="0"/>
                </a:moveTo>
                <a:lnTo>
                  <a:pt x="7401662" y="0"/>
                </a:lnTo>
                <a:lnTo>
                  <a:pt x="7401662"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37016" t="0" r="0" b="0"/>
            </a:stretch>
          </a:blipFill>
        </p:spPr>
      </p:sp>
      <p:sp>
        <p:nvSpPr>
          <p:cNvPr name="Freeform 3" id="3"/>
          <p:cNvSpPr/>
          <p:nvPr/>
        </p:nvSpPr>
        <p:spPr>
          <a:xfrm flipH="false" flipV="false" rot="0">
            <a:off x="14950740" y="7426878"/>
            <a:ext cx="3243437" cy="2860122"/>
          </a:xfrm>
          <a:custGeom>
            <a:avLst/>
            <a:gdLst/>
            <a:ahLst/>
            <a:cxnLst/>
            <a:rect r="r" b="b" t="t" l="l"/>
            <a:pathLst>
              <a:path h="2860122" w="3243437">
                <a:moveTo>
                  <a:pt x="0" y="0"/>
                </a:moveTo>
                <a:lnTo>
                  <a:pt x="3243437" y="0"/>
                </a:lnTo>
                <a:lnTo>
                  <a:pt x="3243437" y="2860122"/>
                </a:lnTo>
                <a:lnTo>
                  <a:pt x="0" y="28601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704523" y="344327"/>
            <a:ext cx="3125161" cy="3649823"/>
          </a:xfrm>
          <a:custGeom>
            <a:avLst/>
            <a:gdLst/>
            <a:ahLst/>
            <a:cxnLst/>
            <a:rect r="r" b="b" t="t" l="l"/>
            <a:pathLst>
              <a:path h="3649823" w="3125161">
                <a:moveTo>
                  <a:pt x="0" y="0"/>
                </a:moveTo>
                <a:lnTo>
                  <a:pt x="3125161" y="0"/>
                </a:lnTo>
                <a:lnTo>
                  <a:pt x="3125161" y="3649823"/>
                </a:lnTo>
                <a:lnTo>
                  <a:pt x="0" y="3649823"/>
                </a:lnTo>
                <a:lnTo>
                  <a:pt x="0" y="0"/>
                </a:lnTo>
                <a:close/>
              </a:path>
            </a:pathLst>
          </a:custGeom>
          <a:blipFill>
            <a:blip r:embed="rId6"/>
            <a:stretch>
              <a:fillRect l="0" t="0" r="0" b="0"/>
            </a:stretch>
          </a:blipFill>
        </p:spPr>
      </p:sp>
      <p:sp>
        <p:nvSpPr>
          <p:cNvPr name="TextBox 5" id="5"/>
          <p:cNvSpPr txBox="true"/>
          <p:nvPr/>
        </p:nvSpPr>
        <p:spPr>
          <a:xfrm rot="0">
            <a:off x="3522607" y="4427814"/>
            <a:ext cx="13049851" cy="2432050"/>
          </a:xfrm>
          <a:prstGeom prst="rect">
            <a:avLst/>
          </a:prstGeom>
        </p:spPr>
        <p:txBody>
          <a:bodyPr anchor="t" rtlCol="false" tIns="0" lIns="0" bIns="0" rIns="0">
            <a:spAutoFit/>
          </a:bodyPr>
          <a:lstStyle/>
          <a:p>
            <a:pPr algn="ctr" marL="0" indent="0" lvl="0">
              <a:lnSpc>
                <a:spcPts val="9799"/>
              </a:lnSpc>
              <a:spcBef>
                <a:spcPct val="0"/>
              </a:spcBef>
            </a:pPr>
            <a:r>
              <a:rPr lang="en-US" sz="6999" spc="-328">
                <a:solidFill>
                  <a:srgbClr val="FFFFFF"/>
                </a:solidFill>
                <a:latin typeface="Sedgwick Ave"/>
                <a:ea typeface="Sedgwick Ave"/>
                <a:cs typeface="Sedgwick Ave"/>
                <a:sym typeface="Sedgwick Ave"/>
              </a:rPr>
              <a:t>DİNLEDİĞİNİZ İÇİN TEŞEKKÜR EDERİM</a:t>
            </a:r>
          </a:p>
        </p:txBody>
      </p:sp>
      <p:sp>
        <p:nvSpPr>
          <p:cNvPr name="TextBox 6" id="6"/>
          <p:cNvSpPr txBox="true"/>
          <p:nvPr/>
        </p:nvSpPr>
        <p:spPr>
          <a:xfrm rot="0">
            <a:off x="8496029" y="8835324"/>
            <a:ext cx="1274721" cy="422976"/>
          </a:xfrm>
          <a:prstGeom prst="rect">
            <a:avLst/>
          </a:prstGeom>
        </p:spPr>
        <p:txBody>
          <a:bodyPr anchor="t" rtlCol="false" tIns="0" lIns="0" bIns="0" rIns="0">
            <a:spAutoFit/>
          </a:bodyPr>
          <a:lstStyle/>
          <a:p>
            <a:pPr algn="ctr">
              <a:lnSpc>
                <a:spcPts val="3461"/>
              </a:lnSpc>
            </a:pPr>
            <a:r>
              <a:rPr lang="en-US" sz="2472">
                <a:solidFill>
                  <a:srgbClr val="FFFFFF"/>
                </a:solidFill>
                <a:latin typeface="Open Sauce"/>
                <a:ea typeface="Open Sauce"/>
                <a:cs typeface="Open Sauce"/>
                <a:sym typeface="Open Sauce"/>
              </a:rPr>
              <a: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false" rot="-5400000">
            <a:off x="10660854" y="5705792"/>
            <a:ext cx="9145756" cy="9162415"/>
          </a:xfrm>
          <a:custGeom>
            <a:avLst/>
            <a:gdLst/>
            <a:ahLst/>
            <a:cxnLst/>
            <a:rect r="r" b="b" t="t" l="l"/>
            <a:pathLst>
              <a:path h="9162415" w="9145756">
                <a:moveTo>
                  <a:pt x="9145756" y="0"/>
                </a:moveTo>
                <a:lnTo>
                  <a:pt x="0" y="0"/>
                </a:lnTo>
                <a:lnTo>
                  <a:pt x="0" y="9162416"/>
                </a:lnTo>
                <a:lnTo>
                  <a:pt x="9145756" y="9162416"/>
                </a:lnTo>
                <a:lnTo>
                  <a:pt x="914575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0994" y="-2807505"/>
            <a:ext cx="7672410" cy="7672410"/>
          </a:xfrm>
          <a:custGeom>
            <a:avLst/>
            <a:gdLst/>
            <a:ahLst/>
            <a:cxnLst/>
            <a:rect r="r" b="b" t="t" l="l"/>
            <a:pathLst>
              <a:path h="7672410" w="7672410">
                <a:moveTo>
                  <a:pt x="0" y="0"/>
                </a:moveTo>
                <a:lnTo>
                  <a:pt x="7672409" y="0"/>
                </a:lnTo>
                <a:lnTo>
                  <a:pt x="7672409" y="7672410"/>
                </a:lnTo>
                <a:lnTo>
                  <a:pt x="0" y="76724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398992" y="1697863"/>
            <a:ext cx="7100923" cy="946576"/>
          </a:xfrm>
          <a:prstGeom prst="rect">
            <a:avLst/>
          </a:prstGeom>
        </p:spPr>
        <p:txBody>
          <a:bodyPr anchor="t" rtlCol="false" tIns="0" lIns="0" bIns="0" rIns="0">
            <a:spAutoFit/>
          </a:bodyPr>
          <a:lstStyle/>
          <a:p>
            <a:pPr algn="just" marL="0" indent="0" lvl="0">
              <a:lnSpc>
                <a:spcPts val="7353"/>
              </a:lnSpc>
            </a:pPr>
            <a:r>
              <a:rPr lang="en-US" sz="6339" spc="-297">
                <a:solidFill>
                  <a:srgbClr val="FFFFFF"/>
                </a:solidFill>
                <a:latin typeface="Sedgwick Ave"/>
                <a:ea typeface="Sedgwick Ave"/>
                <a:cs typeface="Sedgwick Ave"/>
                <a:sym typeface="Sedgwick Ave"/>
              </a:rPr>
              <a:t>ÖZET</a:t>
            </a:r>
          </a:p>
        </p:txBody>
      </p:sp>
      <p:sp>
        <p:nvSpPr>
          <p:cNvPr name="TextBox 5" id="5"/>
          <p:cNvSpPr txBox="true"/>
          <p:nvPr/>
        </p:nvSpPr>
        <p:spPr>
          <a:xfrm rot="0">
            <a:off x="4949453" y="673758"/>
            <a:ext cx="11891378" cy="9613242"/>
          </a:xfrm>
          <a:prstGeom prst="rect">
            <a:avLst/>
          </a:prstGeom>
        </p:spPr>
        <p:txBody>
          <a:bodyPr anchor="t" rtlCol="false" tIns="0" lIns="0" bIns="0" rIns="0">
            <a:spAutoFit/>
          </a:bodyPr>
          <a:lstStyle/>
          <a:p>
            <a:pPr algn="just">
              <a:lnSpc>
                <a:spcPts val="4045"/>
              </a:lnSpc>
            </a:pPr>
            <a:r>
              <a:rPr lang="en-US" sz="2889" spc="5">
                <a:solidFill>
                  <a:srgbClr val="FFFFFF"/>
                </a:solidFill>
                <a:latin typeface="Arimo"/>
                <a:ea typeface="Arimo"/>
                <a:cs typeface="Arimo"/>
                <a:sym typeface="Arimo"/>
              </a:rPr>
              <a:t>Bu çalışmada, pnömotoraks hastalığının göğüs röntgeni (X-ray) görüntüleri üzerinden otomatik tanısını gerçekleştirmek amacıyla dört farklı derin öğrenme mimarisi karşılaştırılmıştır: CNN, ResNet, RNN ve Vision Transformer (ViT).</a:t>
            </a:r>
          </a:p>
          <a:p>
            <a:pPr algn="just">
              <a:lnSpc>
                <a:spcPts val="4045"/>
              </a:lnSpc>
            </a:pPr>
            <a:r>
              <a:rPr lang="en-US" sz="2889" spc="5">
                <a:solidFill>
                  <a:srgbClr val="FFFFFF"/>
                </a:solidFill>
                <a:latin typeface="Arimo"/>
                <a:ea typeface="Arimo"/>
                <a:cs typeface="Arimo"/>
                <a:sym typeface="Arimo"/>
              </a:rPr>
              <a:t>Toplam 26.355 X-ray görüntüsü, dört sınıfta etiketlenmiştir: Pnömotoraks, Verem, Zatürre ve Sağlıklı. Görüntüler gri tonlamaya dönüştürülmüş, 224×224 boyutuna yeniden ölçeklenmiş, normalize edilmiş ve histogram eşitleme uygulanmıştır. Eğitim verisine veri artırma (döndürme, çevirme, yakınlaştırma) teknikleri uygulanmıştır.</a:t>
            </a:r>
          </a:p>
          <a:p>
            <a:pPr algn="just">
              <a:lnSpc>
                <a:spcPts val="4045"/>
              </a:lnSpc>
            </a:pPr>
            <a:r>
              <a:rPr lang="en-US" sz="2889" spc="5">
                <a:solidFill>
                  <a:srgbClr val="FFFFFF"/>
                </a:solidFill>
                <a:latin typeface="Arimo"/>
                <a:ea typeface="Arimo"/>
                <a:cs typeface="Arimo"/>
                <a:sym typeface="Arimo"/>
              </a:rPr>
              <a:t>Modeller, sabit öğrenme oranı ve epoch sayısıyla, Adam optimizasyon algoritması ve Categorical Cross-Entropy Loss ile eğitilmiştir.</a:t>
            </a:r>
          </a:p>
          <a:p>
            <a:pPr algn="just">
              <a:lnSpc>
                <a:spcPts val="4045"/>
              </a:lnSpc>
            </a:pPr>
            <a:r>
              <a:rPr lang="en-US" sz="2889" spc="5">
                <a:solidFill>
                  <a:srgbClr val="FFFFFF"/>
                </a:solidFill>
                <a:latin typeface="Arimo"/>
                <a:ea typeface="Arimo"/>
                <a:cs typeface="Arimo"/>
                <a:sym typeface="Arimo"/>
              </a:rPr>
              <a:t> Elde edilen doğruluk oranları:</a:t>
            </a:r>
          </a:p>
          <a:p>
            <a:pPr algn="just" marL="623865" indent="-311933" lvl="1">
              <a:lnSpc>
                <a:spcPts val="4045"/>
              </a:lnSpc>
              <a:buFont typeface="Arial"/>
              <a:buChar char="•"/>
            </a:pPr>
            <a:r>
              <a:rPr lang="en-US" sz="2889" spc="5">
                <a:solidFill>
                  <a:srgbClr val="FFFFFF"/>
                </a:solidFill>
                <a:latin typeface="Arimo"/>
                <a:ea typeface="Arimo"/>
                <a:cs typeface="Arimo"/>
                <a:sym typeface="Arimo"/>
              </a:rPr>
              <a:t>ViT: %99 – en yüksek başarı, ancak overfitting eğilimi</a:t>
            </a:r>
          </a:p>
          <a:p>
            <a:pPr algn="just" marL="623865" indent="-311933" lvl="1">
              <a:lnSpc>
                <a:spcPts val="4045"/>
              </a:lnSpc>
              <a:buFont typeface="Arial"/>
              <a:buChar char="•"/>
            </a:pPr>
            <a:r>
              <a:rPr lang="en-US" sz="2889" spc="5">
                <a:solidFill>
                  <a:srgbClr val="FFFFFF"/>
                </a:solidFill>
                <a:latin typeface="Arimo"/>
                <a:ea typeface="Arimo"/>
                <a:cs typeface="Arimo"/>
                <a:sym typeface="Arimo"/>
              </a:rPr>
              <a:t>CNN: %92 – dengeli ve istikrarlı performans</a:t>
            </a:r>
          </a:p>
          <a:p>
            <a:pPr algn="just" marL="623865" indent="-311933" lvl="1">
              <a:lnSpc>
                <a:spcPts val="4045"/>
              </a:lnSpc>
              <a:buFont typeface="Arial"/>
              <a:buChar char="•"/>
            </a:pPr>
            <a:r>
              <a:rPr lang="en-US" sz="2889" spc="5">
                <a:solidFill>
                  <a:srgbClr val="FFFFFF"/>
                </a:solidFill>
                <a:latin typeface="Arimo"/>
                <a:ea typeface="Arimo"/>
                <a:cs typeface="Arimo"/>
                <a:sym typeface="Arimo"/>
              </a:rPr>
              <a:t>ResNet: %81 – sınıf dengesizliklerine duyarlı</a:t>
            </a:r>
          </a:p>
          <a:p>
            <a:pPr algn="just" marL="623865" indent="-311933" lvl="1">
              <a:lnSpc>
                <a:spcPts val="4045"/>
              </a:lnSpc>
              <a:buFont typeface="Arial"/>
              <a:buChar char="•"/>
            </a:pPr>
            <a:r>
              <a:rPr lang="en-US" sz="2889" spc="5">
                <a:solidFill>
                  <a:srgbClr val="FFFFFF"/>
                </a:solidFill>
                <a:latin typeface="Arimo"/>
                <a:ea typeface="Arimo"/>
                <a:cs typeface="Arimo"/>
                <a:sym typeface="Arimo"/>
              </a:rPr>
              <a:t>RNN: %55–72 – genel başarı düşüktür</a:t>
            </a:r>
          </a:p>
          <a:p>
            <a:pPr algn="just">
              <a:lnSpc>
                <a:spcPts val="4045"/>
              </a:lnSpc>
            </a:pPr>
            <a:r>
              <a:rPr lang="en-US" sz="2889" spc="5">
                <a:solidFill>
                  <a:srgbClr val="FFFFFF"/>
                </a:solidFill>
                <a:latin typeface="Arimo"/>
                <a:ea typeface="Arimo"/>
                <a:cs typeface="Arimo"/>
                <a:sym typeface="Arimo"/>
              </a:rPr>
              <a:t>Sonuçlar, özellikle ViT ve CNN modellerinin tıbbi görüntü sınıflandırmasında etkili olduğunu ortaya koymuştur.</a:t>
            </a:r>
          </a:p>
          <a:p>
            <a:pPr algn="just">
              <a:lnSpc>
                <a:spcPts val="4045"/>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true" flipV="false" rot="-5400000">
            <a:off x="11999461" y="5137144"/>
            <a:ext cx="6979048" cy="6991760"/>
          </a:xfrm>
          <a:custGeom>
            <a:avLst/>
            <a:gdLst/>
            <a:ahLst/>
            <a:cxnLst/>
            <a:rect r="r" b="b" t="t" l="l"/>
            <a:pathLst>
              <a:path h="6991760" w="6979048">
                <a:moveTo>
                  <a:pt x="6979048" y="0"/>
                </a:moveTo>
                <a:lnTo>
                  <a:pt x="0" y="0"/>
                </a:lnTo>
                <a:lnTo>
                  <a:pt x="0" y="6991760"/>
                </a:lnTo>
                <a:lnTo>
                  <a:pt x="6979048" y="6991760"/>
                </a:lnTo>
                <a:lnTo>
                  <a:pt x="6979048"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681828" y="-1361015"/>
            <a:ext cx="5423701" cy="5423701"/>
          </a:xfrm>
          <a:custGeom>
            <a:avLst/>
            <a:gdLst/>
            <a:ahLst/>
            <a:cxnLst/>
            <a:rect r="r" b="b" t="t" l="l"/>
            <a:pathLst>
              <a:path h="5423701" w="5423701">
                <a:moveTo>
                  <a:pt x="0" y="5423701"/>
                </a:moveTo>
                <a:lnTo>
                  <a:pt x="5423701" y="5423701"/>
                </a:lnTo>
                <a:lnTo>
                  <a:pt x="5423701" y="0"/>
                </a:lnTo>
                <a:lnTo>
                  <a:pt x="0" y="0"/>
                </a:lnTo>
                <a:lnTo>
                  <a:pt x="0" y="542370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763227" y="1417511"/>
            <a:ext cx="5384860" cy="962714"/>
          </a:xfrm>
          <a:prstGeom prst="rect">
            <a:avLst/>
          </a:prstGeom>
        </p:spPr>
        <p:txBody>
          <a:bodyPr anchor="t" rtlCol="false" tIns="0" lIns="0" bIns="0" rIns="0">
            <a:spAutoFit/>
          </a:bodyPr>
          <a:lstStyle/>
          <a:p>
            <a:pPr algn="just" marL="0" indent="0" lvl="0">
              <a:lnSpc>
                <a:spcPts val="7479"/>
              </a:lnSpc>
            </a:pPr>
            <a:r>
              <a:rPr lang="en-US" sz="6799" spc="13">
                <a:solidFill>
                  <a:srgbClr val="FFFFFF"/>
                </a:solidFill>
                <a:latin typeface="Sedgwick Ave"/>
                <a:ea typeface="Sedgwick Ave"/>
                <a:cs typeface="Sedgwick Ave"/>
                <a:sym typeface="Sedgwick Ave"/>
              </a:rPr>
              <a:t>AMAÇ</a:t>
            </a:r>
          </a:p>
        </p:txBody>
      </p:sp>
      <p:sp>
        <p:nvSpPr>
          <p:cNvPr name="TextBox 5" id="5"/>
          <p:cNvSpPr txBox="true"/>
          <p:nvPr/>
        </p:nvSpPr>
        <p:spPr>
          <a:xfrm rot="0">
            <a:off x="4416990" y="2037873"/>
            <a:ext cx="12842310" cy="5370683"/>
          </a:xfrm>
          <a:prstGeom prst="rect">
            <a:avLst/>
          </a:prstGeom>
        </p:spPr>
        <p:txBody>
          <a:bodyPr anchor="t" rtlCol="false" tIns="0" lIns="0" bIns="0" rIns="0">
            <a:spAutoFit/>
          </a:bodyPr>
          <a:lstStyle/>
          <a:p>
            <a:pPr algn="just">
              <a:lnSpc>
                <a:spcPts val="4757"/>
              </a:lnSpc>
              <a:spcBef>
                <a:spcPct val="0"/>
              </a:spcBef>
            </a:pPr>
            <a:r>
              <a:rPr lang="en-US" sz="3397" spc="6">
                <a:solidFill>
                  <a:srgbClr val="FFFFFF"/>
                </a:solidFill>
                <a:latin typeface="Arimo"/>
                <a:ea typeface="Arimo"/>
                <a:cs typeface="Arimo"/>
                <a:sym typeface="Arimo"/>
              </a:rPr>
              <a:t>Bu çalışmanın temel am</a:t>
            </a:r>
            <a:r>
              <a:rPr lang="en-US" sz="3397" spc="6">
                <a:solidFill>
                  <a:srgbClr val="FFFFFF"/>
                </a:solidFill>
                <a:latin typeface="Arimo"/>
                <a:ea typeface="Arimo"/>
                <a:cs typeface="Arimo"/>
                <a:sym typeface="Arimo"/>
              </a:rPr>
              <a:t>acı, pnömotoraks gibi hayati risk taşıyan bir akciğer rahatsızlığının tanı sürecini otomatikleştirerek daha hızlı, güvenilir ve erişilebilir hale getirmektir. Radyolojik yorumlara dayalı geleneksel teşhis yöntemlerinin sınırlılıklarını aşmak için, X-ray görüntüleri üzerinde çalışan farklı derin öğrenme mimarilerinin performansları karşılaştırılmıştır. Böylece hem karar destek sistemlerine katkı sağlamak hem de klinik uygulamalarda kullanılabilecek etkili bir yapay zeka modeli geliştirmek hedeflenmiştir.</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163846" y="1572861"/>
            <a:ext cx="9960308" cy="3570639"/>
          </a:xfrm>
          <a:custGeom>
            <a:avLst/>
            <a:gdLst/>
            <a:ahLst/>
            <a:cxnLst/>
            <a:rect r="r" b="b" t="t" l="l"/>
            <a:pathLst>
              <a:path h="3570639" w="9960308">
                <a:moveTo>
                  <a:pt x="0" y="0"/>
                </a:moveTo>
                <a:lnTo>
                  <a:pt x="9960308" y="0"/>
                </a:lnTo>
                <a:lnTo>
                  <a:pt x="9960308" y="3570639"/>
                </a:lnTo>
                <a:lnTo>
                  <a:pt x="0" y="3570639"/>
                </a:lnTo>
                <a:lnTo>
                  <a:pt x="0" y="0"/>
                </a:lnTo>
                <a:close/>
              </a:path>
            </a:pathLst>
          </a:custGeom>
          <a:blipFill>
            <a:blip r:embed="rId2"/>
            <a:stretch>
              <a:fillRect l="0" t="-734" r="0" b="-734"/>
            </a:stretch>
          </a:blipFill>
        </p:spPr>
      </p:sp>
      <p:sp>
        <p:nvSpPr>
          <p:cNvPr name="TextBox 3" id="3"/>
          <p:cNvSpPr txBox="true"/>
          <p:nvPr/>
        </p:nvSpPr>
        <p:spPr>
          <a:xfrm rot="0">
            <a:off x="5161912" y="294324"/>
            <a:ext cx="7363635" cy="1325876"/>
          </a:xfrm>
          <a:prstGeom prst="rect">
            <a:avLst/>
          </a:prstGeom>
        </p:spPr>
        <p:txBody>
          <a:bodyPr anchor="t" rtlCol="false" tIns="0" lIns="0" bIns="0" rIns="0">
            <a:spAutoFit/>
          </a:bodyPr>
          <a:lstStyle/>
          <a:p>
            <a:pPr algn="ctr">
              <a:lnSpc>
                <a:spcPts val="10920"/>
              </a:lnSpc>
              <a:spcBef>
                <a:spcPct val="0"/>
              </a:spcBef>
            </a:pPr>
            <a:r>
              <a:rPr lang="en-US" sz="7800" spc="15">
                <a:solidFill>
                  <a:srgbClr val="FFFFFF"/>
                </a:solidFill>
                <a:latin typeface="Sedgwick Ave"/>
                <a:ea typeface="Sedgwick Ave"/>
                <a:cs typeface="Sedgwick Ave"/>
                <a:sym typeface="Sedgwick Ave"/>
              </a:rPr>
              <a:t>YÖNTEM</a:t>
            </a:r>
          </a:p>
        </p:txBody>
      </p:sp>
      <p:sp>
        <p:nvSpPr>
          <p:cNvPr name="TextBox 4" id="4"/>
          <p:cNvSpPr txBox="true"/>
          <p:nvPr/>
        </p:nvSpPr>
        <p:spPr>
          <a:xfrm rot="0">
            <a:off x="716940" y="5362309"/>
            <a:ext cx="16854121" cy="4725586"/>
          </a:xfrm>
          <a:prstGeom prst="rect">
            <a:avLst/>
          </a:prstGeom>
        </p:spPr>
        <p:txBody>
          <a:bodyPr anchor="t" rtlCol="false" tIns="0" lIns="0" bIns="0" rIns="0">
            <a:spAutoFit/>
          </a:bodyPr>
          <a:lstStyle/>
          <a:p>
            <a:pPr algn="just">
              <a:lnSpc>
                <a:spcPts val="4154"/>
              </a:lnSpc>
              <a:spcBef>
                <a:spcPct val="0"/>
              </a:spcBef>
            </a:pPr>
            <a:r>
              <a:rPr lang="en-US" sz="2967">
                <a:solidFill>
                  <a:srgbClr val="FFFFFF"/>
                </a:solidFill>
                <a:latin typeface="Arimo"/>
                <a:ea typeface="Arimo"/>
                <a:cs typeface="Arimo"/>
                <a:sym typeface="Arimo"/>
              </a:rPr>
              <a:t>Şekilde, göğüs röntgeni görüntülerinin derin öğrenme tabanlı sınıflandırma sürecinde nasıl işlendiği gösterilmektedir. Girdi olarak alınan X-ray görüntüsü, ilk olarak konvolüsyonel katmanlardan geçirilerek anlamlı uzamsal özellikler çıkarılır. Bu katmanlar, görüntüdeki kenar, doku ve yoğunluk farkları gibi düşük seviyeli örüntüleri öğrenir. Elde edilen özellik harit</a:t>
            </a:r>
            <a:r>
              <a:rPr lang="en-US" sz="2967">
                <a:solidFill>
                  <a:srgbClr val="FFFFFF"/>
                </a:solidFill>
                <a:latin typeface="Arimo"/>
                <a:ea typeface="Arimo"/>
                <a:cs typeface="Arimo"/>
                <a:sym typeface="Arimo"/>
              </a:rPr>
              <a:t>ası, daha sonra tam bağlantılı katmanlara aktarılır ve burada sınıf ayrımı için yüksek seviyeli soyut temsillere dönüştürülür. Son aşamada, model bu temsilleri değerlendirerek görüntüyü önceden tanımlı sınıflardan birine (örneğin “Çökme” ya da “Diğer”) ait olarak sınıflandırır. Bu yapı, çalışmada kullanılan CNN temelli modellerin genel işleyişini teknik düzeyde özetlemektedir.</a:t>
            </a:r>
          </a:p>
          <a:p>
            <a:pPr algn="just">
              <a:lnSpc>
                <a:spcPts val="4154"/>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556581" y="1028700"/>
            <a:ext cx="4454047" cy="8835788"/>
          </a:xfrm>
          <a:custGeom>
            <a:avLst/>
            <a:gdLst/>
            <a:ahLst/>
            <a:cxnLst/>
            <a:rect r="r" b="b" t="t" l="l"/>
            <a:pathLst>
              <a:path h="8835788" w="4454047">
                <a:moveTo>
                  <a:pt x="0" y="0"/>
                </a:moveTo>
                <a:lnTo>
                  <a:pt x="4454047" y="0"/>
                </a:lnTo>
                <a:lnTo>
                  <a:pt x="4454047" y="8835788"/>
                </a:lnTo>
                <a:lnTo>
                  <a:pt x="0" y="8835788"/>
                </a:lnTo>
                <a:lnTo>
                  <a:pt x="0" y="0"/>
                </a:lnTo>
                <a:close/>
              </a:path>
            </a:pathLst>
          </a:custGeom>
          <a:blipFill>
            <a:blip r:embed="rId2"/>
            <a:stretch>
              <a:fillRect l="0" t="0" r="0" b="0"/>
            </a:stretch>
          </a:blipFill>
        </p:spPr>
      </p:sp>
      <p:sp>
        <p:nvSpPr>
          <p:cNvPr name="TextBox 3" id="3"/>
          <p:cNvSpPr txBox="true"/>
          <p:nvPr/>
        </p:nvSpPr>
        <p:spPr>
          <a:xfrm rot="0">
            <a:off x="556581" y="-15"/>
            <a:ext cx="17174838" cy="1028715"/>
          </a:xfrm>
          <a:prstGeom prst="rect">
            <a:avLst/>
          </a:prstGeom>
        </p:spPr>
        <p:txBody>
          <a:bodyPr anchor="t" rtlCol="false" tIns="0" lIns="0" bIns="0" rIns="0">
            <a:spAutoFit/>
          </a:bodyPr>
          <a:lstStyle/>
          <a:p>
            <a:pPr algn="ctr">
              <a:lnSpc>
                <a:spcPts val="8400"/>
              </a:lnSpc>
            </a:pPr>
            <a:r>
              <a:rPr lang="en-US" sz="6000">
                <a:solidFill>
                  <a:srgbClr val="FFFFFF"/>
                </a:solidFill>
                <a:latin typeface="Sedgwick Ave"/>
                <a:ea typeface="Sedgwick Ave"/>
                <a:cs typeface="Sedgwick Ave"/>
                <a:sym typeface="Sedgwick Ave"/>
              </a:rPr>
              <a:t>TASARLANAN SİSTEMİN AKIŞ ŞEMASI</a:t>
            </a:r>
          </a:p>
        </p:txBody>
      </p:sp>
      <p:sp>
        <p:nvSpPr>
          <p:cNvPr name="TextBox 4" id="4"/>
          <p:cNvSpPr txBox="true"/>
          <p:nvPr/>
        </p:nvSpPr>
        <p:spPr>
          <a:xfrm rot="0">
            <a:off x="5442192" y="1763830"/>
            <a:ext cx="12077485" cy="6664091"/>
          </a:xfrm>
          <a:prstGeom prst="rect">
            <a:avLst/>
          </a:prstGeom>
        </p:spPr>
        <p:txBody>
          <a:bodyPr anchor="t" rtlCol="false" tIns="0" lIns="0" bIns="0" rIns="0">
            <a:spAutoFit/>
          </a:bodyPr>
          <a:lstStyle/>
          <a:p>
            <a:pPr algn="just">
              <a:lnSpc>
                <a:spcPts val="5274"/>
              </a:lnSpc>
              <a:spcBef>
                <a:spcPct val="0"/>
              </a:spcBef>
            </a:pPr>
            <a:r>
              <a:rPr lang="en-US" sz="3767">
                <a:solidFill>
                  <a:srgbClr val="FFFFFF"/>
                </a:solidFill>
                <a:latin typeface="Arimo"/>
                <a:ea typeface="Arimo"/>
                <a:cs typeface="Arimo"/>
                <a:sym typeface="Arimo"/>
              </a:rPr>
              <a:t>X-r</a:t>
            </a:r>
            <a:r>
              <a:rPr lang="en-US" sz="3767">
                <a:solidFill>
                  <a:srgbClr val="FFFFFF"/>
                </a:solidFill>
                <a:latin typeface="Arimo"/>
                <a:ea typeface="Arimo"/>
                <a:cs typeface="Arimo"/>
                <a:sym typeface="Arimo"/>
              </a:rPr>
              <a:t>ay görüntülerine dayalı pnömotoraks tespiti sürecinin genel iş akışı sunulmaktadır. Çeşitli klinik kaynaklardan toplanan görüntüler yeniden boyutlandırılmış, gri tonlamaya dönüştürülmüş ve normalize edilmiştir. Ardından, CNN, ResNet ve ViT mimarileriyle modelleme yapılmış; veri seti %70 eğitim, %20 doğrulama ve %10 test olarak ayrılmıştır. Süreç sonunda modellerin doğruluk ve F1 skorları karşılaştırılarak en başarılı yapı belirlenmiştir. Bu akış, tıbbi görüntü analizinde uygulanan sistematik bir yaklaşımı temsil etmektedir.</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true" rot="-5400000">
            <a:off x="-4279033" y="-3258127"/>
            <a:ext cx="8558066" cy="8573655"/>
          </a:xfrm>
          <a:custGeom>
            <a:avLst/>
            <a:gdLst/>
            <a:ahLst/>
            <a:cxnLst/>
            <a:rect r="r" b="b" t="t" l="l"/>
            <a:pathLst>
              <a:path h="8573655" w="8558066">
                <a:moveTo>
                  <a:pt x="0" y="8573654"/>
                </a:moveTo>
                <a:lnTo>
                  <a:pt x="8558066" y="8573654"/>
                </a:lnTo>
                <a:lnTo>
                  <a:pt x="8558066" y="0"/>
                </a:lnTo>
                <a:lnTo>
                  <a:pt x="0" y="0"/>
                </a:lnTo>
                <a:lnTo>
                  <a:pt x="0" y="857365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15272558" y="8037442"/>
            <a:ext cx="7358247" cy="7358247"/>
          </a:xfrm>
          <a:custGeom>
            <a:avLst/>
            <a:gdLst/>
            <a:ahLst/>
            <a:cxnLst/>
            <a:rect r="r" b="b" t="t" l="l"/>
            <a:pathLst>
              <a:path h="7358247" w="7358247">
                <a:moveTo>
                  <a:pt x="0" y="7358247"/>
                </a:moveTo>
                <a:lnTo>
                  <a:pt x="7358247" y="7358247"/>
                </a:lnTo>
                <a:lnTo>
                  <a:pt x="7358247" y="0"/>
                </a:lnTo>
                <a:lnTo>
                  <a:pt x="0" y="0"/>
                </a:lnTo>
                <a:lnTo>
                  <a:pt x="0" y="7358247"/>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61070" y="2145988"/>
            <a:ext cx="7451515" cy="5623309"/>
          </a:xfrm>
          <a:custGeom>
            <a:avLst/>
            <a:gdLst/>
            <a:ahLst/>
            <a:cxnLst/>
            <a:rect r="r" b="b" t="t" l="l"/>
            <a:pathLst>
              <a:path h="5623309" w="7451515">
                <a:moveTo>
                  <a:pt x="0" y="0"/>
                </a:moveTo>
                <a:lnTo>
                  <a:pt x="7451515" y="0"/>
                </a:lnTo>
                <a:lnTo>
                  <a:pt x="7451515" y="5623309"/>
                </a:lnTo>
                <a:lnTo>
                  <a:pt x="0" y="5623309"/>
                </a:lnTo>
                <a:lnTo>
                  <a:pt x="0" y="0"/>
                </a:lnTo>
                <a:close/>
              </a:path>
            </a:pathLst>
          </a:custGeom>
          <a:blipFill>
            <a:blip r:embed="rId6"/>
            <a:stretch>
              <a:fillRect l="0" t="0" r="0" b="0"/>
            </a:stretch>
          </a:blipFill>
        </p:spPr>
      </p:sp>
      <p:sp>
        <p:nvSpPr>
          <p:cNvPr name="TextBox 5" id="5"/>
          <p:cNvSpPr txBox="true"/>
          <p:nvPr/>
        </p:nvSpPr>
        <p:spPr>
          <a:xfrm rot="0">
            <a:off x="4087723" y="298208"/>
            <a:ext cx="10784142" cy="967525"/>
          </a:xfrm>
          <a:prstGeom prst="rect">
            <a:avLst/>
          </a:prstGeom>
        </p:spPr>
        <p:txBody>
          <a:bodyPr anchor="t" rtlCol="false" tIns="0" lIns="0" bIns="0" rIns="0">
            <a:spAutoFit/>
          </a:bodyPr>
          <a:lstStyle/>
          <a:p>
            <a:pPr algn="ctr">
              <a:lnSpc>
                <a:spcPts val="8098"/>
              </a:lnSpc>
            </a:pPr>
            <a:r>
              <a:rPr lang="en-US" sz="5784">
                <a:solidFill>
                  <a:srgbClr val="FFFFFF"/>
                </a:solidFill>
                <a:latin typeface="Sedgwick Ave"/>
                <a:ea typeface="Sedgwick Ave"/>
                <a:cs typeface="Sedgwick Ave"/>
                <a:sym typeface="Sedgwick Ave"/>
              </a:rPr>
              <a:t>DENEYSEL SONUÇLAR</a:t>
            </a:r>
          </a:p>
        </p:txBody>
      </p:sp>
      <p:sp>
        <p:nvSpPr>
          <p:cNvPr name="TextBox 6" id="6"/>
          <p:cNvSpPr txBox="true"/>
          <p:nvPr/>
        </p:nvSpPr>
        <p:spPr>
          <a:xfrm rot="0">
            <a:off x="8535676" y="1560055"/>
            <a:ext cx="8524520" cy="6709450"/>
          </a:xfrm>
          <a:prstGeom prst="rect">
            <a:avLst/>
          </a:prstGeom>
        </p:spPr>
        <p:txBody>
          <a:bodyPr anchor="t" rtlCol="false" tIns="0" lIns="0" bIns="0" rIns="0">
            <a:spAutoFit/>
          </a:bodyPr>
          <a:lstStyle/>
          <a:p>
            <a:pPr algn="just">
              <a:lnSpc>
                <a:spcPts val="4421"/>
              </a:lnSpc>
              <a:spcBef>
                <a:spcPct val="0"/>
              </a:spcBef>
            </a:pPr>
            <a:r>
              <a:rPr lang="en-US" sz="3158">
                <a:solidFill>
                  <a:srgbClr val="FFFFFF"/>
                </a:solidFill>
                <a:latin typeface="Arimo"/>
                <a:ea typeface="Arimo"/>
                <a:cs typeface="Arimo"/>
                <a:sym typeface="Arimo"/>
              </a:rPr>
              <a:t>CNN modelinin pnömotoraks sınıflandırma problemindeki performansını göstermektedir. Model, "Diğer" ve "Çökme" sınıflarını başarıyla ayırt etmiştir. Özellikle, "Diğer" sınıfında 3158 doğru tahmine karşı yalnızca 65 hata yaparken, "Çökme" sınıfında 2042 doğru tahmine karşı 108 hata ile performansını kanıtlamıştır. Bu sonuçlar, modelin %97 doğruluk oranı ile yüksek bir sınıflandırma başarısı sağladığını ve pnömotoraks tespiti gibi kritik bir medikal uygulama için güvenilir bir yapay zeka modeli sunduğunu göstermektedir.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40488" y="456853"/>
            <a:ext cx="7715487" cy="5789415"/>
          </a:xfrm>
          <a:custGeom>
            <a:avLst/>
            <a:gdLst/>
            <a:ahLst/>
            <a:cxnLst/>
            <a:rect r="r" b="b" t="t" l="l"/>
            <a:pathLst>
              <a:path h="5789415" w="7715487">
                <a:moveTo>
                  <a:pt x="0" y="0"/>
                </a:moveTo>
                <a:lnTo>
                  <a:pt x="7715487" y="0"/>
                </a:lnTo>
                <a:lnTo>
                  <a:pt x="7715487" y="5789415"/>
                </a:lnTo>
                <a:lnTo>
                  <a:pt x="0" y="5789415"/>
                </a:lnTo>
                <a:lnTo>
                  <a:pt x="0" y="0"/>
                </a:lnTo>
                <a:close/>
              </a:path>
            </a:pathLst>
          </a:custGeom>
          <a:blipFill>
            <a:blip r:embed="rId2"/>
            <a:stretch>
              <a:fillRect l="0" t="0" r="0" b="0"/>
            </a:stretch>
          </a:blipFill>
        </p:spPr>
      </p:sp>
      <p:sp>
        <p:nvSpPr>
          <p:cNvPr name="Freeform 3" id="3"/>
          <p:cNvSpPr/>
          <p:nvPr/>
        </p:nvSpPr>
        <p:spPr>
          <a:xfrm flipH="false" flipV="false" rot="0">
            <a:off x="9144000" y="456853"/>
            <a:ext cx="7529061" cy="5789415"/>
          </a:xfrm>
          <a:custGeom>
            <a:avLst/>
            <a:gdLst/>
            <a:ahLst/>
            <a:cxnLst/>
            <a:rect r="r" b="b" t="t" l="l"/>
            <a:pathLst>
              <a:path h="5789415" w="7529061">
                <a:moveTo>
                  <a:pt x="0" y="0"/>
                </a:moveTo>
                <a:lnTo>
                  <a:pt x="7529061" y="0"/>
                </a:lnTo>
                <a:lnTo>
                  <a:pt x="7529061" y="5789415"/>
                </a:lnTo>
                <a:lnTo>
                  <a:pt x="0" y="5789415"/>
                </a:lnTo>
                <a:lnTo>
                  <a:pt x="0" y="0"/>
                </a:lnTo>
                <a:close/>
              </a:path>
            </a:pathLst>
          </a:custGeom>
          <a:blipFill>
            <a:blip r:embed="rId3"/>
            <a:stretch>
              <a:fillRect l="-1696" t="-4964" r="-5991" b="0"/>
            </a:stretch>
          </a:blipFill>
        </p:spPr>
      </p:sp>
      <p:sp>
        <p:nvSpPr>
          <p:cNvPr name="TextBox 4" id="4"/>
          <p:cNvSpPr txBox="true"/>
          <p:nvPr/>
        </p:nvSpPr>
        <p:spPr>
          <a:xfrm rot="0">
            <a:off x="1028700" y="6426290"/>
            <a:ext cx="16196097" cy="3465881"/>
          </a:xfrm>
          <a:prstGeom prst="rect">
            <a:avLst/>
          </a:prstGeom>
        </p:spPr>
        <p:txBody>
          <a:bodyPr anchor="t" rtlCol="false" tIns="0" lIns="0" bIns="0" rIns="0">
            <a:spAutoFit/>
          </a:bodyPr>
          <a:lstStyle/>
          <a:p>
            <a:pPr algn="just">
              <a:lnSpc>
                <a:spcPts val="3912"/>
              </a:lnSpc>
              <a:spcBef>
                <a:spcPct val="0"/>
              </a:spcBef>
            </a:pPr>
            <a:r>
              <a:rPr lang="en-US" sz="2794">
                <a:solidFill>
                  <a:srgbClr val="FFFFFF"/>
                </a:solidFill>
                <a:latin typeface="Arimo"/>
                <a:ea typeface="Arimo"/>
                <a:cs typeface="Arimo"/>
                <a:sym typeface="Arimo"/>
              </a:rPr>
              <a:t>ResNet mimarisi kullanılarak eğitilen model, X-Ray görüntülerinden akciğer çökmesini tespit etmek için test doğruluğu şekil 4’de görüldüğü gibi %88 olarak hesaplanmıştır. Confusion Matrix analizine göre, "Diğer" sınıfında 2868 doğru tahmine karşılık 355 yanlış tahmin ve "Çökme" sınıfında 1849 doğru tahmine karşılık 301 yanlış tahmin yapılmıştır. Bu sonuçlar, ResNet modelinin genel doğruluk oranının makul bir seviyede olduğunu ancak "Çökme" sınıfında nispeten daha fazla hata yaptığını ortaya koymaktadır. Eğitimin ilerleyen aşamalarında, bu performansın projenin ihtiyaç duyduğu yüksek doğruluk seviyesine ulaşmadığı görülmüştür.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88834" y="272408"/>
            <a:ext cx="6749740" cy="5494623"/>
          </a:xfrm>
          <a:custGeom>
            <a:avLst/>
            <a:gdLst/>
            <a:ahLst/>
            <a:cxnLst/>
            <a:rect r="r" b="b" t="t" l="l"/>
            <a:pathLst>
              <a:path h="5494623" w="6749740">
                <a:moveTo>
                  <a:pt x="0" y="0"/>
                </a:moveTo>
                <a:lnTo>
                  <a:pt x="6749740" y="0"/>
                </a:lnTo>
                <a:lnTo>
                  <a:pt x="6749740" y="5494624"/>
                </a:lnTo>
                <a:lnTo>
                  <a:pt x="0" y="5494624"/>
                </a:lnTo>
                <a:lnTo>
                  <a:pt x="0" y="0"/>
                </a:lnTo>
                <a:close/>
              </a:path>
            </a:pathLst>
          </a:custGeom>
          <a:blipFill>
            <a:blip r:embed="rId2"/>
            <a:stretch>
              <a:fillRect l="0" t="0" r="0" b="0"/>
            </a:stretch>
          </a:blipFill>
        </p:spPr>
      </p:sp>
      <p:sp>
        <p:nvSpPr>
          <p:cNvPr name="Freeform 3" id="3"/>
          <p:cNvSpPr/>
          <p:nvPr/>
        </p:nvSpPr>
        <p:spPr>
          <a:xfrm flipH="false" flipV="false" rot="0">
            <a:off x="8836868" y="375743"/>
            <a:ext cx="6518281" cy="5391289"/>
          </a:xfrm>
          <a:custGeom>
            <a:avLst/>
            <a:gdLst/>
            <a:ahLst/>
            <a:cxnLst/>
            <a:rect r="r" b="b" t="t" l="l"/>
            <a:pathLst>
              <a:path h="5391289" w="6518281">
                <a:moveTo>
                  <a:pt x="0" y="0"/>
                </a:moveTo>
                <a:lnTo>
                  <a:pt x="6518281" y="0"/>
                </a:lnTo>
                <a:lnTo>
                  <a:pt x="6518281" y="5391289"/>
                </a:lnTo>
                <a:lnTo>
                  <a:pt x="0" y="5391289"/>
                </a:lnTo>
                <a:lnTo>
                  <a:pt x="0" y="0"/>
                </a:lnTo>
                <a:close/>
              </a:path>
            </a:pathLst>
          </a:custGeom>
          <a:blipFill>
            <a:blip r:embed="rId3"/>
            <a:stretch>
              <a:fillRect l="0" t="0" r="0" b="0"/>
            </a:stretch>
          </a:blipFill>
        </p:spPr>
      </p:sp>
      <p:sp>
        <p:nvSpPr>
          <p:cNvPr name="TextBox 4" id="4"/>
          <p:cNvSpPr txBox="true"/>
          <p:nvPr/>
        </p:nvSpPr>
        <p:spPr>
          <a:xfrm rot="0">
            <a:off x="520920" y="5939425"/>
            <a:ext cx="17246159" cy="4546680"/>
          </a:xfrm>
          <a:prstGeom prst="rect">
            <a:avLst/>
          </a:prstGeom>
        </p:spPr>
        <p:txBody>
          <a:bodyPr anchor="t" rtlCol="false" tIns="0" lIns="0" bIns="0" rIns="0">
            <a:spAutoFit/>
          </a:bodyPr>
          <a:lstStyle/>
          <a:p>
            <a:pPr algn="just">
              <a:lnSpc>
                <a:spcPts val="4007"/>
              </a:lnSpc>
              <a:spcBef>
                <a:spcPct val="0"/>
              </a:spcBef>
            </a:pPr>
            <a:r>
              <a:rPr lang="en-US" sz="2862" spc="5">
                <a:solidFill>
                  <a:srgbClr val="FFFFFF"/>
                </a:solidFill>
                <a:latin typeface="Arimo"/>
                <a:ea typeface="Arimo"/>
                <a:cs typeface="Arimo"/>
                <a:sym typeface="Arimo"/>
              </a:rPr>
              <a:t>Vision Transformer (ViT) modeli, görüntüyü parçalara ayırarak dikkat mekanizmalarıyla analiz etmesine rağmen, bu çalışmada yalnızca %45 doğruluk elde etmiş ve overfitting eğilimi göstermiştir. Bu durum, ViT’nin yüksek veri gereksinimi ve sını</a:t>
            </a:r>
            <a:r>
              <a:rPr lang="en-US" sz="2862" spc="5">
                <a:solidFill>
                  <a:srgbClr val="FFFFFF"/>
                </a:solidFill>
                <a:latin typeface="Arimo"/>
                <a:ea typeface="Arimo"/>
                <a:cs typeface="Arimo"/>
                <a:sym typeface="Arimo"/>
              </a:rPr>
              <a:t>rlı örneklemde genelleme yapamamasıyla ilişkilidir.</a:t>
            </a:r>
          </a:p>
          <a:p>
            <a:pPr algn="just">
              <a:lnSpc>
                <a:spcPts val="4007"/>
              </a:lnSpc>
              <a:spcBef>
                <a:spcPct val="0"/>
              </a:spcBef>
            </a:pPr>
            <a:r>
              <a:rPr lang="en-US" sz="2862" spc="5">
                <a:solidFill>
                  <a:srgbClr val="FFFFFF"/>
                </a:solidFill>
                <a:latin typeface="Arimo"/>
                <a:ea typeface="Arimo"/>
                <a:cs typeface="Arimo"/>
                <a:sym typeface="Arimo"/>
              </a:rPr>
              <a:t>RNN modeli ise sıralı veri işleme yeteneğine rağmen, X-ray görüntülerindeki mekânsal özellikleri yakalayamamış ve %55–%72 aralığında değişen doğruluk oranlarıyla dengesiz bir performans sergilemiştir.</a:t>
            </a:r>
          </a:p>
          <a:p>
            <a:pPr algn="just">
              <a:lnSpc>
                <a:spcPts val="4007"/>
              </a:lnSpc>
              <a:spcBef>
                <a:spcPct val="0"/>
              </a:spcBef>
            </a:pPr>
            <a:r>
              <a:rPr lang="en-US" sz="2862" spc="5">
                <a:solidFill>
                  <a:srgbClr val="FFFFFF"/>
                </a:solidFill>
                <a:latin typeface="Arimo"/>
                <a:ea typeface="Arimo"/>
                <a:cs typeface="Arimo"/>
                <a:sym typeface="Arimo"/>
              </a:rPr>
              <a:t>Her iki modelin de sınırlılıkları nedeniyle, daha stabil öğrenme sunan ve mekânsal öznitelikleri etkin şekilde çıkarabilen CNN mimarisi nihai çözüm olarak tercih edilmiştir.</a:t>
            </a:r>
          </a:p>
          <a:p>
            <a:pPr algn="just">
              <a:lnSpc>
                <a:spcPts val="4007"/>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3533CD">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480663" y="1028700"/>
            <a:ext cx="8770571" cy="5396606"/>
          </a:xfrm>
          <a:custGeom>
            <a:avLst/>
            <a:gdLst/>
            <a:ahLst/>
            <a:cxnLst/>
            <a:rect r="r" b="b" t="t" l="l"/>
            <a:pathLst>
              <a:path h="5396606" w="8770571">
                <a:moveTo>
                  <a:pt x="0" y="0"/>
                </a:moveTo>
                <a:lnTo>
                  <a:pt x="8770571" y="0"/>
                </a:lnTo>
                <a:lnTo>
                  <a:pt x="8770571" y="5396606"/>
                </a:lnTo>
                <a:lnTo>
                  <a:pt x="0" y="5396606"/>
                </a:lnTo>
                <a:lnTo>
                  <a:pt x="0" y="0"/>
                </a:lnTo>
                <a:close/>
              </a:path>
            </a:pathLst>
          </a:custGeom>
          <a:blipFill>
            <a:blip r:embed="rId2"/>
            <a:stretch>
              <a:fillRect l="0" t="-381" r="0" b="-381"/>
            </a:stretch>
          </a:blipFill>
        </p:spPr>
      </p:sp>
      <p:sp>
        <p:nvSpPr>
          <p:cNvPr name="TextBox 3" id="3"/>
          <p:cNvSpPr txBox="true"/>
          <p:nvPr/>
        </p:nvSpPr>
        <p:spPr>
          <a:xfrm rot="0">
            <a:off x="983771" y="210769"/>
            <a:ext cx="17184108" cy="1517114"/>
          </a:xfrm>
          <a:prstGeom prst="rect">
            <a:avLst/>
          </a:prstGeom>
        </p:spPr>
        <p:txBody>
          <a:bodyPr anchor="t" rtlCol="false" tIns="0" lIns="0" bIns="0" rIns="0">
            <a:spAutoFit/>
          </a:bodyPr>
          <a:lstStyle/>
          <a:p>
            <a:pPr algn="ctr">
              <a:lnSpc>
                <a:spcPts val="6148"/>
              </a:lnSpc>
            </a:pPr>
            <a:r>
              <a:rPr lang="en-US" sz="4391">
                <a:solidFill>
                  <a:srgbClr val="FFFFFF"/>
                </a:solidFill>
                <a:latin typeface="Sedgwick Ave"/>
                <a:ea typeface="Sedgwick Ave"/>
                <a:cs typeface="Sedgwick Ave"/>
                <a:sym typeface="Sedgwick Ave"/>
              </a:rPr>
              <a:t>Modellerin Başarı Kriterleri Açısından Karşılaştırılması</a:t>
            </a:r>
          </a:p>
          <a:p>
            <a:pPr algn="ctr">
              <a:lnSpc>
                <a:spcPts val="6148"/>
              </a:lnSpc>
            </a:pPr>
          </a:p>
        </p:txBody>
      </p:sp>
      <p:sp>
        <p:nvSpPr>
          <p:cNvPr name="TextBox 4" id="4"/>
          <p:cNvSpPr txBox="true"/>
          <p:nvPr/>
        </p:nvSpPr>
        <p:spPr>
          <a:xfrm rot="0">
            <a:off x="178804" y="6639831"/>
            <a:ext cx="17706129" cy="4067127"/>
          </a:xfrm>
          <a:prstGeom prst="rect">
            <a:avLst/>
          </a:prstGeom>
        </p:spPr>
        <p:txBody>
          <a:bodyPr anchor="t" rtlCol="false" tIns="0" lIns="0" bIns="0" rIns="0">
            <a:spAutoFit/>
          </a:bodyPr>
          <a:lstStyle/>
          <a:p>
            <a:pPr algn="just">
              <a:lnSpc>
                <a:spcPts val="4029"/>
              </a:lnSpc>
            </a:pPr>
            <a:r>
              <a:rPr lang="en-US" sz="2878">
                <a:solidFill>
                  <a:srgbClr val="FFFFFF"/>
                </a:solidFill>
                <a:latin typeface="Arimo"/>
                <a:ea typeface="Arimo"/>
                <a:cs typeface="Arimo"/>
                <a:sym typeface="Arimo"/>
              </a:rPr>
              <a:t>Convolutional Neural Network (CNN) modeli %97 doğruluk oranı ile en iyi performansı sergilemiştir. Bu yüksek başarı, CNN’in X-ray görüntülerinden etkili öznitelik çıkarma kapasitesine dayanmaktadır. ResNet modeli %88 doğruluk ile ikinci sırada yer alırken, RNN modeli %55 doğruluk ile düşük ama istikrarlı bir sonuç üretmiştir. Vision Transformer (ViT) ise %45 doğrulukla en düşük başarıyı göstermiştir; bu durum, sınırlı veriyle öğrenme yetersizliği ve erken aşamada overfitting eğilimi ile ilişkilendirilmektedir.</a:t>
            </a:r>
          </a:p>
          <a:p>
            <a:pPr algn="just">
              <a:lnSpc>
                <a:spcPts val="4029"/>
              </a:lnSpc>
            </a:pPr>
            <a:r>
              <a:rPr lang="en-US" sz="2878">
                <a:solidFill>
                  <a:srgbClr val="FFFFFF"/>
                </a:solidFill>
                <a:latin typeface="Arimo"/>
                <a:ea typeface="Arimo"/>
                <a:cs typeface="Arimo"/>
                <a:sym typeface="Arimo"/>
              </a:rPr>
              <a:t>Sonuçlar, CNN tabanlı mimarilerin medikal görüntü sınıflandırmalarında güçlü bir tercih olduğunu ortaya koymaktadır.</a:t>
            </a:r>
          </a:p>
          <a:p>
            <a:pPr algn="just">
              <a:lnSpc>
                <a:spcPts val="402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DAGqZ3zXRSo</dc:identifier>
  <dcterms:modified xsi:type="dcterms:W3CDTF">2011-08-01T06:04:30Z</dcterms:modified>
  <cp:revision>1</cp:revision>
  <dc:title>Introduction to</dc:title>
</cp:coreProperties>
</file>