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>
      <p:cViewPr varScale="1">
        <p:scale>
          <a:sx n="78" d="100"/>
          <a:sy n="78" d="100"/>
        </p:scale>
        <p:origin x="110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3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2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8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46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3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9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31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9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4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0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6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17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62026"/>
            <a:ext cx="12192000" cy="524510"/>
            <a:chOff x="0" y="6333745"/>
            <a:chExt cx="12192000" cy="52451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69987" y="1643425"/>
            <a:ext cx="9848849" cy="1498362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 algn="ctr">
              <a:lnSpc>
                <a:spcPts val="8200"/>
              </a:lnSpc>
              <a:spcBef>
                <a:spcPts val="1540"/>
              </a:spcBef>
            </a:pPr>
            <a:r>
              <a:rPr sz="6600" spc="-53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Data </a:t>
            </a:r>
            <a:r>
              <a:rPr sz="6600" spc="-63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Science</a:t>
            </a:r>
            <a:r>
              <a:rPr sz="6600" spc="-869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sz="6600" spc="-5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Capstone  </a:t>
            </a:r>
            <a:r>
              <a:rPr sz="6600" spc="-36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7053581" cy="144847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/>
              </a:rPr>
              <a:t>Noor Mohammed Mujtehdi Syed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/>
              </a:rPr>
              <a:t>https://github.com/snmm95/Tools-For-Data-Science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rial"/>
              </a:rPr>
              <a:t>05/04/2023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Agency FB" panose="020B0503020202020204" pitchFamily="34" charset="0"/>
                <a:cs typeface="Times New Roman" panose="02020603050405020304" pitchFamily="18" charset="0"/>
              </a:rPr>
              <a:t>Data</a:t>
            </a:r>
            <a:r>
              <a:rPr spc="-53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275" dirty="0">
                <a:latin typeface="Agency FB" panose="020B0503020202020204" pitchFamily="34" charset="0"/>
                <a:cs typeface="Times New Roman" panose="02020603050405020304" pitchFamily="18" charset="0"/>
              </a:rPr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87080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Create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training label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landing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outcomes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where 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= 1 &amp;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failure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=</a:t>
            </a:r>
            <a:r>
              <a:rPr sz="2000" spc="-8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Outcome</a:t>
            </a:r>
            <a:r>
              <a:rPr sz="2000" spc="-7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column</a:t>
            </a:r>
            <a:r>
              <a:rPr sz="20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has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two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components:</a:t>
            </a:r>
            <a:r>
              <a:rPr sz="2000" spc="-7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‘Mission</a:t>
            </a:r>
            <a:r>
              <a:rPr sz="2000" spc="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Outcome’</a:t>
            </a:r>
            <a:r>
              <a:rPr sz="2000" spc="-6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‘Landing</a:t>
            </a:r>
            <a:r>
              <a:rPr sz="2000" spc="-5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Location’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New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training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label column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‘class’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value 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1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‘Mission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Outcome’ is 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True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0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otherwise. 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Value 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Mapping: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True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ASDS, 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True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RTLS,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&amp; 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True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Ocean –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set 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-&gt;</a:t>
            </a:r>
            <a:r>
              <a:rPr sz="2000" spc="-8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None None,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False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ASDS, None ASDS,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False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Ocean,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False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RTLS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–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set 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-&gt;</a:t>
            </a:r>
            <a:r>
              <a:rPr sz="2000" spc="-10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GitHub 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https://github.com/snmm95/Tools-For-Data-Science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gency FB" panose="020B0503020202020204" pitchFamily="34" charset="0"/>
                <a:cs typeface="Times New Roman" panose="02020603050405020304" pitchFamily="18" charset="0"/>
              </a:rPr>
              <a:t>EDA </a:t>
            </a:r>
            <a:r>
              <a:rPr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pc="-340" dirty="0">
                <a:latin typeface="Agency FB" panose="020B0503020202020204" pitchFamily="34" charset="0"/>
                <a:cs typeface="Times New Roman" panose="02020603050405020304" pitchFamily="18" charset="0"/>
              </a:rPr>
              <a:t>Data</a:t>
            </a:r>
            <a:r>
              <a:rPr spc="-65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270" dirty="0">
                <a:latin typeface="Agency FB" panose="020B0503020202020204" pitchFamily="34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15919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Exploratory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Analysis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performed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 variables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2000" spc="-50" dirty="0">
                <a:latin typeface="Agency FB" panose="020B0503020202020204" pitchFamily="34" charset="0"/>
                <a:cs typeface="Times New Roman" panose="02020603050405020304" pitchFamily="18" charset="0"/>
              </a:rPr>
              <a:t>Number,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Mass,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Site,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Orbit, Class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130" dirty="0">
                <a:latin typeface="Agency FB" panose="020B0503020202020204" pitchFamily="34" charset="0"/>
                <a:cs typeface="Times New Roman" panose="02020603050405020304" pitchFamily="18" charset="0"/>
              </a:rPr>
              <a:t>Year.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Plots</a:t>
            </a:r>
            <a:r>
              <a:rPr sz="2000" u="heavy" spc="-5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Used: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Mass,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Site,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Mass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Site,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Orbit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Rate,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Number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Orbit,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vs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Orbit,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Success </a:t>
            </a:r>
            <a:r>
              <a:rPr sz="2000" spc="-60" dirty="0">
                <a:latin typeface="Agency FB" panose="020B0503020202020204" pitchFamily="34" charset="0"/>
                <a:cs typeface="Times New Roman" panose="02020603050405020304" pitchFamily="18" charset="0"/>
              </a:rPr>
              <a:t>Yearly</a:t>
            </a:r>
            <a:r>
              <a:rPr sz="2000" spc="7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Agency FB" panose="020B0503020202020204" pitchFamily="34" charset="0"/>
                <a:cs typeface="Times New Roman" panose="02020603050405020304" pitchFamily="18" charset="0"/>
              </a:rPr>
              <a:t>Trend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plots, line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charts, and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bar plots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were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compare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relationships between variables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 to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decide if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relationship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exists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that they could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used in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training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machine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learning</a:t>
            </a:r>
            <a:r>
              <a:rPr sz="20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model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GitHub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https://github.com/snmm95/Tools-For-Data-Science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gency FB" panose="020B0503020202020204" pitchFamily="34" charset="0"/>
                <a:cs typeface="Times New Roman" panose="02020603050405020304" pitchFamily="18" charset="0"/>
              </a:rPr>
              <a:t>EDA </a:t>
            </a:r>
            <a:r>
              <a:rPr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with</a:t>
            </a:r>
            <a:r>
              <a:rPr spc="-28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770" dirty="0">
                <a:latin typeface="Agency FB" panose="020B0503020202020204" pitchFamily="34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29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Loaded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set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into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IBM DB2</a:t>
            </a:r>
            <a:r>
              <a:rPr sz="2000" spc="-1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Database.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Queried using SQL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Python</a:t>
            </a:r>
            <a:r>
              <a:rPr sz="2000" spc="-1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integration.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Queries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were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made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get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better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understanding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</a:t>
            </a:r>
            <a:r>
              <a:rPr sz="2000" spc="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dataset.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Queried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information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about 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names, mission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outcomes, various pay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load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sizes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customers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versions,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landing</a:t>
            </a:r>
            <a:r>
              <a:rPr sz="2000" spc="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outcomes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GitHub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https://github.com/snmm95/Tools-For-Data-Science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Agency FB" panose="020B0503020202020204" pitchFamily="34" charset="0"/>
                <a:cs typeface="Times New Roman" panose="02020603050405020304" pitchFamily="18" charset="0"/>
              </a:rPr>
              <a:t>Build </a:t>
            </a:r>
            <a:r>
              <a:rPr spc="-315" dirty="0">
                <a:latin typeface="Agency FB" panose="020B0503020202020204" pitchFamily="34" charset="0"/>
                <a:cs typeface="Times New Roman" panose="02020603050405020304" pitchFamily="18" charset="0"/>
              </a:rPr>
              <a:t>an </a:t>
            </a:r>
            <a:r>
              <a:rPr spc="-190" dirty="0">
                <a:latin typeface="Agency FB" panose="020B0503020202020204" pitchFamily="34" charset="0"/>
                <a:cs typeface="Times New Roman" panose="02020603050405020304" pitchFamily="18" charset="0"/>
              </a:rPr>
              <a:t>interactive </a:t>
            </a:r>
            <a:r>
              <a:rPr spc="-295" dirty="0">
                <a:latin typeface="Agency FB" panose="020B0503020202020204" pitchFamily="34" charset="0"/>
                <a:cs typeface="Times New Roman" panose="02020603050405020304" pitchFamily="18" charset="0"/>
              </a:rPr>
              <a:t>map </a:t>
            </a:r>
            <a:r>
              <a:rPr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with</a:t>
            </a:r>
            <a:r>
              <a:rPr spc="-78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270" dirty="0">
                <a:latin typeface="Agency FB" panose="020B0503020202020204" pitchFamily="34" charset="0"/>
                <a:cs typeface="Times New Roman" panose="02020603050405020304" pitchFamily="18" charset="0"/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586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Folium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maps mark Launch Sites, 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unsuccessful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landings, and a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proximity example 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key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locations: </a:t>
            </a:r>
            <a:r>
              <a:rPr sz="2000" spc="-60" dirty="0">
                <a:latin typeface="Agency FB" panose="020B0503020202020204" pitchFamily="34" charset="0"/>
                <a:cs typeface="Times New Roman" panose="02020603050405020304" pitchFamily="18" charset="0"/>
              </a:rPr>
              <a:t>Railway, Highway,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Coast,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  <a:r>
              <a:rPr sz="2000" spc="3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60" dirty="0">
                <a:latin typeface="Agency FB" panose="020B0503020202020204" pitchFamily="34" charset="0"/>
                <a:cs typeface="Times New Roman" panose="02020603050405020304" pitchFamily="18" charset="0"/>
              </a:rPr>
              <a:t>City.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allows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understand why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may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located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where they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are.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Also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visualizes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relative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location.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GitHub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url:</a:t>
            </a:r>
            <a:endParaRPr lang="en-US" sz="2000" u="heavy" spc="-5" dirty="0">
              <a:uFill>
                <a:solidFill>
                  <a:srgbClr val="404040"/>
                </a:solidFill>
              </a:uFill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https://github.com/snmm95/Tools-For-Data-Science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>
                <a:latin typeface="Agency FB" panose="020B0503020202020204" pitchFamily="34" charset="0"/>
                <a:cs typeface="Times New Roman" panose="02020603050405020304" pitchFamily="18" charset="0"/>
              </a:rPr>
              <a:t>Build </a:t>
            </a:r>
            <a:r>
              <a:rPr spc="-415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pc="-340" dirty="0">
                <a:latin typeface="Agency FB" panose="020B0503020202020204" pitchFamily="34" charset="0"/>
                <a:cs typeface="Times New Roman" panose="02020603050405020304" pitchFamily="18" charset="0"/>
              </a:rPr>
              <a:t>Dashboard </a:t>
            </a:r>
            <a:r>
              <a:rPr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pc="-210" dirty="0">
                <a:latin typeface="Agency FB" panose="020B0503020202020204" pitchFamily="34" charset="0"/>
                <a:cs typeface="Times New Roman" panose="02020603050405020304" pitchFamily="18" charset="0"/>
              </a:rPr>
              <a:t>Plotly</a:t>
            </a:r>
            <a:r>
              <a:rPr spc="-8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450" dirty="0">
                <a:latin typeface="Agency FB" panose="020B0503020202020204" pitchFamily="34" charset="0"/>
                <a:cs typeface="Times New Roman" panose="02020603050405020304" pitchFamily="18" charset="0"/>
              </a:rPr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2775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Dashboard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includes 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pie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chart and a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scatter</a:t>
            </a:r>
            <a:r>
              <a:rPr sz="2000" spc="-13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plot.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Pie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chart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can be selected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show distribution of 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across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can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selected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show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individual 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</a:t>
            </a:r>
            <a:r>
              <a:rPr sz="2000" spc="-11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rates.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plot 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takes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two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inputs: All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or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individual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mass on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slider between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0  and 10000</a:t>
            </a:r>
            <a:r>
              <a:rPr sz="2000" spc="-1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The pie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chart is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visualize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</a:t>
            </a:r>
            <a:r>
              <a:rPr sz="2000" spc="2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rate.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plot can help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us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see how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varies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across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sites,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mass,</a:t>
            </a:r>
            <a:r>
              <a:rPr sz="2000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version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category.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GitHub</a:t>
            </a:r>
            <a:r>
              <a:rPr sz="2000" u="heavy" spc="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url: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uFill>
                  <a:solidFill>
                    <a:srgbClr val="2996E1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https://github.com/snmm95/Tools-For-Data-Science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>
                <a:latin typeface="Agency FB" panose="020B0503020202020204" pitchFamily="34" charset="0"/>
                <a:cs typeface="Times New Roman" panose="02020603050405020304" pitchFamily="18" charset="0"/>
              </a:rPr>
              <a:t>Predictive </a:t>
            </a:r>
            <a:r>
              <a:rPr spc="-355" dirty="0">
                <a:latin typeface="Agency FB" panose="020B0503020202020204" pitchFamily="34" charset="0"/>
                <a:cs typeface="Times New Roman" panose="02020603050405020304" pitchFamily="18" charset="0"/>
              </a:rPr>
              <a:t>analysis</a:t>
            </a:r>
            <a:r>
              <a:rPr spc="-55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280" dirty="0">
                <a:latin typeface="Agency FB" panose="020B0503020202020204" pitchFamily="34" charset="0"/>
                <a:cs typeface="Times New Roman" panose="02020603050405020304" pitchFamily="18" charset="0"/>
              </a:rPr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GitHub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url:</a:t>
            </a:r>
            <a:endParaRPr lang="en-IN" sz="2000" u="heavy" spc="-5" dirty="0">
              <a:uFill>
                <a:solidFill>
                  <a:srgbClr val="404040"/>
                </a:solidFill>
              </a:uFill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https://github.com/snmm95/Tools-For-Data-Science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rgbClr val="E28312"/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solidFill>
              <a:schemeClr val="accent1"/>
            </a:solidFill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7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Results</a:t>
            </a:r>
            <a:r>
              <a:rPr u="heavy" spc="-375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41460" y="5805436"/>
            <a:ext cx="90430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is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preview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Plotly dashboard.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following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sides will show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results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EDA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visualization, EDA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SQL, </a:t>
            </a:r>
            <a:r>
              <a:rPr sz="18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Interactive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Map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Folium,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18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finally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8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results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our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model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about 83%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accuracy.</a:t>
            </a:r>
            <a:endParaRPr sz="1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281" y="2667000"/>
            <a:ext cx="5272382" cy="29657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latin typeface="Agency FB" panose="020B0503020202020204" pitchFamily="34" charset="0"/>
                <a:cs typeface="Times New Roman" panose="02020603050405020304" pitchFamily="18" charset="0"/>
              </a:rPr>
              <a:t>E</a:t>
            </a:r>
            <a:r>
              <a:rPr lang="en-IN" sz="7200" spc="-1125" dirty="0">
                <a:latin typeface="Agency FB" panose="020B0503020202020204" pitchFamily="34" charset="0"/>
                <a:cs typeface="Times New Roman" panose="02020603050405020304" pitchFamily="18" charset="0"/>
              </a:rPr>
              <a:t>   </a:t>
            </a:r>
            <a:r>
              <a:rPr sz="7200" spc="-1125" dirty="0">
                <a:latin typeface="Agency FB" panose="020B0503020202020204" pitchFamily="34" charset="0"/>
                <a:cs typeface="Times New Roman" panose="02020603050405020304" pitchFamily="18" charset="0"/>
              </a:rPr>
              <a:t>D</a:t>
            </a:r>
            <a:r>
              <a:rPr lang="en-IN" sz="7200" spc="-112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7200" spc="-1125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lang="en-IN" sz="7200" spc="-1125" dirty="0">
                <a:latin typeface="Agency FB" panose="020B0503020202020204" pitchFamily="34" charset="0"/>
                <a:cs typeface="Times New Roman" panose="02020603050405020304" pitchFamily="18" charset="0"/>
              </a:rPr>
              <a:t>   </a:t>
            </a:r>
            <a:r>
              <a:rPr sz="7200" spc="-50" dirty="0">
                <a:latin typeface="Agency FB" panose="020B0503020202020204" pitchFamily="34" charset="0"/>
                <a:cs typeface="Times New Roman" panose="02020603050405020304" pitchFamily="18" charset="0"/>
              </a:rPr>
              <a:t>with</a:t>
            </a:r>
            <a:r>
              <a:rPr sz="7200" spc="-127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7200" spc="-425" dirty="0">
                <a:latin typeface="Agency FB" panose="020B0503020202020204" pitchFamily="34" charset="0"/>
                <a:cs typeface="Times New Roman" panose="02020603050405020304" pitchFamily="18" charset="0"/>
              </a:rPr>
              <a:t>Visualization</a:t>
            </a:r>
            <a:endParaRPr sz="7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latin typeface="Agency FB" panose="020B0503020202020204" pitchFamily="34" charset="0"/>
                <a:cs typeface="Times New Roman" panose="02020603050405020304" pitchFamily="18" charset="0"/>
              </a:rPr>
              <a:t>EXPLORATORY</a:t>
            </a:r>
            <a:r>
              <a:rPr lang="en-US" sz="2400" spc="-27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340" dirty="0">
                <a:latin typeface="Agency FB" panose="020B0503020202020204" pitchFamily="34" charset="0"/>
                <a:cs typeface="Times New Roman" panose="02020603050405020304" pitchFamily="18" charset="0"/>
              </a:rPr>
              <a:t>DATA  </a:t>
            </a:r>
            <a:r>
              <a:rPr sz="2400" spc="-33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33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225" dirty="0">
                <a:latin typeface="Agency FB" panose="020B0503020202020204" pitchFamily="34" charset="0"/>
                <a:cs typeface="Times New Roman" panose="02020603050405020304" pitchFamily="18" charset="0"/>
              </a:rPr>
              <a:t>ANALYSIS</a:t>
            </a:r>
            <a:r>
              <a:rPr lang="en-US" sz="2400" spc="-22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85" dirty="0">
                <a:latin typeface="Agency FB" panose="020B05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2400" spc="-8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215" dirty="0">
                <a:latin typeface="Agency FB" panose="020B0503020202020204" pitchFamily="34" charset="0"/>
                <a:cs typeface="Times New Roman" panose="02020603050405020304" pitchFamily="18" charset="0"/>
              </a:rPr>
              <a:t>SEABORN</a:t>
            </a:r>
            <a:r>
              <a:rPr lang="en-US" sz="2400" spc="-21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295" dirty="0">
                <a:latin typeface="Agency FB" panose="020B0503020202020204" pitchFamily="34" charset="0"/>
                <a:cs typeface="Times New Roman" panose="02020603050405020304" pitchFamily="18" charset="0"/>
              </a:rPr>
              <a:t>PLOTS</a:t>
            </a:r>
            <a:endParaRPr sz="2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24629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3600" spc="-229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Number </a:t>
            </a:r>
            <a:r>
              <a:rPr sz="3600" spc="-3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3600" spc="-31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</a:t>
            </a:r>
            <a:r>
              <a:rPr sz="3600" spc="-76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600" spc="-26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Site</a:t>
            </a:r>
            <a:endParaRPr sz="3600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volume.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indicates unsuccessful</a:t>
            </a:r>
            <a:r>
              <a:rPr sz="1600" spc="18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24628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3600" spc="-3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3600" spc="-31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</a:t>
            </a:r>
            <a:r>
              <a:rPr sz="3600" spc="-49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600" spc="-26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Site</a:t>
            </a:r>
            <a:endParaRPr sz="3600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58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mass.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indicates unsuccessful</a:t>
            </a:r>
            <a:r>
              <a:rPr sz="1600" spc="18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Outline</a:t>
            </a:r>
            <a:r>
              <a:rPr u="heavy" spc="-19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00800" y="2231886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Agency FB" panose="020B0503020202020204" pitchFamily="34" charset="0"/>
                <a:cs typeface="Carlito"/>
              </a:rPr>
              <a:t>Executive </a:t>
            </a:r>
            <a:r>
              <a:rPr sz="2200" spc="-15" dirty="0">
                <a:latin typeface="Agency FB" panose="020B0503020202020204" pitchFamily="34" charset="0"/>
                <a:cs typeface="Carlito"/>
              </a:rPr>
              <a:t>Summary</a:t>
            </a:r>
            <a:r>
              <a:rPr sz="2200" spc="-10" dirty="0">
                <a:latin typeface="Agency FB" panose="020B0503020202020204" pitchFamily="34" charset="0"/>
                <a:cs typeface="Carlito"/>
              </a:rPr>
              <a:t> </a:t>
            </a:r>
            <a:r>
              <a:rPr sz="2200" spc="-15" dirty="0">
                <a:latin typeface="Agency FB" panose="020B0503020202020204" pitchFamily="34" charset="0"/>
                <a:cs typeface="Carlito"/>
              </a:rPr>
              <a:t>(3)</a:t>
            </a:r>
            <a:endParaRPr sz="2200" dirty="0">
              <a:latin typeface="Agency FB" panose="020B050302020202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Introduction</a:t>
            </a:r>
            <a:r>
              <a:rPr sz="22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(4)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gency FB" panose="020B0503020202020204" pitchFamily="34" charset="0"/>
                <a:cs typeface="Carlito"/>
              </a:rPr>
              <a:t>Methodology</a:t>
            </a:r>
            <a:r>
              <a:rPr sz="2200" spc="-60" dirty="0">
                <a:latin typeface="Agency FB" panose="020B0503020202020204" pitchFamily="34" charset="0"/>
                <a:cs typeface="Carlito"/>
              </a:rPr>
              <a:t> </a:t>
            </a:r>
            <a:r>
              <a:rPr sz="2200" spc="-15" dirty="0">
                <a:latin typeface="Agency FB" panose="020B0503020202020204" pitchFamily="34" charset="0"/>
                <a:cs typeface="Carlito"/>
              </a:rPr>
              <a:t>(6)</a:t>
            </a:r>
            <a:endParaRPr sz="2200" dirty="0">
              <a:latin typeface="Agency FB" panose="020B050302020202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Agency FB" panose="020B0503020202020204" pitchFamily="34" charset="0"/>
                <a:cs typeface="Carlito"/>
              </a:rPr>
              <a:t>Results</a:t>
            </a:r>
            <a:r>
              <a:rPr sz="2200" dirty="0">
                <a:latin typeface="Agency FB" panose="020B0503020202020204" pitchFamily="34" charset="0"/>
                <a:cs typeface="Carlito"/>
              </a:rPr>
              <a:t> </a:t>
            </a:r>
            <a:r>
              <a:rPr sz="2200" spc="-15" dirty="0">
                <a:latin typeface="Agency FB" panose="020B0503020202020204" pitchFamily="34" charset="0"/>
                <a:cs typeface="Carlito"/>
              </a:rPr>
              <a:t>(16)</a:t>
            </a:r>
            <a:endParaRPr sz="2200" dirty="0">
              <a:latin typeface="Agency FB" panose="020B050302020202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Agency FB" panose="020B0503020202020204" pitchFamily="34" charset="0"/>
                <a:cs typeface="Carlito"/>
              </a:rPr>
              <a:t>Conclusion</a:t>
            </a:r>
            <a:r>
              <a:rPr sz="2200" spc="-80" dirty="0">
                <a:latin typeface="Agency FB" panose="020B0503020202020204" pitchFamily="34" charset="0"/>
                <a:cs typeface="Carlito"/>
              </a:rPr>
              <a:t> </a:t>
            </a:r>
            <a:r>
              <a:rPr sz="2200" spc="-15" dirty="0">
                <a:latin typeface="Agency FB" panose="020B0503020202020204" pitchFamily="34" charset="0"/>
                <a:cs typeface="Carlito"/>
              </a:rPr>
              <a:t>(46)</a:t>
            </a:r>
            <a:endParaRPr sz="2200" dirty="0">
              <a:latin typeface="Agency FB" panose="020B050302020202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gency FB" panose="020B0503020202020204" pitchFamily="34" charset="0"/>
                <a:cs typeface="Carlito"/>
              </a:rPr>
              <a:t>Appendix</a:t>
            </a:r>
            <a:r>
              <a:rPr sz="2200" spc="-90" dirty="0">
                <a:latin typeface="Agency FB" panose="020B0503020202020204" pitchFamily="34" charset="0"/>
                <a:cs typeface="Carlito"/>
              </a:rPr>
              <a:t> </a:t>
            </a:r>
            <a:r>
              <a:rPr sz="2200" spc="-15" dirty="0">
                <a:latin typeface="Agency FB" panose="020B0503020202020204" pitchFamily="34" charset="0"/>
                <a:cs typeface="Carlito"/>
              </a:rPr>
              <a:t>(47)</a:t>
            </a:r>
            <a:endParaRPr sz="2200" dirty="0">
              <a:latin typeface="Agency FB" panose="020B0503020202020204" pitchFamily="34" charset="0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3600" spc="-16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rate </a:t>
            </a:r>
            <a:r>
              <a:rPr sz="3600" spc="-3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Orbit</a:t>
            </a:r>
            <a:r>
              <a:rPr sz="3600" spc="-67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type</a:t>
            </a:r>
            <a:endParaRPr sz="3600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rate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attempts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rate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sample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18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Rate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Scale</a:t>
            </a:r>
            <a:r>
              <a:rPr sz="1800" spc="-6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0 as</a:t>
            </a:r>
            <a:r>
              <a:rPr sz="1800" spc="-7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0%</a:t>
            </a:r>
            <a:endParaRPr sz="1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0.6 as</a:t>
            </a:r>
            <a:r>
              <a:rPr sz="1800" spc="-19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60%  1 as</a:t>
            </a:r>
            <a:r>
              <a:rPr sz="1800" spc="-1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100%</a:t>
            </a:r>
            <a:endParaRPr sz="1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accent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3600" spc="-229" dirty="0">
                <a:solidFill>
                  <a:schemeClr val="accent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Number </a:t>
            </a:r>
            <a:r>
              <a:rPr sz="3600" spc="-300" dirty="0">
                <a:solidFill>
                  <a:schemeClr val="accent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solidFill>
                  <a:schemeClr val="accent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Orbit</a:t>
            </a:r>
            <a:r>
              <a:rPr sz="3600" spc="-760" dirty="0">
                <a:solidFill>
                  <a:schemeClr val="accent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solidFill>
                  <a:schemeClr val="accent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type</a:t>
            </a:r>
            <a:endParaRPr sz="3600" dirty="0">
              <a:solidFill>
                <a:schemeClr val="accent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preference.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VLEO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orbits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indicates unsuccessful</a:t>
            </a:r>
            <a:r>
              <a:rPr sz="1600" spc="18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3600" spc="-3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3600" spc="-13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Orbit</a:t>
            </a:r>
            <a:r>
              <a:rPr sz="3600" spc="-46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600" spc="-14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type</a:t>
            </a:r>
            <a:endParaRPr sz="3600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latin typeface="Agency FB" panose="020B0503020202020204" pitchFamily="34" charset="0"/>
                <a:cs typeface="Carlito"/>
              </a:rPr>
              <a:t>Payload </a:t>
            </a:r>
            <a:r>
              <a:rPr sz="1600" spc="-5" dirty="0">
                <a:latin typeface="Agency FB" panose="020B0503020202020204" pitchFamily="34" charset="0"/>
                <a:cs typeface="Carlito"/>
              </a:rPr>
              <a:t>mass </a:t>
            </a:r>
            <a:r>
              <a:rPr sz="1600" spc="-20" dirty="0">
                <a:latin typeface="Agency FB" panose="020B0503020202020204" pitchFamily="34" charset="0"/>
                <a:cs typeface="Carlito"/>
              </a:rPr>
              <a:t>seems </a:t>
            </a:r>
            <a:r>
              <a:rPr sz="1600" spc="-15" dirty="0">
                <a:latin typeface="Agency FB" panose="020B0503020202020204" pitchFamily="34" charset="0"/>
                <a:cs typeface="Carlito"/>
              </a:rPr>
              <a:t>to </a:t>
            </a:r>
            <a:r>
              <a:rPr sz="1600" spc="-25" dirty="0">
                <a:latin typeface="Agency FB" panose="020B0503020202020204" pitchFamily="34" charset="0"/>
                <a:cs typeface="Carlito"/>
              </a:rPr>
              <a:t>correlate </a:t>
            </a:r>
            <a:r>
              <a:rPr sz="1600" spc="-5" dirty="0">
                <a:latin typeface="Agency FB" panose="020B0503020202020204" pitchFamily="34" charset="0"/>
                <a:cs typeface="Carlito"/>
              </a:rPr>
              <a:t>with</a:t>
            </a:r>
            <a:r>
              <a:rPr sz="1600" spc="40" dirty="0">
                <a:latin typeface="Agency FB" panose="020B0503020202020204" pitchFamily="34" charset="0"/>
                <a:cs typeface="Carlito"/>
              </a:rPr>
              <a:t> </a:t>
            </a:r>
            <a:r>
              <a:rPr sz="1600" spc="-15" dirty="0">
                <a:latin typeface="Agency FB" panose="020B0503020202020204" pitchFamily="34" charset="0"/>
                <a:cs typeface="Carlito"/>
              </a:rPr>
              <a:t>orbit</a:t>
            </a:r>
            <a:endParaRPr sz="1600" dirty="0">
              <a:latin typeface="Agency FB" panose="020B0503020202020204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latin typeface="Agency FB" panose="020B0503020202020204" pitchFamily="34" charset="0"/>
                <a:cs typeface="Carlito"/>
              </a:rPr>
              <a:t>LEO </a:t>
            </a:r>
            <a:r>
              <a:rPr sz="1600" spc="-5" dirty="0">
                <a:latin typeface="Agency FB" panose="020B0503020202020204" pitchFamily="34" charset="0"/>
                <a:cs typeface="Carlito"/>
              </a:rPr>
              <a:t>and </a:t>
            </a:r>
            <a:r>
              <a:rPr sz="1600" spc="-15" dirty="0">
                <a:latin typeface="Agency FB" panose="020B0503020202020204" pitchFamily="34" charset="0"/>
                <a:cs typeface="Carlito"/>
              </a:rPr>
              <a:t>SSO seem to </a:t>
            </a:r>
            <a:r>
              <a:rPr sz="1600" spc="-25" dirty="0">
                <a:latin typeface="Agency FB" panose="020B0503020202020204" pitchFamily="34" charset="0"/>
                <a:cs typeface="Carlito"/>
              </a:rPr>
              <a:t>have </a:t>
            </a:r>
            <a:r>
              <a:rPr sz="1600" spc="-20" dirty="0">
                <a:latin typeface="Agency FB" panose="020B0503020202020204" pitchFamily="34" charset="0"/>
                <a:cs typeface="Carlito"/>
              </a:rPr>
              <a:t>relatively low payload</a:t>
            </a:r>
            <a:r>
              <a:rPr sz="1600" spc="135" dirty="0">
                <a:latin typeface="Agency FB" panose="020B0503020202020204" pitchFamily="34" charset="0"/>
                <a:cs typeface="Carlito"/>
              </a:rPr>
              <a:t> </a:t>
            </a:r>
            <a:r>
              <a:rPr sz="1600" spc="-5" dirty="0">
                <a:latin typeface="Agency FB" panose="020B0503020202020204" pitchFamily="34" charset="0"/>
                <a:cs typeface="Carlito"/>
              </a:rPr>
              <a:t>mass</a:t>
            </a:r>
            <a:endParaRPr sz="1600" dirty="0">
              <a:latin typeface="Agency FB" panose="020B0503020202020204" pitchFamily="34" charset="0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Agency FB" panose="020B0503020202020204" pitchFamily="34" charset="0"/>
                <a:cs typeface="Carlito"/>
              </a:rPr>
              <a:t>The other </a:t>
            </a:r>
            <a:r>
              <a:rPr sz="1600" spc="-20" dirty="0">
                <a:latin typeface="Agency FB" panose="020B0503020202020204" pitchFamily="34" charset="0"/>
                <a:cs typeface="Carlito"/>
              </a:rPr>
              <a:t>most successful </a:t>
            </a:r>
            <a:r>
              <a:rPr sz="1600" spc="-5" dirty="0">
                <a:latin typeface="Agency FB" panose="020B0503020202020204" pitchFamily="34" charset="0"/>
                <a:cs typeface="Carlito"/>
              </a:rPr>
              <a:t>orbit </a:t>
            </a:r>
            <a:r>
              <a:rPr sz="1600" spc="-20" dirty="0">
                <a:latin typeface="Agency FB" panose="020B0503020202020204" pitchFamily="34" charset="0"/>
                <a:cs typeface="Carlito"/>
              </a:rPr>
              <a:t>VLEO </a:t>
            </a:r>
            <a:r>
              <a:rPr sz="1600" spc="-5" dirty="0">
                <a:latin typeface="Agency FB" panose="020B0503020202020204" pitchFamily="34" charset="0"/>
                <a:cs typeface="Carlito"/>
              </a:rPr>
              <a:t>only has </a:t>
            </a:r>
            <a:r>
              <a:rPr sz="1600" spc="-10" dirty="0">
                <a:latin typeface="Agency FB" panose="020B0503020202020204" pitchFamily="34" charset="0"/>
                <a:cs typeface="Carlito"/>
              </a:rPr>
              <a:t>payload </a:t>
            </a:r>
            <a:r>
              <a:rPr sz="1600" spc="-5" dirty="0">
                <a:latin typeface="Agency FB" panose="020B0503020202020204" pitchFamily="34" charset="0"/>
                <a:cs typeface="Carlito"/>
              </a:rPr>
              <a:t>mass </a:t>
            </a:r>
            <a:r>
              <a:rPr sz="1600" spc="-20" dirty="0">
                <a:latin typeface="Agency FB" panose="020B0503020202020204" pitchFamily="34" charset="0"/>
                <a:cs typeface="Carlito"/>
              </a:rPr>
              <a:t>values </a:t>
            </a:r>
            <a:r>
              <a:rPr sz="1600" spc="-5" dirty="0">
                <a:latin typeface="Agency FB" panose="020B0503020202020204" pitchFamily="34" charset="0"/>
                <a:cs typeface="Carlito"/>
              </a:rPr>
              <a:t>in the higher end of the</a:t>
            </a:r>
            <a:r>
              <a:rPr sz="1600" spc="85" dirty="0">
                <a:latin typeface="Agency FB" panose="020B0503020202020204" pitchFamily="34" charset="0"/>
                <a:cs typeface="Carlito"/>
              </a:rPr>
              <a:t> </a:t>
            </a:r>
            <a:r>
              <a:rPr sz="1600" spc="-25" dirty="0">
                <a:latin typeface="Agency FB" panose="020B0503020202020204" pitchFamily="34" charset="0"/>
                <a:cs typeface="Carlito"/>
              </a:rPr>
              <a:t>range</a:t>
            </a:r>
            <a:endParaRPr sz="1600" dirty="0">
              <a:latin typeface="Agency FB" panose="020B0503020202020204" pitchFamily="34" charset="0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Green indicates successful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launch; </a:t>
            </a:r>
            <a:r>
              <a:rPr sz="16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Purple </a:t>
            </a:r>
            <a:r>
              <a:rPr sz="16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indicates unsuccessful</a:t>
            </a:r>
            <a:r>
              <a:rPr sz="1600" spc="18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launch.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24629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3600" spc="-42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3600" spc="-33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Yearly</a:t>
            </a:r>
            <a:r>
              <a:rPr sz="3600" spc="-47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600" spc="-30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Trend</a:t>
            </a:r>
            <a:endParaRPr sz="3600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dip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2018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80%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95% confidence interval 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(light blue</a:t>
            </a:r>
            <a:r>
              <a:rPr sz="1600" spc="-1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shading)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latin typeface="Agency FB" panose="020B0503020202020204" pitchFamily="34" charset="0"/>
                <a:cs typeface="Times New Roman" panose="02020603050405020304" pitchFamily="18" charset="0"/>
              </a:rPr>
              <a:t>EDA </a:t>
            </a:r>
            <a:r>
              <a:rPr sz="8000" spc="-50" dirty="0">
                <a:latin typeface="Agency FB" panose="020B0503020202020204" pitchFamily="34" charset="0"/>
                <a:cs typeface="Times New Roman" panose="02020603050405020304" pitchFamily="18" charset="0"/>
              </a:rPr>
              <a:t>with</a:t>
            </a:r>
            <a:r>
              <a:rPr sz="8000" spc="-131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8000" spc="-1270" dirty="0">
                <a:latin typeface="Agency FB" panose="020B0503020202020204" pitchFamily="34" charset="0"/>
                <a:cs typeface="Times New Roman" panose="02020603050405020304" pitchFamily="18" charset="0"/>
              </a:rPr>
              <a:t>SQL</a:t>
            </a:r>
            <a:endParaRPr sz="8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896399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gency FB" panose="020B0503020202020204" pitchFamily="34" charset="0"/>
                <a:cs typeface="Times New Roman" panose="02020603050405020304" pitchFamily="18" charset="0"/>
              </a:rPr>
              <a:t>EXPLORATORY</a:t>
            </a:r>
            <a:r>
              <a:rPr lang="en-US" sz="2400" spc="-27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340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4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Agency FB" panose="020B0503020202020204" pitchFamily="34" charset="0"/>
                <a:cs typeface="Times New Roman" panose="02020603050405020304" pitchFamily="18" charset="0"/>
              </a:rPr>
              <a:t>ANALYSIS</a:t>
            </a:r>
            <a:r>
              <a:rPr lang="en-US" sz="2400" spc="-220" dirty="0">
                <a:latin typeface="Agency FB" panose="020B0503020202020204" pitchFamily="34" charset="0"/>
                <a:cs typeface="Times New Roman" panose="02020603050405020304" pitchFamily="18" charset="0"/>
              </a:rPr>
              <a:t>  W</a:t>
            </a:r>
            <a:r>
              <a:rPr sz="2400" spc="-85" dirty="0">
                <a:latin typeface="Agency FB" panose="020B0503020202020204" pitchFamily="34" charset="0"/>
                <a:cs typeface="Times New Roman" panose="02020603050405020304" pitchFamily="18" charset="0"/>
              </a:rPr>
              <a:t>ITH</a:t>
            </a:r>
            <a:r>
              <a:rPr lang="en-US" sz="2400" spc="-8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290" dirty="0">
                <a:latin typeface="Agency FB" panose="020B0503020202020204" pitchFamily="34" charset="0"/>
                <a:cs typeface="Times New Roman" panose="02020603050405020304" pitchFamily="18" charset="0"/>
              </a:rPr>
              <a:t>SQL</a:t>
            </a:r>
            <a:r>
              <a:rPr lang="en-US" sz="2400" spc="-290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155" dirty="0">
                <a:latin typeface="Agency FB" panose="020B0503020202020204" pitchFamily="34" charset="0"/>
                <a:cs typeface="Times New Roman" panose="02020603050405020304" pitchFamily="18" charset="0"/>
              </a:rPr>
              <a:t>DB2</a:t>
            </a:r>
            <a:r>
              <a:rPr lang="en-US" sz="2400" spc="-15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195" dirty="0">
                <a:latin typeface="Agency FB" panose="020B0503020202020204" pitchFamily="34" charset="0"/>
                <a:cs typeface="Times New Roman" panose="02020603050405020304" pitchFamily="18" charset="0"/>
              </a:rPr>
              <a:t>INTEGRATED</a:t>
            </a:r>
            <a:r>
              <a:rPr lang="en-US" sz="2400" spc="-19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95" dirty="0">
                <a:latin typeface="Agency FB" panose="020B050302020202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-9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185" dirty="0">
                <a:latin typeface="Agency FB" panose="020B0503020202020204" pitchFamily="34" charset="0"/>
                <a:cs typeface="Times New Roman" panose="02020603050405020304" pitchFamily="18" charset="0"/>
              </a:rPr>
              <a:t>PYTHON</a:t>
            </a:r>
            <a:r>
              <a:rPr lang="en-US" sz="2400" spc="-18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85" dirty="0">
                <a:latin typeface="Agency FB" panose="020B0503020202020204" pitchFamily="34" charset="0"/>
                <a:cs typeface="Times New Roman" panose="02020603050405020304" pitchFamily="18" charset="0"/>
              </a:rPr>
              <a:t>WITH	</a:t>
            </a:r>
            <a:r>
              <a:rPr sz="2400" spc="-175" dirty="0">
                <a:latin typeface="Agency FB" panose="020B0503020202020204" pitchFamily="34" charset="0"/>
                <a:cs typeface="Times New Roman" panose="02020603050405020304" pitchFamily="18" charset="0"/>
              </a:rPr>
              <a:t>SQLALCHEMY</a:t>
            </a:r>
            <a:endParaRPr sz="2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All </a:t>
            </a:r>
            <a:r>
              <a:rPr spc="-4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pc="-34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Site</a:t>
            </a:r>
            <a:r>
              <a:rPr spc="-7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459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48786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Query unique 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names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from</a:t>
            </a:r>
            <a:r>
              <a:rPr sz="2000" spc="-8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database.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CCAFS SLC-40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CCAFSSLC-40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likely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all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represent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</a:t>
            </a:r>
            <a:r>
              <a:rPr sz="2000" spc="-114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same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entry</a:t>
            </a:r>
            <a:r>
              <a:rPr sz="20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errors.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CCAFS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LC-40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was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previous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name. 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Likely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only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3 unique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launch_site values:  CCAFS SLC-40, KSC LC-39A,</a:t>
            </a:r>
            <a:r>
              <a:rPr sz="2000" spc="-31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VAFB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SLC-4E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pc="-34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Site </a:t>
            </a:r>
            <a:r>
              <a:rPr spc="-45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Names </a:t>
            </a:r>
            <a:r>
              <a:rPr spc="-34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Beginning </a:t>
            </a:r>
            <a:r>
              <a:rPr spc="-8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with</a:t>
            </a:r>
            <a:r>
              <a:rPr spc="-59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63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Total </a:t>
            </a:r>
            <a:r>
              <a:rPr spc="-42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pc="-434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Mass </a:t>
            </a:r>
            <a:r>
              <a:rPr spc="-13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from</a:t>
            </a:r>
            <a:r>
              <a:rPr spc="-58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69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189987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sums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total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mass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in kg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where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NASA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was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 </a:t>
            </a:r>
            <a:r>
              <a:rPr sz="2000" spc="-60" dirty="0">
                <a:latin typeface="Agency FB" panose="020B0503020202020204" pitchFamily="34" charset="0"/>
                <a:cs typeface="Times New Roman" panose="02020603050405020304" pitchFamily="18" charset="0"/>
              </a:rPr>
              <a:t>customer.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CRS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stands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Commercial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Resupply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Services which</a:t>
            </a:r>
            <a:r>
              <a:rPr sz="2000" spc="-9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indicates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that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these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payloads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were sent to 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International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Space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Station 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latin typeface="Agency FB" panose="020B0503020202020204" pitchFamily="34" charset="0"/>
              </a:rPr>
              <a:t>Average Payload </a:t>
            </a:r>
            <a:r>
              <a:rPr spc="-434" dirty="0">
                <a:latin typeface="Agency FB" panose="020B0503020202020204" pitchFamily="34" charset="0"/>
              </a:rPr>
              <a:t>Mass </a:t>
            </a:r>
            <a:r>
              <a:rPr spc="-285" dirty="0">
                <a:latin typeface="Agency FB" panose="020B0503020202020204" pitchFamily="34" charset="0"/>
              </a:rPr>
              <a:t>by </a:t>
            </a:r>
            <a:r>
              <a:rPr spc="-520" dirty="0">
                <a:latin typeface="Agency FB" panose="020B0503020202020204" pitchFamily="34" charset="0"/>
              </a:rPr>
              <a:t>F9</a:t>
            </a:r>
            <a:r>
              <a:rPr spc="-645" dirty="0">
                <a:latin typeface="Agency FB" panose="020B0503020202020204" pitchFamily="34" charset="0"/>
              </a:rPr>
              <a:t> </a:t>
            </a:r>
            <a:r>
              <a:rPr spc="-290" dirty="0">
                <a:latin typeface="Agency FB" panose="020B0503020202020204" pitchFamily="34" charset="0"/>
              </a:rPr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Agency FB" panose="020B0503020202020204" pitchFamily="34" charset="0"/>
                <a:cs typeface="Carlito"/>
              </a:rPr>
              <a:t>This </a:t>
            </a:r>
            <a:r>
              <a:rPr sz="2000" dirty="0">
                <a:latin typeface="Agency FB" panose="020B0503020202020204" pitchFamily="34" charset="0"/>
                <a:cs typeface="Carlito"/>
              </a:rPr>
              <a:t>query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calculates</a:t>
            </a:r>
            <a:r>
              <a:rPr sz="2000" spc="-204" dirty="0">
                <a:latin typeface="Agency FB" panose="020B0503020202020204" pitchFamily="34" charset="0"/>
                <a:cs typeface="Carlito"/>
              </a:rPr>
              <a:t> </a:t>
            </a:r>
            <a:r>
              <a:rPr sz="2000" dirty="0">
                <a:latin typeface="Agency FB" panose="020B0503020202020204" pitchFamily="34" charset="0"/>
                <a:cs typeface="Carlito"/>
              </a:rPr>
              <a:t>the  </a:t>
            </a:r>
            <a:r>
              <a:rPr sz="2000" spc="-40" dirty="0">
                <a:latin typeface="Agency FB" panose="020B0503020202020204" pitchFamily="34" charset="0"/>
                <a:cs typeface="Carlito"/>
              </a:rPr>
              <a:t>average </a:t>
            </a:r>
            <a:r>
              <a:rPr sz="2000" spc="-10" dirty="0">
                <a:latin typeface="Agency FB" panose="020B0503020202020204" pitchFamily="34" charset="0"/>
                <a:cs typeface="Carlito"/>
              </a:rPr>
              <a:t>payload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mass or  </a:t>
            </a:r>
            <a:r>
              <a:rPr sz="2000" dirty="0">
                <a:latin typeface="Agency FB" panose="020B0503020202020204" pitchFamily="34" charset="0"/>
                <a:cs typeface="Carlito"/>
              </a:rPr>
              <a:t>launches which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used  </a:t>
            </a:r>
            <a:r>
              <a:rPr sz="2000" spc="-20" dirty="0">
                <a:latin typeface="Agency FB" panose="020B0503020202020204" pitchFamily="34" charset="0"/>
                <a:cs typeface="Carlito"/>
              </a:rPr>
              <a:t>booster </a:t>
            </a:r>
            <a:r>
              <a:rPr sz="2000" spc="-25" dirty="0">
                <a:latin typeface="Agency FB" panose="020B0503020202020204" pitchFamily="34" charset="0"/>
                <a:cs typeface="Carlito"/>
              </a:rPr>
              <a:t>version </a:t>
            </a:r>
            <a:r>
              <a:rPr sz="2000" dirty="0">
                <a:latin typeface="Agency FB" panose="020B0503020202020204" pitchFamily="34" charset="0"/>
                <a:cs typeface="Carlito"/>
              </a:rPr>
              <a:t>F9</a:t>
            </a:r>
            <a:r>
              <a:rPr sz="2000" spc="-35" dirty="0">
                <a:latin typeface="Agency FB" panose="020B0503020202020204" pitchFamily="34" charset="0"/>
                <a:cs typeface="Carlito"/>
              </a:rPr>
              <a:t> </a:t>
            </a:r>
            <a:r>
              <a:rPr sz="2000" dirty="0">
                <a:latin typeface="Agency FB" panose="020B0503020202020204" pitchFamily="34" charset="0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Agency FB" panose="020B0503020202020204" pitchFamily="34" charset="0"/>
                <a:cs typeface="Carlito"/>
              </a:rPr>
              <a:t>Average </a:t>
            </a:r>
            <a:r>
              <a:rPr sz="2000" spc="-10" dirty="0">
                <a:latin typeface="Agency FB" panose="020B0503020202020204" pitchFamily="34" charset="0"/>
                <a:cs typeface="Carlito"/>
              </a:rPr>
              <a:t>payload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mass of  </a:t>
            </a:r>
            <a:r>
              <a:rPr sz="2000" dirty="0">
                <a:latin typeface="Agency FB" panose="020B0503020202020204" pitchFamily="34" charset="0"/>
                <a:cs typeface="Carlito"/>
              </a:rPr>
              <a:t>F9 1.1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is on </a:t>
            </a:r>
            <a:r>
              <a:rPr sz="2000" dirty="0">
                <a:latin typeface="Agency FB" panose="020B0503020202020204" pitchFamily="34" charset="0"/>
                <a:cs typeface="Carlito"/>
              </a:rPr>
              <a:t>the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low </a:t>
            </a:r>
            <a:r>
              <a:rPr sz="2000" dirty="0">
                <a:latin typeface="Agency FB" panose="020B0503020202020204" pitchFamily="34" charset="0"/>
                <a:cs typeface="Carlito"/>
              </a:rPr>
              <a:t>end</a:t>
            </a:r>
            <a:r>
              <a:rPr sz="2000" spc="-235" dirty="0">
                <a:latin typeface="Agency FB" panose="020B0503020202020204" pitchFamily="34" charset="0"/>
                <a:cs typeface="Carlito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of  our </a:t>
            </a:r>
            <a:r>
              <a:rPr sz="2000" spc="-10" dirty="0">
                <a:latin typeface="Agency FB" panose="020B0503020202020204" pitchFamily="34" charset="0"/>
                <a:cs typeface="Carlito"/>
              </a:rPr>
              <a:t>payload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mass</a:t>
            </a:r>
            <a:r>
              <a:rPr sz="2000" spc="-114" dirty="0">
                <a:latin typeface="Agency FB" panose="020B0503020202020204" pitchFamily="34" charset="0"/>
                <a:cs typeface="Carlito"/>
              </a:rPr>
              <a:t> </a:t>
            </a:r>
            <a:r>
              <a:rPr sz="2000" spc="-20" dirty="0">
                <a:latin typeface="Agency FB" panose="020B0503020202020204" pitchFamily="34" charset="0"/>
                <a:cs typeface="Carlito"/>
              </a:rPr>
              <a:t>range</a:t>
            </a:r>
            <a:endParaRPr sz="2000" dirty="0">
              <a:latin typeface="Agency FB" panose="020B0503020202020204" pitchFamily="34" charset="0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latin typeface="Agency FB" panose="020B0503020202020204" pitchFamily="34" charset="0"/>
                <a:cs typeface="Times New Roman" panose="02020603050405020304" pitchFamily="18" charset="0"/>
              </a:rPr>
              <a:t>First </a:t>
            </a:r>
            <a:r>
              <a:rPr spc="-42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pc="-320" dirty="0">
                <a:latin typeface="Agency FB" panose="020B0503020202020204" pitchFamily="34" charset="0"/>
                <a:cs typeface="Times New Roman" panose="02020603050405020304" pitchFamily="18" charset="0"/>
              </a:rPr>
              <a:t>Ground </a:t>
            </a:r>
            <a:r>
              <a:rPr spc="-545" dirty="0">
                <a:latin typeface="Agency FB" panose="020B0503020202020204" pitchFamily="34" charset="0"/>
                <a:cs typeface="Times New Roman" panose="02020603050405020304" pitchFamily="18" charset="0"/>
              </a:rPr>
              <a:t>Pad </a:t>
            </a:r>
            <a:r>
              <a:rPr spc="-37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</a:t>
            </a:r>
            <a:r>
              <a:rPr spc="-57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340" dirty="0">
                <a:latin typeface="Agency FB" panose="020B0503020202020204" pitchFamily="34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09236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first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pad</a:t>
            </a:r>
            <a:r>
              <a:rPr sz="2000" spc="-14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 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date.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First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pad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</a:t>
            </a:r>
            <a:r>
              <a:rPr sz="2000" spc="-7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wasn’t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until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end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</a:t>
            </a:r>
            <a:r>
              <a:rPr sz="2000" spc="-10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 in</a:t>
            </a:r>
            <a:r>
              <a:rPr sz="2000" spc="-7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general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appear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starting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9"/>
            <a:ext cx="9564689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 err="1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Executive</a:t>
            </a:r>
            <a:r>
              <a:rPr u="heavy" spc="-370" dirty="0" err="1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Summary</a:t>
            </a:r>
            <a:r>
              <a:rPr u="heavy" spc="-370" dirty="0">
                <a:uFill>
                  <a:solidFill>
                    <a:srgbClr val="7D7D7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5858" y="2378118"/>
            <a:ext cx="10164445" cy="30376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Collected </a:t>
            </a: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from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public SpaceX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API and </a:t>
            </a:r>
            <a:r>
              <a:rPr sz="22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SpaceX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Wikipedia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page.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Created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labels</a:t>
            </a:r>
            <a:r>
              <a:rPr lang="en-US"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column </a:t>
            </a: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‘class’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which classifies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landings.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Explored </a:t>
            </a: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2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using </a:t>
            </a:r>
            <a:r>
              <a:rPr sz="2200" dirty="0">
                <a:latin typeface="Agency FB" panose="020B0503020202020204" pitchFamily="34" charset="0"/>
                <a:cs typeface="Times New Roman" panose="02020603050405020304" pitchFamily="18" charset="0"/>
              </a:rPr>
              <a:t>SQL, 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visualization,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folium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maps,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dashboards.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Gathered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relevant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columns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be </a:t>
            </a:r>
            <a:r>
              <a:rPr sz="22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used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as</a:t>
            </a:r>
            <a:r>
              <a:rPr lang="en-US"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features.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Changed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all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categorical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variables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binary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using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one hot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encoding. 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Standardized </a:t>
            </a: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used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GridSearchCV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find </a:t>
            </a:r>
            <a:r>
              <a:rPr lang="en-US"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best </a:t>
            </a:r>
            <a:r>
              <a:rPr sz="22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parameters </a:t>
            </a: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machine learning</a:t>
            </a:r>
            <a:r>
              <a:rPr lang="en-US"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models.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Visualize </a:t>
            </a:r>
            <a:r>
              <a:rPr lang="en-US"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accuracy score </a:t>
            </a:r>
            <a:r>
              <a:rPr sz="2200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all</a:t>
            </a:r>
            <a:r>
              <a:rPr sz="22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models.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Four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machine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learning models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were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produced: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Logistic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Regression,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Support </a:t>
            </a:r>
            <a:r>
              <a:rPr sz="2200" spc="-50" dirty="0">
                <a:latin typeface="Agency FB" panose="020B0503020202020204" pitchFamily="34" charset="0"/>
                <a:cs typeface="Times New Roman" panose="02020603050405020304" pitchFamily="18" charset="0"/>
              </a:rPr>
              <a:t>Vector 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Machine,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Decision </a:t>
            </a:r>
            <a:r>
              <a:rPr sz="2200" spc="-80" dirty="0">
                <a:latin typeface="Agency FB" panose="020B0503020202020204" pitchFamily="34" charset="0"/>
                <a:cs typeface="Times New Roman" panose="02020603050405020304" pitchFamily="18" charset="0"/>
              </a:rPr>
              <a:t>Tree </a:t>
            </a:r>
            <a:r>
              <a:rPr sz="22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Classifier,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and K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Nearest Neighbors.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All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produced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similar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results</a:t>
            </a:r>
            <a:r>
              <a:rPr lang="en-US"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accuracy </a:t>
            </a:r>
            <a:r>
              <a:rPr sz="22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rate </a:t>
            </a:r>
            <a:r>
              <a:rPr sz="2200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about 83.33%. All models </a:t>
            </a:r>
            <a:r>
              <a:rPr lang="en-US"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over-predicted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landings.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More</a:t>
            </a:r>
            <a:r>
              <a:rPr lang="en-US"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is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needed </a:t>
            </a: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22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better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model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determination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  <a:r>
              <a:rPr sz="2200" spc="204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0" dirty="0">
                <a:latin typeface="Agency FB" panose="020B0503020202020204" pitchFamily="34" charset="0"/>
                <a:cs typeface="Times New Roman" panose="02020603050405020304" pitchFamily="18" charset="0"/>
              </a:rPr>
              <a:t>accuracy.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lang="en-US" sz="4300" spc="-39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lang="en-US" sz="4300" spc="-300" dirty="0">
                <a:latin typeface="Agency FB" panose="020B0503020202020204" pitchFamily="34" charset="0"/>
                <a:cs typeface="Times New Roman" panose="02020603050405020304" pitchFamily="18" charset="0"/>
              </a:rPr>
              <a:t>Drone </a:t>
            </a:r>
            <a:r>
              <a:rPr lang="en-US" sz="4300" spc="-375" dirty="0">
                <a:latin typeface="Agency FB" panose="020B0503020202020204" pitchFamily="34" charset="0"/>
                <a:cs typeface="Times New Roman" panose="02020603050405020304" pitchFamily="18" charset="0"/>
              </a:rPr>
              <a:t>Ship </a:t>
            </a:r>
            <a:r>
              <a:rPr lang="en-US" sz="4300" spc="-34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 </a:t>
            </a:r>
            <a:r>
              <a:rPr lang="en-US" sz="4300" spc="-75" dirty="0">
                <a:latin typeface="Agency FB" panose="020B0503020202020204" pitchFamily="34" charset="0"/>
                <a:cs typeface="Times New Roman" panose="02020603050405020304" pitchFamily="18" charset="0"/>
              </a:rPr>
              <a:t>with</a:t>
            </a:r>
            <a:r>
              <a:rPr lang="en-US" sz="4300" spc="-6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300" spc="-38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 </a:t>
            </a:r>
            <a:r>
              <a:rPr lang="en-US" sz="4300" spc="-290" dirty="0">
                <a:latin typeface="Agency FB" panose="020B0503020202020204" pitchFamily="34" charset="0"/>
                <a:cs typeface="Times New Roman" panose="02020603050405020304" pitchFamily="18" charset="0"/>
              </a:rPr>
              <a:t>Between </a:t>
            </a:r>
            <a:r>
              <a:rPr lang="en-US" sz="4300" spc="-285" dirty="0">
                <a:latin typeface="Agency FB" panose="020B0503020202020204" pitchFamily="34" charset="0"/>
                <a:cs typeface="Times New Roman" panose="02020603050405020304" pitchFamily="18" charset="0"/>
              </a:rPr>
              <a:t>4000 and</a:t>
            </a:r>
            <a:r>
              <a:rPr lang="en-US" sz="4300" spc="-70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300" spc="-285" dirty="0">
                <a:latin typeface="Agency FB" panose="020B0503020202020204" pitchFamily="34" charset="0"/>
                <a:cs typeface="Times New Roman" panose="02020603050405020304" pitchFamily="18" charset="0"/>
              </a:rPr>
              <a:t>6000</a:t>
            </a:r>
            <a:endParaRPr sz="43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four  booster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versions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that had  successful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drone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ship</a:t>
            </a:r>
            <a:r>
              <a:rPr sz="2000" spc="-1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  and 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mass between 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4000 and 6000</a:t>
            </a:r>
            <a:r>
              <a:rPr sz="2000" spc="-16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noninclusively.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>
                <a:latin typeface="Agency FB" panose="020B0503020202020204" pitchFamily="34" charset="0"/>
                <a:cs typeface="Times New Roman" panose="02020603050405020304" pitchFamily="18" charset="0"/>
              </a:rPr>
              <a:t>Total </a:t>
            </a:r>
            <a:r>
              <a:rPr spc="-285" dirty="0">
                <a:latin typeface="Agency FB" panose="020B0503020202020204" pitchFamily="34" charset="0"/>
                <a:cs typeface="Times New Roman" panose="02020603050405020304" pitchFamily="18" charset="0"/>
              </a:rPr>
              <a:t>Number </a:t>
            </a:r>
            <a:r>
              <a:rPr spc="-7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pc="-540" dirty="0">
                <a:latin typeface="Agency FB" panose="020B0503020202020204" pitchFamily="34" charset="0"/>
                <a:cs typeface="Times New Roman" panose="02020603050405020304" pitchFamily="18" charset="0"/>
              </a:rPr>
              <a:t>Each </a:t>
            </a:r>
            <a:r>
              <a:rPr spc="-275" dirty="0">
                <a:latin typeface="Agency FB" panose="020B0503020202020204" pitchFamily="34" charset="0"/>
                <a:cs typeface="Times New Roman" panose="02020603050405020304" pitchFamily="18" charset="0"/>
              </a:rPr>
              <a:t>Mission</a:t>
            </a:r>
            <a:r>
              <a:rPr spc="-894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320" dirty="0">
                <a:latin typeface="Agency FB" panose="020B0503020202020204" pitchFamily="34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116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count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</a:t>
            </a:r>
            <a:r>
              <a:rPr sz="2000" spc="-14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mission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outcome.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SpaceX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appears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achieve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its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mission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outcome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nearly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99%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</a:t>
            </a:r>
            <a:r>
              <a:rPr sz="2000" spc="-1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time.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means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that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most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of the</a:t>
            </a:r>
            <a:r>
              <a:rPr sz="2000" spc="-8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landing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failures are</a:t>
            </a:r>
            <a:r>
              <a:rPr sz="2000" spc="4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intended.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Interestingly,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  unclear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status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unfortunately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failed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flight.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Boosters </a:t>
            </a:r>
            <a:r>
              <a:rPr spc="-105" dirty="0">
                <a:latin typeface="Agency FB" panose="020B0503020202020204" pitchFamily="34" charset="0"/>
                <a:cs typeface="Times New Roman" panose="02020603050405020304" pitchFamily="18" charset="0"/>
              </a:rPr>
              <a:t>that </a:t>
            </a:r>
            <a:r>
              <a:rPr spc="-315" dirty="0">
                <a:latin typeface="Agency FB" panose="020B0503020202020204" pitchFamily="34" charset="0"/>
                <a:cs typeface="Times New Roman" panose="02020603050405020304" pitchFamily="18" charset="0"/>
              </a:rPr>
              <a:t>Carried </a:t>
            </a:r>
            <a:r>
              <a:rPr spc="-285" dirty="0">
                <a:latin typeface="Agency FB" panose="020B0503020202020204" pitchFamily="34" charset="0"/>
                <a:cs typeface="Times New Roman" panose="02020603050405020304" pitchFamily="18" charset="0"/>
              </a:rPr>
              <a:t>Maximum</a:t>
            </a:r>
            <a:r>
              <a:rPr spc="-919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434" dirty="0">
                <a:latin typeface="Agency FB" panose="020B0503020202020204" pitchFamily="34" charset="0"/>
                <a:cs typeface="Times New Roman" panose="02020603050405020304" pitchFamily="18" charset="0"/>
              </a:rPr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08518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versions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that  carried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highest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mass 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These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versions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are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very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similar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 all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F9 B5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B10xx.x</a:t>
            </a:r>
            <a:r>
              <a:rPr sz="2000" spc="-14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variety.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likely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indicates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mass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correlates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version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that is</a:t>
            </a:r>
            <a:r>
              <a:rPr sz="2000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used.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latin typeface="Agency FB" panose="020B0503020202020204" pitchFamily="34" charset="0"/>
                <a:cs typeface="Times New Roman" panose="02020603050405020304" pitchFamily="18" charset="0"/>
              </a:rPr>
              <a:t>2015 </a:t>
            </a:r>
            <a:r>
              <a:rPr spc="-370" dirty="0">
                <a:latin typeface="Agency FB" panose="020B0503020202020204" pitchFamily="34" charset="0"/>
                <a:cs typeface="Times New Roman" panose="02020603050405020304" pitchFamily="18" charset="0"/>
              </a:rPr>
              <a:t>Failed </a:t>
            </a:r>
            <a:r>
              <a:rPr spc="-320" dirty="0">
                <a:latin typeface="Agency FB" panose="020B0503020202020204" pitchFamily="34" charset="0"/>
                <a:cs typeface="Times New Roman" panose="02020603050405020304" pitchFamily="18" charset="0"/>
              </a:rPr>
              <a:t>Drone </a:t>
            </a:r>
            <a:r>
              <a:rPr spc="-409" dirty="0">
                <a:latin typeface="Agency FB" panose="020B0503020202020204" pitchFamily="34" charset="0"/>
                <a:cs typeface="Times New Roman" panose="02020603050405020304" pitchFamily="18" charset="0"/>
              </a:rPr>
              <a:t>Ship </a:t>
            </a:r>
            <a:r>
              <a:rPr spc="-37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</a:t>
            </a:r>
            <a:r>
              <a:rPr spc="-69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455" dirty="0">
                <a:latin typeface="Agency FB" panose="020B0503020202020204" pitchFamily="34" charset="0"/>
                <a:cs typeface="Times New Roman" panose="02020603050405020304" pitchFamily="18" charset="0"/>
              </a:rPr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6132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Month,</a:t>
            </a:r>
            <a:r>
              <a:rPr sz="2000" spc="-14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Landing 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Outcome, Booster 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Version,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Mass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(kg),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2015  launches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where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stage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1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failed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land  on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drone</a:t>
            </a:r>
            <a:r>
              <a:rPr sz="2000" spc="-8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ship.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There were two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such</a:t>
            </a:r>
            <a:r>
              <a:rPr sz="2000" spc="-5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occurrences.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>
                <a:latin typeface="Agency FB" panose="020B0503020202020204" pitchFamily="34" charset="0"/>
                <a:cs typeface="Times New Roman" panose="02020603050405020304" pitchFamily="18" charset="0"/>
              </a:rPr>
              <a:t>Ranking </a:t>
            </a:r>
            <a:r>
              <a:rPr sz="4300" spc="-335" dirty="0">
                <a:latin typeface="Agency FB" panose="020B0503020202020204" pitchFamily="34" charset="0"/>
                <a:cs typeface="Times New Roman" panose="02020603050405020304" pitchFamily="18" charset="0"/>
              </a:rPr>
              <a:t>Counts </a:t>
            </a:r>
            <a:r>
              <a:rPr sz="4300" spc="-7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4300" spc="-39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</a:t>
            </a:r>
            <a:r>
              <a:rPr sz="4300" spc="-844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4300" spc="-37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  </a:t>
            </a:r>
            <a:r>
              <a:rPr sz="4300" spc="-290" dirty="0">
                <a:latin typeface="Agency FB" panose="020B0503020202020204" pitchFamily="34" charset="0"/>
                <a:cs typeface="Times New Roman" panose="02020603050405020304" pitchFamily="18" charset="0"/>
              </a:rPr>
              <a:t>Between </a:t>
            </a:r>
            <a:r>
              <a:rPr sz="4300" spc="-280" dirty="0">
                <a:latin typeface="Agency FB" panose="020B0503020202020204" pitchFamily="34" charset="0"/>
                <a:cs typeface="Times New Roman" panose="02020603050405020304" pitchFamily="18" charset="0"/>
              </a:rPr>
              <a:t>2010-06-04 </a:t>
            </a:r>
            <a:r>
              <a:rPr sz="4300" spc="-285" dirty="0"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  <a:r>
              <a:rPr sz="4300" spc="-74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4300" spc="-295" dirty="0">
                <a:latin typeface="Agency FB" panose="020B0503020202020204" pitchFamily="34" charset="0"/>
                <a:cs typeface="Times New Roman" panose="02020603050405020304" pitchFamily="18" charset="0"/>
              </a:rPr>
              <a:t>2017-03-20</a:t>
            </a:r>
            <a:endParaRPr sz="43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0944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query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returns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list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successful</a:t>
            </a:r>
            <a:r>
              <a:rPr sz="2000" spc="-1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  and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between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2010-06-04 and 2017-03-20 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inclusively.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There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are two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types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successful</a:t>
            </a:r>
            <a:r>
              <a:rPr sz="2000" spc="-9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 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outcomes: drone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ship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ground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pad 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There were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8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 in</a:t>
            </a:r>
            <a:r>
              <a:rPr sz="2000" spc="-13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total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during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time</a:t>
            </a:r>
            <a:r>
              <a:rPr sz="2000" spc="-8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period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12490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Interactive </a:t>
            </a:r>
            <a:r>
              <a:rPr sz="8000" spc="-32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Map</a:t>
            </a:r>
            <a:r>
              <a:rPr sz="8000" spc="-101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8000" spc="-5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with  </a:t>
            </a:r>
            <a:r>
              <a:rPr sz="8000" spc="-40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Folium</a:t>
            </a:r>
            <a:endParaRPr sz="8000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The left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map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shows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relative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map.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The right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map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shows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Florida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launch 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since they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are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very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close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each </a:t>
            </a:r>
            <a:r>
              <a:rPr sz="2000" spc="-65" dirty="0">
                <a:latin typeface="Agency FB" panose="020B0503020202020204" pitchFamily="34" charset="0"/>
                <a:cs typeface="Times New Roman" panose="02020603050405020304" pitchFamily="18" charset="0"/>
              </a:rPr>
              <a:t>other.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All 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sites are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near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</a:t>
            </a:r>
            <a:r>
              <a:rPr sz="2000" spc="1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ocean.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Color-Coded </a:t>
            </a:r>
            <a:r>
              <a:rPr u="heavy" spc="-3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Launch</a:t>
            </a:r>
            <a:r>
              <a:rPr lang="en-US" u="heavy" spc="-3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u="heavy" spc="-2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Clusters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Folium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map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can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be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clicked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display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each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(green icon)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failed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landing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(red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icon).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In this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example 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VAFB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SLC-4E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shows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4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landings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6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failed</a:t>
            </a:r>
            <a:r>
              <a:rPr sz="2000" spc="-6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257173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Key </a:t>
            </a:r>
            <a:r>
              <a:rPr u="heavy" spc="-2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Location</a:t>
            </a:r>
            <a:r>
              <a:rPr u="heavy" spc="-44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u="heavy" spc="-26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81368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Using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KSC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LC-39A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as an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example,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sites are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very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close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railways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large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part and supply 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transportation.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sites are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close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highways 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human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supply transport. Launch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sites 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are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also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close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coasts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relatively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far from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cities so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that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failures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can land in the sea 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to 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avoid 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rockets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falling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 densely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populated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areas.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1090087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29000" y="3198880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Build </a:t>
            </a:r>
            <a:r>
              <a:rPr sz="8000" spc="-68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8000" spc="-53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Dashboard</a:t>
            </a:r>
            <a:r>
              <a:rPr sz="8000" spc="-70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8000" spc="-5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with  </a:t>
            </a:r>
            <a:r>
              <a:rPr sz="8000" spc="-31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Plotly</a:t>
            </a:r>
            <a:r>
              <a:rPr sz="8000" spc="-58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8000" spc="-73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Dash</a:t>
            </a:r>
            <a:endParaRPr sz="8000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81996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Background:</a:t>
            </a:r>
            <a:endParaRPr sz="3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Commercial </a:t>
            </a:r>
            <a:r>
              <a:rPr sz="22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Space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Age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is</a:t>
            </a:r>
            <a:r>
              <a:rPr sz="2200" spc="5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Here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X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has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best pricing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($62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million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$165 million</a:t>
            </a:r>
            <a:r>
              <a:rPr sz="2200" spc="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USD)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Largely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due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ability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to recover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part </a:t>
            </a:r>
            <a:r>
              <a:rPr sz="2200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2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rocket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(Stage</a:t>
            </a:r>
            <a:r>
              <a:rPr sz="2200" spc="13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1)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Y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wants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compete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22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Space</a:t>
            </a:r>
            <a:r>
              <a:rPr sz="2200" spc="6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X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uFill>
                  <a:solidFill>
                    <a:srgbClr val="BB562C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Problem:</a:t>
            </a:r>
            <a:endParaRPr sz="3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Space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Y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tasks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train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 machine learning model </a:t>
            </a:r>
            <a:r>
              <a:rPr sz="2200" spc="-60" dirty="0">
                <a:latin typeface="Agency FB" panose="020B0503020202020204" pitchFamily="34" charset="0"/>
                <a:cs typeface="Times New Roman" panose="02020603050405020304" pitchFamily="18" charset="0"/>
              </a:rPr>
              <a:t>to 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predict successful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Stage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1</a:t>
            </a:r>
            <a:r>
              <a:rPr sz="2200" spc="4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recovery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953764" cy="127906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u="heavy" spc="-39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Launches Across </a:t>
            </a:r>
            <a:r>
              <a:rPr u="heavy" spc="-3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Launch</a:t>
            </a:r>
            <a:r>
              <a:rPr u="heavy" spc="-42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u="heavy" spc="-38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Agency FB" panose="020B0503020202020204" pitchFamily="34" charset="0"/>
                <a:cs typeface="Carlito"/>
              </a:rPr>
              <a:t>This is </a:t>
            </a:r>
            <a:r>
              <a:rPr sz="2000" dirty="0">
                <a:latin typeface="Agency FB" panose="020B0503020202020204" pitchFamily="34" charset="0"/>
                <a:cs typeface="Carlito"/>
              </a:rPr>
              <a:t>the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distribution of successful </a:t>
            </a:r>
            <a:r>
              <a:rPr sz="2000" dirty="0">
                <a:latin typeface="Agency FB" panose="020B0503020202020204" pitchFamily="34" charset="0"/>
                <a:cs typeface="Carlito"/>
              </a:rPr>
              <a:t>landings </a:t>
            </a:r>
            <a:r>
              <a:rPr sz="2000" spc="-20" dirty="0">
                <a:latin typeface="Agency FB" panose="020B0503020202020204" pitchFamily="34" charset="0"/>
                <a:cs typeface="Carlito"/>
              </a:rPr>
              <a:t>across </a:t>
            </a:r>
            <a:r>
              <a:rPr sz="2000" dirty="0">
                <a:latin typeface="Agency FB" panose="020B0503020202020204" pitchFamily="34" charset="0"/>
                <a:cs typeface="Carlito"/>
              </a:rPr>
              <a:t>all launch </a:t>
            </a:r>
            <a:r>
              <a:rPr sz="2000" spc="-20" dirty="0">
                <a:latin typeface="Agency FB" panose="020B0503020202020204" pitchFamily="34" charset="0"/>
                <a:cs typeface="Carlito"/>
              </a:rPr>
              <a:t>sites.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CCAFS </a:t>
            </a:r>
            <a:r>
              <a:rPr sz="2000" spc="-10" dirty="0">
                <a:latin typeface="Agency FB" panose="020B0503020202020204" pitchFamily="34" charset="0"/>
                <a:cs typeface="Carlito"/>
              </a:rPr>
              <a:t>LC-40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is </a:t>
            </a:r>
            <a:r>
              <a:rPr sz="2000" dirty="0">
                <a:latin typeface="Agency FB" panose="020B0503020202020204" pitchFamily="34" charset="0"/>
                <a:cs typeface="Carlito"/>
              </a:rPr>
              <a:t>the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old name of  CCAFS SLC-40 </a:t>
            </a:r>
            <a:r>
              <a:rPr sz="2000" dirty="0">
                <a:latin typeface="Agency FB" panose="020B0503020202020204" pitchFamily="34" charset="0"/>
                <a:cs typeface="Carlito"/>
              </a:rPr>
              <a:t>so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CCAFS </a:t>
            </a:r>
            <a:r>
              <a:rPr sz="2000" dirty="0">
                <a:latin typeface="Agency FB" panose="020B0503020202020204" pitchFamily="34" charset="0"/>
                <a:cs typeface="Carlito"/>
              </a:rPr>
              <a:t>and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KSC </a:t>
            </a:r>
            <a:r>
              <a:rPr sz="2000" spc="-35" dirty="0">
                <a:latin typeface="Agency FB" panose="020B0503020202020204" pitchFamily="34" charset="0"/>
                <a:cs typeface="Carlito"/>
              </a:rPr>
              <a:t>have </a:t>
            </a:r>
            <a:r>
              <a:rPr sz="2000" dirty="0">
                <a:latin typeface="Agency FB" panose="020B0503020202020204" pitchFamily="34" charset="0"/>
                <a:cs typeface="Carlito"/>
              </a:rPr>
              <a:t>the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same amount </a:t>
            </a:r>
            <a:r>
              <a:rPr sz="2000" dirty="0">
                <a:latin typeface="Agency FB" panose="020B0503020202020204" pitchFamily="34" charset="0"/>
                <a:cs typeface="Carlito"/>
              </a:rPr>
              <a:t>of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successful landings, but </a:t>
            </a:r>
            <a:r>
              <a:rPr sz="2000" dirty="0">
                <a:latin typeface="Agency FB" panose="020B0503020202020204" pitchFamily="34" charset="0"/>
                <a:cs typeface="Carlito"/>
              </a:rPr>
              <a:t>a majority of the 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successful </a:t>
            </a:r>
            <a:r>
              <a:rPr sz="2000" dirty="0">
                <a:latin typeface="Agency FB" panose="020B0503020202020204" pitchFamily="34" charset="0"/>
                <a:cs typeface="Carlito"/>
              </a:rPr>
              <a:t>landings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where </a:t>
            </a:r>
            <a:r>
              <a:rPr sz="2000" spc="-20" dirty="0">
                <a:latin typeface="Agency FB" panose="020B0503020202020204" pitchFamily="34" charset="0"/>
                <a:cs typeface="Carlito"/>
              </a:rPr>
              <a:t>performed </a:t>
            </a:r>
            <a:r>
              <a:rPr sz="2000" spc="-25" dirty="0">
                <a:latin typeface="Agency FB" panose="020B0503020202020204" pitchFamily="34" charset="0"/>
                <a:cs typeface="Carlito"/>
              </a:rPr>
              <a:t>before </a:t>
            </a:r>
            <a:r>
              <a:rPr sz="2000" dirty="0">
                <a:latin typeface="Agency FB" panose="020B0503020202020204" pitchFamily="34" charset="0"/>
                <a:cs typeface="Carlito"/>
              </a:rPr>
              <a:t>the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name </a:t>
            </a:r>
            <a:r>
              <a:rPr sz="2000" dirty="0">
                <a:latin typeface="Agency FB" panose="020B0503020202020204" pitchFamily="34" charset="0"/>
                <a:cs typeface="Carlito"/>
              </a:rPr>
              <a:t>change. </a:t>
            </a:r>
            <a:r>
              <a:rPr sz="2000" spc="-40" dirty="0">
                <a:latin typeface="Agency FB" panose="020B0503020202020204" pitchFamily="34" charset="0"/>
                <a:cs typeface="Carlito"/>
              </a:rPr>
              <a:t>VAFB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has </a:t>
            </a:r>
            <a:r>
              <a:rPr sz="2000" dirty="0">
                <a:latin typeface="Agency FB" panose="020B0503020202020204" pitchFamily="34" charset="0"/>
                <a:cs typeface="Carlito"/>
              </a:rPr>
              <a:t>the </a:t>
            </a:r>
            <a:r>
              <a:rPr sz="2000" spc="-20" dirty="0">
                <a:latin typeface="Agency FB" panose="020B0503020202020204" pitchFamily="34" charset="0"/>
                <a:cs typeface="Carlito"/>
              </a:rPr>
              <a:t>smallest share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of successful  </a:t>
            </a:r>
            <a:r>
              <a:rPr sz="2000" dirty="0">
                <a:latin typeface="Agency FB" panose="020B0503020202020204" pitchFamily="34" charset="0"/>
                <a:cs typeface="Carlito"/>
              </a:rPr>
              <a:t>landings.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This </a:t>
            </a:r>
            <a:r>
              <a:rPr sz="2000" spc="-25" dirty="0">
                <a:latin typeface="Agency FB" panose="020B0503020202020204" pitchFamily="34" charset="0"/>
                <a:cs typeface="Carlito"/>
              </a:rPr>
              <a:t>may </a:t>
            </a:r>
            <a:r>
              <a:rPr sz="2000" dirty="0">
                <a:latin typeface="Agency FB" panose="020B0503020202020204" pitchFamily="34" charset="0"/>
                <a:cs typeface="Carlito"/>
              </a:rPr>
              <a:t>be due </a:t>
            </a:r>
            <a:r>
              <a:rPr sz="2000" spc="-20" dirty="0">
                <a:latin typeface="Agency FB" panose="020B0503020202020204" pitchFamily="34" charset="0"/>
                <a:cs typeface="Carlito"/>
              </a:rPr>
              <a:t>to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smaller sample </a:t>
            </a:r>
            <a:r>
              <a:rPr sz="2000" dirty="0">
                <a:latin typeface="Agency FB" panose="020B0503020202020204" pitchFamily="34" charset="0"/>
                <a:cs typeface="Carlito"/>
              </a:rPr>
              <a:t>and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increase in </a:t>
            </a:r>
            <a:r>
              <a:rPr sz="2000" spc="-15" dirty="0">
                <a:latin typeface="Agency FB" panose="020B0503020202020204" pitchFamily="34" charset="0"/>
                <a:cs typeface="Carlito"/>
              </a:rPr>
              <a:t>difficulty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of </a:t>
            </a:r>
            <a:r>
              <a:rPr sz="2000" dirty="0">
                <a:latin typeface="Agency FB" panose="020B0503020202020204" pitchFamily="34" charset="0"/>
                <a:cs typeface="Carlito"/>
              </a:rPr>
              <a:t>launching </a:t>
            </a:r>
            <a:r>
              <a:rPr sz="2000" spc="-5" dirty="0">
                <a:latin typeface="Agency FB" panose="020B0503020202020204" pitchFamily="34" charset="0"/>
                <a:cs typeface="Carlito"/>
              </a:rPr>
              <a:t>in </a:t>
            </a:r>
            <a:r>
              <a:rPr sz="2000" dirty="0">
                <a:latin typeface="Agency FB" panose="020B0503020202020204" pitchFamily="34" charset="0"/>
                <a:cs typeface="Carlito"/>
              </a:rPr>
              <a:t>the </a:t>
            </a:r>
            <a:r>
              <a:rPr sz="2000" spc="-25" dirty="0">
                <a:latin typeface="Agency FB" panose="020B0503020202020204" pitchFamily="34" charset="0"/>
                <a:cs typeface="Carlito"/>
              </a:rPr>
              <a:t>west</a:t>
            </a:r>
            <a:r>
              <a:rPr sz="2000" spc="-65" dirty="0">
                <a:latin typeface="Agency FB" panose="020B0503020202020204" pitchFamily="34" charset="0"/>
                <a:cs typeface="Carlito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rlito"/>
              </a:rPr>
              <a:t>coast.</a:t>
            </a:r>
            <a:endParaRPr sz="2000" dirty="0">
              <a:latin typeface="Agency FB" panose="020B0503020202020204" pitchFamily="34" charset="0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544628" cy="127906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Highest </a:t>
            </a:r>
            <a:r>
              <a:rPr u="heavy" spc="-52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u="heavy" spc="-39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Rate </a:t>
            </a:r>
            <a:r>
              <a:rPr u="heavy" spc="-3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Launch</a:t>
            </a:r>
            <a:r>
              <a:rPr u="heavy" spc="-40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u="heavy" spc="-32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KSC LC-39A has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highest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z="20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rate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10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 and 3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failed</a:t>
            </a:r>
            <a:r>
              <a:rPr sz="2000" spc="-10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479089" cy="75276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pc="-390" dirty="0">
                <a:latin typeface="Agency FB" panose="020B0503020202020204" pitchFamily="34" charset="0"/>
                <a:cs typeface="Times New Roman" panose="02020603050405020304" pitchFamily="18" charset="0"/>
              </a:rPr>
              <a:t>Mass </a:t>
            </a:r>
            <a:r>
              <a:rPr spc="-365" dirty="0"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pc="-520" dirty="0">
                <a:latin typeface="Agency FB" panose="020B0503020202020204" pitchFamily="34" charset="0"/>
                <a:cs typeface="Times New Roman" panose="02020603050405020304" pitchFamily="18" charset="0"/>
              </a:rPr>
              <a:t>Success </a:t>
            </a:r>
            <a:r>
              <a:rPr spc="-365" dirty="0">
                <a:latin typeface="Agency FB" panose="020B0503020202020204" pitchFamily="34" charset="0"/>
                <a:cs typeface="Times New Roman" panose="02020603050405020304" pitchFamily="18" charset="0"/>
              </a:rPr>
              <a:t>vs. </a:t>
            </a:r>
            <a:r>
              <a:rPr spc="-27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Plotly dashboard has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range </a:t>
            </a:r>
            <a:r>
              <a:rPr sz="2000" spc="-60" dirty="0">
                <a:latin typeface="Agency FB" panose="020B0503020202020204" pitchFamily="34" charset="0"/>
                <a:cs typeface="Times New Roman" panose="02020603050405020304" pitchFamily="18" charset="0"/>
              </a:rPr>
              <a:t>selector. </a:t>
            </a:r>
            <a:r>
              <a:rPr sz="2000" spc="-65" dirty="0">
                <a:latin typeface="Agency FB" panose="020B0503020202020204" pitchFamily="34" charset="0"/>
                <a:cs typeface="Times New Roman" panose="02020603050405020304" pitchFamily="18" charset="0"/>
              </a:rPr>
              <a:t>However,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set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from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0-10000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instead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max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15600.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Class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indicates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1 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 and 0 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failure.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Scatter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plot also  accounts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version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category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in color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number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launches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in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point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size.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this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particular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range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0-6000,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interestingly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there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are two failed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landings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payloads of </a:t>
            </a:r>
            <a:r>
              <a:rPr sz="20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zero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kg.</a:t>
            </a: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1329790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spc="-425" dirty="0">
                <a:latin typeface="Aer"/>
                <a:cs typeface="Times New Roman" panose="02020603050405020304" pitchFamily="18" charset="0"/>
              </a:rPr>
              <a:t>Predictive  	Analysis   	Classification</a:t>
            </a:r>
            <a:endParaRPr spc="-425" dirty="0">
              <a:latin typeface="Aer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Agency FB" panose="020B0503020202020204" pitchFamily="34" charset="0"/>
                <a:cs typeface="Times New Roman" panose="02020603050405020304" pitchFamily="18" charset="0"/>
              </a:rPr>
              <a:t>GRIDSEARCHCV(CV=10)</a:t>
            </a:r>
            <a:r>
              <a:rPr lang="en-US" sz="2400" spc="-13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200" dirty="0">
                <a:latin typeface="Agency FB" panose="020B0503020202020204" pitchFamily="34" charset="0"/>
                <a:cs typeface="Times New Roman" panose="02020603050405020304" pitchFamily="18" charset="0"/>
              </a:rPr>
              <a:t>ON</a:t>
            </a:r>
            <a:r>
              <a:rPr lang="en-US" sz="2400" spc="-200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160" dirty="0">
                <a:latin typeface="Agency FB" panose="020B0503020202020204" pitchFamily="34" charset="0"/>
                <a:cs typeface="Times New Roman" panose="02020603050405020304" pitchFamily="18" charset="0"/>
              </a:rPr>
              <a:t>LOGISTIC</a:t>
            </a:r>
            <a:r>
              <a:rPr lang="en-US" sz="2400" spc="-16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190" dirty="0">
                <a:latin typeface="Agency FB" panose="020B0503020202020204" pitchFamily="34" charset="0"/>
                <a:cs typeface="Times New Roman" panose="02020603050405020304" pitchFamily="18" charset="0"/>
              </a:rPr>
              <a:t>REGRESSION,	</a:t>
            </a:r>
            <a:r>
              <a:rPr sz="2400" spc="-95" dirty="0">
                <a:latin typeface="Agency FB" panose="020B0503020202020204" pitchFamily="34" charset="0"/>
                <a:cs typeface="Times New Roman" panose="02020603050405020304" pitchFamily="18" charset="0"/>
              </a:rPr>
              <a:t>SVM,</a:t>
            </a:r>
            <a:r>
              <a:rPr lang="en-US" sz="2400" spc="-9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150" dirty="0">
                <a:latin typeface="Agency FB" panose="020B0503020202020204" pitchFamily="34" charset="0"/>
                <a:cs typeface="Times New Roman" panose="02020603050405020304" pitchFamily="18" charset="0"/>
              </a:rPr>
              <a:t>DECISION</a:t>
            </a:r>
            <a:r>
              <a:rPr lang="en-US" sz="24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220" dirty="0">
                <a:latin typeface="Agency FB" panose="020B0503020202020204" pitchFamily="34" charset="0"/>
                <a:cs typeface="Times New Roman" panose="02020603050405020304" pitchFamily="18" charset="0"/>
              </a:rPr>
              <a:t>TREE,</a:t>
            </a:r>
            <a:r>
              <a:rPr lang="en-US" sz="2400" spc="-220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155" dirty="0"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55" dirty="0">
                <a:latin typeface="Agency FB" panose="020B0503020202020204" pitchFamily="34" charset="0"/>
                <a:cs typeface="Times New Roman" panose="02020603050405020304" pitchFamily="18" charset="0"/>
              </a:rPr>
              <a:t>  </a:t>
            </a:r>
            <a:r>
              <a:rPr sz="2400" spc="-180" dirty="0">
                <a:latin typeface="Agency FB" panose="020B0503020202020204" pitchFamily="34" charset="0"/>
                <a:cs typeface="Times New Roman" panose="02020603050405020304" pitchFamily="18" charset="0"/>
              </a:rPr>
              <a:t>KNN</a:t>
            </a:r>
            <a:endParaRPr sz="2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Classification</a:t>
            </a:r>
            <a:r>
              <a:rPr sz="3600" spc="-34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600" spc="-28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Accuracy</a:t>
            </a:r>
            <a:endParaRPr sz="3600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18.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runs.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model.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Confusion</a:t>
            </a:r>
            <a:r>
              <a:rPr sz="3600" spc="-330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3600" spc="-114" dirty="0">
                <a:solidFill>
                  <a:schemeClr val="tx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Matrix</a:t>
            </a:r>
            <a:endParaRPr sz="3600" dirty="0">
              <a:solidFill>
                <a:schemeClr val="tx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Since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across </a:t>
            </a:r>
            <a:r>
              <a:rPr sz="160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landing.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landing.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landings.</a:t>
            </a:r>
            <a:endParaRPr sz="16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Correct predictions are 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18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diagonal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from </a:t>
            </a:r>
            <a:r>
              <a:rPr sz="18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top 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left </a:t>
            </a:r>
            <a:r>
              <a:rPr sz="18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bottom</a:t>
            </a:r>
            <a:r>
              <a:rPr sz="1800" spc="-8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right.</a:t>
            </a:r>
            <a:endParaRPr sz="1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latin typeface="Agency FB" panose="020B0503020202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16625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Our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task: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develop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machine learning model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Space Y who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wants 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bid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against</a:t>
            </a:r>
            <a:r>
              <a:rPr sz="2000" spc="-7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The goal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model is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predict when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Stage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1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will successfully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save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~$100 million</a:t>
            </a:r>
            <a:r>
              <a:rPr sz="2000" spc="-11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Used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from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public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SpaceX API and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web scraping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SpaceX Wikipedia</a:t>
            </a:r>
            <a:r>
              <a:rPr sz="2000" spc="-19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page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Created data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labels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stored data into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DB2 SQL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database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Created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dashboard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for</a:t>
            </a:r>
            <a:r>
              <a:rPr sz="2000" spc="-12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visualization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Agency FB" panose="020B0503020202020204" pitchFamily="34" charset="0"/>
                <a:cs typeface="Times New Roman" panose="02020603050405020304" pitchFamily="18" charset="0"/>
              </a:rPr>
              <a:t>We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created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machine learning model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with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an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accuracy of</a:t>
            </a:r>
            <a:r>
              <a:rPr sz="2000" spc="-10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Allon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Mask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SpaceY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can use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this model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predict with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relatively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high accuracy whether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 launch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will </a:t>
            </a:r>
            <a:r>
              <a:rPr sz="20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have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Stage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1 landing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before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determine whether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launch 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should be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made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or</a:t>
            </a:r>
            <a:r>
              <a:rPr sz="2000" spc="-10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not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If possible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more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should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collected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better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determine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best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machine learning model  and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improve</a:t>
            </a: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accuracy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51259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GitHub </a:t>
            </a:r>
            <a:r>
              <a:rPr sz="2000" u="heavy" spc="-10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repository</a:t>
            </a:r>
            <a:r>
              <a:rPr sz="2000" u="heavy" spc="-40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url: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https://github.com/snmm95/Tools-For-Data-Science</a:t>
            </a:r>
            <a:endParaRPr sz="175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Special </a:t>
            </a:r>
            <a:r>
              <a:rPr sz="2000" u="heavy" spc="-1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Thanks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to 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All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Instructors</a:t>
            </a:r>
            <a:r>
              <a:rPr lang="en-US" sz="2000" u="heavy" spc="-20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: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925399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514600"/>
            <a:ext cx="7760970" cy="3163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collection</a:t>
            </a:r>
            <a:r>
              <a:rPr sz="2200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methodology: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Combined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data from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SpaceX public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API and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SpaceX Wikipedia</a:t>
            </a:r>
            <a:r>
              <a:rPr sz="1800" spc="1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page</a:t>
            </a:r>
            <a:endParaRPr sz="1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Perform </a:t>
            </a: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data</a:t>
            </a:r>
            <a:r>
              <a:rPr sz="2200" spc="3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wrangling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Classifying true landings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as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successful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and </a:t>
            </a:r>
            <a:r>
              <a:rPr sz="18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unsuccessful</a:t>
            </a:r>
            <a:r>
              <a:rPr sz="1800" spc="-5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otherwise</a:t>
            </a:r>
            <a:endParaRPr sz="1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Perform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exploratory </a:t>
            </a:r>
            <a:r>
              <a:rPr sz="2200" spc="-3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analysis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(EDA)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using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visualization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  <a:r>
              <a:rPr sz="2200" spc="15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SQL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Perform </a:t>
            </a:r>
            <a:r>
              <a:rPr sz="22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interactive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visual analytics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using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Folium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and Plotly</a:t>
            </a:r>
            <a:r>
              <a:rPr sz="2200" spc="1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Dash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Agency FB" panose="020B0503020202020204" pitchFamily="34" charset="0"/>
                <a:cs typeface="Times New Roman" panose="02020603050405020304" pitchFamily="18" charset="0"/>
              </a:rPr>
              <a:t>Perform </a:t>
            </a:r>
            <a:r>
              <a:rPr sz="22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predictive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analysis </a:t>
            </a:r>
            <a:r>
              <a:rPr sz="22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using </a:t>
            </a:r>
            <a:r>
              <a:rPr sz="22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classification</a:t>
            </a:r>
            <a:r>
              <a:rPr sz="2200" spc="17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models</a:t>
            </a:r>
            <a:endParaRPr sz="22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Tuned </a:t>
            </a:r>
            <a:r>
              <a:rPr sz="1800" dirty="0">
                <a:latin typeface="Agency FB" panose="020B0503020202020204" pitchFamily="34" charset="0"/>
                <a:cs typeface="Times New Roman" panose="02020603050405020304" pitchFamily="18" charset="0"/>
              </a:rPr>
              <a:t>models </a:t>
            </a:r>
            <a:r>
              <a:rPr sz="18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using</a:t>
            </a:r>
            <a:r>
              <a:rPr sz="1800" spc="1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GridSearchCV</a:t>
            </a:r>
            <a:endParaRPr sz="18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8000" spc="-285" dirty="0">
                <a:latin typeface="Agency FB" panose="020B0503020202020204" pitchFamily="34" charset="0"/>
                <a:cs typeface="Times New Roman" panose="02020603050405020304" pitchFamily="18" charset="0"/>
              </a:rPr>
              <a:t>Methodology</a:t>
            </a:r>
            <a:endParaRPr sz="8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Agency FB" panose="020B0503020202020204" pitchFamily="34" charset="0"/>
                <a:cs typeface="Times New Roman" panose="02020603050405020304" pitchFamily="18" charset="0"/>
              </a:rPr>
              <a:t>OVERVIEW </a:t>
            </a:r>
            <a:r>
              <a:rPr sz="2400" spc="-28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400" spc="-340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400" spc="-140" dirty="0">
                <a:latin typeface="Agency FB" panose="020B0503020202020204" pitchFamily="34" charset="0"/>
                <a:cs typeface="Times New Roman" panose="02020603050405020304" pitchFamily="18" charset="0"/>
              </a:rPr>
              <a:t>COLLECTION, </a:t>
            </a:r>
            <a:r>
              <a:rPr sz="2400" spc="-95" dirty="0">
                <a:latin typeface="Agency FB" panose="020B0503020202020204" pitchFamily="34" charset="0"/>
                <a:cs typeface="Times New Roman" panose="02020603050405020304" pitchFamily="18" charset="0"/>
              </a:rPr>
              <a:t>WRANGLING,</a:t>
            </a:r>
            <a:r>
              <a:rPr sz="2400" spc="-12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105" dirty="0">
                <a:latin typeface="Agency FB" panose="020B0503020202020204" pitchFamily="34" charset="0"/>
                <a:cs typeface="Times New Roman" panose="02020603050405020304" pitchFamily="18" charset="0"/>
              </a:rPr>
              <a:t>VISUALIZATION,</a:t>
            </a:r>
            <a:endParaRPr sz="2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Agency FB" panose="020B0503020202020204" pitchFamily="34" charset="0"/>
                <a:cs typeface="Times New Roman" panose="02020603050405020304" pitchFamily="18" charset="0"/>
              </a:rPr>
              <a:t>DASHBOARD,</a:t>
            </a:r>
            <a:r>
              <a:rPr lang="en-US" sz="2400" spc="-16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155" dirty="0">
                <a:latin typeface="Agency FB" panose="020B0503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5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140" dirty="0">
                <a:latin typeface="Agency FB" panose="020B0503020202020204" pitchFamily="34" charset="0"/>
                <a:cs typeface="Times New Roman" panose="02020603050405020304" pitchFamily="18" charset="0"/>
              </a:rPr>
              <a:t>MODEL</a:t>
            </a:r>
            <a:r>
              <a:rPr lang="en-US" sz="2400" spc="-14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400" spc="-150" dirty="0">
                <a:latin typeface="Agency FB" panose="020B0503020202020204" pitchFamily="34" charset="0"/>
                <a:cs typeface="Times New Roman" panose="02020603050405020304" pitchFamily="18" charset="0"/>
              </a:rPr>
              <a:t>METHODS</a:t>
            </a:r>
            <a:endParaRPr sz="24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pc="-235" dirty="0">
                <a:latin typeface="Agency FB" panose="020B0503020202020204" pitchFamily="34" charset="0"/>
                <a:cs typeface="Times New Roman" panose="02020603050405020304" pitchFamily="18" charset="0"/>
              </a:rPr>
              <a:t>Collection</a:t>
            </a:r>
            <a:r>
              <a:rPr spc="-50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pc="-275" dirty="0">
                <a:latin typeface="Agency FB" panose="020B0503020202020204" pitchFamily="34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234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process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involved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combination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API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requests from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Space X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public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API and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web  scraping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from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table in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Space </a:t>
            </a:r>
            <a:r>
              <a:rPr sz="2000" spc="-75" dirty="0">
                <a:latin typeface="Agency FB" panose="020B0503020202020204" pitchFamily="34" charset="0"/>
                <a:cs typeface="Times New Roman" panose="02020603050405020304" pitchFamily="18" charset="0"/>
              </a:rPr>
              <a:t>X’s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Wikipedia</a:t>
            </a:r>
            <a:r>
              <a:rPr sz="2000" spc="-10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entry.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next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slide will show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flowchart of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from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API and the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one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after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will show 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flowchart of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data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collection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from</a:t>
            </a:r>
            <a:r>
              <a:rPr sz="2000" spc="-11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webscraping.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Space X API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Data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Agency FB" panose="020B0503020202020204" pitchFamily="34" charset="0"/>
                <a:cs typeface="Times New Roman" panose="02020603050405020304" pitchFamily="18" charset="0"/>
              </a:rPr>
              <a:t>FlightNumber,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Date,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BoosterVersion,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PayloadMass,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Orbit, LaunchSite,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Outcome,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Flights,</a:t>
            </a:r>
            <a:r>
              <a:rPr sz="2000" spc="55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Reused, Legs,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LandingPad,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Block, </a:t>
            </a:r>
            <a:r>
              <a:rPr sz="2000" spc="-10" dirty="0">
                <a:latin typeface="Agency FB" panose="020B0503020202020204" pitchFamily="34" charset="0"/>
                <a:cs typeface="Times New Roman" panose="02020603050405020304" pitchFamily="18" charset="0"/>
              </a:rPr>
              <a:t>ReusedCount,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Serial, Longitude,</a:t>
            </a:r>
            <a:r>
              <a:rPr sz="2000" spc="-229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Latitude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Wikipedia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Webscrape Data</a:t>
            </a:r>
            <a:r>
              <a:rPr sz="2000" u="heavy" spc="-12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Agency FB" panose="020B0503020202020204" pitchFamily="34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Flight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No.,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site, </a:t>
            </a:r>
            <a:r>
              <a:rPr sz="2000" spc="-25" dirty="0">
                <a:latin typeface="Agency FB" panose="020B0503020202020204" pitchFamily="34" charset="0"/>
                <a:cs typeface="Times New Roman" panose="02020603050405020304" pitchFamily="18" charset="0"/>
              </a:rPr>
              <a:t>Payload,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PayloadMass,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Orbit, </a:t>
            </a:r>
            <a:r>
              <a:rPr sz="2000" spc="-60" dirty="0">
                <a:latin typeface="Agency FB" panose="020B0503020202020204" pitchFamily="34" charset="0"/>
                <a:cs typeface="Times New Roman" panose="02020603050405020304" pitchFamily="18" charset="0"/>
              </a:rPr>
              <a:t>Customer,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Launch </a:t>
            </a:r>
            <a:r>
              <a:rPr sz="2000" spc="-15" dirty="0">
                <a:latin typeface="Agency FB" panose="020B0503020202020204" pitchFamily="34" charset="0"/>
                <a:cs typeface="Times New Roman" panose="02020603050405020304" pitchFamily="18" charset="0"/>
              </a:rPr>
              <a:t>outcome, </a:t>
            </a:r>
            <a:r>
              <a:rPr sz="2000" spc="-45" dirty="0">
                <a:latin typeface="Agency FB" panose="020B0503020202020204" pitchFamily="34" charset="0"/>
                <a:cs typeface="Times New Roman" panose="02020603050405020304" pitchFamily="18" charset="0"/>
              </a:rPr>
              <a:t>Version  </a:t>
            </a:r>
            <a:r>
              <a:rPr sz="2000" spc="-6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Booster,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Booster </a:t>
            </a:r>
            <a:r>
              <a:rPr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landing, </a:t>
            </a:r>
            <a:r>
              <a:rPr sz="2000" spc="-20" dirty="0">
                <a:latin typeface="Agency FB" panose="020B0503020202020204" pitchFamily="34" charset="0"/>
                <a:cs typeface="Times New Roman" panose="02020603050405020304" pitchFamily="18" charset="0"/>
              </a:rPr>
              <a:t>Date,</a:t>
            </a:r>
            <a:r>
              <a:rPr sz="2000" spc="40" dirty="0">
                <a:latin typeface="Agency FB" panose="020B0503020202020204" pitchFamily="34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Agency FB" panose="020B0503020202020204" pitchFamily="34" charset="0"/>
                <a:cs typeface="Times New Roman" panose="02020603050405020304" pitchFamily="18" charset="0"/>
              </a:rPr>
              <a:t>Time</a:t>
            </a:r>
            <a:endParaRPr sz="2000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109388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Data)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8993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Falcon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launches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4493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https://github.com/snmm95/Tools-For-Data-Science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910" y="0"/>
            <a:ext cx="4104004" cy="6858000"/>
            <a:chOff x="0" y="0"/>
            <a:chExt cx="4104004" cy="68580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lang="en-US" sz="2200" spc="-25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Request</a:t>
            </a:r>
            <a:r>
              <a:rPr lang="en-US" sz="2200" spc="-114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 </a:t>
            </a:r>
            <a:r>
              <a:rPr lang="en-US" sz="2200" spc="-5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Wikipedia</a:t>
            </a:r>
            <a:endParaRPr sz="2200" dirty="0">
              <a:latin typeface="Carlito"/>
              <a:cs typeface="Times New Roman" panose="02020603050405020304" pitchFamily="18" charset="0"/>
            </a:endParaRPr>
          </a:p>
          <a:p>
            <a:pPr marL="13335" algn="ctr">
              <a:lnSpc>
                <a:spcPts val="2520"/>
              </a:lnSpc>
            </a:pPr>
            <a:r>
              <a:rPr lang="en-US" sz="2200" spc="-25" dirty="0">
                <a:solidFill>
                  <a:srgbClr val="FFFFFF"/>
                </a:solidFill>
                <a:latin typeface="Carlito"/>
                <a:cs typeface="Times New Roman" panose="02020603050405020304" pitchFamily="18" charset="0"/>
              </a:rPr>
              <a:t>html</a:t>
            </a:r>
            <a:endParaRPr sz="2200" dirty="0">
              <a:latin typeface="Carlito"/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96821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4237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400" u="sng" spc="-1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https://github.com/snmm95/Tools-For-Data-Science</a:t>
            </a:r>
            <a:endParaRPr lang="en-IN"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</TotalTime>
  <Words>2639</Words>
  <Application>Microsoft Office PowerPoint</Application>
  <PresentationFormat>Widescreen</PresentationFormat>
  <Paragraphs>284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Aer</vt:lpstr>
      <vt:lpstr>Agency FB</vt:lpstr>
      <vt:lpstr>Arial</vt:lpstr>
      <vt:lpstr>Carlito</vt:lpstr>
      <vt:lpstr>Century Gothic</vt:lpstr>
      <vt:lpstr>Times New Roman</vt:lpstr>
      <vt:lpstr>Wingdings 3</vt:lpstr>
      <vt:lpstr>Ion</vt:lpstr>
      <vt:lpstr>PowerPoint Presentation</vt:lpstr>
      <vt:lpstr>Outline </vt:lpstr>
      <vt:lpstr>ExecutiveSummary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Syed noor</cp:lastModifiedBy>
  <cp:revision>3</cp:revision>
  <dcterms:created xsi:type="dcterms:W3CDTF">2021-08-26T16:53:12Z</dcterms:created>
  <dcterms:modified xsi:type="dcterms:W3CDTF">2023-05-04T21:01:45Z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