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300" r:id="rId7"/>
    <p:sldId id="277" r:id="rId8"/>
    <p:sldId id="274" r:id="rId9"/>
    <p:sldId id="299" r:id="rId10"/>
    <p:sldId id="285" r:id="rId11"/>
    <p:sldId id="290" r:id="rId12"/>
    <p:sldId id="291" r:id="rId13"/>
    <p:sldId id="292" r:id="rId14"/>
    <p:sldId id="293" r:id="rId15"/>
    <p:sldId id="294" r:id="rId16"/>
    <p:sldId id="306" r:id="rId17"/>
    <p:sldId id="265" r:id="rId18"/>
    <p:sldId id="302" r:id="rId19"/>
    <p:sldId id="295" r:id="rId20"/>
    <p:sldId id="296" r:id="rId21"/>
    <p:sldId id="272" r:id="rId22"/>
    <p:sldId id="288" r:id="rId23"/>
    <p:sldId id="303" r:id="rId24"/>
    <p:sldId id="304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B49AC-D8A2-4026-A3A5-23929EC177C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4BB56-E09B-40C3-9DB1-D177E65C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A19ED-53A6-41BE-A438-86B8BC42D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4FCE-B1F5-4B0A-9985-78525AEADC2E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13B-D693-4B2B-BA9C-7767730CC0B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4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565-2F7D-4439-A898-61AF1FE51EF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7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4A60-63DE-4F81-8CDB-C7E0F01FC1A0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9C5C-5859-4A36-9878-50754214667B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0F74-6842-4236-BC7F-FCE85885A831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F375-7E7D-4EBD-865B-A59C5F1F90FC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AF25-B1E6-47B2-95A7-9DFBA6CDD025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1980-2E79-45CE-9576-29676CDC1DFF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FF72-B00A-4C7F-A6F1-60433289330E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4FAB-8364-4144-9FF1-DA89F5BE723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D8D9-AB5E-47C9-A5CE-EF8BC5AB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338" y="2198469"/>
            <a:ext cx="8215953" cy="171288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Major Project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REPORT ANALYSIS SYSTEM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716" y="4134069"/>
            <a:ext cx="10803005" cy="27490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Supervisor: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Er. Pratap Sapkota</a:t>
            </a:r>
            <a:endParaRPr lang="en-US" sz="2200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Prabesh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Shrestha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  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070/BCT/32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Praveen Dhungel 		   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070/BCT/33)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Sahit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Baral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(070/BCT/41)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Maharjan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070/BCT/48)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3740" y="-563135"/>
            <a:ext cx="9144000" cy="1712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Himalaya College Of Engineering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Affiliated to Tribhuvan University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82" y="1149754"/>
            <a:ext cx="1504266" cy="12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0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F8C-6B35-44AB-A4D1-4B6351D9C441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24" y="1378423"/>
            <a:ext cx="8980952" cy="47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</a:p>
          <a:p>
            <a:pPr marL="685800"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 marL="685800"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</a:p>
          <a:p>
            <a:pPr marL="685800"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</a:t>
            </a:r>
          </a:p>
          <a:p>
            <a:pPr marL="5715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C260-D9CB-40DA-88DC-3717132B785D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 marL="685800" algn="just">
              <a:spcBef>
                <a:spcPts val="1800"/>
              </a:spcBef>
              <a:buFont typeface="Courier New" panose="02070309020205020404" pitchFamily="49" charset="0"/>
              <a:buChar char="o"/>
              <a:tabLst>
                <a:tab pos="51435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spots, smoothing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</a:p>
          <a:p>
            <a:pPr marL="685800" algn="just">
              <a:spcBef>
                <a:spcPts val="1800"/>
              </a:spcBef>
              <a:buFont typeface="Courier New" panose="02070309020205020404" pitchFamily="49" charset="0"/>
              <a:buChar char="o"/>
              <a:tabLst>
                <a:tab pos="51435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Binarisation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way of separating the text from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background.</a:t>
            </a:r>
          </a:p>
          <a:p>
            <a:pPr marL="685800" algn="just">
              <a:spcBef>
                <a:spcPts val="1800"/>
              </a:spcBef>
              <a:buFont typeface="Courier New" panose="02070309020205020404" pitchFamily="49" charset="0"/>
              <a:buChar char="o"/>
              <a:tabLst>
                <a:tab pos="51435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analysis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Identifies columns, paragraphs, captions, etc. as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blocks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algn="just">
              <a:spcBef>
                <a:spcPts val="1800"/>
              </a:spcBef>
              <a:buFont typeface="Courier New" panose="02070309020205020404" pitchFamily="49" charset="0"/>
              <a:buChar char="o"/>
              <a:tabLst>
                <a:tab pos="514350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and word detection – Establishes baseline for word and character shapes, separates words if necessary.</a:t>
            </a:r>
          </a:p>
          <a:p>
            <a:pPr marL="685800" algn="just">
              <a:spcBef>
                <a:spcPts val="1800"/>
              </a:spcBef>
              <a:buFont typeface="Courier New" panose="02070309020205020404" pitchFamily="49" charset="0"/>
              <a:buChar char="o"/>
              <a:tabLst>
                <a:tab pos="514350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isolation or "segmentation" 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algn="just">
              <a:spcBef>
                <a:spcPts val="1800"/>
              </a:spcBef>
              <a:buFont typeface="Courier New" panose="02070309020205020404" pitchFamily="49" charset="0"/>
              <a:buChar char="o"/>
              <a:tabLst>
                <a:tab pos="514350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 aspect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scale</a:t>
            </a:r>
          </a:p>
          <a:p>
            <a:pPr marL="457200" indent="0">
              <a:buNone/>
              <a:tabLst>
                <a:tab pos="514350" algn="l"/>
              </a:tabLs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4572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</a:p>
          <a:p>
            <a:pPr lvl="1" algn="just">
              <a:lnSpc>
                <a:spcPct val="100000"/>
              </a:lnSpc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matching- comparing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to a stored glyph on a pixel-by-pixel basis; it is also known as "pattern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matching“</a:t>
            </a:r>
          </a:p>
          <a:p>
            <a:pPr lvl="1" algn="just">
              <a:lnSpc>
                <a:spcPct val="100000"/>
              </a:lnSpc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such as Cuneiform and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Tessaract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two-pass approach to character recognition. The second pass is known as "adaptive recognition"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</a:p>
          <a:p>
            <a:pPr lvl="1" algn="just">
              <a:lnSpc>
                <a:spcPct val="100000"/>
              </a:lnSpc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accuracy can be increased if the output is constrained by a lexicon – a list of words that are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occur in 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 lvl="1" algn="just">
              <a:lnSpc>
                <a:spcPct val="100000"/>
              </a:lnSpc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Tessaract uses its dictionary to influence the character segmentation step, for improved accuracy.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00000"/>
              </a:lnSpc>
              <a:spcBef>
                <a:spcPts val="1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high level, non-Agile projects allocate extensive periods of time for Requirements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gathering, design, development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finally deploying the project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  <a:spcBef>
                <a:spcPts val="18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can have one or more iterations and deliver the complete product at the end of the final iteration.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2" y="2768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1650570"/>
            <a:ext cx="10515600" cy="460942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scan and analyze the medical reports</a:t>
            </a:r>
            <a:endParaRPr lang="en-US" sz="2600" dirty="0"/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Body Mass Index according to western and eastern way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numbers like blood bank, red cross, Ambulance and hospitals can be called within the application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C320-A6D0-40AE-A6C3-253C7B907E16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7CE-8C85-46C2-A46B-568F4DE115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2" y="288451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466376"/>
            <a:ext cx="8596668" cy="48056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analysis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classifier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PageRank is </a:t>
            </a:r>
            <a:r>
              <a:rPr lang="en-US" sz="2400" dirty="0" smtClean="0"/>
              <a:t>a link analysis</a:t>
            </a:r>
            <a:r>
              <a:rPr lang="en-US" sz="2400" dirty="0"/>
              <a:t> algorithm 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Web graph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4.5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ID3 algorithms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classification (Statistical classifier)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uses entropy for building decision tree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66E-2B47-44B1-803E-6B697CDA6AD5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 is a commercial quality OCR engine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analysis-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likely word formed by a cluster of characters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classifier-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better at distinguishing between upper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lower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letters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RANK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is a link analysis algorithm </a:t>
            </a:r>
          </a:p>
          <a:p>
            <a:pPr marL="228600" lvl="2"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Web graph</a:t>
            </a:r>
          </a:p>
          <a:p>
            <a:pPr>
              <a:spcBef>
                <a:spcPts val="12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Google Search to rank websites in their search engine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(A) = (1-d) + d (PR (T1)/C (T1) + ... + PR (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Tn)/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(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Tn))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t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PR(A) is the PageRank of page A,</a:t>
            </a:r>
          </a:p>
          <a:p>
            <a:pPr lvl="1" fontAlgn="t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PR(Ti) is the PageRank of pages Ti which link to page A,</a:t>
            </a:r>
          </a:p>
          <a:p>
            <a:pPr lvl="1" fontAlgn="t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C(Ti)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outbound links on page Ti and</a:t>
            </a:r>
          </a:p>
          <a:p>
            <a:pPr lvl="1" fontAlgn="t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a damping factor which can be set between 0 and 1.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9" y="1269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505"/>
            <a:ext cx="10515600" cy="47244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Platforms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0" indent="0">
              <a:buNone/>
            </a:pP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4D9-CBF6-4828-AFC7-CA97218BDE95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4.5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2" indent="-114300">
              <a:spcBef>
                <a:spcPts val="18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ID3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marL="114300" lvl="2" indent="-114300">
              <a:spcBef>
                <a:spcPts val="18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 (Statistical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classifier)</a:t>
            </a:r>
          </a:p>
          <a:p>
            <a:pPr marL="114300" lvl="2" indent="-114300">
              <a:spcBef>
                <a:spcPts val="18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of the tree, C4.5 chooses the attribute of the data that most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effectively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splits its set of samples into subsets enriched in one class or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other</a:t>
            </a:r>
          </a:p>
          <a:p>
            <a:pPr marL="114300" lvl="2" indent="-114300">
              <a:spcBef>
                <a:spcPts val="18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criterion is the normalized information gain (difference in entropy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about developing OCR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android application for medical report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the BMI calculator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function within the application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F2C5-4E51-40A5-B960-2DBFC648A08A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Suggestion to the user</a:t>
            </a: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Dictionary</a:t>
            </a: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User Friendly</a:t>
            </a: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</a:t>
            </a: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of all medical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3EE-EF46-4CD5-976D-57F8A0F69795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	Z. Huang, X. Lu, H.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Zhao, “Collaboration-based medical knowledge recommendation,”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Med.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55, no. 1, pp. 13–24, May 2012.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“Mayo Clinic.” [Online]. Available: http://www.mayoclinic.org/. [Accessed: 11-Dec-2016].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S. Arora, D.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Bhattacharjee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Nasipuri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K.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“Combining Multiple Feature Extraction Techniques for Handwritten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Devnagari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Recognition,”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ArXiv10054032 Cs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May 2010.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A.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Purohit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S. Chauhan, “A Literature Survey on Handwritten Character Recognition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5] Edward P Hoffer, Mitchell J Feldman and Richard J Kim “Explains patterns of use of a mature expert system” AMIA Annual Symposium Proceedings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Archieve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Available: http://www.cs.cmu.edu/~javabayes/Home/node2.html (Referred on 14 Dec, 2016)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Egbert Van. A diagnostic decision support system. Amsterdam: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Drukwerk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 January 1994.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EB8-505C-4434-9356-22C7C7C72114}" type="datetime1">
              <a:rPr lang="en-US" smtClean="0"/>
              <a:t>8/9/2017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30" y="417195"/>
            <a:ext cx="3857625" cy="59391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45" y="417195"/>
            <a:ext cx="3857625" cy="59391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7F20-370B-492A-A2C0-DA4C3BE71EAF}" type="datetime1">
              <a:rPr lang="en-US" smtClean="0"/>
              <a:t>8/9/2017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 descr="C:\Users\snmn\Downloads\Screenshot_20170730-12021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32" y="514089"/>
            <a:ext cx="3379428" cy="517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C:\Users\snmn\Downloads\Screenshot_20170730-120134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88" y="514089"/>
            <a:ext cx="3452949" cy="5172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3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947A-1693-4039-808F-7CF5917B6ADF}" type="datetime1">
              <a:rPr lang="en-US" smtClean="0"/>
              <a:t>8/9/2017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27</a:t>
            </a:fld>
            <a:endParaRPr lang="en-US"/>
          </a:p>
        </p:txBody>
      </p:sp>
      <p:pic>
        <p:nvPicPr>
          <p:cNvPr id="8" name="Content Placeholder 7" descr="C:\Users\snmn\Downloads\Screenshot_20170730-120303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15" y="491321"/>
            <a:ext cx="3119682" cy="547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snmn\Downloads\Screenshot_20170730-142448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27" y="491321"/>
            <a:ext cx="3227127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8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BD2-7AA1-48BB-93C9-318BAC3343A2}" type="datetime1">
              <a:rPr lang="en-US" smtClean="0"/>
              <a:t>8/9/2017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 descr="C:\Users\snmn\Downloads\Screenshot_20170730-12040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45" y="791570"/>
            <a:ext cx="3139979" cy="5049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C:\Users\snmn\Downloads\Screenshot_20170730-120414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33" y="791570"/>
            <a:ext cx="3234535" cy="5049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3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4573-8644-48FE-AA9F-B2820EC670F7}" type="datetime1">
              <a:rPr lang="en-US" smtClean="0"/>
              <a:t>8/9/2017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 descr="C:\Users\snmn\Downloads\Screenshot_20170730-12042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23331"/>
            <a:ext cx="3338015" cy="545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 descr="C:\Users\snmn\Downloads\Screenshot_20170730-120434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485" y="723331"/>
            <a:ext cx="3455811" cy="5354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4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Mobile Application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custom Optical Character Scanner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analyze the medical report with ease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 digital image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basic analysis of medical report’s value 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easy way to review medical report from home or office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4167-E407-495A-854A-9052EF4FE197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904" y="25737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CD7D-B4FD-4458-B909-669816E8B4DA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smartphone technology in the field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Fulfill the gap between medical field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lvl="0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read the medical report 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target the normal people for the use of the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3D5F-C049-42E8-A14C-934C770D3584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Optical Character Reader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 digital images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basic review on the medical report’s values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edical tool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BMI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also included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call function directly available within the application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BA06-67FF-4B56-BE66-D1D4410674F7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mobile with camera resolution minimum 5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of minimum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of 512 Mb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version- minimum Jelly bean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Processor- Dual core or above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facility and a SIM card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PLATFORM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 Photoshop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5024-20C4-413E-93D5-5746D8DD6066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D11-D6C8-47FC-B733-1F07C42147DE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4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Dell\Desktop\usecas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365125"/>
            <a:ext cx="5995987" cy="63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8650"/>
            <a:ext cx="7891463" cy="10620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ABE-6A5B-47D2-A632-EC7A31EBC3D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D8D9-AB5E-47C9-A5CE-EF8BC5ABCF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526</Words>
  <Application>Microsoft Office PowerPoint</Application>
  <PresentationFormat>Widescreen</PresentationFormat>
  <Paragraphs>203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  Presentation of  Major Project  on  MEDICAL REPORT ANALYSIS SYSTEM </vt:lpstr>
      <vt:lpstr>OVERVIEW</vt:lpstr>
      <vt:lpstr>INTRODUCTION</vt:lpstr>
      <vt:lpstr>OBJECTIVES</vt:lpstr>
      <vt:lpstr>FEATURES </vt:lpstr>
      <vt:lpstr>REQUIREMENTS</vt:lpstr>
      <vt:lpstr>DEVELOPMENT PLATFORM</vt:lpstr>
      <vt:lpstr>SYSTEM OVERVIEW System Diagram</vt:lpstr>
      <vt:lpstr>Use Case Diagram</vt:lpstr>
      <vt:lpstr>DFD level 0</vt:lpstr>
      <vt:lpstr>METHODOLOGY</vt:lpstr>
      <vt:lpstr>OCR</vt:lpstr>
      <vt:lpstr>Contd…</vt:lpstr>
      <vt:lpstr>Contd…</vt:lpstr>
      <vt:lpstr>AGILE METHODOLOGY</vt:lpstr>
      <vt:lpstr>ADVANTAGES</vt:lpstr>
      <vt:lpstr>ALGORITHMS</vt:lpstr>
      <vt:lpstr>TESSERACT</vt:lpstr>
      <vt:lpstr>PAGE RANK</vt:lpstr>
      <vt:lpstr>C 4.5</vt:lpstr>
      <vt:lpstr>CONCLUSION</vt:lpstr>
      <vt:lpstr>FUTURE ENHANCEMENT</vt:lpstr>
      <vt:lpstr>REFERENCES</vt:lpstr>
      <vt:lpstr>Contd…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Any Queries???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REPORT ANALYSIS SYSTEM</dc:title>
  <dc:creator>Praveen Dhungel</dc:creator>
  <cp:lastModifiedBy>snmn</cp:lastModifiedBy>
  <cp:revision>52</cp:revision>
  <dcterms:created xsi:type="dcterms:W3CDTF">2017-07-03T01:45:05Z</dcterms:created>
  <dcterms:modified xsi:type="dcterms:W3CDTF">2017-08-09T07:40:57Z</dcterms:modified>
</cp:coreProperties>
</file>