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31" r:id="rId2"/>
    <p:sldId id="289" r:id="rId3"/>
    <p:sldId id="292" r:id="rId4"/>
    <p:sldId id="294" r:id="rId5"/>
    <p:sldId id="533" r:id="rId6"/>
    <p:sldId id="534" r:id="rId7"/>
    <p:sldId id="298" r:id="rId8"/>
    <p:sldId id="535" r:id="rId9"/>
    <p:sldId id="536" r:id="rId10"/>
    <p:sldId id="538" r:id="rId11"/>
    <p:sldId id="537" r:id="rId12"/>
    <p:sldId id="539" r:id="rId13"/>
    <p:sldId id="301" r:id="rId14"/>
  </p:sldIdLst>
  <p:sldSz cx="12192000" cy="6858000"/>
  <p:notesSz cx="6858000" cy="9144000"/>
  <p:embeddedFontLst>
    <p:embeddedFont>
      <p:font typeface="Aharoni" panose="02010803020104030203" pitchFamily="2" charset="-79"/>
      <p:bold r:id="rId17"/>
    </p:embeddedFon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Medium" panose="00000600000000000000" pitchFamily="2" charset="0"/>
      <p:regular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lus Jakarta Sans" panose="020B0604020202020204" charset="0"/>
      <p:regular r:id="rId32"/>
      <p:bold r:id="rId33"/>
      <p:italic r:id="rId34"/>
      <p:boldItalic r:id="rId35"/>
    </p:embeddedFont>
    <p:embeddedFont>
      <p:font typeface="Poppins SemiBold" panose="00000700000000000000" pitchFamily="2" charset="0"/>
      <p:regular r:id="rId36"/>
      <p:bold r:id="rId37"/>
      <p:italic r:id="rId38"/>
      <p:bold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custDataLst>
    <p:tags r:id="rId4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9" Type="http://schemas.openxmlformats.org/officeDocument/2006/relationships/font" Target="fonts/font13.fntdata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35690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4106192" y="1072201"/>
            <a:ext cx="40050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Mid-Review 3</a:t>
            </a:r>
            <a:endParaRPr lang="en-US" sz="2000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156701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ID: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CS12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12782-6246-54D6-DAAD-A30F04BD3788}"/>
              </a:ext>
            </a:extLst>
          </p:cNvPr>
          <p:cNvSpPr txBox="1"/>
          <p:nvPr/>
        </p:nvSpPr>
        <p:spPr>
          <a:xfrm>
            <a:off x="3023779" y="401852"/>
            <a:ext cx="6169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REDESINING </a:t>
            </a:r>
            <a:r>
              <a:rPr lang="en-US" sz="2000" b="1" dirty="0">
                <a:solidFill>
                  <a:schemeClr val="dk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TPMS AND BCM FOR ZONAL ARCHITECTURE</a:t>
            </a:r>
            <a:endParaRPr lang="en-US"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11;p1">
            <a:extLst>
              <a:ext uri="{FF2B5EF4-FFF2-40B4-BE49-F238E27FC236}">
                <a16:creationId xmlns:a16="http://schemas.microsoft.com/office/drawing/2014/main" id="{611D60B7-9EEC-9497-66D8-0EF720BE9794}"/>
              </a:ext>
            </a:extLst>
          </p:cNvPr>
          <p:cNvSpPr/>
          <p:nvPr/>
        </p:nvSpPr>
        <p:spPr>
          <a:xfrm>
            <a:off x="181103" y="4926589"/>
            <a:ext cx="442024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SHAIK RAHIL – BU21EECE0100538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SHAROOKH N MURADI – BU21EECE0100517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11;p1">
            <a:extLst>
              <a:ext uri="{FF2B5EF4-FFF2-40B4-BE49-F238E27FC236}">
                <a16:creationId xmlns:a16="http://schemas.microsoft.com/office/drawing/2014/main" id="{CAE84F0A-CE00-DC30-D738-8240381F18DC}"/>
              </a:ext>
            </a:extLst>
          </p:cNvPr>
          <p:cNvSpPr/>
          <p:nvPr/>
        </p:nvSpPr>
        <p:spPr>
          <a:xfrm>
            <a:off x="9322056" y="5040405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 DR.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SUBHASHISH TIWARI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  <a:endParaRPr lang="en-US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      DR. ARUN KUMAR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A6609-161E-4A12-11BF-C067E135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38" y="584462"/>
            <a:ext cx="9176628" cy="5458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D9581-4F60-235A-4902-432A877E2C34}"/>
              </a:ext>
            </a:extLst>
          </p:cNvPr>
          <p:cNvSpPr txBox="1"/>
          <p:nvPr/>
        </p:nvSpPr>
        <p:spPr>
          <a:xfrm>
            <a:off x="2692923" y="103695"/>
            <a:ext cx="633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 Hardware Model – TPMS(Tire Pressure Monitoring System)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5718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3CE56-C384-FDD1-03B4-6D8A8ABF14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F0829D5-BA40-B126-5D9A-CEC8EC83219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2684B-B6FA-CB42-E4F8-8655A7E6DB4C}"/>
              </a:ext>
            </a:extLst>
          </p:cNvPr>
          <p:cNvSpPr txBox="1"/>
          <p:nvPr/>
        </p:nvSpPr>
        <p:spPr>
          <a:xfrm>
            <a:off x="676276" y="726132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Results For </a:t>
            </a:r>
            <a:r>
              <a:rPr lang="en-US" b="1" dirty="0"/>
              <a:t>BCM (Body Control Module) – Wiper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65124-CA71-BC2B-7D38-C11279DC8DD3}"/>
              </a:ext>
            </a:extLst>
          </p:cNvPr>
          <p:cNvSpPr txBox="1"/>
          <p:nvPr/>
        </p:nvSpPr>
        <p:spPr>
          <a:xfrm>
            <a:off x="8005714" y="1118820"/>
            <a:ext cx="6094428" cy="114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Rain Drop Sensor</a:t>
            </a:r>
          </a:p>
          <a:p>
            <a:pPr algn="l">
              <a:lnSpc>
                <a:spcPts val="2100"/>
              </a:lnSpc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Arduino Uno</a:t>
            </a:r>
          </a:p>
          <a:p>
            <a:pPr algn="l">
              <a:lnSpc>
                <a:spcPts val="2100"/>
              </a:lnSpc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Servo Motor MG996R</a:t>
            </a:r>
          </a:p>
          <a:p>
            <a:pPr algn="l">
              <a:lnSpc>
                <a:spcPts val="2100"/>
              </a:lnSpc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Jumper wires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C6FC9-548E-B346-B707-5F83F8AB0A14}"/>
              </a:ext>
            </a:extLst>
          </p:cNvPr>
          <p:cNvSpPr txBox="1"/>
          <p:nvPr/>
        </p:nvSpPr>
        <p:spPr>
          <a:xfrm>
            <a:off x="7918516" y="797326"/>
            <a:ext cx="4232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Components Used</a:t>
            </a:r>
            <a:endParaRPr lang="en-I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45BB96-BD26-BD57-D66F-CEE0F3910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4" y="1316109"/>
            <a:ext cx="7551083" cy="42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9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397F7-B0E2-03BF-7E33-510BB470B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B9FD2-A200-D5C6-158A-5285F8B2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42" y="383191"/>
            <a:ext cx="9396523" cy="5887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1287DD-5479-42F8-289E-9F8170F5CD91}"/>
              </a:ext>
            </a:extLst>
          </p:cNvPr>
          <p:cNvSpPr txBox="1"/>
          <p:nvPr/>
        </p:nvSpPr>
        <p:spPr>
          <a:xfrm>
            <a:off x="3223967" y="75414"/>
            <a:ext cx="7173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Working Hardware Model – BCM – Wiper System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489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lang="en-US"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CA337-808C-2E39-EB80-B9C5462B978B}"/>
              </a:ext>
            </a:extLst>
          </p:cNvPr>
          <p:cNvSpPr txBox="1"/>
          <p:nvPr/>
        </p:nvSpPr>
        <p:spPr>
          <a:xfrm>
            <a:off x="550606" y="1176744"/>
            <a:ext cx="10009865" cy="210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Redesign the Tire Pressure Monitoring System (TPMS), Heating, Ventilation, and Air Conditioning (HVAC) system, and Body Control Module (BCM) to adapt to a zonal architecture in modern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Create an optimized, modular system architecture to enhance system efficiency, responsiveness, and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Improve vehicle performance while reducing complexity and enabling advanced functionalities like real-time monitoring, zonal temperature control, and enhanced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Ensure scalability and future-readiness for next-generation automotive technologies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65F97-1C06-F29D-0B55-E4069BB307E4}"/>
              </a:ext>
            </a:extLst>
          </p:cNvPr>
          <p:cNvSpPr txBox="1"/>
          <p:nvPr/>
        </p:nvSpPr>
        <p:spPr>
          <a:xfrm>
            <a:off x="503472" y="3859826"/>
            <a:ext cx="100098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Redesign the Tire Pressure Monitoring System (TPMS), HVAC system, and Body Control Module (BCM) for zonal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Develop a modular and optimized system architecture to enhance system efficiency and 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Improve integration between various vehicle subsystems.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Enhance overall vehicle performance while reducing system complexity.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Ensure scalability to support future automotive advancements.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Enable advanced functionalities like real-time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Introduce zonal temperature control for improved passenger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Implement enhanced safety features to meet modern standards.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 (Clearly mention milestone for objectives under each reviews)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03E007-449A-C837-6A3F-242F5A3E4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50" y="1382295"/>
            <a:ext cx="11727500" cy="4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73F4D-52DF-CFFE-AA1E-1101EC9F6828}"/>
              </a:ext>
            </a:extLst>
          </p:cNvPr>
          <p:cNvSpPr txBox="1"/>
          <p:nvPr/>
        </p:nvSpPr>
        <p:spPr>
          <a:xfrm>
            <a:off x="659877" y="273377"/>
            <a:ext cx="8333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Review 1 Summary</a:t>
            </a:r>
          </a:p>
          <a:p>
            <a:r>
              <a:rPr lang="en-US" sz="1600" b="1" dirty="0"/>
              <a:t>1. Literature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Researched existing TPMS and BCM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Analyzed the need for zonal architecture in modern vehicle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Identified key challenges and advancements in automotive systems</a:t>
            </a:r>
            <a:r>
              <a:rPr lang="en-US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14DAA-EFCB-227A-1EE5-1923BACDADF5}"/>
              </a:ext>
            </a:extLst>
          </p:cNvPr>
          <p:cNvSpPr txBox="1"/>
          <p:nvPr/>
        </p:nvSpPr>
        <p:spPr>
          <a:xfrm>
            <a:off x="659876" y="1970072"/>
            <a:ext cx="81164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2. System Architecture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Designed using </a:t>
            </a:r>
            <a:r>
              <a:rPr lang="en-IN" sz="1600" b="1" dirty="0"/>
              <a:t>Tinkercad</a:t>
            </a:r>
            <a:r>
              <a:rPr lang="en-IN" sz="1600" dirty="0"/>
              <a:t> for initial prototyping and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Implemented </a:t>
            </a:r>
            <a:r>
              <a:rPr lang="en-IN" sz="1600" b="1" dirty="0"/>
              <a:t>TPMS sensors</a:t>
            </a:r>
            <a:r>
              <a:rPr lang="en-IN" sz="1600" dirty="0"/>
              <a:t> to monitor tire pressure and temperature.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Integrated </a:t>
            </a:r>
            <a:r>
              <a:rPr lang="en-IN" sz="1600" b="1" dirty="0"/>
              <a:t>BCM components</a:t>
            </a:r>
            <a:r>
              <a:rPr lang="en-IN" sz="1600" dirty="0"/>
              <a:t> for controlling lighting, door locks, and climate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Established </a:t>
            </a:r>
            <a:r>
              <a:rPr lang="en-IN" sz="1600" b="1" dirty="0"/>
              <a:t>communication links</a:t>
            </a:r>
            <a:r>
              <a:rPr lang="en-IN" sz="1600" dirty="0"/>
              <a:t> between sensors, microcontrollers, and actuators.</a:t>
            </a:r>
          </a:p>
          <a:p>
            <a:r>
              <a:rPr lang="en-IN" sz="1600" b="1" dirty="0"/>
              <a:t>Tinkercad Circuit Design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Developed a </a:t>
            </a:r>
            <a:r>
              <a:rPr lang="en-IN" sz="1600" b="1" dirty="0"/>
              <a:t>functional prototype</a:t>
            </a:r>
            <a:r>
              <a:rPr lang="en-IN" sz="1600" dirty="0"/>
              <a:t> using virtual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Microcontroller Used:</a:t>
            </a:r>
            <a:r>
              <a:rPr lang="en-IN" sz="1600" dirty="0"/>
              <a:t> Simulated with </a:t>
            </a:r>
            <a:r>
              <a:rPr lang="en-IN" sz="1600" b="1" dirty="0"/>
              <a:t>Arduino</a:t>
            </a:r>
            <a:r>
              <a:rPr lang="en-IN" sz="1600" dirty="0"/>
              <a:t> for real-time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Components Integrated: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TPMS Sensors</a:t>
            </a:r>
            <a:r>
              <a:rPr lang="en-IN" sz="1600" dirty="0"/>
              <a:t> – Pressure &amp; temperature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LED Indicators</a:t>
            </a:r>
            <a:r>
              <a:rPr lang="en-IN" sz="1600" dirty="0"/>
              <a:t> – Alert for low pressure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BCM Modules</a:t>
            </a:r>
            <a:r>
              <a:rPr lang="en-IN" sz="1600" dirty="0"/>
              <a:t> – Control for lighting, door locks, and climate.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Display Interface</a:t>
            </a:r>
            <a:r>
              <a:rPr lang="en-IN" sz="1600" dirty="0"/>
              <a:t> – Shows real-time sensor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Tested </a:t>
            </a:r>
            <a:r>
              <a:rPr lang="en-IN" sz="1600" b="1" dirty="0"/>
              <a:t>sensor-to-microcontroller communication</a:t>
            </a:r>
            <a:r>
              <a:rPr lang="en-IN" sz="1600" dirty="0"/>
              <a:t> and actuator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Verified system behaviour in </a:t>
            </a:r>
            <a:r>
              <a:rPr lang="en-IN" sz="1600" b="1" dirty="0"/>
              <a:t>various simulated conditions</a:t>
            </a:r>
            <a:r>
              <a:rPr lang="en-I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B56DC-71E3-C054-9415-1E0D6DA6A4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4EF48-44EB-6E56-63EA-913731C20CB6}"/>
              </a:ext>
            </a:extLst>
          </p:cNvPr>
          <p:cNvSpPr txBox="1"/>
          <p:nvPr/>
        </p:nvSpPr>
        <p:spPr>
          <a:xfrm>
            <a:off x="652807" y="211285"/>
            <a:ext cx="60944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3. Use Cases</a:t>
            </a:r>
          </a:p>
          <a:p>
            <a:r>
              <a:rPr lang="en-US" sz="1600" b="1" dirty="0"/>
              <a:t>Use Case 1: Tire Pressure Monitoring System (TPMS)</a:t>
            </a:r>
          </a:p>
          <a:p>
            <a:r>
              <a:rPr lang="en-US" sz="1600" dirty="0"/>
              <a:t> </a:t>
            </a:r>
            <a:r>
              <a:rPr lang="en-US" sz="1600" b="1" dirty="0"/>
              <a:t>Actors:</a:t>
            </a:r>
            <a:r>
              <a:rPr lang="en-US" sz="1600" dirty="0"/>
              <a:t> TPMS Sensors, Microcontroller, Alert System, Driver.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b="1" dirty="0"/>
              <a:t>Description: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system continuously </a:t>
            </a:r>
            <a:r>
              <a:rPr lang="en-US" sz="1600" b="1" dirty="0"/>
              <a:t>monitors tire pressure</a:t>
            </a:r>
            <a:r>
              <a:rPr lang="en-US" sz="1600" dirty="0"/>
              <a:t> in real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pressure </a:t>
            </a:r>
            <a:r>
              <a:rPr lang="en-US" sz="1600" b="1" dirty="0"/>
              <a:t>drops below a threshold</a:t>
            </a:r>
            <a:r>
              <a:rPr lang="en-US" sz="1600" dirty="0"/>
              <a:t>, an alert is triggered.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driver receives a </a:t>
            </a:r>
            <a:r>
              <a:rPr lang="en-US" sz="1600" b="1" dirty="0"/>
              <a:t>visual (LED) and/or audible warning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can be </a:t>
            </a:r>
            <a:r>
              <a:rPr lang="en-US" sz="1600" b="1" dirty="0"/>
              <a:t>logged and transmitted</a:t>
            </a:r>
            <a:r>
              <a:rPr lang="en-US" sz="1600" dirty="0"/>
              <a:t> to a central ECU for further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Workflow: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Sensors detect real-time </a:t>
            </a:r>
            <a:r>
              <a:rPr lang="en-US" sz="1600" b="1" dirty="0"/>
              <a:t>tire pressure and temperature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Data is sent to the </a:t>
            </a:r>
            <a:r>
              <a:rPr lang="en-US" sz="1600" b="1" dirty="0"/>
              <a:t>microcontroller</a:t>
            </a:r>
            <a:r>
              <a:rPr lang="en-US" sz="1600" dirty="0"/>
              <a:t> for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If pressure &lt; </a:t>
            </a:r>
            <a:r>
              <a:rPr lang="en-US" sz="1600" b="1" dirty="0"/>
              <a:t>30 PSI</a:t>
            </a:r>
            <a:r>
              <a:rPr lang="en-US" sz="1600" dirty="0"/>
              <a:t> → </a:t>
            </a:r>
            <a:r>
              <a:rPr lang="en-US" sz="1600" b="1" dirty="0"/>
              <a:t>Warning LED blinks + buzzer activates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Driver takes action to </a:t>
            </a:r>
            <a:r>
              <a:rPr lang="en-US" sz="1600" b="1" dirty="0"/>
              <a:t>inflate the tire or seek maintenance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Enhances safety</a:t>
            </a:r>
            <a:r>
              <a:rPr lang="en-US" sz="1600" dirty="0"/>
              <a:t> by preventing blowouts.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Improves fuel efficiency</a:t>
            </a:r>
            <a:r>
              <a:rPr lang="en-US" sz="1600" dirty="0"/>
              <a:t> by maintaining optimal tire pressure.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Extends tire lifespan</a:t>
            </a:r>
            <a:r>
              <a:rPr lang="en-US" sz="1600" dirty="0"/>
              <a:t> and reduces wear &amp; tear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21356-2FD5-696A-EA37-849FF44DC8BE}"/>
              </a:ext>
            </a:extLst>
          </p:cNvPr>
          <p:cNvSpPr txBox="1"/>
          <p:nvPr/>
        </p:nvSpPr>
        <p:spPr>
          <a:xfrm>
            <a:off x="6570482" y="395951"/>
            <a:ext cx="552410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Cases for BCM – Wiper System</a:t>
            </a:r>
          </a:p>
          <a:p>
            <a:r>
              <a:rPr lang="en-US" b="1" dirty="0"/>
              <a:t>Use Case 1: Automatic Rain-Sensing Wiper </a:t>
            </a:r>
            <a:r>
              <a:rPr lang="en-US" b="1" dirty="0" err="1"/>
              <a:t>Activatio</a:t>
            </a:r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Actors:</a:t>
            </a:r>
            <a:r>
              <a:rPr lang="en-US" dirty="0"/>
              <a:t> Rain Sensor, Body Control Module (BCM), Wiper Motor, Driver.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rain sensor detects water droplets</a:t>
            </a:r>
            <a:r>
              <a:rPr lang="en-US" dirty="0"/>
              <a:t> on the windshield.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BCM processes the signal</a:t>
            </a:r>
            <a:r>
              <a:rPr lang="en-US" dirty="0"/>
              <a:t> and determines the wiper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wiper motor is activated automatically</a:t>
            </a:r>
            <a:r>
              <a:rPr lang="en-US" dirty="0"/>
              <a:t> without manual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driver </a:t>
            </a:r>
            <a:r>
              <a:rPr lang="en-US" b="1" dirty="0"/>
              <a:t>does not need to switch on wipers manually</a:t>
            </a:r>
            <a:r>
              <a:rPr lang="en-US" dirty="0"/>
              <a:t> during rainfall.</a:t>
            </a:r>
          </a:p>
          <a:p>
            <a:r>
              <a:rPr lang="en-US" dirty="0"/>
              <a:t> </a:t>
            </a:r>
            <a:r>
              <a:rPr lang="en-US" b="1" dirty="0"/>
              <a:t>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Rain sensor detects</a:t>
            </a:r>
            <a:r>
              <a:rPr lang="en-US" dirty="0"/>
              <a:t> moisture on the windshield.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</a:t>
            </a:r>
            <a:r>
              <a:rPr lang="en-US" b="1" dirty="0"/>
              <a:t>sends a signal</a:t>
            </a:r>
            <a:r>
              <a:rPr lang="en-US" dirty="0"/>
              <a:t> to the </a:t>
            </a:r>
            <a:r>
              <a:rPr lang="en-US" b="1" dirty="0"/>
              <a:t>BCM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BCM </a:t>
            </a:r>
            <a:r>
              <a:rPr lang="en-US" b="1" dirty="0"/>
              <a:t>analyzes rain intensity</a:t>
            </a:r>
            <a:r>
              <a:rPr lang="en-US" dirty="0"/>
              <a:t> and determines the wiper speed: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 rain → </a:t>
            </a:r>
            <a:r>
              <a:rPr lang="en-US" b="1" dirty="0"/>
              <a:t>Slow wiping speed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Heavy rain → </a:t>
            </a:r>
            <a:r>
              <a:rPr lang="en-US" b="1" dirty="0"/>
              <a:t>Fast wiping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BCM </a:t>
            </a:r>
            <a:r>
              <a:rPr lang="en-US" b="1" dirty="0"/>
              <a:t>activates the wiper motor</a:t>
            </a:r>
            <a:r>
              <a:rPr lang="en-US" dirty="0"/>
              <a:t>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no rain is detected for a while, </a:t>
            </a:r>
            <a:r>
              <a:rPr lang="en-US" b="1" dirty="0"/>
              <a:t>BCM stops the wipers</a:t>
            </a:r>
            <a:r>
              <a:rPr lang="en-US" dirty="0"/>
              <a:t>.</a:t>
            </a:r>
          </a:p>
          <a:p>
            <a:r>
              <a:rPr lang="en-US" b="1" dirty="0"/>
              <a:t>Benefits:</a:t>
            </a:r>
          </a:p>
          <a:p>
            <a:r>
              <a:rPr lang="en-US" b="1" dirty="0"/>
              <a:t>Hands-free operation</a:t>
            </a:r>
            <a:r>
              <a:rPr lang="en-US" dirty="0"/>
              <a:t> improves driver convenience.</a:t>
            </a:r>
            <a:br>
              <a:rPr lang="en-US" dirty="0"/>
            </a:br>
            <a:r>
              <a:rPr lang="en-US" b="1" dirty="0"/>
              <a:t>Improves visibility</a:t>
            </a:r>
            <a:r>
              <a:rPr lang="en-US" dirty="0"/>
              <a:t> during rain without distractions.</a:t>
            </a:r>
            <a:br>
              <a:rPr lang="en-US" dirty="0"/>
            </a:br>
            <a:r>
              <a:rPr lang="en-US" b="1" dirty="0"/>
              <a:t>Optimized wiper speed</a:t>
            </a:r>
            <a:r>
              <a:rPr lang="en-US" dirty="0"/>
              <a:t> reduces unnecessary wear &amp; tear.</a:t>
            </a:r>
          </a:p>
        </p:txBody>
      </p:sp>
    </p:spTree>
    <p:extLst>
      <p:ext uri="{BB962C8B-B14F-4D97-AF65-F5344CB8AC3E}">
        <p14:creationId xmlns:p14="http://schemas.microsoft.com/office/powerpoint/2010/main" val="228371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5D0CED-BC51-27E9-113D-7A5FF9B0FD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0F913-704C-1835-AEAA-06738C2C8B52}"/>
              </a:ext>
            </a:extLst>
          </p:cNvPr>
          <p:cNvSpPr txBox="1"/>
          <p:nvPr/>
        </p:nvSpPr>
        <p:spPr>
          <a:xfrm>
            <a:off x="850769" y="169460"/>
            <a:ext cx="10885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4. Testing &amp; Implementation</a:t>
            </a:r>
          </a:p>
          <a:p>
            <a:endParaRPr lang="en-IN" sz="1800" b="1" dirty="0"/>
          </a:p>
          <a:p>
            <a:r>
              <a:rPr lang="en-IN" b="1" dirty="0"/>
              <a:t> </a:t>
            </a:r>
            <a:r>
              <a:rPr lang="en-IN" sz="1800" b="1" dirty="0"/>
              <a:t>Implementation Using Tinkercad</a:t>
            </a:r>
          </a:p>
          <a:p>
            <a:r>
              <a:rPr lang="en-IN" sz="1800" dirty="0"/>
              <a:t> We designed and simulated our </a:t>
            </a:r>
            <a:r>
              <a:rPr lang="en-IN" sz="1800" b="1" dirty="0"/>
              <a:t>TPMS &amp; BCM circuit</a:t>
            </a:r>
            <a:r>
              <a:rPr lang="en-IN" sz="1800" dirty="0"/>
              <a:t> using </a:t>
            </a:r>
            <a:r>
              <a:rPr lang="en-IN" sz="1800" b="1" dirty="0"/>
              <a:t>Tinkercad</a:t>
            </a:r>
            <a:r>
              <a:rPr lang="en-IN" sz="1800" dirty="0"/>
              <a:t> to test system functionality before hardware implementation.</a:t>
            </a:r>
            <a:br>
              <a:rPr lang="en-IN" sz="1800" dirty="0"/>
            </a:br>
            <a:r>
              <a:rPr lang="en-IN" sz="1800" dirty="0"/>
              <a:t> The prototype was developed using </a:t>
            </a:r>
            <a:r>
              <a:rPr lang="en-IN" sz="1800" b="1" dirty="0"/>
              <a:t>virtual components</a:t>
            </a:r>
            <a:r>
              <a:rPr lang="en-IN" sz="1800" dirty="0"/>
              <a:t> to validate sensor data processing, alerts, and automation.</a:t>
            </a:r>
          </a:p>
          <a:p>
            <a:r>
              <a:rPr lang="en-IN" sz="1800" dirty="0"/>
              <a:t> </a:t>
            </a:r>
            <a:r>
              <a:rPr lang="en-IN" sz="1800" b="1" dirty="0"/>
              <a:t>Components Used in Tinkercad Simulation: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dirty="0"/>
              <a:t>Microcontroller:</a:t>
            </a:r>
            <a:r>
              <a:rPr lang="en-IN" sz="1800" dirty="0"/>
              <a:t> Arduino (for TPMS &amp; BCM control)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dirty="0"/>
              <a:t>TPMS Sensors:</a:t>
            </a:r>
            <a:r>
              <a:rPr lang="en-IN" sz="1800" dirty="0"/>
              <a:t> Simulated pressure and temperature sensors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dirty="0"/>
              <a:t>LED Indicators:</a:t>
            </a:r>
            <a:r>
              <a:rPr lang="en-IN" sz="1800" dirty="0"/>
              <a:t> Alerts for low pressure and system warnings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dirty="0"/>
              <a:t>Buzzer:</a:t>
            </a:r>
            <a:r>
              <a:rPr lang="en-IN" sz="1800" dirty="0"/>
              <a:t> Audible warning for tire pressure issues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dirty="0"/>
              <a:t>Display (LCD/Serial Monitor):</a:t>
            </a:r>
            <a:r>
              <a:rPr lang="en-IN" sz="1800" dirty="0"/>
              <a:t> Real-time tire pressure readings</a:t>
            </a:r>
          </a:p>
        </p:txBody>
      </p:sp>
    </p:spTree>
    <p:extLst>
      <p:ext uri="{BB962C8B-B14F-4D97-AF65-F5344CB8AC3E}">
        <p14:creationId xmlns:p14="http://schemas.microsoft.com/office/powerpoint/2010/main" val="207490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88B1C-34AB-F386-BCB0-FB9D6A99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5" y="1158635"/>
            <a:ext cx="9898144" cy="5072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97409-55A8-61A1-5AE4-71AC9C62D9EA}"/>
              </a:ext>
            </a:extLst>
          </p:cNvPr>
          <p:cNvSpPr txBox="1"/>
          <p:nvPr/>
        </p:nvSpPr>
        <p:spPr>
          <a:xfrm>
            <a:off x="676276" y="503067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Block Diagram/Pin Diagram</a:t>
            </a:r>
          </a:p>
          <a:p>
            <a:r>
              <a:rPr lang="en-US" sz="1400" b="1" dirty="0"/>
              <a:t>Tire Pressure Monitoring System (TPMS) Using Arduino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F4597-DD23-4611-E389-86A74CD416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8886B-9AF3-C4CC-B986-152824EC7A29}"/>
              </a:ext>
            </a:extLst>
          </p:cNvPr>
          <p:cNvSpPr txBox="1"/>
          <p:nvPr/>
        </p:nvSpPr>
        <p:spPr>
          <a:xfrm>
            <a:off x="754146" y="471341"/>
            <a:ext cx="4232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Components Used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0DD26-72FB-D8A4-B224-27FC5B33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6" y="1056944"/>
            <a:ext cx="9604887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2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A47254-1B9E-9754-04DE-5A4CB101C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AE9E337-F349-7EF2-9FB7-A6AD363E657F}"/>
              </a:ext>
            </a:extLst>
          </p:cNvPr>
          <p:cNvSpPr txBox="1"/>
          <p:nvPr/>
        </p:nvSpPr>
        <p:spPr>
          <a:xfrm>
            <a:off x="452283" y="899813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 Results For </a:t>
            </a:r>
            <a:r>
              <a:rPr lang="en-IN" sz="1600" b="1" dirty="0"/>
              <a:t>TPMS (Tire Pressure Monitoring System):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6E624-542E-F880-6127-8F9F46D51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64" y="1253990"/>
            <a:ext cx="9719035" cy="4856428"/>
          </a:xfrm>
          <a:prstGeom prst="rect">
            <a:avLst/>
          </a:prstGeom>
        </p:spPr>
      </p:pic>
      <p:sp>
        <p:nvSpPr>
          <p:cNvPr id="7" name="Google Shape;125;p3">
            <a:extLst>
              <a:ext uri="{FF2B5EF4-FFF2-40B4-BE49-F238E27FC236}">
                <a16:creationId xmlns:a16="http://schemas.microsoft.com/office/drawing/2014/main" id="{8E092CD8-82CD-94AD-A88B-2108C8C381A2}"/>
              </a:ext>
            </a:extLst>
          </p:cNvPr>
          <p:cNvSpPr txBox="1"/>
          <p:nvPr/>
        </p:nvSpPr>
        <p:spPr>
          <a:xfrm>
            <a:off x="703081" y="18644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068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953</Words>
  <Application>Microsoft Office PowerPoint</Application>
  <PresentationFormat>Widescreen</PresentationFormat>
  <Paragraphs>120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Open Sans</vt:lpstr>
      <vt:lpstr>Verdana</vt:lpstr>
      <vt:lpstr>Calibri</vt:lpstr>
      <vt:lpstr>Plus Jakarta Sans</vt:lpstr>
      <vt:lpstr>Montserrat Medium</vt:lpstr>
      <vt:lpstr>Poppins SemiBold</vt:lpstr>
      <vt:lpstr>Montserrat</vt:lpstr>
      <vt:lpstr>Aharoni</vt:lpstr>
      <vt:lpstr>Barlow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Shrookh Muradi</cp:lastModifiedBy>
  <cp:revision>35</cp:revision>
  <dcterms:created xsi:type="dcterms:W3CDTF">2022-05-23T07:15:42Z</dcterms:created>
  <dcterms:modified xsi:type="dcterms:W3CDTF">2025-03-19T09:35:37Z</dcterms:modified>
</cp:coreProperties>
</file>