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0BE1B-976B-4347-8CDC-077D77021293}" v="6" dt="2025-03-11T08:54:06.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6" d="100"/>
          <a:sy n="16" d="100"/>
        </p:scale>
        <p:origin x="2650" y="8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810260" y="896573"/>
              <a:ext cx="20431124" cy="1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8000" i="0" u="none" strike="noStrike" cap="none" dirty="0">
                  <a:solidFill>
                    <a:schemeClr val="dk1"/>
                  </a:solidFill>
                  <a:latin typeface="Times New Roman" pitchFamily="18" charset="0"/>
                  <a:ea typeface="Montserrat"/>
                  <a:cs typeface="Times New Roman" pitchFamily="18" charset="0"/>
                  <a:sym typeface="Montserrat"/>
                </a:rPr>
                <a:t>REDESINING </a:t>
              </a:r>
              <a:r>
                <a:rPr lang="en-US" sz="8000" dirty="0">
                  <a:solidFill>
                    <a:schemeClr val="dk1"/>
                  </a:solidFill>
                  <a:latin typeface="Times New Roman" pitchFamily="18" charset="0"/>
                  <a:ea typeface="Montserrat"/>
                  <a:cs typeface="Times New Roman" pitchFamily="18" charset="0"/>
                  <a:sym typeface="Montserrat"/>
                </a:rPr>
                <a:t>TPMS AND BCM FOR ZONAL ARCHITECTURE</a:t>
              </a:r>
              <a:endParaRPr lang="en-US" sz="8000" i="0" u="none" strike="noStrike" cap="none" dirty="0">
                <a:solidFill>
                  <a:schemeClr val="dk1"/>
                </a:solidFill>
                <a:latin typeface="Montserrat"/>
                <a:ea typeface="Montserrat"/>
                <a:cs typeface="Montserrat"/>
                <a:sym typeface="Montserrat"/>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381249" y="3872306"/>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SHUBASHISH TIWARI</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75123" y="30468997"/>
            <a:ext cx="184731" cy="938719"/>
          </a:xfrm>
          <a:prstGeom prst="rect">
            <a:avLst/>
          </a:prstGeom>
          <a:noFill/>
        </p:spPr>
        <p:txBody>
          <a:bodyPr wrap="none" rtlCol="0">
            <a:spAutoFit/>
          </a:bodyPr>
          <a:lstStyle/>
          <a:p>
            <a:endParaRPr lang="en-IN" sz="55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184731" cy="938719"/>
          </a:xfrm>
          <a:prstGeom prst="rect">
            <a:avLst/>
          </a:prstGeom>
          <a:noFill/>
        </p:spPr>
        <p:txBody>
          <a:bodyPr wrap="none" rtlCol="0">
            <a:spAutoFit/>
          </a:bodyPr>
          <a:lstStyle/>
          <a:p>
            <a:endParaRPr lang="en-IN" sz="55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9820" y="5363951"/>
            <a:ext cx="8367248" cy="8140690"/>
          </a:xfrm>
          <a:prstGeom prst="rect">
            <a:avLst/>
          </a:prstGeom>
          <a:noFill/>
        </p:spPr>
        <p:txBody>
          <a:bodyPr wrap="square" rtlCol="0">
            <a:spAutoFit/>
          </a:bodyPr>
          <a:lstStyle/>
          <a:p>
            <a:pPr>
              <a:buFont typeface="+mj-lt"/>
              <a:buAutoNum type="arabicPeriod"/>
            </a:pPr>
            <a:r>
              <a:rPr lang="en-US" sz="3600" b="1" dirty="0"/>
              <a:t>TPMS:</a:t>
            </a:r>
            <a:r>
              <a:rPr lang="en-US" sz="3600" dirty="0"/>
              <a:t> Implement decentralized sensor management by placing zonal ECUs near each wheel to manage tire pressure sensors locally, use edge processing to analyze data on-site, and utilize wireless sensor communication to reduce wiring.</a:t>
            </a:r>
          </a:p>
          <a:p>
            <a:pPr>
              <a:buFont typeface="+mj-lt"/>
              <a:buAutoNum type="arabicPeriod"/>
            </a:pPr>
            <a:r>
              <a:rPr lang="en-US" sz="3600" b="1" dirty="0"/>
              <a:t>BCM:</a:t>
            </a:r>
            <a:r>
              <a:rPr lang="en-US" sz="3600" dirty="0"/>
              <a:t> Deploy zonal BCM units to handle localized functions such as lighting and door locks, design modular units for easy replacement or upgrades, and use high-speed communication protocols like CAN-FD or Ethernet for reliable data exchange between zones.</a:t>
            </a:r>
          </a:p>
          <a:p>
            <a:endParaRPr lang="en-IN" sz="55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830997"/>
          </a:xfrm>
          <a:prstGeom prst="rect">
            <a:avLst/>
          </a:prstGeom>
          <a:noFill/>
        </p:spPr>
        <p:txBody>
          <a:bodyPr wrap="square">
            <a:spAutoFit/>
          </a:bodyPr>
          <a:lstStyle/>
          <a:p>
            <a:pPr algn="ctr"/>
            <a:r>
              <a:rPr lang="en-US" sz="4800" b="1" dirty="0">
                <a:latin typeface="Poppins" panose="00000500000000000000" pitchFamily="2" charset="0"/>
                <a:ea typeface="SimSun" pitchFamily="2" charset="-122"/>
                <a:cs typeface="Poppins" panose="00000500000000000000" pitchFamily="2" charset="0"/>
              </a:rPr>
              <a:t>Team members name :  SHEIK RAHIL, SHAROOKH N  MURADI</a:t>
            </a:r>
            <a:endParaRPr lang="en-IN" sz="48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83504" y="15375723"/>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13211" y="15333165"/>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201052" y="16854049"/>
            <a:ext cx="184731" cy="938719"/>
          </a:xfrm>
          <a:prstGeom prst="rect">
            <a:avLst/>
          </a:prstGeom>
          <a:noFill/>
        </p:spPr>
        <p:txBody>
          <a:bodyPr wrap="square" rtlCol="0">
            <a:spAutoFit/>
          </a:bodyPr>
          <a:lstStyle/>
          <a:p>
            <a:endParaRPr lang="en-IN" sz="55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868526" y="33470633"/>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3570208" cy="1785104"/>
          </a:xfrm>
          <a:prstGeom prst="rect">
            <a:avLst/>
          </a:prstGeom>
          <a:noFill/>
        </p:spPr>
        <p:txBody>
          <a:bodyPr wrap="none" rtlCol="0">
            <a:spAutoFit/>
          </a:bodyPr>
          <a:lstStyle/>
          <a:p>
            <a:r>
              <a:rPr lang="en-IN" sz="5500" dirty="0"/>
              <a:t>GitHub link:</a:t>
            </a:r>
          </a:p>
          <a:p>
            <a:r>
              <a:rPr lang="en-IN" sz="5500" dirty="0"/>
              <a:t>Video link:</a:t>
            </a:r>
          </a:p>
        </p:txBody>
      </p:sp>
      <p:sp>
        <p:nvSpPr>
          <p:cNvPr id="45" name="TextBox 44">
            <a:extLst>
              <a:ext uri="{FF2B5EF4-FFF2-40B4-BE49-F238E27FC236}">
                <a16:creationId xmlns:a16="http://schemas.microsoft.com/office/drawing/2014/main" id="{08F76AB5-6A9B-B324-929D-4463CF72440C}"/>
              </a:ext>
            </a:extLst>
          </p:cNvPr>
          <p:cNvSpPr txBox="1"/>
          <p:nvPr/>
        </p:nvSpPr>
        <p:spPr>
          <a:xfrm>
            <a:off x="226185" y="5320789"/>
            <a:ext cx="9608898" cy="6494085"/>
          </a:xfrm>
          <a:prstGeom prst="rect">
            <a:avLst/>
          </a:prstGeom>
          <a:noFill/>
        </p:spPr>
        <p:txBody>
          <a:bodyPr wrap="square">
            <a:spAutoFit/>
          </a:bodyPr>
          <a:lstStyle/>
          <a:p>
            <a:r>
              <a:rPr lang="en-US" sz="3200" dirty="0"/>
              <a:t>This project focuses on redesigning Tire Pressure Monitoring Systems (TPMS), Heating, Ventilation, and Air Conditioning (HVAC) systems, and Body Control Modules (BCM) for zonal vehicle architecture. The goal is to reduce wiring complexity and vehicle weight through modular design, improving efficiency, scalability, and system integration. By enhancing data communication and localized control, the project aims to improve the performance, reliability, and safety of TPMS and HVAC. The new architecture also promises cost savings, energy efficiency, and future-proofing for emerging automotive technologies, while ensuring compliance with regulatory standards.</a:t>
            </a:r>
          </a:p>
        </p:txBody>
      </p:sp>
      <p:pic>
        <p:nvPicPr>
          <p:cNvPr id="46" name="Picture 45">
            <a:extLst>
              <a:ext uri="{FF2B5EF4-FFF2-40B4-BE49-F238E27FC236}">
                <a16:creationId xmlns:a16="http://schemas.microsoft.com/office/drawing/2014/main" id="{29213795-2A4A-329B-3D9C-A4C5739113B9}"/>
              </a:ext>
            </a:extLst>
          </p:cNvPr>
          <p:cNvPicPr>
            <a:picLocks noChangeAspect="1"/>
          </p:cNvPicPr>
          <p:nvPr/>
        </p:nvPicPr>
        <p:blipFill>
          <a:blip r:embed="rId4"/>
          <a:stretch>
            <a:fillRect/>
          </a:stretch>
        </p:blipFill>
        <p:spPr>
          <a:xfrm>
            <a:off x="600175" y="11942447"/>
            <a:ext cx="9234908" cy="2656204"/>
          </a:xfrm>
          <a:prstGeom prst="rect">
            <a:avLst/>
          </a:prstGeom>
        </p:spPr>
      </p:pic>
      <p:pic>
        <p:nvPicPr>
          <p:cNvPr id="47" name="Picture 46">
            <a:extLst>
              <a:ext uri="{FF2B5EF4-FFF2-40B4-BE49-F238E27FC236}">
                <a16:creationId xmlns:a16="http://schemas.microsoft.com/office/drawing/2014/main" id="{C04B1E27-EE51-16D9-6824-27002ABA937F}"/>
              </a:ext>
            </a:extLst>
          </p:cNvPr>
          <p:cNvPicPr>
            <a:picLocks noChangeAspect="1"/>
          </p:cNvPicPr>
          <p:nvPr/>
        </p:nvPicPr>
        <p:blipFill>
          <a:blip r:embed="rId5"/>
          <a:stretch>
            <a:fillRect/>
          </a:stretch>
        </p:blipFill>
        <p:spPr>
          <a:xfrm>
            <a:off x="643851" y="14900870"/>
            <a:ext cx="9608898" cy="2656204"/>
          </a:xfrm>
          <a:prstGeom prst="rect">
            <a:avLst/>
          </a:prstGeom>
        </p:spPr>
      </p:pic>
      <p:sp>
        <p:nvSpPr>
          <p:cNvPr id="49" name="TextBox 48">
            <a:extLst>
              <a:ext uri="{FF2B5EF4-FFF2-40B4-BE49-F238E27FC236}">
                <a16:creationId xmlns:a16="http://schemas.microsoft.com/office/drawing/2014/main" id="{08821EBA-2636-E348-6ADF-CE9073BA225C}"/>
              </a:ext>
            </a:extLst>
          </p:cNvPr>
          <p:cNvSpPr txBox="1"/>
          <p:nvPr/>
        </p:nvSpPr>
        <p:spPr>
          <a:xfrm>
            <a:off x="348508" y="19125455"/>
            <a:ext cx="9904241" cy="1588127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1" i="0" u="none" strike="noStrike" cap="none" normalizeH="0" baseline="0" dirty="0">
                <a:ln>
                  <a:noFill/>
                </a:ln>
                <a:solidFill>
                  <a:schemeClr val="tx1"/>
                </a:solidFill>
                <a:effectLst/>
              </a:rPr>
              <a:t>Background for Zonal Architecture Redesign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5400" b="1" i="0" u="none" strike="noStrike" cap="none" normalizeH="0" baseline="0" dirty="0">
                <a:ln>
                  <a:noFill/>
                </a:ln>
                <a:solidFill>
                  <a:schemeClr val="tx1"/>
                </a:solidFill>
                <a:effectLst/>
              </a:rPr>
              <a:t>TPMS (Tire Pressure Monitoring System):</a:t>
            </a:r>
            <a:endParaRPr kumimoji="0" lang="en-US" altLang="en-US" sz="5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5400" b="1" i="0" u="none" strike="noStrike" cap="none" normalizeH="0" baseline="0" dirty="0">
                <a:ln>
                  <a:noFill/>
                </a:ln>
                <a:solidFill>
                  <a:schemeClr val="tx1"/>
                </a:solidFill>
                <a:effectLst/>
              </a:rPr>
              <a:t>Traditional:</a:t>
            </a:r>
            <a:r>
              <a:rPr kumimoji="0" lang="en-US" altLang="en-US" sz="5400" b="0" i="0" u="none" strike="noStrike" cap="none" normalizeH="0" baseline="0" dirty="0">
                <a:ln>
                  <a:noFill/>
                </a:ln>
                <a:solidFill>
                  <a:schemeClr val="tx1"/>
                </a:solidFill>
                <a:effectLst/>
              </a:rPr>
              <a:t> Central ECU collects data from tire sensors, requiring extensive wiring.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5400" b="1" i="0" u="none" strike="noStrike" cap="none" normalizeH="0" baseline="0" dirty="0">
                <a:ln>
                  <a:noFill/>
                </a:ln>
                <a:solidFill>
                  <a:schemeClr val="tx1"/>
                </a:solidFill>
                <a:effectLst/>
              </a:rPr>
              <a:t>Zonal:</a:t>
            </a:r>
            <a:r>
              <a:rPr kumimoji="0" lang="en-US" altLang="en-US" sz="5400" b="0" i="0" u="none" strike="noStrike" cap="none" normalizeH="0" baseline="0" dirty="0">
                <a:ln>
                  <a:noFill/>
                </a:ln>
                <a:solidFill>
                  <a:schemeClr val="tx1"/>
                </a:solidFill>
                <a:effectLst/>
              </a:rPr>
              <a:t> Local ECUs manage sensors near each wheel, reducing wiring and improving reliability.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5400" b="1" i="0" u="none" strike="noStrike" cap="none" normalizeH="0" baseline="0" dirty="0">
                <a:ln>
                  <a:noFill/>
                </a:ln>
                <a:solidFill>
                  <a:schemeClr val="tx1"/>
                </a:solidFill>
                <a:effectLst/>
              </a:rPr>
              <a:t>2.BCM (Body Control Module):</a:t>
            </a:r>
            <a:endParaRPr kumimoji="0" lang="en-US" altLang="en-US" sz="5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5400" b="1" i="0" u="none" strike="noStrike" cap="none" normalizeH="0" baseline="0" dirty="0">
                <a:ln>
                  <a:noFill/>
                </a:ln>
                <a:solidFill>
                  <a:schemeClr val="tx1"/>
                </a:solidFill>
                <a:effectLst/>
              </a:rPr>
              <a:t>Traditional:</a:t>
            </a:r>
            <a:r>
              <a:rPr kumimoji="0" lang="en-US" altLang="en-US" sz="5400" b="0" i="0" u="none" strike="noStrike" cap="none" normalizeH="0" baseline="0" dirty="0">
                <a:ln>
                  <a:noFill/>
                </a:ln>
                <a:solidFill>
                  <a:schemeClr val="tx1"/>
                </a:solidFill>
                <a:effectLst/>
              </a:rPr>
              <a:t> Central BCM handles functions like lighting and locks, leading to complex wiring.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5400" b="1" i="0" u="none" strike="noStrike" cap="none" normalizeH="0" baseline="0" dirty="0">
                <a:ln>
                  <a:noFill/>
                </a:ln>
                <a:solidFill>
                  <a:schemeClr val="tx1"/>
                </a:solidFill>
                <a:effectLst/>
              </a:rPr>
              <a:t>Zonal:</a:t>
            </a:r>
            <a:r>
              <a:rPr kumimoji="0" lang="en-US" altLang="en-US" sz="5400" b="0" i="0" u="none" strike="noStrike" cap="none" normalizeH="0" baseline="0" dirty="0">
                <a:ln>
                  <a:noFill/>
                </a:ln>
                <a:solidFill>
                  <a:schemeClr val="tx1"/>
                </a:solidFill>
                <a:effectLst/>
              </a:rPr>
              <a:t> Local BCMs in each zone simplify wiring and improve modularity and control.</a:t>
            </a:r>
          </a:p>
        </p:txBody>
      </p:sp>
      <p:pic>
        <p:nvPicPr>
          <p:cNvPr id="80" name="Picture 79">
            <a:extLst>
              <a:ext uri="{FF2B5EF4-FFF2-40B4-BE49-F238E27FC236}">
                <a16:creationId xmlns:a16="http://schemas.microsoft.com/office/drawing/2014/main" id="{A0F3977A-A226-5186-A5CF-57505C227574}"/>
              </a:ext>
            </a:extLst>
          </p:cNvPr>
          <p:cNvPicPr>
            <a:picLocks noChangeAspect="1"/>
          </p:cNvPicPr>
          <p:nvPr/>
        </p:nvPicPr>
        <p:blipFill>
          <a:blip r:embed="rId6"/>
          <a:stretch>
            <a:fillRect/>
          </a:stretch>
        </p:blipFill>
        <p:spPr>
          <a:xfrm>
            <a:off x="10873326" y="12678751"/>
            <a:ext cx="9858357" cy="5731119"/>
          </a:xfrm>
          <a:prstGeom prst="rect">
            <a:avLst/>
          </a:prstGeom>
        </p:spPr>
      </p:pic>
      <p:pic>
        <p:nvPicPr>
          <p:cNvPr id="50" name="Picture 49">
            <a:extLst>
              <a:ext uri="{FF2B5EF4-FFF2-40B4-BE49-F238E27FC236}">
                <a16:creationId xmlns:a16="http://schemas.microsoft.com/office/drawing/2014/main" id="{C591BB59-AB77-FC58-563F-68E89FB6F530}"/>
              </a:ext>
            </a:extLst>
          </p:cNvPr>
          <p:cNvPicPr>
            <a:picLocks noChangeAspect="1"/>
          </p:cNvPicPr>
          <p:nvPr/>
        </p:nvPicPr>
        <p:blipFill>
          <a:blip r:embed="rId7"/>
          <a:stretch>
            <a:fillRect/>
          </a:stretch>
        </p:blipFill>
        <p:spPr>
          <a:xfrm>
            <a:off x="11017083" y="18409870"/>
            <a:ext cx="9737133" cy="5840373"/>
          </a:xfrm>
          <a:prstGeom prst="rect">
            <a:avLst/>
          </a:prstGeom>
        </p:spPr>
      </p:pic>
      <p:sp>
        <p:nvSpPr>
          <p:cNvPr id="51" name="TextBox 50">
            <a:extLst>
              <a:ext uri="{FF2B5EF4-FFF2-40B4-BE49-F238E27FC236}">
                <a16:creationId xmlns:a16="http://schemas.microsoft.com/office/drawing/2014/main" id="{E71220AF-9FCE-579D-B72A-A6C99DC82F6D}"/>
              </a:ext>
            </a:extLst>
          </p:cNvPr>
          <p:cNvSpPr txBox="1"/>
          <p:nvPr/>
        </p:nvSpPr>
        <p:spPr>
          <a:xfrm>
            <a:off x="21013211" y="16397437"/>
            <a:ext cx="9491730" cy="7817525"/>
          </a:xfrm>
          <a:prstGeom prst="rect">
            <a:avLst/>
          </a:prstGeom>
          <a:noFill/>
        </p:spPr>
        <p:txBody>
          <a:bodyPr wrap="square" rtlCol="0">
            <a:spAutoFit/>
          </a:bodyPr>
          <a:lstStyle/>
          <a:p>
            <a:r>
              <a:rPr lang="en-US" sz="4400" dirty="0">
                <a:solidFill>
                  <a:schemeClr val="tx1"/>
                </a:solidFill>
              </a:rPr>
              <a:t>Redesigning TPMS and BCM systems for zonal architecture offers significant benefits by decentralizing control and reducing wiring complexity. For TPMS, localized ECUs enhance reliability and simplify wiring. Modular BCMs streamline wiring and maintenance, facilitating easier upgrades and better system management. Overall, these changes lead to more efficient, reliable, and maintainable vehicle systems.</a:t>
            </a:r>
            <a:endParaRPr lang="en-IN" sz="4400" dirty="0">
              <a:solidFill>
                <a:schemeClr val="tx1"/>
              </a:solidFill>
            </a:endParaRPr>
          </a:p>
          <a:p>
            <a:endParaRPr lang="en-IN" dirty="0"/>
          </a:p>
        </p:txBody>
      </p:sp>
      <p:pic>
        <p:nvPicPr>
          <p:cNvPr id="53" name="Picture 52">
            <a:extLst>
              <a:ext uri="{FF2B5EF4-FFF2-40B4-BE49-F238E27FC236}">
                <a16:creationId xmlns:a16="http://schemas.microsoft.com/office/drawing/2014/main" id="{63C0495E-E45D-4640-654C-AFB235AD5E35}"/>
              </a:ext>
            </a:extLst>
          </p:cNvPr>
          <p:cNvPicPr>
            <a:picLocks noChangeAspect="1"/>
          </p:cNvPicPr>
          <p:nvPr/>
        </p:nvPicPr>
        <p:blipFill>
          <a:blip r:embed="rId8"/>
          <a:stretch>
            <a:fillRect/>
          </a:stretch>
        </p:blipFill>
        <p:spPr>
          <a:xfrm>
            <a:off x="20935547" y="8270704"/>
            <a:ext cx="10424601" cy="3331319"/>
          </a:xfrm>
          <a:prstGeom prst="rect">
            <a:avLst/>
          </a:prstGeom>
        </p:spPr>
      </p:pic>
      <p:pic>
        <p:nvPicPr>
          <p:cNvPr id="55" name="Picture 54">
            <a:extLst>
              <a:ext uri="{FF2B5EF4-FFF2-40B4-BE49-F238E27FC236}">
                <a16:creationId xmlns:a16="http://schemas.microsoft.com/office/drawing/2014/main" id="{092F8AAF-C613-7D2D-982E-B720A9ACCD2C}"/>
              </a:ext>
            </a:extLst>
          </p:cNvPr>
          <p:cNvPicPr>
            <a:picLocks noChangeAspect="1"/>
          </p:cNvPicPr>
          <p:nvPr/>
        </p:nvPicPr>
        <p:blipFill>
          <a:blip r:embed="rId9"/>
          <a:stretch>
            <a:fillRect/>
          </a:stretch>
        </p:blipFill>
        <p:spPr>
          <a:xfrm>
            <a:off x="21005798" y="11661473"/>
            <a:ext cx="10354350" cy="3545099"/>
          </a:xfrm>
          <a:prstGeom prst="rect">
            <a:avLst/>
          </a:prstGeom>
        </p:spPr>
      </p:pic>
      <p:pic>
        <p:nvPicPr>
          <p:cNvPr id="57" name="Picture 56">
            <a:extLst>
              <a:ext uri="{FF2B5EF4-FFF2-40B4-BE49-F238E27FC236}">
                <a16:creationId xmlns:a16="http://schemas.microsoft.com/office/drawing/2014/main" id="{1139D7D2-2F3D-0A1A-EF34-DA6ABF4F3016}"/>
              </a:ext>
            </a:extLst>
          </p:cNvPr>
          <p:cNvPicPr>
            <a:picLocks noChangeAspect="1"/>
          </p:cNvPicPr>
          <p:nvPr/>
        </p:nvPicPr>
        <p:blipFill>
          <a:blip r:embed="rId10"/>
          <a:stretch>
            <a:fillRect/>
          </a:stretch>
        </p:blipFill>
        <p:spPr>
          <a:xfrm>
            <a:off x="21005798" y="5346260"/>
            <a:ext cx="10393303" cy="2832511"/>
          </a:xfrm>
          <a:prstGeom prst="rect">
            <a:avLst/>
          </a:prstGeom>
        </p:spPr>
      </p:pic>
      <p:sp>
        <p:nvSpPr>
          <p:cNvPr id="58" name="TextBox 57">
            <a:extLst>
              <a:ext uri="{FF2B5EF4-FFF2-40B4-BE49-F238E27FC236}">
                <a16:creationId xmlns:a16="http://schemas.microsoft.com/office/drawing/2014/main" id="{FE3E8DB1-83F3-5C8A-CE90-A1258ABF911D}"/>
              </a:ext>
            </a:extLst>
          </p:cNvPr>
          <p:cNvSpPr txBox="1"/>
          <p:nvPr/>
        </p:nvSpPr>
        <p:spPr>
          <a:xfrm>
            <a:off x="10979892" y="25061356"/>
            <a:ext cx="20471252" cy="4339650"/>
          </a:xfrm>
          <a:prstGeom prst="rect">
            <a:avLst/>
          </a:prstGeom>
          <a:noFill/>
        </p:spPr>
        <p:txBody>
          <a:bodyPr wrap="square" rtlCol="0">
            <a:spAutoFit/>
          </a:bodyPr>
          <a:lstStyle/>
          <a:p>
            <a:r>
              <a:rPr lang="en-US" sz="4500" dirty="0"/>
              <a:t>Future advancements in zonal architecture for TPMS and BCM are likely to focus on enhanced integration and efficiency. TPMS may integrate with ADAS and use advanced wireless technologies to improve reliability and reduce wiring. BCMs might feature increased IoT connectivity and modular designs to facilitate sophisticated control and easier feature integration. Together, these innovations promise more efficient, reliable, and maintainable vehicle systems.</a:t>
            </a:r>
            <a:endParaRPr lang="en-IN" sz="4500" dirty="0"/>
          </a:p>
        </p:txBody>
      </p:sp>
      <p:sp>
        <p:nvSpPr>
          <p:cNvPr id="59" name="TextBox 58">
            <a:extLst>
              <a:ext uri="{FF2B5EF4-FFF2-40B4-BE49-F238E27FC236}">
                <a16:creationId xmlns:a16="http://schemas.microsoft.com/office/drawing/2014/main" id="{FEE5C493-F2E7-E404-F125-6008A626E205}"/>
              </a:ext>
            </a:extLst>
          </p:cNvPr>
          <p:cNvSpPr txBox="1"/>
          <p:nvPr/>
        </p:nvSpPr>
        <p:spPr>
          <a:xfrm>
            <a:off x="10873327" y="29965388"/>
            <a:ext cx="20486822" cy="3600986"/>
          </a:xfrm>
          <a:prstGeom prst="rect">
            <a:avLst/>
          </a:prstGeom>
          <a:noFill/>
        </p:spPr>
        <p:txBody>
          <a:bodyPr wrap="square" rtlCol="0">
            <a:spAutoFit/>
          </a:bodyPr>
          <a:lstStyle/>
          <a:p>
            <a:r>
              <a:rPr lang="en-US" sz="3800" dirty="0"/>
              <a:t>The impact of zonal architecture for TPMS and BCM on society includes improved vehicle safety, reduced maintenance costs, and enhanced reliability. Advanced TPMS ensures better tire health monitoring, reducing accidents and improving fuel efficiency. Modular BCMs streamline vehicle electronics, leading to cost-effective repairs and easier feature upgrades. Overall, these advancements contribute to safer, more efficient, and technologically advanced transportation systems, benefiting both consumers and manufacturers.</a:t>
            </a:r>
            <a:endParaRPr lang="en-IN" sz="3800" dirty="0"/>
          </a:p>
        </p:txBody>
      </p:sp>
      <p:sp>
        <p:nvSpPr>
          <p:cNvPr id="60" name="TextBox 59">
            <a:extLst>
              <a:ext uri="{FF2B5EF4-FFF2-40B4-BE49-F238E27FC236}">
                <a16:creationId xmlns:a16="http://schemas.microsoft.com/office/drawing/2014/main" id="{5838EDBB-864E-0973-6126-2AC079FD55E4}"/>
              </a:ext>
            </a:extLst>
          </p:cNvPr>
          <p:cNvSpPr txBox="1"/>
          <p:nvPr/>
        </p:nvSpPr>
        <p:spPr>
          <a:xfrm>
            <a:off x="14588384" y="34475008"/>
            <a:ext cx="13254268" cy="769441"/>
          </a:xfrm>
          <a:prstGeom prst="rect">
            <a:avLst/>
          </a:prstGeom>
          <a:noFill/>
        </p:spPr>
        <p:txBody>
          <a:bodyPr wrap="square" rtlCol="0">
            <a:spAutoFit/>
          </a:bodyPr>
          <a:lstStyle/>
          <a:p>
            <a:r>
              <a:rPr lang="en-IN" sz="4400" dirty="0"/>
              <a:t>https://github.com/snmuradi/Capstone_Project</a:t>
            </a: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6627</TotalTime>
  <Words>550</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Montserrat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Shrookh Muradi</cp:lastModifiedBy>
  <cp:revision>202</cp:revision>
  <cp:lastPrinted>2013-08-04T02:58:23Z</cp:lastPrinted>
  <dcterms:created xsi:type="dcterms:W3CDTF">2011-10-21T15:46:33Z</dcterms:created>
  <dcterms:modified xsi:type="dcterms:W3CDTF">2025-03-18T13:56:45Z</dcterms:modified>
</cp:coreProperties>
</file>