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6" d="100"/>
          <a:sy n="16" d="100"/>
        </p:scale>
        <p:origin x="2650" y="86"/>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3584"/>
            <a:ext cx="32004000" cy="36373683"/>
            <a:chOff x="0" y="-13584"/>
            <a:chExt cx="32004000" cy="36373683"/>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609846" y="-13584"/>
              <a:ext cx="20431124" cy="239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8000" b="1" i="0" u="none" strike="noStrike" cap="none" dirty="0">
                  <a:solidFill>
                    <a:schemeClr val="dk1"/>
                  </a:solidFill>
                  <a:latin typeface="Times New Roman" pitchFamily="18" charset="0"/>
                  <a:ea typeface="Montserrat"/>
                  <a:cs typeface="Times New Roman" pitchFamily="18" charset="0"/>
                  <a:sym typeface="Montserrat"/>
                </a:rPr>
                <a:t>REDESINING </a:t>
              </a:r>
              <a:r>
                <a:rPr lang="en-US" sz="8000" b="1" dirty="0">
                  <a:solidFill>
                    <a:schemeClr val="dk1"/>
                  </a:solidFill>
                  <a:latin typeface="Times New Roman" pitchFamily="18" charset="0"/>
                  <a:ea typeface="Montserrat"/>
                  <a:cs typeface="Times New Roman" pitchFamily="18" charset="0"/>
                  <a:sym typeface="Montserrat"/>
                </a:rPr>
                <a:t>TPMS/HAVC AND BCM FOR ZONAL ARCHITECTURE</a:t>
              </a:r>
              <a:endParaRPr lang="en-US" sz="8000" b="1" i="0" u="none" strike="noStrike" cap="none" dirty="0">
                <a:solidFill>
                  <a:schemeClr val="dk1"/>
                </a:solidFill>
                <a:latin typeface="Montserrat"/>
                <a:ea typeface="Montserrat"/>
                <a:cs typeface="Montserrat"/>
                <a:sym typeface="Montserrat"/>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600" dirty="0">
                <a:solidFill>
                  <a:schemeClr val="tx1"/>
                </a:solidFill>
              </a:endParaRPr>
            </a:p>
            <a:p>
              <a:pPr algn="ctr"/>
              <a:r>
                <a:rPr lang="en-US" sz="3600" dirty="0">
                  <a:solidFill>
                    <a:schemeClr val="tx1"/>
                  </a:solidFill>
                </a:rPr>
                <a:t>The integration of TPMS (Tire Pressure Monitoring Systems), HVAC (Heating, Ventilation, and Air Conditioning), and BCM (Body Control Modules) in vehicles significantly impacts society by enhancing safety, comfort, and environmental sustainability. TPMS improves road safety by alerting drivers to low tire pressure, reducing the risk of accidents. Efficient HVAC systems lower fuel consumption and emissions, contributing to a greener environment. These technologies also promote economic benefits through reduced maintenance costs and encourage innovation in the automotive industry. Additionally, they raise public awareness of vehicle safety and maintenance, fostering more informed consumer choices.</a:t>
              </a:r>
              <a:endParaRPr lang="en-IN" sz="3600" dirty="0">
                <a:solidFill>
                  <a:schemeClr val="tx1"/>
                </a:solidFill>
              </a:endParaRPr>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41" name="TextBox 40">
            <a:extLst>
              <a:ext uri="{FF2B5EF4-FFF2-40B4-BE49-F238E27FC236}">
                <a16:creationId xmlns:a16="http://schemas.microsoft.com/office/drawing/2014/main" id="{3BBEBB1B-C5A6-9E96-25C5-A8A948107A1A}"/>
              </a:ext>
            </a:extLst>
          </p:cNvPr>
          <p:cNvSpPr txBox="1"/>
          <p:nvPr/>
        </p:nvSpPr>
        <p:spPr>
          <a:xfrm>
            <a:off x="6328701" y="2946279"/>
            <a:ext cx="21194448" cy="707886"/>
          </a:xfrm>
          <a:prstGeom prst="rect">
            <a:avLst/>
          </a:prstGeom>
          <a:noFill/>
        </p:spPr>
        <p:txBody>
          <a:bodyPr wrap="square">
            <a:spAutoFit/>
          </a:bodyPr>
          <a:lstStyle/>
          <a:p>
            <a:pPr algn="ctr"/>
            <a:r>
              <a:rPr lang="en-US" sz="4000" b="1" dirty="0">
                <a:latin typeface="Poppins" panose="00000500000000000000" pitchFamily="2" charset="0"/>
                <a:ea typeface="SimSun" pitchFamily="2" charset="-122"/>
                <a:cs typeface="Poppins" panose="00000500000000000000" pitchFamily="2" charset="0"/>
              </a:rPr>
              <a:t>Team members name :  CHALLA SANTHOSH, SHEIK RAHIL, SHAROOKH MURADI</a:t>
            </a:r>
            <a:endParaRPr lang="en-IN" sz="4000" b="1" dirty="0">
              <a:latin typeface="Poppins" panose="00000500000000000000" pitchFamily="2" charset="0"/>
              <a:ea typeface="SimSun" pitchFamily="2" charset="-122"/>
              <a:cs typeface="Poppins" panose="00000500000000000000" pitchFamily="2" charset="0"/>
            </a:endParaRPr>
          </a:p>
        </p:txBody>
      </p:sp>
      <p:sp>
        <p:nvSpPr>
          <p:cNvPr id="43" name="TextBox 42">
            <a:extLst>
              <a:ext uri="{FF2B5EF4-FFF2-40B4-BE49-F238E27FC236}">
                <a16:creationId xmlns:a16="http://schemas.microsoft.com/office/drawing/2014/main" id="{D46906F3-2243-B659-EDA1-E742D9AB5A1C}"/>
              </a:ext>
            </a:extLst>
          </p:cNvPr>
          <p:cNvSpPr txBox="1"/>
          <p:nvPr/>
        </p:nvSpPr>
        <p:spPr>
          <a:xfrm>
            <a:off x="7486155" y="3850801"/>
            <a:ext cx="16245840" cy="512961"/>
          </a:xfrm>
          <a:prstGeom prst="rect">
            <a:avLst/>
          </a:prstGeom>
          <a:noFill/>
        </p:spPr>
        <p:txBody>
          <a:bodyPr wrap="square">
            <a:spAutoFit/>
          </a:bodyPr>
          <a:lstStyle/>
          <a:p>
            <a:pPr algn="ctr" eaLnBrk="1" hangingPunct="1">
              <a:lnSpc>
                <a:spcPct val="60000"/>
              </a:lnSpc>
              <a:spcBef>
                <a:spcPct val="50000"/>
              </a:spcBef>
            </a:pPr>
            <a:r>
              <a:rPr lang="en-US" altLang="zh-CN" sz="4000" b="1" baseline="0" dirty="0">
                <a:latin typeface="Poppins" panose="00000500000000000000" pitchFamily="2" charset="0"/>
                <a:ea typeface="SimSun" pitchFamily="2" charset="-122"/>
                <a:cs typeface="Poppins" panose="00000500000000000000" pitchFamily="2" charset="0"/>
              </a:rPr>
              <a:t>Supervisor : DR PRITHVI SHEKAR PAGALA</a:t>
            </a:r>
          </a:p>
        </p:txBody>
      </p:sp>
      <p:sp>
        <p:nvSpPr>
          <p:cNvPr id="45" name="TextBox 44">
            <a:extLst>
              <a:ext uri="{FF2B5EF4-FFF2-40B4-BE49-F238E27FC236}">
                <a16:creationId xmlns:a16="http://schemas.microsoft.com/office/drawing/2014/main" id="{1BE19A1D-E3C5-52FE-E600-49A5241F63D0}"/>
              </a:ext>
            </a:extLst>
          </p:cNvPr>
          <p:cNvSpPr txBox="1"/>
          <p:nvPr/>
        </p:nvSpPr>
        <p:spPr>
          <a:xfrm>
            <a:off x="381004" y="5523417"/>
            <a:ext cx="10391012" cy="6001643"/>
          </a:xfrm>
          <a:prstGeom prst="rect">
            <a:avLst/>
          </a:prstGeom>
          <a:noFill/>
        </p:spPr>
        <p:txBody>
          <a:bodyPr wrap="square">
            <a:spAutoFit/>
          </a:bodyPr>
          <a:lstStyle/>
          <a:p>
            <a:r>
              <a:rPr lang="en-US" sz="3200" dirty="0"/>
              <a:t>This project focuses on redesigning Tire Pressure Monitoring Systems (TPMS), Heating, Ventilation, and Air Conditioning (HVAC) systems, and Body Control Modules (BCM) for zonal vehicle architecture. The goal is to reduce wiring complexity and vehicle weight through modular design, improving efficiency, scalability, and system integration. By enhancing data communication and localized control, the project aims to improve the performance, reliability, and safety of TPMS and HVAC. The new architecture also promises cost savings, energy efficiency, and future-proofing for emerging automotive technologies, while ensuring compliance with regulatory standards.</a:t>
            </a:r>
          </a:p>
        </p:txBody>
      </p:sp>
      <p:pic>
        <p:nvPicPr>
          <p:cNvPr id="46" name="Picture 45">
            <a:extLst>
              <a:ext uri="{FF2B5EF4-FFF2-40B4-BE49-F238E27FC236}">
                <a16:creationId xmlns:a16="http://schemas.microsoft.com/office/drawing/2014/main" id="{BFB81AA1-26EF-979E-26E3-84C88DEB80BD}"/>
              </a:ext>
            </a:extLst>
          </p:cNvPr>
          <p:cNvPicPr>
            <a:picLocks noChangeAspect="1"/>
          </p:cNvPicPr>
          <p:nvPr/>
        </p:nvPicPr>
        <p:blipFill>
          <a:blip r:embed="rId7"/>
          <a:stretch>
            <a:fillRect/>
          </a:stretch>
        </p:blipFill>
        <p:spPr>
          <a:xfrm>
            <a:off x="600175" y="11942446"/>
            <a:ext cx="4511489" cy="3153583"/>
          </a:xfrm>
          <a:prstGeom prst="rect">
            <a:avLst/>
          </a:prstGeom>
        </p:spPr>
      </p:pic>
      <p:pic>
        <p:nvPicPr>
          <p:cNvPr id="47" name="Picture 46">
            <a:extLst>
              <a:ext uri="{FF2B5EF4-FFF2-40B4-BE49-F238E27FC236}">
                <a16:creationId xmlns:a16="http://schemas.microsoft.com/office/drawing/2014/main" id="{3A658D1A-7A4B-4E57-C526-AFF313CA3772}"/>
              </a:ext>
            </a:extLst>
          </p:cNvPr>
          <p:cNvPicPr>
            <a:picLocks noChangeAspect="1"/>
          </p:cNvPicPr>
          <p:nvPr/>
        </p:nvPicPr>
        <p:blipFill>
          <a:blip r:embed="rId8"/>
          <a:stretch>
            <a:fillRect/>
          </a:stretch>
        </p:blipFill>
        <p:spPr>
          <a:xfrm>
            <a:off x="5475266" y="11942446"/>
            <a:ext cx="4733808" cy="3153583"/>
          </a:xfrm>
          <a:prstGeom prst="rect">
            <a:avLst/>
          </a:prstGeom>
        </p:spPr>
      </p:pic>
      <p:pic>
        <p:nvPicPr>
          <p:cNvPr id="48" name="Picture 47">
            <a:extLst>
              <a:ext uri="{FF2B5EF4-FFF2-40B4-BE49-F238E27FC236}">
                <a16:creationId xmlns:a16="http://schemas.microsoft.com/office/drawing/2014/main" id="{77AB7FB9-8251-67C0-8108-0EA9F1F261F2}"/>
              </a:ext>
            </a:extLst>
          </p:cNvPr>
          <p:cNvPicPr>
            <a:picLocks noChangeAspect="1"/>
          </p:cNvPicPr>
          <p:nvPr/>
        </p:nvPicPr>
        <p:blipFill>
          <a:blip r:embed="rId9"/>
          <a:stretch>
            <a:fillRect/>
          </a:stretch>
        </p:blipFill>
        <p:spPr>
          <a:xfrm>
            <a:off x="600175" y="15332345"/>
            <a:ext cx="9608898" cy="2181379"/>
          </a:xfrm>
          <a:prstGeom prst="rect">
            <a:avLst/>
          </a:prstGeom>
        </p:spPr>
      </p:pic>
      <p:sp>
        <p:nvSpPr>
          <p:cNvPr id="51" name="TextBox 50">
            <a:extLst>
              <a:ext uri="{FF2B5EF4-FFF2-40B4-BE49-F238E27FC236}">
                <a16:creationId xmlns:a16="http://schemas.microsoft.com/office/drawing/2014/main" id="{B09A5560-1C01-238C-636D-535A781FB494}"/>
              </a:ext>
            </a:extLst>
          </p:cNvPr>
          <p:cNvSpPr txBox="1"/>
          <p:nvPr/>
        </p:nvSpPr>
        <p:spPr>
          <a:xfrm>
            <a:off x="409149" y="19129928"/>
            <a:ext cx="9905994" cy="1702004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rPr>
              <a:t>Background for Zonal Architecture Redesign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4400" b="1" i="0" u="none" strike="noStrike" cap="none" normalizeH="0" baseline="0" dirty="0">
                <a:ln>
                  <a:noFill/>
                </a:ln>
                <a:solidFill>
                  <a:schemeClr val="tx1"/>
                </a:solidFill>
                <a:effectLst/>
              </a:rPr>
              <a:t>TPMS (Tire Pressure Monitoring System):</a:t>
            </a:r>
            <a:endParaRPr kumimoji="0" lang="en-US" altLang="en-US" sz="4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rPr>
              <a:t>Traditional:</a:t>
            </a:r>
            <a:r>
              <a:rPr kumimoji="0" lang="en-US" altLang="en-US" sz="4400" b="0" i="0" u="none" strike="noStrike" cap="none" normalizeH="0" baseline="0" dirty="0">
                <a:ln>
                  <a:noFill/>
                </a:ln>
                <a:solidFill>
                  <a:schemeClr val="tx1"/>
                </a:solidFill>
                <a:effectLst/>
              </a:rPr>
              <a:t> Central ECU collects data from tire sensors, requiring extensive wiring.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rPr>
              <a:t>Zonal:</a:t>
            </a:r>
            <a:r>
              <a:rPr kumimoji="0" lang="en-US" altLang="en-US" sz="4400" b="0" i="0" u="none" strike="noStrike" cap="none" normalizeH="0" baseline="0" dirty="0">
                <a:ln>
                  <a:noFill/>
                </a:ln>
                <a:solidFill>
                  <a:schemeClr val="tx1"/>
                </a:solidFill>
                <a:effectLst/>
              </a:rPr>
              <a:t> Local ECUs manage sensors near each wheel, reducing wiring and improving reliability.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4400" b="1" i="0" u="none" strike="noStrike" cap="none" normalizeH="0" baseline="0" dirty="0">
                <a:ln>
                  <a:noFill/>
                </a:ln>
                <a:solidFill>
                  <a:schemeClr val="tx1"/>
                </a:solidFill>
                <a:effectLst/>
              </a:rPr>
              <a:t>HVAC (Heating, Ventilation, and Air Conditioning):</a:t>
            </a:r>
            <a:endParaRPr kumimoji="0" lang="en-US" altLang="en-US" sz="4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rPr>
              <a:t>Traditional:</a:t>
            </a:r>
            <a:r>
              <a:rPr kumimoji="0" lang="en-US" altLang="en-US" sz="4400" b="0" i="0" u="none" strike="noStrike" cap="none" normalizeH="0" baseline="0" dirty="0">
                <a:ln>
                  <a:noFill/>
                </a:ln>
                <a:solidFill>
                  <a:schemeClr val="tx1"/>
                </a:solidFill>
                <a:effectLst/>
              </a:rPr>
              <a:t> Central unit controls temperature and airflow for the entire vehicle.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rPr>
              <a:t>Zonal:</a:t>
            </a:r>
            <a:r>
              <a:rPr kumimoji="0" lang="en-US" altLang="en-US" sz="4400" b="0" i="0" u="none" strike="noStrike" cap="none" normalizeH="0" baseline="0" dirty="0">
                <a:ln>
                  <a:noFill/>
                </a:ln>
                <a:solidFill>
                  <a:schemeClr val="tx1"/>
                </a:solidFill>
                <a:effectLst/>
              </a:rPr>
              <a:t> Independent units in each zone provide tailored climate control and improve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4400" b="1" i="0" u="none" strike="noStrike" cap="none" normalizeH="0" baseline="0" dirty="0">
                <a:ln>
                  <a:noFill/>
                </a:ln>
                <a:solidFill>
                  <a:schemeClr val="tx1"/>
                </a:solidFill>
                <a:effectLst/>
              </a:rPr>
              <a:t>BCM (Body Control Module):</a:t>
            </a:r>
            <a:endParaRPr kumimoji="0" lang="en-US" altLang="en-US" sz="4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rPr>
              <a:t>Traditional:</a:t>
            </a:r>
            <a:r>
              <a:rPr kumimoji="0" lang="en-US" altLang="en-US" sz="4400" b="0" i="0" u="none" strike="noStrike" cap="none" normalizeH="0" baseline="0" dirty="0">
                <a:ln>
                  <a:noFill/>
                </a:ln>
                <a:solidFill>
                  <a:schemeClr val="tx1"/>
                </a:solidFill>
                <a:effectLst/>
              </a:rPr>
              <a:t> Central BCM handles functions like lighting and locks, leading to complex wiring.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rPr>
              <a:t>Zonal:</a:t>
            </a:r>
            <a:r>
              <a:rPr kumimoji="0" lang="en-US" altLang="en-US" sz="4400" b="0" i="0" u="none" strike="noStrike" cap="none" normalizeH="0" baseline="0" dirty="0">
                <a:ln>
                  <a:noFill/>
                </a:ln>
                <a:solidFill>
                  <a:schemeClr val="tx1"/>
                </a:solidFill>
                <a:effectLst/>
              </a:rPr>
              <a:t> Local BCMs in each zone simplify wiring and improve modularity and control.</a:t>
            </a:r>
          </a:p>
        </p:txBody>
      </p:sp>
      <p:pic>
        <p:nvPicPr>
          <p:cNvPr id="54" name="Picture 53">
            <a:extLst>
              <a:ext uri="{FF2B5EF4-FFF2-40B4-BE49-F238E27FC236}">
                <a16:creationId xmlns:a16="http://schemas.microsoft.com/office/drawing/2014/main" id="{EC99E9DF-426F-8120-6A37-3153860AC417}"/>
              </a:ext>
            </a:extLst>
          </p:cNvPr>
          <p:cNvPicPr>
            <a:picLocks noChangeAspect="1"/>
          </p:cNvPicPr>
          <p:nvPr/>
        </p:nvPicPr>
        <p:blipFill>
          <a:blip r:embed="rId10"/>
          <a:stretch>
            <a:fillRect/>
          </a:stretch>
        </p:blipFill>
        <p:spPr>
          <a:xfrm>
            <a:off x="21025922" y="8491278"/>
            <a:ext cx="5412146" cy="3495816"/>
          </a:xfrm>
          <a:prstGeom prst="rect">
            <a:avLst/>
          </a:prstGeom>
        </p:spPr>
      </p:pic>
      <p:pic>
        <p:nvPicPr>
          <p:cNvPr id="55" name="Picture 54">
            <a:extLst>
              <a:ext uri="{FF2B5EF4-FFF2-40B4-BE49-F238E27FC236}">
                <a16:creationId xmlns:a16="http://schemas.microsoft.com/office/drawing/2014/main" id="{14820552-AFBC-A297-7DB1-C57B7ACC6512}"/>
              </a:ext>
            </a:extLst>
          </p:cNvPr>
          <p:cNvPicPr>
            <a:picLocks noChangeAspect="1"/>
          </p:cNvPicPr>
          <p:nvPr/>
        </p:nvPicPr>
        <p:blipFill>
          <a:blip r:embed="rId11"/>
          <a:stretch>
            <a:fillRect/>
          </a:stretch>
        </p:blipFill>
        <p:spPr>
          <a:xfrm>
            <a:off x="26504351" y="8299240"/>
            <a:ext cx="4865664" cy="3687854"/>
          </a:xfrm>
          <a:prstGeom prst="rect">
            <a:avLst/>
          </a:prstGeom>
        </p:spPr>
      </p:pic>
      <p:pic>
        <p:nvPicPr>
          <p:cNvPr id="56" name="Picture 55">
            <a:extLst>
              <a:ext uri="{FF2B5EF4-FFF2-40B4-BE49-F238E27FC236}">
                <a16:creationId xmlns:a16="http://schemas.microsoft.com/office/drawing/2014/main" id="{BFFA74F6-73DA-B46A-CBA0-47D15274C6A5}"/>
              </a:ext>
            </a:extLst>
          </p:cNvPr>
          <p:cNvPicPr>
            <a:picLocks noChangeAspect="1"/>
          </p:cNvPicPr>
          <p:nvPr/>
        </p:nvPicPr>
        <p:blipFill>
          <a:blip r:embed="rId12"/>
          <a:stretch>
            <a:fillRect/>
          </a:stretch>
        </p:blipFill>
        <p:spPr>
          <a:xfrm>
            <a:off x="20935547" y="11987933"/>
            <a:ext cx="10434467" cy="3383291"/>
          </a:xfrm>
          <a:prstGeom prst="rect">
            <a:avLst/>
          </a:prstGeom>
        </p:spPr>
      </p:pic>
      <p:sp>
        <p:nvSpPr>
          <p:cNvPr id="58" name="TextBox 57">
            <a:extLst>
              <a:ext uri="{FF2B5EF4-FFF2-40B4-BE49-F238E27FC236}">
                <a16:creationId xmlns:a16="http://schemas.microsoft.com/office/drawing/2014/main" id="{5D898C41-0BF8-DED2-8597-0DD6024F7058}"/>
              </a:ext>
            </a:extLst>
          </p:cNvPr>
          <p:cNvSpPr txBox="1"/>
          <p:nvPr/>
        </p:nvSpPr>
        <p:spPr>
          <a:xfrm>
            <a:off x="11037038" y="4911967"/>
            <a:ext cx="8833922" cy="8956298"/>
          </a:xfrm>
          <a:prstGeom prst="rect">
            <a:avLst/>
          </a:prstGeom>
          <a:noFill/>
        </p:spPr>
        <p:txBody>
          <a:bodyPr wrap="square">
            <a:spAutoFit/>
          </a:bodyPr>
          <a:lstStyle/>
          <a:p>
            <a:endParaRPr lang="en-US" sz="3200" dirty="0"/>
          </a:p>
          <a:p>
            <a:pPr>
              <a:buFont typeface="+mj-lt"/>
              <a:buAutoNum type="arabicPeriod"/>
            </a:pPr>
            <a:r>
              <a:rPr lang="en-US" sz="3200" b="1" dirty="0"/>
              <a:t>TPMS:</a:t>
            </a:r>
            <a:r>
              <a:rPr lang="en-US" sz="3200" dirty="0"/>
              <a:t> Implement decentralized sensor management by placing zonal ECUs near each wheel to manage tire pressure sensors locally, use edge processing to analyze data on-site, and utilize wireless sensor communication to reduce wiring.</a:t>
            </a:r>
          </a:p>
          <a:p>
            <a:pPr>
              <a:buFont typeface="+mj-lt"/>
              <a:buAutoNum type="arabicPeriod"/>
            </a:pPr>
            <a:r>
              <a:rPr lang="en-US" sz="3200" b="1" dirty="0"/>
              <a:t>HVAC:</a:t>
            </a:r>
            <a:r>
              <a:rPr lang="en-US" sz="3200" dirty="0"/>
              <a:t> Redesign HVAC systems with zonal climate control units for independent temperature and airflow adjustments, distribute sensors and actuators in each zone for precise control, and develop energy-efficient algorithms to optimize performance based on occupancy and preferences.</a:t>
            </a:r>
          </a:p>
          <a:p>
            <a:pPr>
              <a:buFont typeface="+mj-lt"/>
              <a:buAutoNum type="arabicPeriod"/>
            </a:pPr>
            <a:r>
              <a:rPr lang="en-US" sz="3200" b="1" dirty="0"/>
              <a:t>BCM:</a:t>
            </a:r>
            <a:r>
              <a:rPr lang="en-US" sz="3200" dirty="0"/>
              <a:t> Deploy zonal BCM units to handle localized functions such as lighting and door locks, design modular units for easy replacement or upgrades, and use high-speed communication protocols like CAN-FD or Ethernet for reliable data exchange between zones.</a:t>
            </a:r>
          </a:p>
        </p:txBody>
      </p:sp>
      <p:sp>
        <p:nvSpPr>
          <p:cNvPr id="62" name="TextBox 61">
            <a:extLst>
              <a:ext uri="{FF2B5EF4-FFF2-40B4-BE49-F238E27FC236}">
                <a16:creationId xmlns:a16="http://schemas.microsoft.com/office/drawing/2014/main" id="{D71D41A1-3330-4A39-45FE-73F0F4282442}"/>
              </a:ext>
            </a:extLst>
          </p:cNvPr>
          <p:cNvSpPr txBox="1"/>
          <p:nvPr/>
        </p:nvSpPr>
        <p:spPr>
          <a:xfrm>
            <a:off x="11046578" y="26005840"/>
            <a:ext cx="20323436"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sz="4000" dirty="0"/>
              <a:t>Future advancements in zonal architecture for TPMS, HVAC, and BCM are likely to focus on enhanced integration and efficiency. TPMS may integrate with ADAS and use advanced wireless technologies to improve reliability and reduce wiring. HVAC systems could leverage AI for predictive climate control and adopt sustainable technologies to lessen environmental impact. BCMs might feature increased IoT connectivity and modular designs to facilitate sophisticated control and easier feature integration. Together, these innovations promise more efficient, reliable, and environmentally friendly vehicle systems.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6" name="TextBox 65">
            <a:extLst>
              <a:ext uri="{FF2B5EF4-FFF2-40B4-BE49-F238E27FC236}">
                <a16:creationId xmlns:a16="http://schemas.microsoft.com/office/drawing/2014/main" id="{BAC860D7-CEAB-53A4-0199-38F7644594D7}"/>
              </a:ext>
            </a:extLst>
          </p:cNvPr>
          <p:cNvSpPr txBox="1"/>
          <p:nvPr/>
        </p:nvSpPr>
        <p:spPr>
          <a:xfrm>
            <a:off x="21176266" y="16621549"/>
            <a:ext cx="10193748" cy="7478970"/>
          </a:xfrm>
          <a:prstGeom prst="rect">
            <a:avLst/>
          </a:prstGeom>
          <a:noFill/>
        </p:spPr>
        <p:txBody>
          <a:bodyPr wrap="square" rtlCol="0">
            <a:spAutoFit/>
          </a:bodyPr>
          <a:lstStyle/>
          <a:p>
            <a:r>
              <a:rPr lang="en-US" sz="4000" dirty="0"/>
              <a:t>Redesigning TPMS, HVAC, and BCM systems for zonal architecture offers significant benefits by decentralizing control and reducing wiring complexity. For TPMS, localized ECUs enhance reliability and simplify wiring. Zonal HVAC systems provide improved comfort and energy efficiency through independent climate control. Modular BCMs streamline wiring and maintenance, facilitating easier upgrades and better system management. Overall, these changes lead to more efficient, reliable, and maintainable vehicle systems.</a:t>
            </a:r>
            <a:endParaRPr lang="en-IN" sz="4000" dirty="0"/>
          </a:p>
        </p:txBody>
      </p:sp>
      <p:pic>
        <p:nvPicPr>
          <p:cNvPr id="67" name="Picture 66">
            <a:extLst>
              <a:ext uri="{FF2B5EF4-FFF2-40B4-BE49-F238E27FC236}">
                <a16:creationId xmlns:a16="http://schemas.microsoft.com/office/drawing/2014/main" id="{B35CAE4F-F883-059C-AC76-5A23690B81EF}"/>
              </a:ext>
            </a:extLst>
          </p:cNvPr>
          <p:cNvPicPr>
            <a:picLocks noChangeAspect="1"/>
          </p:cNvPicPr>
          <p:nvPr/>
        </p:nvPicPr>
        <p:blipFill>
          <a:blip r:embed="rId13"/>
          <a:stretch>
            <a:fillRect/>
          </a:stretch>
        </p:blipFill>
        <p:spPr>
          <a:xfrm>
            <a:off x="11790734" y="13895659"/>
            <a:ext cx="7970184" cy="5731119"/>
          </a:xfrm>
          <a:prstGeom prst="rect">
            <a:avLst/>
          </a:prstGeom>
        </p:spPr>
      </p:pic>
      <p:pic>
        <p:nvPicPr>
          <p:cNvPr id="68" name="Picture 67">
            <a:extLst>
              <a:ext uri="{FF2B5EF4-FFF2-40B4-BE49-F238E27FC236}">
                <a16:creationId xmlns:a16="http://schemas.microsoft.com/office/drawing/2014/main" id="{FC8BBDC2-D392-E624-1818-2B8571C8723B}"/>
              </a:ext>
            </a:extLst>
          </p:cNvPr>
          <p:cNvPicPr>
            <a:picLocks noChangeAspect="1"/>
          </p:cNvPicPr>
          <p:nvPr/>
        </p:nvPicPr>
        <p:blipFill>
          <a:blip r:embed="rId14"/>
          <a:stretch>
            <a:fillRect/>
          </a:stretch>
        </p:blipFill>
        <p:spPr>
          <a:xfrm>
            <a:off x="11790734" y="19711623"/>
            <a:ext cx="8230519" cy="4620270"/>
          </a:xfrm>
          <a:prstGeom prst="rect">
            <a:avLst/>
          </a:prstGeom>
        </p:spPr>
      </p:pic>
      <p:pic>
        <p:nvPicPr>
          <p:cNvPr id="10" name="Picture 9">
            <a:extLst>
              <a:ext uri="{FF2B5EF4-FFF2-40B4-BE49-F238E27FC236}">
                <a16:creationId xmlns:a16="http://schemas.microsoft.com/office/drawing/2014/main" id="{85AD2092-AF08-4C0D-1949-1F578A00BB98}"/>
              </a:ext>
            </a:extLst>
          </p:cNvPr>
          <p:cNvPicPr>
            <a:picLocks noChangeAspect="1"/>
          </p:cNvPicPr>
          <p:nvPr/>
        </p:nvPicPr>
        <p:blipFill>
          <a:blip r:embed="rId15"/>
          <a:stretch>
            <a:fillRect/>
          </a:stretch>
        </p:blipFill>
        <p:spPr>
          <a:xfrm>
            <a:off x="21025923" y="5523418"/>
            <a:ext cx="10344092" cy="2792330"/>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6542</TotalTime>
  <Words>686</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Montserrat</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Shrookh Muradi</cp:lastModifiedBy>
  <cp:revision>202</cp:revision>
  <cp:lastPrinted>2013-08-04T02:58:23Z</cp:lastPrinted>
  <dcterms:created xsi:type="dcterms:W3CDTF">2011-10-21T15:46:33Z</dcterms:created>
  <dcterms:modified xsi:type="dcterms:W3CDTF">2024-10-24T12:27:24Z</dcterms:modified>
</cp:coreProperties>
</file>