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2650" y="8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2367"/>
            <a:ext cx="32050548" cy="36360099"/>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3776674" y="638055"/>
              <a:ext cx="20431124" cy="331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8000" b="1" i="0" u="none" strike="noStrike" cap="none" dirty="0">
                  <a:solidFill>
                    <a:schemeClr val="dk1"/>
                  </a:solidFill>
                  <a:latin typeface="Times New Roman" pitchFamily="18" charset="0"/>
                  <a:ea typeface="Montserrat"/>
                  <a:cs typeface="Times New Roman" pitchFamily="18" charset="0"/>
                  <a:sym typeface="Montserrat"/>
                </a:rPr>
                <a:t>REDESINING </a:t>
              </a:r>
              <a:r>
                <a:rPr lang="en-US" sz="8000" b="1" dirty="0">
                  <a:solidFill>
                    <a:schemeClr val="dk1"/>
                  </a:solidFill>
                  <a:latin typeface="Times New Roman" pitchFamily="18" charset="0"/>
                  <a:ea typeface="Montserrat"/>
                  <a:cs typeface="Times New Roman" pitchFamily="18" charset="0"/>
                  <a:sym typeface="Montserrat"/>
                </a:rPr>
                <a:t>TPMS/HAVC AND BCM FOR ZONAL ARCHITECTURE</a:t>
              </a:r>
              <a:endParaRPr lang="en-US" sz="8000" b="1" i="0" u="none" strike="noStrike" cap="none" dirty="0">
                <a:solidFill>
                  <a:schemeClr val="dk1"/>
                </a:solidFill>
                <a:latin typeface="Montserrat"/>
                <a:ea typeface="Montserrat"/>
                <a:cs typeface="Montserrat"/>
                <a:sym typeface="Montserrat"/>
              </a:endParaRP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PRITHVI SHEKAR PAFALA</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46955" y="17955700"/>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4" name="TextBox 33">
            <a:extLst>
              <a:ext uri="{FF2B5EF4-FFF2-40B4-BE49-F238E27FC236}">
                <a16:creationId xmlns:a16="http://schemas.microsoft.com/office/drawing/2014/main" id="{B4C3A4EF-E6FF-3D7D-2C5F-E1F533942D5A}"/>
              </a:ext>
            </a:extLst>
          </p:cNvPr>
          <p:cNvSpPr txBox="1"/>
          <p:nvPr/>
        </p:nvSpPr>
        <p:spPr>
          <a:xfrm>
            <a:off x="11062645" y="25647648"/>
            <a:ext cx="21105530" cy="5262979"/>
          </a:xfrm>
          <a:prstGeom prst="rect">
            <a:avLst/>
          </a:prstGeom>
          <a:noFill/>
        </p:spPr>
        <p:txBody>
          <a:bodyPr wrap="square" rtlCol="0">
            <a:spAutoFit/>
          </a:bodyPr>
          <a:lstStyle/>
          <a:p>
            <a:r>
              <a:rPr lang="en-US" sz="4800" dirty="0"/>
              <a:t>Redesigning TPMS, HVAC, and BCM systems for zonal architecture offers significant benefits by decentralizing control and reducing wiring complexity. For TPMS, localized ECUs enhance reliability and simplify wiring. Zonal HVAC systems provide improved comfort and energy efficiency through independent climate control. Modular BCMs streamline wiring and maintenance, facilitating easier upgrades and better system management. Overall, these changes lead to more efficient, reliable, and maintainable vehicle systems.</a:t>
            </a:r>
            <a:endParaRPr lang="en-IN" sz="48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84731" cy="938719"/>
          </a:xfrm>
          <a:prstGeom prst="rect">
            <a:avLst/>
          </a:prstGeom>
          <a:noFill/>
        </p:spPr>
        <p:txBody>
          <a:bodyPr wrap="none" rtlCol="0">
            <a:spAutoFit/>
          </a:bodyPr>
          <a:lstStyle/>
          <a:p>
            <a:endParaRPr lang="en-IN" sz="55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Team members name :  CHALLA SANTHOSH, SHEIK RAHIL, SHAROOKH MURADI</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sp>
        <p:nvSpPr>
          <p:cNvPr id="8" name="TextBox 7">
            <a:extLst>
              <a:ext uri="{FF2B5EF4-FFF2-40B4-BE49-F238E27FC236}">
                <a16:creationId xmlns:a16="http://schemas.microsoft.com/office/drawing/2014/main" id="{4F15ADA3-D73E-99BD-CE05-0A05073BEC87}"/>
              </a:ext>
            </a:extLst>
          </p:cNvPr>
          <p:cNvSpPr txBox="1"/>
          <p:nvPr/>
        </p:nvSpPr>
        <p:spPr>
          <a:xfrm>
            <a:off x="220902" y="5652558"/>
            <a:ext cx="10391013" cy="11787842"/>
          </a:xfrm>
          <a:prstGeom prst="rect">
            <a:avLst/>
          </a:prstGeom>
          <a:noFill/>
        </p:spPr>
        <p:txBody>
          <a:bodyPr wrap="square">
            <a:spAutoFit/>
          </a:bodyPr>
          <a:lstStyle/>
          <a:p>
            <a:pPr marL="0" marR="0" lvl="0" indent="0" rtl="0">
              <a:lnSpc>
                <a:spcPct val="100000"/>
              </a:lnSpc>
              <a:spcBef>
                <a:spcPts val="0"/>
              </a:spcBef>
              <a:spcAft>
                <a:spcPts val="0"/>
              </a:spcAft>
              <a:buNone/>
            </a:pPr>
            <a:r>
              <a:rPr lang="en-US" sz="4000" dirty="0"/>
              <a:t>This project focuses on redesigning Tire Pressure Monitoring Systems (TPMS), Heating, Ventilation, and Air Conditioning (HVAC) systems, and Body Control Modules (BCM) for a zonal architecture in modern vehicles. The primary objective is to reduce wiring complexity and vehicle weight by adopting a modular design approach, leading to improved efficiency, scalability, and integration of these systems. By optimizing the performance and reliability of TPMS and HVAC through enhanced data communication and localized control, the project aims to enhance vehicle safety and user experience. Additionally, the redesigned architecture will provide cost savings, energy efficiency, and future-proofing for emerging automotive technologies. This approach ensures compliance with regulatory standards while offering a platform that is both adaptable and resilient to future advancements</a:t>
            </a:r>
            <a:endParaRPr lang="en-IN" sz="40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5BA14A3A-6FC1-EF2F-C5EE-D723EBB63840}"/>
              </a:ext>
            </a:extLst>
          </p:cNvPr>
          <p:cNvSpPr txBox="1"/>
          <p:nvPr/>
        </p:nvSpPr>
        <p:spPr>
          <a:xfrm>
            <a:off x="10852660" y="5261063"/>
            <a:ext cx="9583055" cy="17820263"/>
          </a:xfrm>
          <a:prstGeom prst="rect">
            <a:avLst/>
          </a:prstGeom>
          <a:noFill/>
        </p:spPr>
        <p:txBody>
          <a:bodyPr wrap="square">
            <a:spAutoFit/>
          </a:bodyPr>
          <a:lstStyle/>
          <a:p>
            <a:endParaRPr lang="en-US" sz="4800" dirty="0"/>
          </a:p>
          <a:p>
            <a:pPr>
              <a:buFont typeface="+mj-lt"/>
              <a:buAutoNum type="arabicPeriod"/>
            </a:pPr>
            <a:r>
              <a:rPr lang="en-US" sz="4800" b="1" dirty="0"/>
              <a:t>TPMS:</a:t>
            </a:r>
            <a:r>
              <a:rPr lang="en-US" sz="4800" dirty="0"/>
              <a:t> Implement decentralized sensor management by placing zonal ECUs near each wheel to manage tire pressure sensors locally, use edge processing to analyze data on-site, and utilize wireless sensor communication to reduce wiring.</a:t>
            </a:r>
          </a:p>
          <a:p>
            <a:pPr>
              <a:buFont typeface="+mj-lt"/>
              <a:buAutoNum type="arabicPeriod"/>
            </a:pPr>
            <a:r>
              <a:rPr lang="en-US" sz="4800" b="1" dirty="0"/>
              <a:t>HVAC:</a:t>
            </a:r>
            <a:r>
              <a:rPr lang="en-US" sz="4800" dirty="0"/>
              <a:t> Redesign HVAC systems with zonal climate control units for independent temperature and airflow adjustments, distribute sensors and actuators in each zone for precise control, and develop energy-efficient algorithms to optimize performance based on occupancy and preferences.</a:t>
            </a:r>
          </a:p>
          <a:p>
            <a:pPr>
              <a:buFont typeface="+mj-lt"/>
              <a:buAutoNum type="arabicPeriod"/>
            </a:pPr>
            <a:r>
              <a:rPr lang="en-US" sz="4800" b="1" dirty="0"/>
              <a:t>BCM:</a:t>
            </a:r>
            <a:r>
              <a:rPr lang="en-US" sz="4800" dirty="0"/>
              <a:t> Deploy zonal BCM units to handle localized functions such as lighting and door locks, design modular units for easy replacement or upgrades, and use high-speed communication protocols like CAN-FD or Ethernet for reliable data exchange between zones.</a:t>
            </a:r>
          </a:p>
        </p:txBody>
      </p:sp>
      <p:sp>
        <p:nvSpPr>
          <p:cNvPr id="41" name="Rectangle 3">
            <a:extLst>
              <a:ext uri="{FF2B5EF4-FFF2-40B4-BE49-F238E27FC236}">
                <a16:creationId xmlns:a16="http://schemas.microsoft.com/office/drawing/2014/main" id="{F31D0D4C-0200-22D4-49E7-C0B7B88728AE}"/>
              </a:ext>
            </a:extLst>
          </p:cNvPr>
          <p:cNvSpPr>
            <a:spLocks noChangeArrowheads="1"/>
          </p:cNvSpPr>
          <p:nvPr/>
        </p:nvSpPr>
        <p:spPr bwMode="auto">
          <a:xfrm>
            <a:off x="21087832" y="6171117"/>
            <a:ext cx="10312399" cy="1689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4800" b="1" i="0" u="none" strike="noStrike" cap="none" normalizeH="0" baseline="0" dirty="0">
                <a:ln>
                  <a:noFill/>
                </a:ln>
                <a:solidFill>
                  <a:schemeClr val="tx1"/>
                </a:solidFill>
                <a:effectLst/>
                <a:latin typeface="Arial" panose="020B0604020202020204" pitchFamily="34" charset="0"/>
              </a:rPr>
              <a:t>TPMS: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cs typeface="Times New Roman" panose="02020603050405020304" pitchFamily="18" charset="0"/>
              </a:rPr>
              <a:t>Reduced Wiring Complexity:</a:t>
            </a:r>
            <a:r>
              <a:rPr kumimoji="0" lang="en-US" altLang="en-US" sz="4800" b="0" i="0" u="none" strike="noStrike" cap="none" normalizeH="0" baseline="0" dirty="0">
                <a:ln>
                  <a:noFill/>
                </a:ln>
                <a:solidFill>
                  <a:schemeClr val="tx1"/>
                </a:solidFill>
                <a:effectLst/>
                <a:cs typeface="Times New Roman" panose="02020603050405020304" pitchFamily="18" charset="0"/>
              </a:rPr>
              <a:t> Localized ECUs minimize the need for extensive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cs typeface="Times New Roman" panose="02020603050405020304" pitchFamily="18" charset="0"/>
              </a:rPr>
              <a:t>Improved Reliability:</a:t>
            </a:r>
            <a:r>
              <a:rPr kumimoji="0" lang="en-US" altLang="en-US" sz="4800" b="0" i="0" u="none" strike="noStrike" cap="none" normalizeH="0" baseline="0" dirty="0">
                <a:ln>
                  <a:noFill/>
                </a:ln>
                <a:solidFill>
                  <a:schemeClr val="tx1"/>
                </a:solidFill>
                <a:effectLst/>
                <a:cs typeface="Times New Roman" panose="02020603050405020304" pitchFamily="18" charset="0"/>
              </a:rPr>
              <a:t> Decentralized management reduces the risk of a single point of failure.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4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4800" b="1" i="0" u="none" strike="noStrike" cap="none" normalizeH="0" baseline="0" dirty="0">
                <a:ln>
                  <a:noFill/>
                </a:ln>
                <a:solidFill>
                  <a:schemeClr val="tx1"/>
                </a:solidFill>
                <a:effectLst/>
                <a:cs typeface="Times New Roman" panose="02020603050405020304" pitchFamily="18" charset="0"/>
              </a:rPr>
              <a:t>HVAC:</a:t>
            </a:r>
            <a:endParaRPr kumimoji="0" lang="en-US" altLang="en-US" sz="4800" b="0" i="0" u="none" strike="noStrike" cap="none" normalizeH="0" baseline="0" dirty="0">
              <a:ln>
                <a:noFill/>
              </a:ln>
              <a:solidFill>
                <a:schemeClr val="tx1"/>
              </a:solidFill>
              <a:effectLs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cs typeface="Times New Roman" panose="02020603050405020304" pitchFamily="18" charset="0"/>
              </a:rPr>
              <a:t>Increased Comfort:</a:t>
            </a:r>
            <a:r>
              <a:rPr kumimoji="0" lang="en-US" altLang="en-US" sz="4800" b="0" i="0" u="none" strike="noStrike" cap="none" normalizeH="0" baseline="0" dirty="0">
                <a:ln>
                  <a:noFill/>
                </a:ln>
                <a:solidFill>
                  <a:schemeClr val="tx1"/>
                </a:solidFill>
                <a:effectLst/>
                <a:cs typeface="Times New Roman" panose="02020603050405020304" pitchFamily="18" charset="0"/>
              </a:rPr>
              <a:t> Personalized temperature control in each zone enhances passenger satisfaction.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cs typeface="Times New Roman" panose="02020603050405020304" pitchFamily="18" charset="0"/>
              </a:rPr>
              <a:t>Energy Efficiency:</a:t>
            </a:r>
            <a:r>
              <a:rPr kumimoji="0" lang="en-US" altLang="en-US" sz="4800" b="0" i="0" u="none" strike="noStrike" cap="none" normalizeH="0" baseline="0" dirty="0">
                <a:ln>
                  <a:noFill/>
                </a:ln>
                <a:solidFill>
                  <a:schemeClr val="tx1"/>
                </a:solidFill>
                <a:effectLst/>
                <a:cs typeface="Times New Roman" panose="02020603050405020304" pitchFamily="18" charset="0"/>
              </a:rPr>
              <a:t> Localized control optimizes energy use by adjusting based on actual needs.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4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4800" b="1" i="0" u="none" strike="noStrike" cap="none" normalizeH="0" baseline="0" dirty="0">
                <a:ln>
                  <a:noFill/>
                </a:ln>
                <a:solidFill>
                  <a:schemeClr val="tx1"/>
                </a:solidFill>
                <a:effectLst/>
                <a:cs typeface="Times New Roman" panose="02020603050405020304" pitchFamily="18" charset="0"/>
              </a:rPr>
              <a:t>BCM:</a:t>
            </a:r>
            <a:endParaRPr kumimoji="0" lang="en-US" altLang="en-US" sz="4800" b="0" i="0" u="none" strike="noStrike" cap="none" normalizeH="0" baseline="0" dirty="0">
              <a:ln>
                <a:noFill/>
              </a:ln>
              <a:solidFill>
                <a:schemeClr val="tx1"/>
              </a:solidFill>
              <a:effectLs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cs typeface="Times New Roman" panose="02020603050405020304" pitchFamily="18" charset="0"/>
              </a:rPr>
              <a:t>Simplified Wiring:</a:t>
            </a:r>
            <a:r>
              <a:rPr kumimoji="0" lang="en-US" altLang="en-US" sz="4800" b="0" i="0" u="none" strike="noStrike" cap="none" normalizeH="0" baseline="0" dirty="0">
                <a:ln>
                  <a:noFill/>
                </a:ln>
                <a:solidFill>
                  <a:schemeClr val="tx1"/>
                </a:solidFill>
                <a:effectLst/>
                <a:cs typeface="Times New Roman" panose="02020603050405020304" pitchFamily="18" charset="0"/>
              </a:rPr>
              <a:t> Modular BCM units reduce overall wiring complexity.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cs typeface="Times New Roman" panose="02020603050405020304" pitchFamily="18" charset="0"/>
              </a:rPr>
              <a:t>Enhanced Modularity:</a:t>
            </a:r>
            <a:r>
              <a:rPr kumimoji="0" lang="en-US" altLang="en-US" sz="4800" b="0" i="0" u="none" strike="noStrike" cap="none" normalizeH="0" baseline="0" dirty="0">
                <a:ln>
                  <a:noFill/>
                </a:ln>
                <a:solidFill>
                  <a:schemeClr val="tx1"/>
                </a:solidFill>
                <a:effectLst/>
                <a:cs typeface="Times New Roman" panose="02020603050405020304" pitchFamily="18" charset="0"/>
              </a:rPr>
              <a:t> Modular design allows for easier maintenance and upgrades.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4">
            <a:extLst>
              <a:ext uri="{FF2B5EF4-FFF2-40B4-BE49-F238E27FC236}">
                <a16:creationId xmlns:a16="http://schemas.microsoft.com/office/drawing/2014/main" id="{E696425D-FE59-EAEF-771D-9868DB88AD7D}"/>
              </a:ext>
            </a:extLst>
          </p:cNvPr>
          <p:cNvSpPr>
            <a:spLocks noChangeArrowheads="1"/>
          </p:cNvSpPr>
          <p:nvPr/>
        </p:nvSpPr>
        <p:spPr bwMode="auto">
          <a:xfrm>
            <a:off x="527254" y="21242964"/>
            <a:ext cx="98960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z</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6">
            <a:extLst>
              <a:ext uri="{FF2B5EF4-FFF2-40B4-BE49-F238E27FC236}">
                <a16:creationId xmlns:a16="http://schemas.microsoft.com/office/drawing/2014/main" id="{1E433BCB-3600-D0C8-D1D1-EAC0A87284BC}"/>
              </a:ext>
            </a:extLst>
          </p:cNvPr>
          <p:cNvSpPr>
            <a:spLocks noChangeArrowheads="1"/>
          </p:cNvSpPr>
          <p:nvPr/>
        </p:nvSpPr>
        <p:spPr bwMode="auto">
          <a:xfrm>
            <a:off x="434887" y="18917376"/>
            <a:ext cx="8464348" cy="1729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rPr>
              <a:t>Background for Zonal Architecture Redesign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4400" b="1" i="0" u="none" strike="noStrike" cap="none" normalizeH="0" baseline="0" dirty="0">
                <a:ln>
                  <a:noFill/>
                </a:ln>
                <a:solidFill>
                  <a:schemeClr val="tx1"/>
                </a:solidFill>
                <a:effectLst/>
              </a:rPr>
              <a:t>TPMS (Tire Pressure Monitoring System):</a:t>
            </a:r>
            <a:endParaRPr kumimoji="0" lang="en-US" altLang="en-US" sz="4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Traditional:</a:t>
            </a:r>
            <a:r>
              <a:rPr kumimoji="0" lang="en-US" altLang="en-US" sz="4400" b="0" i="0" u="none" strike="noStrike" cap="none" normalizeH="0" baseline="0" dirty="0">
                <a:ln>
                  <a:noFill/>
                </a:ln>
                <a:solidFill>
                  <a:schemeClr val="tx1"/>
                </a:solidFill>
                <a:effectLst/>
              </a:rPr>
              <a:t> Central ECU collects data from tire sensors, requiring extensive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Zonal:</a:t>
            </a:r>
            <a:r>
              <a:rPr kumimoji="0" lang="en-US" altLang="en-US" sz="4400" b="0" i="0" u="none" strike="noStrike" cap="none" normalizeH="0" baseline="0" dirty="0">
                <a:ln>
                  <a:noFill/>
                </a:ln>
                <a:solidFill>
                  <a:schemeClr val="tx1"/>
                </a:solidFill>
                <a:effectLst/>
              </a:rPr>
              <a:t> Local ECUs manage sensors near each wheel, reducing wiring and improving reliability.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4400" b="1" i="0" u="none" strike="noStrike" cap="none" normalizeH="0" baseline="0" dirty="0">
                <a:ln>
                  <a:noFill/>
                </a:ln>
                <a:solidFill>
                  <a:schemeClr val="tx1"/>
                </a:solidFill>
                <a:effectLst/>
              </a:rPr>
              <a:t>HVAC (Heating, Ventilation, and Air Conditioning):</a:t>
            </a:r>
            <a:endParaRPr kumimoji="0" lang="en-US" altLang="en-US" sz="4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Traditional:</a:t>
            </a:r>
            <a:r>
              <a:rPr kumimoji="0" lang="en-US" altLang="en-US" sz="4400" b="0" i="0" u="none" strike="noStrike" cap="none" normalizeH="0" baseline="0" dirty="0">
                <a:ln>
                  <a:noFill/>
                </a:ln>
                <a:solidFill>
                  <a:schemeClr val="tx1"/>
                </a:solidFill>
                <a:effectLst/>
              </a:rPr>
              <a:t> Central unit controls temperature and airflow for the entire vehicle.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Zonal:</a:t>
            </a:r>
            <a:r>
              <a:rPr kumimoji="0" lang="en-US" altLang="en-US" sz="4400" b="0" i="0" u="none" strike="noStrike" cap="none" normalizeH="0" baseline="0" dirty="0">
                <a:ln>
                  <a:noFill/>
                </a:ln>
                <a:solidFill>
                  <a:schemeClr val="tx1"/>
                </a:solidFill>
                <a:effectLst/>
              </a:rPr>
              <a:t> Independent units in each zone provide tailored climate control and improve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4400" b="1" i="0" u="none" strike="noStrike" cap="none" normalizeH="0" baseline="0" dirty="0">
                <a:ln>
                  <a:noFill/>
                </a:ln>
                <a:solidFill>
                  <a:schemeClr val="tx1"/>
                </a:solidFill>
                <a:effectLst/>
              </a:rPr>
              <a:t>BCM (Body Control Module):</a:t>
            </a:r>
            <a:endParaRPr kumimoji="0" lang="en-US" altLang="en-US" sz="4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Traditional:</a:t>
            </a:r>
            <a:r>
              <a:rPr kumimoji="0" lang="en-US" altLang="en-US" sz="4400" b="0" i="0" u="none" strike="noStrike" cap="none" normalizeH="0" baseline="0" dirty="0">
                <a:ln>
                  <a:noFill/>
                </a:ln>
                <a:solidFill>
                  <a:schemeClr val="tx1"/>
                </a:solidFill>
                <a:effectLst/>
              </a:rPr>
              <a:t> Central BCM handles functions like lighting and locks, leading to complex wiring.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chemeClr val="tx1"/>
                </a:solidFill>
                <a:effectLst/>
              </a:rPr>
              <a:t>Zonal:</a:t>
            </a:r>
            <a:r>
              <a:rPr kumimoji="0" lang="en-US" altLang="en-US" sz="4400" b="0" i="0" u="none" strike="noStrike" cap="none" normalizeH="0" baseline="0" dirty="0">
                <a:ln>
                  <a:noFill/>
                </a:ln>
                <a:solidFill>
                  <a:schemeClr val="tx1"/>
                </a:solidFill>
                <a:effectLst/>
              </a:rPr>
              <a:t> Local BCMs in each zone simplify wiring and improve modularity and control.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7">
            <a:extLst>
              <a:ext uri="{FF2B5EF4-FFF2-40B4-BE49-F238E27FC236}">
                <a16:creationId xmlns:a16="http://schemas.microsoft.com/office/drawing/2014/main" id="{7E8153D8-BC24-98D2-0A92-75D9B1582DAE}"/>
              </a:ext>
            </a:extLst>
          </p:cNvPr>
          <p:cNvSpPr>
            <a:spLocks noChangeArrowheads="1"/>
          </p:cNvSpPr>
          <p:nvPr/>
        </p:nvSpPr>
        <p:spPr bwMode="auto">
          <a:xfrm>
            <a:off x="11015951" y="31924880"/>
            <a:ext cx="209880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4000" dirty="0"/>
              <a:t>Future advancements in zonal architecture for TPMS, HVAC, and BCM are likely to focus on enhanced integration and efficiency. TPMS may integrate with ADAS and use advanced wireless technologies to improve reliability and reduce wiring. HVAC systems could leverage AI for predictive climate control and adopt sustainable technologies to lessen environmental impact. BCMs might feature increased IoT connectivity and modular designs to facilitate sophisticated control and easier feature integration. Together, these innovations promise more efficient, reliable, and environmentally friendly vehicle systems</a:t>
            </a:r>
            <a:r>
              <a:rPr lang="en-US" sz="3600" dirty="0"/>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6533</TotalTime>
  <Words>687</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Montserrat</vt:lpstr>
      <vt:lpstr>Poppins</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Shrookh Muradi</cp:lastModifiedBy>
  <cp:revision>202</cp:revision>
  <cp:lastPrinted>2013-08-04T02:58:23Z</cp:lastPrinted>
  <dcterms:created xsi:type="dcterms:W3CDTF">2011-10-21T15:46:33Z</dcterms:created>
  <dcterms:modified xsi:type="dcterms:W3CDTF">2024-10-16T05:40:15Z</dcterms:modified>
</cp:coreProperties>
</file>