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25">
          <p15:clr>
            <a:srgbClr val="A4A3A4"/>
          </p15:clr>
        </p15:guide>
        <p15:guide id="3" pos="740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40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yyTKTuuG7+OTah+3zLcFLEyG/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D9EA09-E1D5-45E9-96F7-D76EC4ED947C}">
  <a:tblStyle styleId="{D0D9EA09-E1D5-45E9-96F7-D76EC4ED94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25"/>
        <p:guide pos="7401"/>
        <p:guide pos="3840"/>
        <p:guide pos="40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/>
          <p:nvPr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28"/>
          <p:cNvSpPr txBox="1"/>
          <p:nvPr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2024년도 프로젝트평가 훈련기관 신청안내 </a:t>
            </a:r>
            <a:endParaRPr/>
          </a:p>
        </p:txBody>
      </p:sp>
      <p:sp>
        <p:nvSpPr>
          <p:cNvPr id="84" name="Google Shape;84;p28"/>
          <p:cNvSpPr txBox="1"/>
          <p:nvPr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13" Type="http://schemas.openxmlformats.org/officeDocument/2006/relationships/image" Target="../media/image1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5" Type="http://schemas.openxmlformats.org/officeDocument/2006/relationships/hyperlink" Target="https://youtu.be/AzQ6RnzUnpE" TargetMode="External"/><Relationship Id="rId1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71.png"/><Relationship Id="rId8" Type="http://schemas.openxmlformats.org/officeDocument/2006/relationships/image" Target="../media/image7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77.png"/><Relationship Id="rId8" Type="http://schemas.openxmlformats.org/officeDocument/2006/relationships/image" Target="../media/image8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79.png"/><Relationship Id="rId9" Type="http://schemas.openxmlformats.org/officeDocument/2006/relationships/image" Target="../media/image25.png"/><Relationship Id="rId5" Type="http://schemas.openxmlformats.org/officeDocument/2006/relationships/image" Target="../media/image81.png"/><Relationship Id="rId6" Type="http://schemas.openxmlformats.org/officeDocument/2006/relationships/image" Target="../media/image46.png"/><Relationship Id="rId7" Type="http://schemas.openxmlformats.org/officeDocument/2006/relationships/image" Target="../media/image78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40.png"/><Relationship Id="rId9" Type="http://schemas.openxmlformats.org/officeDocument/2006/relationships/image" Target="../media/image38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Relationship Id="rId8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3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39.png"/><Relationship Id="rId8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6.png"/><Relationship Id="rId13" Type="http://schemas.openxmlformats.org/officeDocument/2006/relationships/image" Target="../media/image26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Relationship Id="rId14" Type="http://schemas.openxmlformats.org/officeDocument/2006/relationships/image" Target="../media/image25.png"/><Relationship Id="rId5" Type="http://schemas.openxmlformats.org/officeDocument/2006/relationships/image" Target="../media/image37.png"/><Relationship Id="rId6" Type="http://schemas.openxmlformats.org/officeDocument/2006/relationships/image" Target="../media/image30.png"/><Relationship Id="rId7" Type="http://schemas.openxmlformats.org/officeDocument/2006/relationships/image" Target="../media/image52.png"/><Relationship Id="rId8" Type="http://schemas.openxmlformats.org/officeDocument/2006/relationships/image" Target="../media/image5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60.png"/><Relationship Id="rId13" Type="http://schemas.openxmlformats.org/officeDocument/2006/relationships/image" Target="../media/image57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9" Type="http://schemas.openxmlformats.org/officeDocument/2006/relationships/image" Target="../media/image42.png"/><Relationship Id="rId15" Type="http://schemas.openxmlformats.org/officeDocument/2006/relationships/image" Target="../media/image25.png"/><Relationship Id="rId14" Type="http://schemas.openxmlformats.org/officeDocument/2006/relationships/image" Target="../media/image26.png"/><Relationship Id="rId17" Type="http://schemas.openxmlformats.org/officeDocument/2006/relationships/image" Target="../media/image65.png"/><Relationship Id="rId16" Type="http://schemas.openxmlformats.org/officeDocument/2006/relationships/image" Target="../media/image30.png"/><Relationship Id="rId5" Type="http://schemas.openxmlformats.org/officeDocument/2006/relationships/image" Target="../media/image37.png"/><Relationship Id="rId6" Type="http://schemas.openxmlformats.org/officeDocument/2006/relationships/image" Target="../media/image49.png"/><Relationship Id="rId7" Type="http://schemas.openxmlformats.org/officeDocument/2006/relationships/image" Target="../media/image58.png"/><Relationship Id="rId8" Type="http://schemas.openxmlformats.org/officeDocument/2006/relationships/image" Target="../media/image45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5" Type="http://schemas.openxmlformats.org/officeDocument/2006/relationships/image" Target="../media/image36.png"/><Relationship Id="rId6" Type="http://schemas.openxmlformats.org/officeDocument/2006/relationships/image" Target="../media/image46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62.png"/><Relationship Id="rId9" Type="http://schemas.openxmlformats.org/officeDocument/2006/relationships/image" Target="../media/image69.png"/><Relationship Id="rId5" Type="http://schemas.openxmlformats.org/officeDocument/2006/relationships/image" Target="../media/image46.png"/><Relationship Id="rId6" Type="http://schemas.openxmlformats.org/officeDocument/2006/relationships/image" Target="../media/image37.png"/><Relationship Id="rId7" Type="http://schemas.openxmlformats.org/officeDocument/2006/relationships/image" Target="../media/image64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0.png"/><Relationship Id="rId10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9" Type="http://schemas.openxmlformats.org/officeDocument/2006/relationships/image" Target="../media/image73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75.png"/><Relationship Id="rId8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90" name="Google Shape;90;p1"/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fmla="val 8239" name="adj1"/>
                <a:gd fmla="val 0" name="adj2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8282" y="4699746"/>
              <a:ext cx="513759" cy="5137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노트북, 컴퓨터, 의류, 사람이(가) 표시된 사진&#10;&#10;자동 생성된 설명"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43" y="2852936"/>
            <a:ext cx="6272386" cy="38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2004" y="3739512"/>
            <a:ext cx="104775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(PPT 작성 시) 아래 경로에 등록된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2. 팀별 프로젝트 결과보고서]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영상을 참고하여 작성하세요!     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7575" y="1114901"/>
            <a:ext cx="231912" cy="23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1472" y="5970452"/>
            <a:ext cx="106965" cy="10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0411" y="3333846"/>
            <a:ext cx="320555" cy="32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657" y="3051749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35731" y="4683554"/>
            <a:ext cx="459767" cy="4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151618" y="692696"/>
            <a:ext cx="955324" cy="95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26450" y="2232252"/>
            <a:ext cx="361822" cy="36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9046026">
            <a:off x="10881716" y="4218190"/>
            <a:ext cx="190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069497" y="5648116"/>
            <a:ext cx="190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https://youtu.be/AzQ6RnzUnpE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* 링크를 따라가려면 &lt;ctrl&gt;키를 누른 채 클릭하세요.</a:t>
            </a:r>
            <a:endParaRPr sz="105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3600" u="none">
                <a:solidFill>
                  <a:srgbClr val="1A355C"/>
                </a:solidFill>
                <a:latin typeface="Arial"/>
                <a:ea typeface="Arial"/>
                <a:cs typeface="Arial"/>
                <a:sym typeface="Arial"/>
              </a:rPr>
              <a:t>PPT 작성 가이드 안내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제출 시 본 페이지는 삭제 후 제출하세요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0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1" name="Google Shape;551;p10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52" name="Google Shape;552;p10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p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554" name="Google Shape;554;p10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1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10"/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558" name="Google Shape;558;p10"/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LSTM(Long short-term memory)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0" name="Google Shape;560;p10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② 모델 개요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1" name="Google Shape;561;p10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10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63" name="Google Shape;56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5" name="Google Shape;565;p10"/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루프를 순환하면서 주어진 입력에 관한 신경망 출력을 방지하기 위해 고안된 순환 신경망(RNN: Recurrent Neural Network) </a:t>
            </a:r>
            <a:endParaRPr/>
          </a:p>
        </p:txBody>
      </p:sp>
      <p:grpSp>
        <p:nvGrpSpPr>
          <p:cNvPr id="566" name="Google Shape;566;p10"/>
          <p:cNvGrpSpPr/>
          <p:nvPr/>
        </p:nvGrpSpPr>
        <p:grpSpPr>
          <a:xfrm>
            <a:off x="3277543" y="2910825"/>
            <a:ext cx="5035964" cy="3631951"/>
            <a:chOff x="648075" y="0"/>
            <a:chExt cx="5035964" cy="3631951"/>
          </a:xfrm>
        </p:grpSpPr>
        <p:sp>
          <p:nvSpPr>
            <p:cNvPr id="567" name="Google Shape;567;p10"/>
            <p:cNvSpPr/>
            <p:nvPr/>
          </p:nvSpPr>
          <p:spPr>
            <a:xfrm>
              <a:off x="2404255" y="0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0"/>
            <p:cNvSpPr txBox="1"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문단과 질의간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유사도 측정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(모델 학습)</a:t>
              </a: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918711" y="1004597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0"/>
            <p:cNvSpPr txBox="1"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신규 질문 입력</a:t>
              </a: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2528678" y="2129413"/>
              <a:ext cx="1501936" cy="1502538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0"/>
            <p:cNvSpPr txBox="1"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유사도 측정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(해당 문단 제시)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1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2" name="Google Shape;582;p11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83" name="Google Shape;583;p11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p11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585" name="Google Shape;585;p11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1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1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11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589" name="Google Shape;589;p11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LSTM(Long short-term memory)</a:t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1" name="Google Shape;591;p11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③ 모델 선정 및 분석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2" name="Google Shape;592;p11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11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94" name="Google Shape;594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i.imgur.com/NV7jQ0X.png" id="596" name="Google Shape;59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1746" y="3140968"/>
            <a:ext cx="4957365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1"/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2Layer LSTM : 문단, 질문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코사인 유사도(문서) 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2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5" name="Google Shape;605;p1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606" name="Google Shape;606;p12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12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608" name="Google Shape;608;p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12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2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2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612" name="Google Shape;612;p12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LSTM(Long short-term memory)</a:t>
              </a:r>
              <a:endParaRPr/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4" name="Google Shape;614;p12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④ 모델 평가 및 개선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5" name="Google Shape;615;p12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12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617" name="Google Shape;617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9" name="Google Shape;61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2"/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3Layer LSTM 으로 변경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옵티마이저 조정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: Adam -&gt;‘rmsprop’로 변경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&gt;&gt; 학습속도 및 유사도 개선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13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8" name="Google Shape;628;p13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629" name="Google Shape;629;p13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13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13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13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635" name="Google Shape;635;p1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 발표 영상이 아닌 세부 기능 소개, 화면 구동 및 기능 동작 여부 시연영상으로 제작한다.</a:t>
              </a:r>
              <a:endParaRPr b="1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7" name="Google Shape;637;p13"/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⑤ 시연 동영상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8" name="Google Shape;638;p13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13"/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640" name="Google Shape;640;p13"/>
            <p:cNvSpPr/>
            <p:nvPr/>
          </p:nvSpPr>
          <p:spPr>
            <a:xfrm>
              <a:off x="541890" y="2074230"/>
              <a:ext cx="11218265" cy="4263070"/>
            </a:xfrm>
            <a:custGeom>
              <a:rect b="b" l="l" r="r" t="t"/>
              <a:pathLst>
                <a:path extrusionOk="0" h="4167182" w="7434265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41" name="Google Shape;641;p13"/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642" name="Google Shape;642;p13"/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rect b="b" l="l" r="r" t="t"/>
                <a:pathLst>
                  <a:path extrusionOk="0" h="488280" w="419805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rect b="b" l="l" r="r" t="t"/>
                <a:pathLst>
                  <a:path extrusionOk="0" h="1213444" w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44" name="Google Shape;644;p13"/>
            <p:cNvGrpSpPr/>
            <p:nvPr/>
          </p:nvGrpSpPr>
          <p:grpSpPr>
            <a:xfrm>
              <a:off x="912084" y="5964402"/>
              <a:ext cx="8282388" cy="165888"/>
              <a:chOff x="912084" y="5964402"/>
              <a:chExt cx="8282388" cy="165888"/>
            </a:xfrm>
          </p:grpSpPr>
          <p:sp>
            <p:nvSpPr>
              <p:cNvPr id="645" name="Google Shape;645;p13"/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rect b="b" l="l" r="r" t="t"/>
                <a:pathLst>
                  <a:path extrusionOk="0" h="152771" w="128993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rect b="b" l="l" r="r" t="t"/>
                <a:pathLst>
                  <a:path extrusionOk="0" h="152771" w="130944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rect b="b" l="l" r="r" t="t"/>
                <a:pathLst>
                  <a:path extrusionOk="0" h="165888" w="2764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rect b="b" l="l" r="r" t="t"/>
                <a:pathLst>
                  <a:path extrusionOk="0" h="35328" w="446977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49" name="Google Shape;649;p13"/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650" name="Google Shape;650;p13"/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rect b="b" l="l" r="r" t="t"/>
                  <a:pathLst>
                    <a:path extrusionOk="0" h="35328" w="3012106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1" name="Google Shape;651;p13"/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rect b="b" l="l" r="r" t="t"/>
                  <a:pathLst>
                    <a:path extrusionOk="0" h="35328" w="476161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52" name="Google Shape;652;p13"/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rect b="b" l="l" r="r" t="t"/>
                <a:pathLst>
                  <a:path extrusionOk="0" h="79381" w="79380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53" name="Google Shape;653;p13"/>
              <p:cNvGrpSpPr/>
              <p:nvPr/>
            </p:nvGrpSpPr>
            <p:grpSpPr>
              <a:xfrm>
                <a:off x="8547047" y="5992327"/>
                <a:ext cx="647425" cy="101806"/>
                <a:chOff x="5477907" y="5945239"/>
                <a:chExt cx="647425" cy="101806"/>
              </a:xfrm>
            </p:grpSpPr>
            <p:sp>
              <p:nvSpPr>
                <p:cNvPr id="654" name="Google Shape;654;p13"/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rect b="b" l="l" r="r" t="t"/>
                  <a:pathLst>
                    <a:path extrusionOk="0" h="94357" w="61916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5" name="Google Shape;655;p13"/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rect b="b" l="l" r="r" t="t"/>
                  <a:pathLst>
                    <a:path extrusionOk="0" h="67123" w="16696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6" name="Google Shape;656;p13"/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rect b="b" l="l" r="r" t="t"/>
                  <a:pathLst>
                    <a:path extrusionOk="0" h="91269" w="30474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7" name="Google Shape;657;p13"/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rect b="b" l="l" r="r" t="t"/>
                  <a:pathLst>
                    <a:path extrusionOk="0" h="94357" w="61916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8" name="Google Shape;658;p13"/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rect b="b" l="l" r="r" t="t"/>
                  <a:pathLst>
                    <a:path extrusionOk="0" h="101806" w="48722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9" name="Google Shape;659;p13"/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rect b="b" l="l" r="r" t="t"/>
                  <a:pathLst>
                    <a:path extrusionOk="0" h="92805" w="5827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0" name="Google Shape;660;p13"/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rect b="b" l="l" r="r" t="t"/>
                  <a:pathLst>
                    <a:path extrusionOk="0" h="67123" w="16696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rect b="b" l="l" r="r" t="t"/>
                  <a:pathLst>
                    <a:path extrusionOk="0" h="94372" w="57016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rect b="b" l="l" r="r" t="t"/>
                  <a:pathLst>
                    <a:path extrusionOk="0" h="94357" w="61916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63" name="Google Shape;663;p13"/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664" name="Google Shape;664;p13"/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rect b="b" l="l" r="r" t="t"/>
                <a:pathLst>
                  <a:path extrusionOk="0" h="36925" w="491583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rect b="b" l="l" r="r" t="t"/>
                <a:pathLst>
                  <a:path extrusionOk="0" h="36864" w="124447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2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rect b="b" l="l" r="r" t="t"/>
                <a:pathLst>
                  <a:path extrusionOk="0" h="61440" w="4608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rect b="b" l="l" r="r" t="t"/>
                <a:pathLst>
                  <a:path extrusionOk="0" h="164444" w="46080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rect b="b" l="l" r="r" t="t"/>
                <a:pathLst>
                  <a:path extrusionOk="0" h="168776" w="7088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69" name="Google Shape;669;p13"/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</p:grpSpPr>
            <p:sp>
              <p:nvSpPr>
                <p:cNvPr id="670" name="Google Shape;670;p13"/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rect b="b" l="l" r="r" t="t"/>
                  <a:pathLst>
                    <a:path extrusionOk="0" h="76784" w="28707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1" name="Google Shape;671;p13"/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rect b="b" l="l" r="r" t="t"/>
                  <a:pathLst>
                    <a:path extrusionOk="0" h="10122" w="353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72" name="Google Shape;672;p13"/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rect b="b" l="l" r="r" t="t"/>
                <a:pathLst>
                  <a:path extrusionOk="0" h="89963" w="91177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rect b="b" l="l" r="r" t="t"/>
                <a:pathLst>
                  <a:path extrusionOk="0" h="91423" w="89979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rect b="b" l="l" r="r" t="t"/>
                <a:pathLst>
                  <a:path extrusionOk="0" h="197115" w="197084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rect b="b" l="l" r="r" t="t"/>
                <a:pathLst>
                  <a:path extrusionOk="0" h="79381" w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76" name="Google Shape;676;p13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677" name="Google Shape;67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9" name="Google Shape;679;p13"/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용량제한: 팀별 5-10분 내(100MB 이하), 기능별 소개 음성 포함, 별도 파일형태로 제출 가능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4"/>
          <p:cNvPicPr preferRelativeResize="0"/>
          <p:nvPr/>
        </p:nvPicPr>
        <p:blipFill rotWithShape="1">
          <a:blip r:embed="rId4">
            <a:alphaModFix/>
          </a:blip>
          <a:srcRect b="22185" l="1" r="2095" t="0"/>
          <a:stretch/>
        </p:blipFill>
        <p:spPr>
          <a:xfrm rot="-5400000">
            <a:off x="10645617" y="3135340"/>
            <a:ext cx="2550875" cy="54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14"/>
          <p:cNvPicPr preferRelativeResize="0"/>
          <p:nvPr/>
        </p:nvPicPr>
        <p:blipFill rotWithShape="1">
          <a:blip r:embed="rId5">
            <a:alphaModFix/>
          </a:blip>
          <a:srcRect b="0" l="0" r="51762" t="5760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4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8" name="Google Shape;688;p14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689" name="Google Shape;689;p14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p14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/>
            </a:p>
          </p:txBody>
        </p:sp>
        <p:sp>
          <p:nvSpPr>
            <p:cNvPr id="691" name="Google Shape;691;p14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2" name="Google Shape;692;p14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2130850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14"/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694" name="Google Shape;694;p14"/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결과물에 대한 프로젝트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 의도와의 부합 정도 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실무 활용 가능 정도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달성도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완성도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등</a:t>
              </a:r>
              <a:b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훈련생의 자체적인 평가 의견과 느낀</a:t>
              </a:r>
              <a:r>
                <a:rPr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점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을 작성한다.</a:t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6" name="Google Shape;696;p14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4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14"/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699" name="Google Shape;699;p14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p14"/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사전 기획의 관점에서 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결과물에 대한 완성도 평가</a:t>
              </a:r>
              <a:r>
                <a:rPr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(10점 만점)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2" name="Google Shape;702;p14"/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703" name="Google Shape;703;p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14"/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결과물의 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추후 개선점이나 보완할 점</a:t>
              </a:r>
              <a:r>
                <a:rPr b="1" lang="ko-KR" sz="1800">
                  <a:solidFill>
                    <a:srgbClr val="FFD85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 내용 정리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6" name="Google Shape;706;p14"/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707" name="Google Shape;707;p14"/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p14"/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프로젝트를 수행하면서</a:t>
              </a:r>
              <a:b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느낀 점이나 경험한 성과</a:t>
              </a:r>
              <a:r>
                <a:rPr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(경력 계획 등과 연관) 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0" name="Google Shape;710;p14"/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711" name="Google Shape;711;p14"/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p14"/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 또는 우리 팀이 </a:t>
              </a:r>
              <a:r>
                <a:rPr b="1" lang="ko-KR" sz="18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잘한 부분과 아쉬운 점</a:t>
              </a:r>
              <a:endParaRPr b="1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p14"/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 평가 결과, 정확도가 00.00%로</a:t>
              </a:r>
              <a:b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정확도 향상을 위해 모델 추후 개선 필요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/>
            </a:p>
          </p:txBody>
        </p:sp>
      </p:grpSp>
      <p:pic>
        <p:nvPicPr>
          <p:cNvPr id="716" name="Google Shape;71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800000">
            <a:off x="378147" y="4327165"/>
            <a:ext cx="138413" cy="138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14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718" name="Google Shape;718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12792" t="0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49729E"/>
                </a:solidFill>
                <a:latin typeface="Arial"/>
                <a:ea typeface="Arial"/>
                <a:cs typeface="Arial"/>
                <a:sym typeface="Arial"/>
              </a:rPr>
              <a:t>작성요령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117" name="Google Shape;117;p2"/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  <a:gs pos="100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rect b="b" l="l" r="r" t="t"/>
                <a:pathLst>
                  <a:path extrusionOk="0" h="570685" w="733449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0" name="Google Shape;120;p2"/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작성요령</a:t>
              </a:r>
              <a:endParaRPr b="1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122" name="Google Shape;122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"/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4" name="Google Shape;124;p2"/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3378C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/>
              </a:p>
            </p:txBody>
          </p:sp>
        </p:grpSp>
        <p:sp>
          <p:nvSpPr>
            <p:cNvPr id="127" name="Google Shape;127;p2"/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작성주체</a:t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78C8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훈련생이 직접 작성하고, 훈련기관 담당자가 임의로 삭제 혹은 수정하지 않아야 함</a:t>
              </a:r>
              <a:endParaRPr b="1" sz="14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130" name="Google Shape;130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"/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2" name="Google Shape;132;p2"/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49729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/>
              </a:p>
            </p:txBody>
          </p:sp>
        </p:grpSp>
        <p:sp>
          <p:nvSpPr>
            <p:cNvPr id="135" name="Google Shape;135;p2"/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제출형태</a:t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729E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4972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팀별 프로젝트 결과보고서(PPT)는 팀별로 각각 작성하여 제출해야 함</a:t>
              </a:r>
              <a:endParaRPr b="1" sz="1400">
                <a:solidFill>
                  <a:srgbClr val="49729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단, 개별 진행된 경우 개별로 작성하여 제출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802691" y="2095552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140" name="Google Shape;140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"/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2" name="Google Shape;142;p2"/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49729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/>
              </a:p>
            </p:txBody>
          </p:sp>
        </p:grpSp>
        <p:sp>
          <p:nvSpPr>
            <p:cNvPr id="145" name="Google Shape;145;p2"/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 일 명</a:t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729E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4972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결과보고서_팀명(팀주제명)</a:t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예) 결과보고서_1팀(OOO를 활용한 OOOO)</a:t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802691" y="3756978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50" name="Google Shape;150;p2"/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4">
                <a:alphaModFix amt="60000"/>
              </a:blip>
              <a:srcRect b="0" l="0" r="0" t="0"/>
              <a:stretch/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2"/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fmla="val 5120" name="adj"/>
                </a:avLst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53" name="Google Shape;153;p2"/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54" name="Google Shape;154;p2"/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5" name="Google Shape;155;p2"/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>
                      <a:solidFill>
                        <a:srgbClr val="3378C8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56" name="Google Shape;156;p2"/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구성내용</a:t>
                </a:r>
                <a:endParaRPr/>
              </a:p>
            </p:txBody>
          </p:sp>
        </p:grpSp>
        <p:sp>
          <p:nvSpPr>
            <p:cNvPr id="157" name="Google Shape;157;p2"/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78C8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제공된 목차 항목/구성/세부내용이 모두 포함되어야 하며, 페이지별 상세 안내 내용을 참고하여 작성</a:t>
              </a:r>
              <a:endParaRPr b="1" sz="14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59" name="Google Shape;159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"/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1" name="Google Shape;161;p2"/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62" name="Google Shape;162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49729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/>
              </a:p>
            </p:txBody>
          </p:sp>
        </p:grpSp>
        <p:sp>
          <p:nvSpPr>
            <p:cNvPr id="164" name="Google Shape;164;p2"/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 자 인</a:t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729E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4972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참고(예시) 디자인이므로 자유롭게 변경 가능, 기본폰트를 사용하지 않은 경우 PDF로 저장하여 제출</a:t>
              </a:r>
              <a:endParaRPr b="1" sz="1400">
                <a:solidFill>
                  <a:srgbClr val="49729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결과물의 우수성 및 완성도를 잘 나타낼 수 있는 형태로 작성</a:t>
              </a:r>
              <a:endParaRPr b="1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91" y="5801678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저작권 문제로 유료 폰트는 사용 금지</a:t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802691" y="6049788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0" name="Google Shape;1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99" y="6146170"/>
            <a:ext cx="516028" cy="72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46819">
            <a:off x="50218" y="5743137"/>
            <a:ext cx="3429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제출 시 본 페이지는 삭제 후 제출하세요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 b="0" l="0" r="48349" t="37985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3"/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180" name="Google Shape;180;p3"/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○○아카데미(훈련기관명)</a:t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 프로젝트명</a:t>
              </a:r>
              <a:br>
                <a:rPr b="1" lang="ko-KR" sz="4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4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(주제)</a:t>
              </a:r>
              <a:endParaRPr b="1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2" name="Google Shape;182;p3"/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rPr>
              <a:t>K-Digital Training</a:t>
            </a:r>
            <a:endParaRPr b="1" sz="1600">
              <a:solidFill>
                <a:srgbClr val="3378C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descr="EMB0000378c3f3d" id="184" name="Google Shape;18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60030" y="3915155"/>
            <a:ext cx="7469973" cy="368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8">
            <a:alphaModFix/>
          </a:blip>
          <a:srcRect b="17378" l="21662" r="0" t="1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3"/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189" name="Google Shape;189;p3"/>
            <p:cNvSpPr/>
            <p:nvPr/>
          </p:nvSpPr>
          <p:spPr>
            <a:xfrm>
              <a:off x="251139" y="1723399"/>
              <a:ext cx="1047217" cy="1047469"/>
            </a:xfrm>
            <a:custGeom>
              <a:rect b="b" l="l" r="r" t="t"/>
              <a:pathLst>
                <a:path extrusionOk="0" h="1047469" w="1047217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75650" y="2048162"/>
              <a:ext cx="397819" cy="397819"/>
            </a:xfrm>
            <a:custGeom>
              <a:rect b="b" l="l" r="r" t="t"/>
              <a:pathLst>
                <a:path extrusionOk="0" h="397819" w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1" name="Google Shape;19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8896" y="5508981"/>
            <a:ext cx="335776" cy="3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9990" y="5818556"/>
            <a:ext cx="321625" cy="32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3"/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194" name="Google Shape;194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10800000">
              <a:off x="6768048" y="3882051"/>
              <a:ext cx="1663769" cy="704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3"/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TEAM 1조</a:t>
              </a:r>
              <a:r>
                <a:rPr b="1" lang="ko-KR" sz="24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어벤져스 (팀명)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김○○, 박○○, 이○○, 최○○, 정○○</a:t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[멘토] ○○○</a:t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4">
            <a:alphaModFix/>
          </a:blip>
          <a:srcRect b="23907" l="0" r="27522" t="0"/>
          <a:stretch/>
        </p:blipFill>
        <p:spPr>
          <a:xfrm flipH="1" rot="10800000">
            <a:off x="7546066" y="-1"/>
            <a:ext cx="4645934" cy="3296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4"/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204" name="Google Shape;204;p4"/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 차</a:t>
              </a:r>
              <a:endParaRPr/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" name="Google Shape;206;p4"/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207" name="Google Shape;207;p4"/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4"/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210" name="Google Shape;210;p4"/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4"/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213" name="Google Shape;213;p4"/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절차 및 방법</a:t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16" name="Google Shape;216;p4"/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4"/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9" name="Google Shape;219;p4"/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"/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42684" y="4289182"/>
            <a:ext cx="1428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73038" y="1555170"/>
            <a:ext cx="233362" cy="2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700000">
            <a:off x="11933337" y="302760"/>
            <a:ext cx="343679" cy="343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4"/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26" name="Google Shape;226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6588" y="1824462"/>
              <a:ext cx="320555" cy="304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38" name="Google Shape;238;p5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1" name="Google Shape;241;p5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5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3" name="Google Shape;243;p5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아래 내용이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반드시 포함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되도록 작성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한다.  </a:t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5" name="Google Shape;245;p5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5">
            <a:alphaModFix/>
          </a:blip>
          <a:srcRect b="0" l="34974" r="0" t="0"/>
          <a:stretch/>
        </p:blipFill>
        <p:spPr>
          <a:xfrm rot="-6939650">
            <a:off x="1714" y="5530566"/>
            <a:ext cx="1452422" cy="91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34300">
            <a:off x="8621099" y="4762217"/>
            <a:ext cx="3710393" cy="186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327648">
            <a:off x="386995" y="5443343"/>
            <a:ext cx="186904" cy="20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"/>
          <p:cNvPicPr preferRelativeResize="0"/>
          <p:nvPr/>
        </p:nvPicPr>
        <p:blipFill rotWithShape="1">
          <a:blip r:embed="rId9">
            <a:alphaModFix/>
          </a:blip>
          <a:srcRect b="0" l="44921" r="0" t="0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"/>
          <p:cNvPicPr preferRelativeResize="0"/>
          <p:nvPr/>
        </p:nvPicPr>
        <p:blipFill rotWithShape="1">
          <a:blip r:embed="rId10">
            <a:alphaModFix/>
          </a:blip>
          <a:srcRect b="0" l="45412" r="0" t="0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5934670"/>
            <a:ext cx="1219200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2484" y="2240918"/>
            <a:ext cx="149373" cy="149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5"/>
          <p:cNvGrpSpPr/>
          <p:nvPr/>
        </p:nvGrpSpPr>
        <p:grpSpPr>
          <a:xfrm>
            <a:off x="7339013" y="2344962"/>
            <a:ext cx="2122307" cy="3832181"/>
            <a:chOff x="7348911" y="2344962"/>
            <a:chExt cx="2122307" cy="3832181"/>
          </a:xfrm>
        </p:grpSpPr>
        <p:grpSp>
          <p:nvGrpSpPr>
            <p:cNvPr id="256" name="Google Shape;256;p5"/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9" name="Google Shape;259;p5"/>
            <p:cNvGrpSpPr/>
            <p:nvPr/>
          </p:nvGrpSpPr>
          <p:grpSpPr>
            <a:xfrm>
              <a:off x="8192766" y="2344962"/>
              <a:ext cx="418718" cy="380422"/>
              <a:chOff x="427587" y="2066948"/>
              <a:chExt cx="912263" cy="828829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" name="Google Shape;263;p5"/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구조</a:t>
              </a:r>
              <a:endParaRPr b="1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5"/>
          <p:cNvGrpSpPr/>
          <p:nvPr/>
        </p:nvGrpSpPr>
        <p:grpSpPr>
          <a:xfrm>
            <a:off x="491899" y="2344962"/>
            <a:ext cx="2122308" cy="3832181"/>
            <a:chOff x="501797" y="2344962"/>
            <a:chExt cx="2122308" cy="3832181"/>
          </a:xfrm>
        </p:grpSpPr>
        <p:grpSp>
          <p:nvGrpSpPr>
            <p:cNvPr id="265" name="Google Shape;265;p5"/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68" name="Google Shape;268;p5"/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주제 및 선정 배경, 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기획의도</a:t>
              </a:r>
              <a:endParaRPr/>
            </a:p>
          </p:txBody>
        </p:sp>
        <p:grpSp>
          <p:nvGrpSpPr>
            <p:cNvPr id="269" name="Google Shape;269;p5"/>
            <p:cNvGrpSpPr/>
            <p:nvPr/>
          </p:nvGrpSpPr>
          <p:grpSpPr>
            <a:xfrm>
              <a:off x="1388467" y="2344962"/>
              <a:ext cx="418718" cy="416501"/>
              <a:chOff x="427587" y="2066948"/>
              <a:chExt cx="912263" cy="907435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5"/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p5"/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주제의</a:t>
              </a:r>
              <a:b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 u="sng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특화 포인트</a:t>
              </a: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</a:t>
              </a:r>
              <a:b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기존 유사 서비스와</a:t>
              </a:r>
              <a:b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 u="sng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차별화된 내용</a:t>
              </a: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제시 </a:t>
              </a:r>
              <a:endParaRPr/>
            </a:p>
          </p:txBody>
        </p:sp>
        <p:cxnSp>
          <p:nvCxnSpPr>
            <p:cNvPr id="274" name="Google Shape;274;p5"/>
            <p:cNvCxnSpPr/>
            <p:nvPr/>
          </p:nvCxnSpPr>
          <p:spPr>
            <a:xfrm>
              <a:off x="1458728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5" name="Google Shape;275;p5"/>
          <p:cNvGrpSpPr/>
          <p:nvPr/>
        </p:nvGrpSpPr>
        <p:grpSpPr>
          <a:xfrm>
            <a:off x="2774271" y="2344962"/>
            <a:ext cx="2122307" cy="3832181"/>
            <a:chOff x="2784169" y="2344962"/>
            <a:chExt cx="2122307" cy="3832181"/>
          </a:xfrm>
        </p:grpSpPr>
        <p:grpSp>
          <p:nvGrpSpPr>
            <p:cNvPr id="276" name="Google Shape;276;p5"/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</p:grpSpPr>
          <p:sp>
            <p:nvSpPr>
              <p:cNvPr id="277" name="Google Shape;277;p5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" name="Google Shape;279;p5"/>
            <p:cNvGrpSpPr/>
            <p:nvPr/>
          </p:nvGrpSpPr>
          <p:grpSpPr>
            <a:xfrm>
              <a:off x="3677916" y="2344962"/>
              <a:ext cx="418718" cy="380422"/>
              <a:chOff x="427587" y="2066948"/>
              <a:chExt cx="912263" cy="828829"/>
            </a:xfrm>
          </p:grpSpPr>
          <p:sp>
            <p:nvSpPr>
              <p:cNvPr id="280" name="Google Shape;280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" name="Google Shape;283;p5"/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내용 </a:t>
              </a:r>
              <a:endParaRPr/>
            </a:p>
          </p:txBody>
        </p:sp>
        <p:sp>
          <p:nvSpPr>
            <p:cNvPr id="284" name="Google Shape;284;p5"/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구현 내용, 컨셉, 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훈련내용과의 연관성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등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포함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85" name="Google Shape;285;p5"/>
            <p:cNvCxnSpPr/>
            <p:nvPr/>
          </p:nvCxnSpPr>
          <p:spPr>
            <a:xfrm>
              <a:off x="3741100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FFD85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6" name="Google Shape;286;p5"/>
          <p:cNvGrpSpPr/>
          <p:nvPr/>
        </p:nvGrpSpPr>
        <p:grpSpPr>
          <a:xfrm>
            <a:off x="5054374" y="2344962"/>
            <a:ext cx="2124575" cy="3832181"/>
            <a:chOff x="5064272" y="2344962"/>
            <a:chExt cx="2124575" cy="3832181"/>
          </a:xfrm>
        </p:grpSpPr>
        <p:grpSp>
          <p:nvGrpSpPr>
            <p:cNvPr id="287" name="Google Shape;287;p5"/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0" name="Google Shape;290;p5"/>
            <p:cNvGrpSpPr/>
            <p:nvPr/>
          </p:nvGrpSpPr>
          <p:grpSpPr>
            <a:xfrm>
              <a:off x="5913116" y="2344962"/>
              <a:ext cx="418718" cy="380422"/>
              <a:chOff x="427587" y="2066948"/>
              <a:chExt cx="912263" cy="828829"/>
            </a:xfrm>
          </p:grpSpPr>
          <p:sp>
            <p:nvSpPr>
              <p:cNvPr id="291" name="Google Shape;291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5"/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 장비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재료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5"/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개발환경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등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96" name="Google Shape;296;p5"/>
            <p:cNvCxnSpPr/>
            <p:nvPr/>
          </p:nvCxnSpPr>
          <p:spPr>
            <a:xfrm>
              <a:off x="6021203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7" name="Google Shape;297;p5"/>
          <p:cNvGrpSpPr/>
          <p:nvPr/>
        </p:nvGrpSpPr>
        <p:grpSpPr>
          <a:xfrm>
            <a:off x="9616850" y="2344962"/>
            <a:ext cx="2126842" cy="3832181"/>
            <a:chOff x="9626748" y="2344962"/>
            <a:chExt cx="2126842" cy="3832181"/>
          </a:xfrm>
        </p:grpSpPr>
        <p:grpSp>
          <p:nvGrpSpPr>
            <p:cNvPr id="298" name="Google Shape;298;p5"/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</p:grpSpPr>
          <p:sp>
            <p:nvSpPr>
              <p:cNvPr id="299" name="Google Shape;299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" name="Google Shape;301;p5"/>
            <p:cNvGrpSpPr/>
            <p:nvPr/>
          </p:nvGrpSpPr>
          <p:grpSpPr>
            <a:xfrm>
              <a:off x="10477859" y="2344962"/>
              <a:ext cx="418718" cy="380422"/>
              <a:chOff x="427587" y="2066948"/>
              <a:chExt cx="912263" cy="828829"/>
            </a:xfrm>
          </p:grpSpPr>
          <p:sp>
            <p:nvSpPr>
              <p:cNvPr id="302" name="Google Shape;302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5"/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5"/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활용방안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 효과</a:t>
              </a:r>
              <a:endParaRPr/>
            </a:p>
          </p:txBody>
        </p:sp>
        <p:sp>
          <p:nvSpPr>
            <p:cNvPr id="306" name="Google Shape;306;p5"/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산출물의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 효용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(효과)/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비즈니스 실무 활용성 제시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07" name="Google Shape;307;p5"/>
            <p:cNvCxnSpPr/>
            <p:nvPr/>
          </p:nvCxnSpPr>
          <p:spPr>
            <a:xfrm>
              <a:off x="10583679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8" name="Google Shape;308;p5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309" name="Google Shape;309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7" name="Google Shape;317;p6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318" name="Google Shape;318;p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/>
            </a:p>
          </p:txBody>
        </p:sp>
        <p:sp>
          <p:nvSpPr>
            <p:cNvPr id="320" name="Google Shape;320;p6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6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6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23" name="Google Shape;323;p6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프로젝트를 진행하면서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 별로 주도적으로 참여한 부분을 중심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 작성한다.</a:t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5" name="Google Shape;325;p6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6"/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328" name="Google Shape;328;p6"/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>
                <a:gd fmla="val 16667" name="adj"/>
              </a:avLst>
            </a:prstGeom>
            <a:solidFill>
              <a:srgbClr val="3378C8"/>
            </a:solidFill>
            <a:ln>
              <a:noFill/>
            </a:ln>
            <a:effectLst>
              <a:outerShdw rotWithShape="0" algn="tl" dir="27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6"/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프로젝트 운영 중 </a:t>
              </a:r>
              <a:r>
                <a:rPr b="1" lang="ko-KR" sz="1400">
                  <a:solidFill>
                    <a:srgbClr val="FFFF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멘토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 지원내역도 간략하게 작성 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30" name="Google Shape;330;p6"/>
          <p:cNvGraphicFramePr/>
          <p:nvPr/>
        </p:nvGraphicFramePr>
        <p:xfrm>
          <a:off x="524528" y="2721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{D0D9EA09-E1D5-45E9-96F7-D76EC4ED947C}</a:tableStyleId>
              </a:tblPr>
              <a:tblGrid>
                <a:gridCol w="2244075"/>
                <a:gridCol w="1498600"/>
                <a:gridCol w="7475600"/>
              </a:tblGrid>
              <a:tr h="56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훈련생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업무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3"/>
                      </a:srgbClr>
                    </a:solidFill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김○○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박○○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정○○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이○○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멘토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1" name="Google Shape;331;p6"/>
          <p:cNvPicPr preferRelativeResize="0"/>
          <p:nvPr/>
        </p:nvPicPr>
        <p:blipFill rotWithShape="1">
          <a:blip r:embed="rId5">
            <a:alphaModFix/>
          </a:blip>
          <a:srcRect b="0" l="34974" r="0" t="0"/>
          <a:stretch/>
        </p:blipFill>
        <p:spPr>
          <a:xfrm rot="-6939650">
            <a:off x="1714" y="5530566"/>
            <a:ext cx="1452422" cy="91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4453" y="6126651"/>
            <a:ext cx="109959" cy="109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6"/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334" name="Google Shape;334;p6"/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" name="Google Shape;336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6"/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200"/>
                <a:buFont typeface="Noto Sans Symbols"/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정제 및 정규화 </a:t>
              </a:r>
              <a:endParaRPr/>
            </a:p>
          </p:txBody>
        </p:sp>
      </p:grpSp>
      <p:grpSp>
        <p:nvGrpSpPr>
          <p:cNvPr id="338" name="Google Shape;338;p6"/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339" name="Google Shape;339;p6"/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모바일 서비스 테스팅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42" name="Google Shape;342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6"/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"/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플랫폼 구현</a:t>
            </a:r>
            <a:endParaRPr b="1" sz="12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6" name="Google Shape;34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93097" y="4335700"/>
            <a:ext cx="216867" cy="193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6"/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348" name="Google Shape;348;p6"/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서비스 시스템 설계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51" name="Google Shape;351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6"/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353" name="Google Shape;353;p6"/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 마이닝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56" name="Google Shape;356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6"/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358" name="Google Shape;358;p6"/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외부 데이터 수집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1" name="Google Shape;361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6"/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363" name="Google Shape;363;p6"/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선정 피드백, 프로젝트  질의응답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6" name="Google Shape;366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" name="Google Shape;367;p6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368" name="Google Shape;368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434300">
            <a:off x="8621099" y="4762217"/>
            <a:ext cx="3710393" cy="186948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"/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rgbClr val="F2F2F2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700000">
            <a:off x="11833039" y="5062495"/>
            <a:ext cx="154011" cy="15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"/>
          <p:cNvPicPr preferRelativeResize="0"/>
          <p:nvPr/>
        </p:nvPicPr>
        <p:blipFill rotWithShape="1">
          <a:blip r:embed="rId4">
            <a:alphaModFix/>
          </a:blip>
          <a:srcRect b="0" l="0" r="36132" t="4365"/>
          <a:stretch/>
        </p:blipFill>
        <p:spPr>
          <a:xfrm flipH="1" rot="-5400000">
            <a:off x="-70596" y="5743970"/>
            <a:ext cx="1184627" cy="104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/>
          <p:cNvPicPr preferRelativeResize="0"/>
          <p:nvPr/>
        </p:nvPicPr>
        <p:blipFill rotWithShape="1">
          <a:blip r:embed="rId5">
            <a:alphaModFix/>
          </a:blip>
          <a:srcRect b="36588" l="0" r="16078" t="0"/>
          <a:stretch/>
        </p:blipFill>
        <p:spPr>
          <a:xfrm rot="-5400000">
            <a:off x="8716891" y="2969799"/>
            <a:ext cx="4528064" cy="242215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7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1" name="Google Shape;381;p7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382" name="Google Shape;382;p7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7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절차 및 방법</a:t>
              </a:r>
              <a:endParaRPr/>
            </a:p>
          </p:txBody>
        </p:sp>
        <p:sp>
          <p:nvSpPr>
            <p:cNvPr id="384" name="Google Shape;384;p7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5" name="Google Shape;385;p7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7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87" name="Google Shape;387;p7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프로젝트의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사전 기획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및 완료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과정으로 나누어서 작성한다. </a:t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9" name="Google Shape;389;p7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390" name="Google Shape;39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7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"/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절차를 도식화하여 제시하거나,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효과적으로 전달하는 방법 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등이 있다면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단계에서 도출된 주제와 아이디어를 기반으로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프로젝트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수행한 세부적인 기간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활동 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작성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5" name="Google Shape;395;p7"/>
          <p:cNvGraphicFramePr/>
          <p:nvPr/>
        </p:nvGraphicFramePr>
        <p:xfrm>
          <a:off x="524528" y="283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{D0D9EA09-E1D5-45E9-96F7-D76EC4ED947C}</a:tableStyleId>
              </a:tblPr>
              <a:tblGrid>
                <a:gridCol w="1494775"/>
                <a:gridCol w="2324100"/>
                <a:gridCol w="5153025"/>
                <a:gridCol w="2246375"/>
              </a:tblGrid>
              <a:tr h="38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활동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4705"/>
                      </a:srgb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기획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아이디어 선정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수집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협약기업 데이터 협조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2550" lvl="0" marL="17145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팀별 중간보고 실시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구축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최적화, 오류 수정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개발기간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O/O(금)(총 7주)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96" name="Google Shape;39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625" y="5477900"/>
            <a:ext cx="124936" cy="124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7"/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398" name="Google Shape;398;p7"/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399" name="Google Shape;399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00" name="Google Shape;400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" name="Google Shape;402;p7"/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프로젝트 기획 및 주제 선정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03" name="Google Shape;40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7"/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05" name="Google Shape;405;p7"/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406" name="Google Shape;406;p7"/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9" name="Google Shape;409;p7"/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기획안 작성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10" name="Google Shape;410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" name="Google Shape;411;p7"/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412" name="Google Shape;412;p7"/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413" name="Google Shape;413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14" name="Google Shape;414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6" name="Google Shape;416;p7"/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필요 데이터  및 수집 절차 정의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17" name="Google Shape;417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Google Shape;418;p7"/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419" name="Google Shape;419;p7"/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420" name="Google Shape;420;p7"/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421" name="Google Shape;421;p7"/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3" name="Google Shape;423;p7"/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외부 </a:t>
                </a: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데이터</a:t>
                </a: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수집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4" name="Google Shape;424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7"/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426" name="Google Shape;426;p7"/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427" name="Google Shape;427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8" name="Google Shape;428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0" name="Google Shape;430;p7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데이터 정제 및 정규화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31" name="Google Shape;431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7"/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433" name="Google Shape;433;p7"/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434" name="Google Shape;434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35" name="Google Shape;435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7" name="Google Shape;437;p7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모형 구현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38" name="Google Shape;438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7"/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440" name="Google Shape;440;p7"/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441" name="Google Shape;441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42" name="Google Shape;442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4" name="Google Shape;444;p7"/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A3838"/>
                  </a:buClr>
                  <a:buSzPts val="1200"/>
                  <a:buFont typeface="Arial"/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모바일 서비스 시스템 설계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45" name="Google Shape;44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Google Shape;446;p7"/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447" name="Google Shape;447;p7"/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448" name="Google Shape;448;p7"/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449" name="Google Shape;449;p7"/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1" name="Google Shape;451;p7"/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모바일 플랫폼 구현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52" name="Google Shape;452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8"/>
          <p:cNvPicPr preferRelativeResize="0"/>
          <p:nvPr/>
        </p:nvPicPr>
        <p:blipFill rotWithShape="1">
          <a:blip r:embed="rId4">
            <a:alphaModFix/>
          </a:blip>
          <a:srcRect b="11486" l="0" r="5078" t="0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8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0" name="Google Shape;460;p8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461" name="Google Shape;461;p8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8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463" name="Google Shape;463;p8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4" name="Google Shape;464;p8"/>
          <p:cNvPicPr preferRelativeResize="0"/>
          <p:nvPr/>
        </p:nvPicPr>
        <p:blipFill rotWithShape="1">
          <a:blip r:embed="rId5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5" name="Google Shape;465;p8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466" name="Google Shape;466;p8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결과물이 도출된 과정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을 세부적으로 작성한다. </a:t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8" name="Google Shape;468;p8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8"/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471" name="Google Shape;471;p8"/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>
                <a:gd fmla="val 16667" name="adj"/>
              </a:avLst>
            </a:prstGeom>
            <a:solidFill>
              <a:srgbClr val="3378C8"/>
            </a:solidFill>
            <a:ln>
              <a:noFill/>
            </a:ln>
            <a:effectLst>
              <a:outerShdw rotWithShape="0" algn="tl" dir="27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8"/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이어지는 예시는 하나의 사례 제공을 위해서 간단하게 제시한 것이므로 </a:t>
              </a:r>
              <a:r>
                <a:rPr b="1" lang="ko-KR" sz="1400">
                  <a:solidFill>
                    <a:srgbClr val="FFD85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성격에 따라 보다 자세하게 작성</a:t>
              </a:r>
              <a:endParaRPr b="1" sz="1400">
                <a:solidFill>
                  <a:srgbClr val="FFD85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3" name="Google Shape;473;p8"/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474" name="Google Shape;474;p8"/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" name="Google Shape;475;p8"/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378C8"/>
                    </a:solidFill>
                    <a:latin typeface="Arial"/>
                    <a:ea typeface="Arial"/>
                    <a:cs typeface="Arial"/>
                    <a:sym typeface="Arial"/>
                  </a:rPr>
                  <a:t>!</a:t>
                </a:r>
                <a:endParaRPr b="1" sz="1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6" name="Google Shape;476;p8"/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fmla="val 63525" name="adj1"/>
              <a:gd fmla="val 8173" name="adj2"/>
            </a:avLst>
          </a:prstGeom>
          <a:noFill/>
          <a:ln cap="rnd" cmpd="sng" w="15875">
            <a:solidFill>
              <a:srgbClr val="BFBFBF">
                <a:alpha val="86666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"/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rPr>
              <a:t>수행 경과</a:t>
            </a:r>
            <a:endParaRPr/>
          </a:p>
        </p:txBody>
      </p:sp>
      <p:grpSp>
        <p:nvGrpSpPr>
          <p:cNvPr id="478" name="Google Shape;478;p8"/>
          <p:cNvGrpSpPr/>
          <p:nvPr/>
        </p:nvGrpSpPr>
        <p:grpSpPr>
          <a:xfrm>
            <a:off x="2628179" y="3661000"/>
            <a:ext cx="9221535" cy="673099"/>
            <a:chOff x="2654691" y="3661000"/>
            <a:chExt cx="9221535" cy="673099"/>
          </a:xfrm>
        </p:grpSpPr>
        <p:sp>
          <p:nvSpPr>
            <p:cNvPr id="479" name="Google Shape;479;p8"/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0" name="Google Shape;480;p8"/>
            <p:cNvGrpSpPr/>
            <p:nvPr/>
          </p:nvGrpSpPr>
          <p:grpSpPr>
            <a:xfrm>
              <a:off x="2654691" y="3784081"/>
              <a:ext cx="418718" cy="380422"/>
              <a:chOff x="427587" y="2066948"/>
              <a:chExt cx="912263" cy="828829"/>
            </a:xfrm>
          </p:grpSpPr>
          <p:sp>
            <p:nvSpPr>
              <p:cNvPr id="481" name="Google Shape;481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p8"/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과정이 잘 드러날 수 있도록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가공 과정부터 활용까지 전체적인 프로세스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단계별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 작성</a:t>
              </a:r>
              <a:endParaRPr/>
            </a:p>
          </p:txBody>
        </p:sp>
      </p:grpSp>
      <p:grpSp>
        <p:nvGrpSpPr>
          <p:cNvPr id="485" name="Google Shape;485;p8"/>
          <p:cNvGrpSpPr/>
          <p:nvPr/>
        </p:nvGrpSpPr>
        <p:grpSpPr>
          <a:xfrm>
            <a:off x="2628179" y="4597922"/>
            <a:ext cx="9105466" cy="673099"/>
            <a:chOff x="2654691" y="4597922"/>
            <a:chExt cx="9105466" cy="673099"/>
          </a:xfrm>
        </p:grpSpPr>
        <p:sp>
          <p:nvSpPr>
            <p:cNvPr id="486" name="Google Shape;486;p8"/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7" name="Google Shape;487;p8"/>
            <p:cNvGrpSpPr/>
            <p:nvPr/>
          </p:nvGrpSpPr>
          <p:grpSpPr>
            <a:xfrm>
              <a:off x="2654691" y="4720664"/>
              <a:ext cx="418718" cy="380422"/>
              <a:chOff x="427587" y="2066948"/>
              <a:chExt cx="912263" cy="828829"/>
            </a:xfrm>
          </p:grpSpPr>
          <p:sp>
            <p:nvSpPr>
              <p:cNvPr id="488" name="Google Shape;488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1" name="Google Shape;491;p8"/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과정에서의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피드백 내용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 그것을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적용(보완 등)한 내용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포함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되도록 작성</a:t>
              </a:r>
              <a:endParaRPr/>
            </a:p>
          </p:txBody>
        </p:sp>
      </p:grpSp>
      <p:grpSp>
        <p:nvGrpSpPr>
          <p:cNvPr id="492" name="Google Shape;492;p8"/>
          <p:cNvGrpSpPr/>
          <p:nvPr/>
        </p:nvGrpSpPr>
        <p:grpSpPr>
          <a:xfrm>
            <a:off x="2628179" y="2724078"/>
            <a:ext cx="9105466" cy="673099"/>
            <a:chOff x="2654691" y="2724078"/>
            <a:chExt cx="9105466" cy="673099"/>
          </a:xfrm>
        </p:grpSpPr>
        <p:sp>
          <p:nvSpPr>
            <p:cNvPr id="493" name="Google Shape;493;p8"/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8"/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결과를 서술하는 과정에서는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활용된 기술 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구현 방법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핵심기능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구현 결과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등을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상세히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작성</a:t>
              </a:r>
              <a:endParaRPr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8"/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빅데이터 직종의 경우 정확도 등</a:t>
              </a:r>
              <a:endParaRPr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96" name="Google Shape;496;p8"/>
            <p:cNvGrpSpPr/>
            <p:nvPr/>
          </p:nvGrpSpPr>
          <p:grpSpPr>
            <a:xfrm>
              <a:off x="2654691" y="2847498"/>
              <a:ext cx="418718" cy="416501"/>
              <a:chOff x="427587" y="2066948"/>
              <a:chExt cx="912263" cy="907435"/>
            </a:xfrm>
          </p:grpSpPr>
          <p:sp>
            <p:nvSpPr>
              <p:cNvPr id="497" name="Google Shape;497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8"/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0" name="Google Shape;500;p8"/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>
                <a:gd fmla="val 16667" name="adj"/>
              </a:avLst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예시</a:t>
              </a:r>
              <a:endPara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1" name="Google Shape;501;p8"/>
          <p:cNvGrpSpPr/>
          <p:nvPr/>
        </p:nvGrpSpPr>
        <p:grpSpPr>
          <a:xfrm>
            <a:off x="2628179" y="5534844"/>
            <a:ext cx="9105466" cy="673099"/>
            <a:chOff x="2654691" y="5534844"/>
            <a:chExt cx="9105466" cy="673099"/>
          </a:xfrm>
        </p:grpSpPr>
        <p:sp>
          <p:nvSpPr>
            <p:cNvPr id="502" name="Google Shape;502;p8"/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03" name="Google Shape;503;p8"/>
            <p:cNvGrpSpPr/>
            <p:nvPr/>
          </p:nvGrpSpPr>
          <p:grpSpPr>
            <a:xfrm>
              <a:off x="2654691" y="5657247"/>
              <a:ext cx="418718" cy="380422"/>
              <a:chOff x="427587" y="2066948"/>
              <a:chExt cx="912263" cy="82882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" name="Google Shape;506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7" name="Google Shape;507;p8"/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결과물을 잘 드러낼 수 있는 자료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첨부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하여 작성</a:t>
              </a:r>
              <a:endParaRPr/>
            </a:p>
          </p:txBody>
        </p:sp>
        <p:sp>
          <p:nvSpPr>
            <p:cNvPr id="508" name="Google Shape;508;p8"/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결과물 사진, 시연 영상, 구동 화면 등 프로젝트의 우수성이 드러날 수 있는 자료</a:t>
              </a:r>
              <a:endParaRPr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>
                <a:gd fmla="val 16667" name="adj"/>
              </a:avLst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첨부 자료 예시</a:t>
              </a:r>
              <a:endParaRPr/>
            </a:p>
          </p:txBody>
        </p:sp>
      </p:grpSp>
      <p:pic>
        <p:nvPicPr>
          <p:cNvPr id="510" name="Google Shape;510;p8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8"/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512" name="Google Shape;51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7705" y="4277173"/>
              <a:ext cx="142074" cy="14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" name="Google Shape;515;p8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16" name="Google Shape;516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9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4" name="Google Shape;524;p9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25" name="Google Shape;525;p9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p9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527" name="Google Shape;527;p9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9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9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9"/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531" name="Google Shape;531;p9"/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학습 데이터 소개 (Train/dev set)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3" name="Google Shape;533;p9"/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① 탐색적 분석 및 전처리</a:t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378C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4" name="Google Shape;534;p9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9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36" name="Google Shape;53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8" name="Google Shape;538;p9"/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Tokenizing : Okt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Regular Expression : 불용어가 많아 필수 한글, 영어, 숫자만 추출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Embedding : 단어 임베딩(Glove) – 단어 사이 문맥상 유사성 이해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Vocabulary </a:t>
            </a:r>
            <a:endParaRPr/>
          </a:p>
        </p:txBody>
      </p:sp>
      <p:sp>
        <p:nvSpPr>
          <p:cNvPr id="539" name="Google Shape;539;p9"/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LG CNS KORQUAD 질의응답 형식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·  Context : 10,645개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·  QA 쌍 : 66,181개 </a:t>
            </a:r>
            <a:endParaRPr/>
          </a:p>
        </p:txBody>
      </p:sp>
      <p:pic>
        <p:nvPicPr>
          <p:cNvPr id="540" name="Google Shape;54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960" y="3741700"/>
            <a:ext cx="4110349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1" name="Google Shape;54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159" y="3767684"/>
            <a:ext cx="2045691" cy="23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70014" y="4560935"/>
            <a:ext cx="1816710" cy="20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84533" y="4182580"/>
            <a:ext cx="2173901" cy="16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2023-12-20T03:00:25Z</dcterms:created>
  <dc:creator>김준영</dc:creator>
</cp:coreProperties>
</file>