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Agrandir Bold" charset="1" panose="00000800000000000000"/>
      <p:regular r:id="rId28"/>
    </p:embeddedFont>
    <p:embeddedFont>
      <p:font typeface="Quicksand Bold" charset="1" panose="00000000000000000000"/>
      <p:regular r:id="rId29"/>
    </p:embeddedFont>
    <p:embeddedFont>
      <p:font typeface="Helvetica World" charset="1" panose="020B0500040000020004"/>
      <p:regular r:id="rId30"/>
    </p:embeddedFont>
    <p:embeddedFont>
      <p:font typeface="Agrandir" charset="1" panose="000005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47.pn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49.png" Type="http://schemas.openxmlformats.org/officeDocument/2006/relationships/image"/><Relationship Id="rId7" Target="../media/image5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svg" Type="http://schemas.openxmlformats.org/officeDocument/2006/relationships/image"/><Relationship Id="rId4" Target="../media/image53.png" Type="http://schemas.openxmlformats.org/officeDocument/2006/relationships/image"/><Relationship Id="rId5" Target="../media/image54.svg" Type="http://schemas.openxmlformats.org/officeDocument/2006/relationships/image"/><Relationship Id="rId6" Target="../media/image55.png" Type="http://schemas.openxmlformats.org/officeDocument/2006/relationships/image"/><Relationship Id="rId7" Target="../media/image56.svg" Type="http://schemas.openxmlformats.org/officeDocument/2006/relationships/image"/><Relationship Id="rId8" Target="../media/image5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Relationship Id="rId3" Target="../media/image59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Relationship Id="rId3" Target="../media/image59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60.png" Type="http://schemas.openxmlformats.org/officeDocument/2006/relationships/image"/><Relationship Id="rId5" Target="../media/image61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62.png" Type="http://schemas.openxmlformats.org/officeDocument/2006/relationships/image"/><Relationship Id="rId9" Target="../media/image6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svg" Type="http://schemas.openxmlformats.org/officeDocument/2006/relationships/image"/><Relationship Id="rId4" Target="../media/image64.png" Type="http://schemas.openxmlformats.org/officeDocument/2006/relationships/image"/><Relationship Id="rId5" Target="../media/image65.svg" Type="http://schemas.openxmlformats.org/officeDocument/2006/relationships/image"/><Relationship Id="rId6" Target="../media/image66.png" Type="http://schemas.openxmlformats.org/officeDocument/2006/relationships/image"/><Relationship Id="rId7" Target="../media/image67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8.png" Type="http://schemas.openxmlformats.org/officeDocument/2006/relationships/image"/><Relationship Id="rId3" Target="../media/image6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0.png" Type="http://schemas.openxmlformats.org/officeDocument/2006/relationships/image"/><Relationship Id="rId11" Target="../media/image71.svg" Type="http://schemas.openxmlformats.org/officeDocument/2006/relationships/image"/><Relationship Id="rId12" Target="../media/image72.png" Type="http://schemas.openxmlformats.org/officeDocument/2006/relationships/image"/><Relationship Id="rId13" Target="../media/image73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74.png" Type="http://schemas.openxmlformats.org/officeDocument/2006/relationships/image"/><Relationship Id="rId17" Target="../media/image75.svg" Type="http://schemas.openxmlformats.org/officeDocument/2006/relationships/image"/><Relationship Id="rId18" Target="../media/image76.png" Type="http://schemas.openxmlformats.org/officeDocument/2006/relationships/image"/><Relationship Id="rId19" Target="../media/image77.svg" Type="http://schemas.openxmlformats.org/officeDocument/2006/relationships/image"/><Relationship Id="rId2" Target="../media/image23.png" Type="http://schemas.openxmlformats.org/officeDocument/2006/relationships/image"/><Relationship Id="rId20" Target="../media/image78.png" Type="http://schemas.openxmlformats.org/officeDocument/2006/relationships/image"/><Relationship Id="rId21" Target="../media/image79.svg" Type="http://schemas.openxmlformats.org/officeDocument/2006/relationships/image"/><Relationship Id="rId22" Target="../media/image80.png" Type="http://schemas.openxmlformats.org/officeDocument/2006/relationships/image"/><Relationship Id="rId23" Target="../media/image81.svg" Type="http://schemas.openxmlformats.org/officeDocument/2006/relationships/image"/><Relationship Id="rId3" Target="../media/image2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4.png" Type="http://schemas.openxmlformats.org/officeDocument/2006/relationships/image"/><Relationship Id="rId11" Target="../media/image85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82.png" Type="http://schemas.openxmlformats.org/officeDocument/2006/relationships/image"/><Relationship Id="rId9" Target="../media/image83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49177" y="3833761"/>
            <a:ext cx="5610123" cy="2805061"/>
            <a:chOff x="0" y="0"/>
            <a:chExt cx="1806222" cy="9031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6222" cy="903111"/>
            </a:xfrm>
            <a:custGeom>
              <a:avLst/>
              <a:gdLst/>
              <a:ahLst/>
              <a:cxnLst/>
              <a:rect r="r" b="b" t="t" l="l"/>
              <a:pathLst>
                <a:path h="903111" w="1806222">
                  <a:moveTo>
                    <a:pt x="0" y="0"/>
                  </a:moveTo>
                  <a:lnTo>
                    <a:pt x="1806222" y="0"/>
                  </a:lnTo>
                  <a:lnTo>
                    <a:pt x="1806222" y="903111"/>
                  </a:lnTo>
                  <a:lnTo>
                    <a:pt x="0" y="903111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806222" cy="865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49177" y="1028700"/>
            <a:ext cx="5610123" cy="2805061"/>
            <a:chOff x="0" y="0"/>
            <a:chExt cx="1806222" cy="9031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06222" cy="903111"/>
            </a:xfrm>
            <a:custGeom>
              <a:avLst/>
              <a:gdLst/>
              <a:ahLst/>
              <a:cxnLst/>
              <a:rect r="r" b="b" t="t" l="l"/>
              <a:pathLst>
                <a:path h="903111" w="1806222">
                  <a:moveTo>
                    <a:pt x="0" y="0"/>
                  </a:moveTo>
                  <a:lnTo>
                    <a:pt x="1806222" y="0"/>
                  </a:lnTo>
                  <a:lnTo>
                    <a:pt x="1806222" y="903111"/>
                  </a:lnTo>
                  <a:lnTo>
                    <a:pt x="0" y="903111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38100"/>
              <a:ext cx="1806222" cy="865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649177" y="6638823"/>
            <a:ext cx="5610123" cy="2805061"/>
            <a:chOff x="0" y="0"/>
            <a:chExt cx="1806222" cy="9031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06222" cy="903111"/>
            </a:xfrm>
            <a:custGeom>
              <a:avLst/>
              <a:gdLst/>
              <a:ahLst/>
              <a:cxnLst/>
              <a:rect r="r" b="b" t="t" l="l"/>
              <a:pathLst>
                <a:path h="903111" w="1806222">
                  <a:moveTo>
                    <a:pt x="0" y="0"/>
                  </a:moveTo>
                  <a:lnTo>
                    <a:pt x="1806222" y="0"/>
                  </a:lnTo>
                  <a:lnTo>
                    <a:pt x="1806222" y="903111"/>
                  </a:lnTo>
                  <a:lnTo>
                    <a:pt x="0" y="903111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1806222" cy="865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891339" y="6638823"/>
            <a:ext cx="2757838" cy="2805061"/>
          </a:xfrm>
          <a:custGeom>
            <a:avLst/>
            <a:gdLst/>
            <a:ahLst/>
            <a:cxnLst/>
            <a:rect r="r" b="b" t="t" l="l"/>
            <a:pathLst>
              <a:path h="2805061" w="2757838">
                <a:moveTo>
                  <a:pt x="0" y="0"/>
                </a:moveTo>
                <a:lnTo>
                  <a:pt x="2757838" y="0"/>
                </a:lnTo>
                <a:lnTo>
                  <a:pt x="2757838" y="2805061"/>
                </a:lnTo>
                <a:lnTo>
                  <a:pt x="0" y="2805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115241" y="7160489"/>
            <a:ext cx="1483056" cy="1761729"/>
          </a:xfrm>
          <a:custGeom>
            <a:avLst/>
            <a:gdLst/>
            <a:ahLst/>
            <a:cxnLst/>
            <a:rect r="r" b="b" t="t" l="l"/>
            <a:pathLst>
              <a:path h="1761729" w="1483056">
                <a:moveTo>
                  <a:pt x="0" y="0"/>
                </a:moveTo>
                <a:lnTo>
                  <a:pt x="1483056" y="0"/>
                </a:lnTo>
                <a:lnTo>
                  <a:pt x="1483056" y="1761729"/>
                </a:lnTo>
                <a:lnTo>
                  <a:pt x="0" y="176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115241" y="1487156"/>
            <a:ext cx="1483056" cy="1888149"/>
          </a:xfrm>
          <a:custGeom>
            <a:avLst/>
            <a:gdLst/>
            <a:ahLst/>
            <a:cxnLst/>
            <a:rect r="r" b="b" t="t" l="l"/>
            <a:pathLst>
              <a:path h="1888149" w="1483056">
                <a:moveTo>
                  <a:pt x="0" y="0"/>
                </a:moveTo>
                <a:lnTo>
                  <a:pt x="1483056" y="0"/>
                </a:lnTo>
                <a:lnTo>
                  <a:pt x="1483056" y="1888149"/>
                </a:lnTo>
                <a:lnTo>
                  <a:pt x="0" y="18881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431716">
            <a:off x="12454428" y="3969019"/>
            <a:ext cx="1194559" cy="2488664"/>
          </a:xfrm>
          <a:custGeom>
            <a:avLst/>
            <a:gdLst/>
            <a:ahLst/>
            <a:cxnLst/>
            <a:rect r="r" b="b" t="t" l="l"/>
            <a:pathLst>
              <a:path h="2488664" w="1194559">
                <a:moveTo>
                  <a:pt x="0" y="0"/>
                </a:moveTo>
                <a:lnTo>
                  <a:pt x="1194559" y="0"/>
                </a:lnTo>
                <a:lnTo>
                  <a:pt x="1194559" y="2488664"/>
                </a:lnTo>
                <a:lnTo>
                  <a:pt x="0" y="2488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2200040" y="4140492"/>
            <a:ext cx="729584" cy="72958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8F6F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390767" y="5572241"/>
            <a:ext cx="489462" cy="48946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8F6F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2086012"/>
            <a:ext cx="9439790" cy="308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10"/>
              </a:lnSpc>
            </a:pPr>
            <a:r>
              <a:rPr lang="en-US" sz="87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Presenting Numerical Data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5335119"/>
            <a:ext cx="943979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2899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Explore how to organize and present data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9258300"/>
            <a:ext cx="3247173" cy="293511"/>
            <a:chOff x="0" y="0"/>
            <a:chExt cx="4329563" cy="3913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855527" y="0"/>
              <a:ext cx="2474036" cy="391348"/>
            </a:xfrm>
            <a:custGeom>
              <a:avLst/>
              <a:gdLst/>
              <a:ahLst/>
              <a:cxnLst/>
              <a:rect r="r" b="b" t="t" l="l"/>
              <a:pathLst>
                <a:path h="391348" w="2474036">
                  <a:moveTo>
                    <a:pt x="0" y="0"/>
                  </a:moveTo>
                  <a:lnTo>
                    <a:pt x="2474036" y="0"/>
                  </a:lnTo>
                  <a:lnTo>
                    <a:pt x="2474036" y="391348"/>
                  </a:lnTo>
                  <a:lnTo>
                    <a:pt x="0" y="39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0" y="5262"/>
              <a:ext cx="1598620" cy="34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n-US" sz="1500">
                  <a:solidFill>
                    <a:srgbClr val="FFFFFF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INSPIRED BY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307135" y="1485540"/>
          <a:ext cx="6180765" cy="7506419"/>
        </p:xfrm>
        <a:graphic>
          <a:graphicData uri="http://schemas.openxmlformats.org/drawingml/2006/table">
            <a:tbl>
              <a:tblPr/>
              <a:tblGrid>
                <a:gridCol w="2461803"/>
                <a:gridCol w="3718961"/>
              </a:tblGrid>
              <a:tr h="11090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Score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Frequency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</a:tr>
              <a:tr h="11090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2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3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1644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5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3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0310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7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1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0310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12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1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0310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13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2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0310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14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2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0" y="0"/>
            <a:ext cx="9597634" cy="10287000"/>
            <a:chOff x="0" y="0"/>
            <a:chExt cx="2527772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2777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27772">
                  <a:moveTo>
                    <a:pt x="0" y="0"/>
                  </a:moveTo>
                  <a:lnTo>
                    <a:pt x="2527772" y="0"/>
                  </a:lnTo>
                  <a:lnTo>
                    <a:pt x="252777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527772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38294" y="1028700"/>
            <a:ext cx="3305225" cy="945527"/>
            <a:chOff x="0" y="0"/>
            <a:chExt cx="870512" cy="2490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0512" cy="249028"/>
            </a:xfrm>
            <a:custGeom>
              <a:avLst/>
              <a:gdLst/>
              <a:ahLst/>
              <a:cxnLst/>
              <a:rect r="r" b="b" t="t" l="l"/>
              <a:pathLst>
                <a:path h="249028" w="870512">
                  <a:moveTo>
                    <a:pt x="124514" y="0"/>
                  </a:moveTo>
                  <a:lnTo>
                    <a:pt x="745998" y="0"/>
                  </a:lnTo>
                  <a:cubicBezTo>
                    <a:pt x="779021" y="0"/>
                    <a:pt x="810692" y="13118"/>
                    <a:pt x="834043" y="36469"/>
                  </a:cubicBezTo>
                  <a:cubicBezTo>
                    <a:pt x="857394" y="59820"/>
                    <a:pt x="870512" y="91491"/>
                    <a:pt x="870512" y="124514"/>
                  </a:cubicBezTo>
                  <a:lnTo>
                    <a:pt x="870512" y="124514"/>
                  </a:lnTo>
                  <a:cubicBezTo>
                    <a:pt x="870512" y="193281"/>
                    <a:pt x="814765" y="249028"/>
                    <a:pt x="745998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47625"/>
              <a:ext cx="870512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Answer Key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63843" y="2742840"/>
            <a:ext cx="5467350" cy="1823445"/>
            <a:chOff x="0" y="0"/>
            <a:chExt cx="1439960" cy="4802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39960" cy="480249"/>
            </a:xfrm>
            <a:custGeom>
              <a:avLst/>
              <a:gdLst/>
              <a:ahLst/>
              <a:cxnLst/>
              <a:rect r="r" b="b" t="t" l="l"/>
              <a:pathLst>
                <a:path h="480249" w="1439960">
                  <a:moveTo>
                    <a:pt x="11328" y="0"/>
                  </a:moveTo>
                  <a:lnTo>
                    <a:pt x="1428632" y="0"/>
                  </a:lnTo>
                  <a:cubicBezTo>
                    <a:pt x="1431637" y="0"/>
                    <a:pt x="1434518" y="1194"/>
                    <a:pt x="1436643" y="3318"/>
                  </a:cubicBezTo>
                  <a:cubicBezTo>
                    <a:pt x="1438767" y="5442"/>
                    <a:pt x="1439960" y="8324"/>
                    <a:pt x="1439960" y="11328"/>
                  </a:cubicBezTo>
                  <a:lnTo>
                    <a:pt x="1439960" y="468921"/>
                  </a:lnTo>
                  <a:cubicBezTo>
                    <a:pt x="1439960" y="471925"/>
                    <a:pt x="1438767" y="474806"/>
                    <a:pt x="1436643" y="476931"/>
                  </a:cubicBezTo>
                  <a:cubicBezTo>
                    <a:pt x="1434518" y="479055"/>
                    <a:pt x="1431637" y="480249"/>
                    <a:pt x="1428632" y="480249"/>
                  </a:cubicBezTo>
                  <a:lnTo>
                    <a:pt x="11328" y="480249"/>
                  </a:lnTo>
                  <a:cubicBezTo>
                    <a:pt x="8324" y="480249"/>
                    <a:pt x="5442" y="479055"/>
                    <a:pt x="3318" y="476931"/>
                  </a:cubicBezTo>
                  <a:cubicBezTo>
                    <a:pt x="1194" y="474806"/>
                    <a:pt x="0" y="471925"/>
                    <a:pt x="0" y="468921"/>
                  </a:cubicBezTo>
                  <a:lnTo>
                    <a:pt x="0" y="11328"/>
                  </a:lnTo>
                  <a:cubicBezTo>
                    <a:pt x="0" y="8324"/>
                    <a:pt x="1194" y="5442"/>
                    <a:pt x="3318" y="3318"/>
                  </a:cubicBezTo>
                  <a:cubicBezTo>
                    <a:pt x="5442" y="1194"/>
                    <a:pt x="8324" y="0"/>
                    <a:pt x="113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3A6C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1439960" cy="442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2533290"/>
            <a:ext cx="7398258" cy="1333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74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Try This!</a:t>
            </a:r>
            <a:r>
              <a:rPr lang="en-US" sz="74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1167" y="4211955"/>
            <a:ext cx="7685791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b="true" sz="27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The modes of the data set are </a:t>
            </a:r>
            <a:r>
              <a:rPr lang="en-US" b="true" sz="27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 and 5.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b="true" sz="27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There are 12 students in the class.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16885" y="9134621"/>
            <a:ext cx="3632915" cy="504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799">
                <a:solidFill>
                  <a:srgbClr val="334782"/>
                </a:solidFill>
                <a:latin typeface="Agrandir Bold"/>
                <a:ea typeface="Agrandir Bold"/>
                <a:cs typeface="Agrandir Bold"/>
                <a:sym typeface="Agrandir Bold"/>
              </a:rPr>
              <a:t>Total: 12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4604643" y="2742840"/>
            <a:ext cx="2152650" cy="6090645"/>
            <a:chOff x="0" y="0"/>
            <a:chExt cx="566953" cy="16041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66953" cy="1604120"/>
            </a:xfrm>
            <a:custGeom>
              <a:avLst/>
              <a:gdLst/>
              <a:ahLst/>
              <a:cxnLst/>
              <a:rect r="r" b="b" t="t" l="l"/>
              <a:pathLst>
                <a:path h="1604120" w="566953">
                  <a:moveTo>
                    <a:pt x="28772" y="0"/>
                  </a:moveTo>
                  <a:lnTo>
                    <a:pt x="538181" y="0"/>
                  </a:lnTo>
                  <a:cubicBezTo>
                    <a:pt x="554072" y="0"/>
                    <a:pt x="566953" y="12882"/>
                    <a:pt x="566953" y="28772"/>
                  </a:cubicBezTo>
                  <a:lnTo>
                    <a:pt x="566953" y="1575349"/>
                  </a:lnTo>
                  <a:cubicBezTo>
                    <a:pt x="566953" y="1591239"/>
                    <a:pt x="554072" y="1604120"/>
                    <a:pt x="538181" y="1604120"/>
                  </a:cubicBezTo>
                  <a:lnTo>
                    <a:pt x="28772" y="1604120"/>
                  </a:lnTo>
                  <a:cubicBezTo>
                    <a:pt x="12882" y="1604120"/>
                    <a:pt x="0" y="1591239"/>
                    <a:pt x="0" y="1575349"/>
                  </a:cubicBezTo>
                  <a:lnTo>
                    <a:pt x="0" y="28772"/>
                  </a:lnTo>
                  <a:cubicBezTo>
                    <a:pt x="0" y="12882"/>
                    <a:pt x="12882" y="0"/>
                    <a:pt x="287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19A28D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38100"/>
              <a:ext cx="566953" cy="1566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712252" y="3149738"/>
            <a:ext cx="148026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334782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modes:</a:t>
            </a:r>
          </a:p>
          <a:p>
            <a:pPr algn="ctr">
              <a:lnSpc>
                <a:spcPts val="3359"/>
              </a:lnSpc>
            </a:pPr>
            <a:r>
              <a:rPr lang="en-US" b="true" sz="2799">
                <a:solidFill>
                  <a:srgbClr val="334782"/>
                </a:solidFill>
                <a:latin typeface="Agrandir Bold"/>
                <a:ea typeface="Agrandir Bold"/>
                <a:cs typeface="Agrandir Bold"/>
                <a:sym typeface="Agrandir Bold"/>
              </a:rPr>
              <a:t>2 and 5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8912" y="1028700"/>
            <a:ext cx="4810175" cy="945527"/>
            <a:chOff x="0" y="0"/>
            <a:chExt cx="1266877" cy="249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Summarizing Results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5903557"/>
            <a:ext cx="18288000" cy="4383443"/>
            <a:chOff x="0" y="0"/>
            <a:chExt cx="4816593" cy="11544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154487"/>
            </a:xfrm>
            <a:custGeom>
              <a:avLst/>
              <a:gdLst/>
              <a:ahLst/>
              <a:cxnLst/>
              <a:rect r="r" b="b" t="t" l="l"/>
              <a:pathLst>
                <a:path h="115448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54487"/>
                  </a:lnTo>
                  <a:lnTo>
                    <a:pt x="0" y="1154487"/>
                  </a:lnTo>
                  <a:close/>
                </a:path>
              </a:pathLst>
            </a:custGeom>
            <a:solidFill>
              <a:srgbClr val="F8F6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38100"/>
              <a:ext cx="4816593" cy="1116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771701" y="3573535"/>
            <a:ext cx="4819770" cy="5684765"/>
            <a:chOff x="0" y="0"/>
            <a:chExt cx="1269404" cy="1497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69404" cy="15543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8F6F1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Mean</a:t>
              </a:r>
            </a:p>
            <a:p>
              <a:pPr algn="ctr">
                <a:lnSpc>
                  <a:spcPts val="3297"/>
                </a:lnSpc>
              </a:pPr>
            </a:p>
            <a:p>
              <a:pPr algn="ctr">
                <a:lnSpc>
                  <a:spcPts val="2827"/>
                </a:lnSpc>
              </a:pPr>
              <a:r>
                <a:rPr lang="en-US" sz="2799">
                  <a:solidFill>
                    <a:srgbClr val="203162"/>
                  </a:solidFill>
                  <a:latin typeface="Agrandir"/>
                  <a:ea typeface="Agrandir"/>
                  <a:cs typeface="Agrandir"/>
                  <a:sym typeface="Agrandir"/>
                </a:rPr>
                <a:t>  </a:t>
              </a:r>
            </a:p>
            <a:p>
              <a:pPr algn="ctr">
                <a:lnSpc>
                  <a:spcPts val="282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696530" y="3573535"/>
            <a:ext cx="4819770" cy="5684765"/>
            <a:chOff x="0" y="0"/>
            <a:chExt cx="1269404" cy="14972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269404" cy="15543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8F6F1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Median</a:t>
              </a:r>
            </a:p>
            <a:p>
              <a:pPr algn="ctr">
                <a:lnSpc>
                  <a:spcPts val="3297"/>
                </a:lnSpc>
              </a:pPr>
            </a:p>
            <a:p>
              <a:pPr algn="ctr">
                <a:lnSpc>
                  <a:spcPts val="2827"/>
                </a:lnSpc>
              </a:pPr>
            </a:p>
            <a:p>
              <a:pPr algn="ctr">
                <a:lnSpc>
                  <a:spcPts val="2827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5277637" y="8198743"/>
            <a:ext cx="2786301" cy="0"/>
          </a:xfrm>
          <a:prstGeom prst="line">
            <a:avLst/>
          </a:prstGeom>
          <a:ln cap="rnd" w="38100">
            <a:solidFill>
              <a:srgbClr val="2031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5641109" y="4118626"/>
            <a:ext cx="1080953" cy="1080953"/>
          </a:xfrm>
          <a:custGeom>
            <a:avLst/>
            <a:gdLst/>
            <a:ahLst/>
            <a:cxnLst/>
            <a:rect r="r" b="b" t="t" l="l"/>
            <a:pathLst>
              <a:path h="1080953" w="1080953">
                <a:moveTo>
                  <a:pt x="0" y="0"/>
                </a:moveTo>
                <a:lnTo>
                  <a:pt x="1080953" y="0"/>
                </a:lnTo>
                <a:lnTo>
                  <a:pt x="1080953" y="1080953"/>
                </a:lnTo>
                <a:lnTo>
                  <a:pt x="0" y="10809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1565938" y="4118626"/>
            <a:ext cx="1080953" cy="108095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90500" y="228600"/>
              <a:ext cx="431800" cy="393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5381738" y="2923768"/>
            <a:ext cx="2182362" cy="2219732"/>
          </a:xfrm>
          <a:custGeom>
            <a:avLst/>
            <a:gdLst/>
            <a:ahLst/>
            <a:cxnLst/>
            <a:rect r="r" b="b" t="t" l="l"/>
            <a:pathLst>
              <a:path h="2219732" w="2182362">
                <a:moveTo>
                  <a:pt x="0" y="0"/>
                </a:moveTo>
                <a:lnTo>
                  <a:pt x="2182362" y="0"/>
                </a:lnTo>
                <a:lnTo>
                  <a:pt x="2182362" y="2219732"/>
                </a:lnTo>
                <a:lnTo>
                  <a:pt x="0" y="22197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91075" y="6593431"/>
            <a:ext cx="2316921" cy="2308233"/>
          </a:xfrm>
          <a:custGeom>
            <a:avLst/>
            <a:gdLst/>
            <a:ahLst/>
            <a:cxnLst/>
            <a:rect r="r" b="b" t="t" l="l"/>
            <a:pathLst>
              <a:path h="2308233" w="2316921">
                <a:moveTo>
                  <a:pt x="0" y="0"/>
                </a:moveTo>
                <a:lnTo>
                  <a:pt x="2316922" y="0"/>
                </a:lnTo>
                <a:lnTo>
                  <a:pt x="2316922" y="2308233"/>
                </a:lnTo>
                <a:lnTo>
                  <a:pt x="0" y="23082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514054" y="2345322"/>
            <a:ext cx="9259893" cy="847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799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Two measures of center can be used to summarize numerical data sets: the mean and the median.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269981" y="6583906"/>
            <a:ext cx="3823208" cy="847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average of all the data values in the set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194810" y="6583906"/>
            <a:ext cx="3823208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"middlemost" value in the set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269981" y="7973004"/>
            <a:ext cx="1007656" cy="31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b="true" sz="2000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Mean =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277637" y="7780994"/>
            <a:ext cx="2815553" cy="31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b="true" sz="2000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sum of all data values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248385" y="8283018"/>
            <a:ext cx="2815553" cy="31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b="true" sz="2000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number of data values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8294" y="4127989"/>
            <a:ext cx="7887457" cy="5130311"/>
            <a:chOff x="0" y="0"/>
            <a:chExt cx="2077355" cy="13511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7355" cy="1351193"/>
            </a:xfrm>
            <a:custGeom>
              <a:avLst/>
              <a:gdLst/>
              <a:ahLst/>
              <a:cxnLst/>
              <a:rect r="r" b="b" t="t" l="l"/>
              <a:pathLst>
                <a:path h="1351193" w="2077355">
                  <a:moveTo>
                    <a:pt x="0" y="0"/>
                  </a:moveTo>
                  <a:lnTo>
                    <a:pt x="2077355" y="0"/>
                  </a:lnTo>
                  <a:lnTo>
                    <a:pt x="2077355" y="1351193"/>
                  </a:lnTo>
                  <a:lnTo>
                    <a:pt x="0" y="1351193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2077355" cy="1313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70120" y="-41587"/>
            <a:ext cx="6217880" cy="10328587"/>
            <a:chOff x="0" y="0"/>
            <a:chExt cx="1637631" cy="27202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37631" cy="2720286"/>
            </a:xfrm>
            <a:custGeom>
              <a:avLst/>
              <a:gdLst/>
              <a:ahLst/>
              <a:cxnLst/>
              <a:rect r="r" b="b" t="t" l="l"/>
              <a:pathLst>
                <a:path h="2720286" w="1637631">
                  <a:moveTo>
                    <a:pt x="0" y="0"/>
                  </a:moveTo>
                  <a:lnTo>
                    <a:pt x="1637631" y="0"/>
                  </a:lnTo>
                  <a:lnTo>
                    <a:pt x="1637631" y="2720286"/>
                  </a:lnTo>
                  <a:lnTo>
                    <a:pt x="0" y="2720286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38100"/>
              <a:ext cx="1637631" cy="2682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583602" y="4127989"/>
            <a:ext cx="5595458" cy="1836752"/>
            <a:chOff x="0" y="0"/>
            <a:chExt cx="2166590" cy="711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66602" cy="711200"/>
            </a:xfrm>
            <a:custGeom>
              <a:avLst/>
              <a:gdLst/>
              <a:ahLst/>
              <a:cxnLst/>
              <a:rect r="r" b="b" t="t" l="l"/>
              <a:pathLst>
                <a:path h="711200" w="2166602">
                  <a:moveTo>
                    <a:pt x="1861099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75871"/>
                  </a:cubicBezTo>
                  <a:cubicBezTo>
                    <a:pt x="0" y="386169"/>
                    <a:pt x="66279" y="481310"/>
                    <a:pt x="162037" y="525451"/>
                  </a:cubicBezTo>
                  <a:lnTo>
                    <a:pt x="162037" y="711200"/>
                  </a:lnTo>
                  <a:lnTo>
                    <a:pt x="353844" y="551732"/>
                  </a:lnTo>
                  <a:lnTo>
                    <a:pt x="1861099" y="551732"/>
                  </a:lnTo>
                  <a:cubicBezTo>
                    <a:pt x="2040153" y="551732"/>
                    <a:pt x="2166590" y="428220"/>
                    <a:pt x="2166590" y="275861"/>
                  </a:cubicBezTo>
                  <a:cubicBezTo>
                    <a:pt x="2166602" y="123512"/>
                    <a:pt x="2040153" y="0"/>
                    <a:pt x="1861099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16659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799" b="true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The mean or average</a:t>
              </a:r>
            </a:p>
            <a:p>
              <a:pPr algn="ctr">
                <a:lnSpc>
                  <a:spcPts val="363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of the data set is 6.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>
            <a:off x="3905351" y="5181600"/>
            <a:ext cx="4049981" cy="18103"/>
          </a:xfrm>
          <a:prstGeom prst="line">
            <a:avLst/>
          </a:prstGeom>
          <a:ln cap="rnd" w="38100">
            <a:solidFill>
              <a:srgbClr val="2031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682844" y="7831813"/>
            <a:ext cx="1334789" cy="859119"/>
          </a:xfrm>
          <a:custGeom>
            <a:avLst/>
            <a:gdLst/>
            <a:ahLst/>
            <a:cxnLst/>
            <a:rect r="r" b="b" t="t" l="l"/>
            <a:pathLst>
              <a:path h="859119" w="1334789">
                <a:moveTo>
                  <a:pt x="0" y="0"/>
                </a:moveTo>
                <a:lnTo>
                  <a:pt x="1334789" y="0"/>
                </a:lnTo>
                <a:lnTo>
                  <a:pt x="1334789" y="859119"/>
                </a:lnTo>
                <a:lnTo>
                  <a:pt x="0" y="8591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241259" y="7261917"/>
            <a:ext cx="2290516" cy="2281926"/>
          </a:xfrm>
          <a:custGeom>
            <a:avLst/>
            <a:gdLst/>
            <a:ahLst/>
            <a:cxnLst/>
            <a:rect r="r" b="b" t="t" l="l"/>
            <a:pathLst>
              <a:path h="2281926" w="2290516">
                <a:moveTo>
                  <a:pt x="0" y="0"/>
                </a:moveTo>
                <a:lnTo>
                  <a:pt x="2290516" y="0"/>
                </a:lnTo>
                <a:lnTo>
                  <a:pt x="2290516" y="2281926"/>
                </a:lnTo>
                <a:lnTo>
                  <a:pt x="0" y="22819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74849" y="2580446"/>
            <a:ext cx="6880526" cy="112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Find the mean of the following data set: 8, 3, 4, 9, 6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2642096" y="542892"/>
            <a:ext cx="2536964" cy="2580405"/>
          </a:xfrm>
          <a:custGeom>
            <a:avLst/>
            <a:gdLst/>
            <a:ahLst/>
            <a:cxnLst/>
            <a:rect r="r" b="b" t="t" l="l"/>
            <a:pathLst>
              <a:path h="2580405" w="2536964">
                <a:moveTo>
                  <a:pt x="0" y="0"/>
                </a:moveTo>
                <a:lnTo>
                  <a:pt x="2536964" y="0"/>
                </a:lnTo>
                <a:lnTo>
                  <a:pt x="2536964" y="2580405"/>
                </a:lnTo>
                <a:lnTo>
                  <a:pt x="0" y="2580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38294" y="1028700"/>
            <a:ext cx="4810175" cy="945527"/>
            <a:chOff x="0" y="0"/>
            <a:chExt cx="1266877" cy="2490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Summarizing Results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008670" y="4924432"/>
            <a:ext cx="1298319" cy="42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Mean =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05266" y="4636803"/>
            <a:ext cx="4032028" cy="42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sum of all data values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87187" y="5343518"/>
            <a:ext cx="4032028" cy="42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number of data values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08670" y="6381671"/>
            <a:ext cx="1298319" cy="42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Mean =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08670" y="7939414"/>
            <a:ext cx="1298319" cy="42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Mean =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982023" y="8042304"/>
            <a:ext cx="681225" cy="42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 6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37249" y="5846800"/>
            <a:ext cx="4417220" cy="1692688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809702" y="7638799"/>
            <a:ext cx="857938" cy="1147782"/>
          </a:xfrm>
          <a:prstGeom prst="rect">
            <a:avLst/>
          </a:prstGeom>
        </p:spPr>
      </p:pic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8912" y="1028700"/>
            <a:ext cx="4810175" cy="945527"/>
            <a:chOff x="0" y="0"/>
            <a:chExt cx="1266877" cy="249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Summarizing Results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64304" y="3654826"/>
            <a:ext cx="12159393" cy="5603474"/>
            <a:chOff x="0" y="0"/>
            <a:chExt cx="3202474" cy="14758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02474" cy="1475812"/>
            </a:xfrm>
            <a:custGeom>
              <a:avLst/>
              <a:gdLst/>
              <a:ahLst/>
              <a:cxnLst/>
              <a:rect r="r" b="b" t="t" l="l"/>
              <a:pathLst>
                <a:path h="1475812" w="3202474">
                  <a:moveTo>
                    <a:pt x="0" y="0"/>
                  </a:moveTo>
                  <a:lnTo>
                    <a:pt x="3202474" y="0"/>
                  </a:lnTo>
                  <a:lnTo>
                    <a:pt x="3202474" y="1475812"/>
                  </a:lnTo>
                  <a:lnTo>
                    <a:pt x="0" y="1475812"/>
                  </a:lnTo>
                  <a:close/>
                </a:path>
              </a:pathLst>
            </a:custGeom>
            <a:solidFill>
              <a:srgbClr val="F8F6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38100"/>
              <a:ext cx="3202474" cy="1437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45157" y="6244489"/>
            <a:ext cx="458427" cy="45842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A28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49764" lIns="49764" bIns="49764" rIns="49764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122664" y="6244489"/>
            <a:ext cx="458427" cy="45842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A28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49764" lIns="49764" bIns="49764" rIns="49764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800170" y="6171305"/>
            <a:ext cx="604795" cy="60479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49764" lIns="49764" bIns="49764" rIns="49764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624044" y="6171305"/>
            <a:ext cx="604795" cy="60479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49764" lIns="49764" bIns="49764" rIns="49764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447919" y="6134713"/>
            <a:ext cx="677979" cy="677979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49764" lIns="49764" bIns="49764" rIns="49764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 flipH="true">
            <a:off x="9190501" y="5474016"/>
            <a:ext cx="735039" cy="480775"/>
          </a:xfrm>
          <a:prstGeom prst="line">
            <a:avLst/>
          </a:prstGeom>
          <a:ln cap="rnd" w="38100">
            <a:solidFill>
              <a:srgbClr val="203162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4" id="24"/>
          <p:cNvGrpSpPr/>
          <p:nvPr/>
        </p:nvGrpSpPr>
        <p:grpSpPr>
          <a:xfrm rot="0">
            <a:off x="8002296" y="7822604"/>
            <a:ext cx="458427" cy="45842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A28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49764" lIns="49764" bIns="49764" rIns="49764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680727" y="7822604"/>
            <a:ext cx="458427" cy="45842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49764" lIns="49764" bIns="49764" rIns="49764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359158" y="7749420"/>
            <a:ext cx="604795" cy="604795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49764" lIns="49764" bIns="49764" rIns="49764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183958" y="7749420"/>
            <a:ext cx="604795" cy="604795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49764" lIns="49764" bIns="49764" rIns="49764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1008757" y="7712828"/>
            <a:ext cx="677979" cy="677979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49764" lIns="49764" bIns="49764" rIns="49764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6889966" y="7845257"/>
            <a:ext cx="413122" cy="413122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6F1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49764" lIns="49764" bIns="49764" rIns="49764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064304" y="3654826"/>
            <a:ext cx="12159393" cy="1414891"/>
            <a:chOff x="0" y="0"/>
            <a:chExt cx="3202474" cy="37264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202474" cy="372646"/>
            </a:xfrm>
            <a:custGeom>
              <a:avLst/>
              <a:gdLst/>
              <a:ahLst/>
              <a:cxnLst/>
              <a:rect r="r" b="b" t="t" l="l"/>
              <a:pathLst>
                <a:path h="372646" w="3202474">
                  <a:moveTo>
                    <a:pt x="0" y="0"/>
                  </a:moveTo>
                  <a:lnTo>
                    <a:pt x="3202474" y="0"/>
                  </a:lnTo>
                  <a:lnTo>
                    <a:pt x="3202474" y="372646"/>
                  </a:lnTo>
                  <a:lnTo>
                    <a:pt x="0" y="372646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38100"/>
              <a:ext cx="3202474" cy="3345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AutoShape 45" id="45"/>
          <p:cNvSpPr/>
          <p:nvPr/>
        </p:nvSpPr>
        <p:spPr>
          <a:xfrm>
            <a:off x="6438822" y="4687894"/>
            <a:ext cx="4747259" cy="0"/>
          </a:xfrm>
          <a:prstGeom prst="line">
            <a:avLst/>
          </a:prstGeom>
          <a:ln cap="rnd" w="38100">
            <a:solidFill>
              <a:srgbClr val="20316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6" id="46"/>
          <p:cNvSpPr/>
          <p:nvPr/>
        </p:nvSpPr>
        <p:spPr>
          <a:xfrm>
            <a:off x="13175198" y="7934957"/>
            <a:ext cx="1353640" cy="2236"/>
          </a:xfrm>
          <a:prstGeom prst="line">
            <a:avLst/>
          </a:prstGeom>
          <a:ln cap="rnd" w="38100">
            <a:solidFill>
              <a:srgbClr val="20316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7" id="47"/>
          <p:cNvGrpSpPr/>
          <p:nvPr/>
        </p:nvGrpSpPr>
        <p:grpSpPr>
          <a:xfrm rot="0">
            <a:off x="13131833" y="7355135"/>
            <a:ext cx="458427" cy="458427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6F1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3182746" y="7272908"/>
            <a:ext cx="476513" cy="476513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4340251" y="2271601"/>
            <a:ext cx="9755930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5"/>
              </a:lnSpc>
            </a:pPr>
            <a:r>
              <a:rPr lang="en-US" b="true" sz="3579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Finding the median changes depending on the number of values in the data set.</a:t>
            </a:r>
            <a:r>
              <a:rPr lang="en-US" b="true" sz="3579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Freeform 54" id="54"/>
          <p:cNvSpPr/>
          <p:nvPr/>
        </p:nvSpPr>
        <p:spPr>
          <a:xfrm flipH="false" flipV="false" rot="0">
            <a:off x="516674" y="766462"/>
            <a:ext cx="1887734" cy="2800370"/>
          </a:xfrm>
          <a:custGeom>
            <a:avLst/>
            <a:gdLst/>
            <a:ahLst/>
            <a:cxnLst/>
            <a:rect r="r" b="b" t="t" l="l"/>
            <a:pathLst>
              <a:path h="2800370" w="1887734">
                <a:moveTo>
                  <a:pt x="0" y="0"/>
                </a:moveTo>
                <a:lnTo>
                  <a:pt x="1887733" y="0"/>
                </a:lnTo>
                <a:lnTo>
                  <a:pt x="1887733" y="2800370"/>
                </a:lnTo>
                <a:lnTo>
                  <a:pt x="0" y="2800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15883593" y="6720168"/>
            <a:ext cx="1821832" cy="2702608"/>
          </a:xfrm>
          <a:custGeom>
            <a:avLst/>
            <a:gdLst/>
            <a:ahLst/>
            <a:cxnLst/>
            <a:rect r="r" b="b" t="t" l="l"/>
            <a:pathLst>
              <a:path h="2702608" w="1821832">
                <a:moveTo>
                  <a:pt x="0" y="0"/>
                </a:moveTo>
                <a:lnTo>
                  <a:pt x="1821832" y="0"/>
                </a:lnTo>
                <a:lnTo>
                  <a:pt x="1821832" y="2702607"/>
                </a:lnTo>
                <a:lnTo>
                  <a:pt x="0" y="27026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6" id="56"/>
          <p:cNvGrpSpPr/>
          <p:nvPr/>
        </p:nvGrpSpPr>
        <p:grpSpPr>
          <a:xfrm rot="0">
            <a:off x="7338952" y="7825826"/>
            <a:ext cx="458427" cy="458427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A28D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49764" lIns="49764" bIns="49764" rIns="49764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59" id="59"/>
          <p:cNvSpPr/>
          <p:nvPr/>
        </p:nvSpPr>
        <p:spPr>
          <a:xfrm flipH="false" flipV="false" rot="0">
            <a:off x="9218216" y="7141295"/>
            <a:ext cx="1416451" cy="639821"/>
          </a:xfrm>
          <a:custGeom>
            <a:avLst/>
            <a:gdLst/>
            <a:ahLst/>
            <a:cxnLst/>
            <a:rect r="r" b="b" t="t" l="l"/>
            <a:pathLst>
              <a:path h="639821" w="1416451">
                <a:moveTo>
                  <a:pt x="0" y="0"/>
                </a:moveTo>
                <a:lnTo>
                  <a:pt x="1416451" y="0"/>
                </a:lnTo>
                <a:lnTo>
                  <a:pt x="1416451" y="639821"/>
                </a:lnTo>
                <a:lnTo>
                  <a:pt x="0" y="6398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0" id="60"/>
          <p:cNvGrpSpPr/>
          <p:nvPr/>
        </p:nvGrpSpPr>
        <p:grpSpPr>
          <a:xfrm rot="0">
            <a:off x="14031548" y="7208767"/>
            <a:ext cx="604795" cy="604795"/>
            <a:chOff x="0" y="0"/>
            <a:chExt cx="812800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49764" lIns="49764" bIns="49764" rIns="49764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TextBox 63" id="63"/>
          <p:cNvSpPr txBox="true"/>
          <p:nvPr/>
        </p:nvSpPr>
        <p:spPr>
          <a:xfrm rot="0">
            <a:off x="5419368" y="3955990"/>
            <a:ext cx="7186442" cy="37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b="true" sz="24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Arrange the values from least to greatest.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5182980" y="4502170"/>
            <a:ext cx="1065341" cy="323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2100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least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1376581" y="4502170"/>
            <a:ext cx="1417034" cy="323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2100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greatest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0183958" y="5291399"/>
            <a:ext cx="1417034" cy="323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2100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Median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3807647" y="6289889"/>
            <a:ext cx="3322916" cy="323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2100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If odd number of values: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3749336" y="7835732"/>
            <a:ext cx="3322916" cy="323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2100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If even number of values: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1896286" y="7727995"/>
            <a:ext cx="1192623" cy="323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2100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Median: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3683897" y="7344490"/>
            <a:ext cx="323013" cy="323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2100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3182746" y="8030392"/>
            <a:ext cx="1346123" cy="323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2100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718667" y="4966986"/>
            <a:ext cx="0" cy="450575"/>
          </a:xfrm>
          <a:prstGeom prst="line">
            <a:avLst/>
          </a:prstGeom>
          <a:ln cap="flat" w="38100">
            <a:solidFill>
              <a:srgbClr val="203162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" id="3"/>
          <p:cNvGrpSpPr/>
          <p:nvPr/>
        </p:nvGrpSpPr>
        <p:grpSpPr>
          <a:xfrm rot="0">
            <a:off x="12124741" y="0"/>
            <a:ext cx="6160523" cy="10287000"/>
            <a:chOff x="0" y="0"/>
            <a:chExt cx="1622524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2252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22525">
                  <a:moveTo>
                    <a:pt x="0" y="0"/>
                  </a:moveTo>
                  <a:lnTo>
                    <a:pt x="1622525" y="0"/>
                  </a:lnTo>
                  <a:lnTo>
                    <a:pt x="162252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1622524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455370" y="6478027"/>
            <a:ext cx="1672753" cy="1612872"/>
          </a:xfrm>
          <a:custGeom>
            <a:avLst/>
            <a:gdLst/>
            <a:ahLst/>
            <a:cxnLst/>
            <a:rect r="r" b="b" t="t" l="l"/>
            <a:pathLst>
              <a:path h="1612872" w="1672753">
                <a:moveTo>
                  <a:pt x="0" y="0"/>
                </a:moveTo>
                <a:lnTo>
                  <a:pt x="1672753" y="0"/>
                </a:lnTo>
                <a:lnTo>
                  <a:pt x="1672753" y="1612872"/>
                </a:lnTo>
                <a:lnTo>
                  <a:pt x="0" y="16128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488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099260" y="4878366"/>
            <a:ext cx="1614002" cy="161400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870118" y="8123741"/>
            <a:ext cx="1607237" cy="160723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9A28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28600"/>
              <a:ext cx="431800" cy="393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3755147">
            <a:off x="3295853" y="4165105"/>
            <a:ext cx="959927" cy="617844"/>
          </a:xfrm>
          <a:custGeom>
            <a:avLst/>
            <a:gdLst/>
            <a:ahLst/>
            <a:cxnLst/>
            <a:rect r="r" b="b" t="t" l="l"/>
            <a:pathLst>
              <a:path h="617844" w="959927">
                <a:moveTo>
                  <a:pt x="0" y="0"/>
                </a:moveTo>
                <a:lnTo>
                  <a:pt x="959927" y="0"/>
                </a:lnTo>
                <a:lnTo>
                  <a:pt x="959927" y="617844"/>
                </a:lnTo>
                <a:lnTo>
                  <a:pt x="0" y="6178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17211">
            <a:off x="3302819" y="7320373"/>
            <a:ext cx="1261568" cy="811991"/>
          </a:xfrm>
          <a:custGeom>
            <a:avLst/>
            <a:gdLst/>
            <a:ahLst/>
            <a:cxnLst/>
            <a:rect r="r" b="b" t="t" l="l"/>
            <a:pathLst>
              <a:path h="811991" w="1261568">
                <a:moveTo>
                  <a:pt x="0" y="0"/>
                </a:moveTo>
                <a:lnTo>
                  <a:pt x="1261569" y="0"/>
                </a:lnTo>
                <a:lnTo>
                  <a:pt x="1261569" y="811991"/>
                </a:lnTo>
                <a:lnTo>
                  <a:pt x="0" y="8119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2580405"/>
            <a:ext cx="9802236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5"/>
              </a:lnSpc>
            </a:pPr>
            <a:r>
              <a:rPr lang="en-US" sz="357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Find the median of the following data sets: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1028700"/>
            <a:ext cx="4810175" cy="945527"/>
            <a:chOff x="0" y="0"/>
            <a:chExt cx="1266877" cy="2490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Summarizing Results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117434" y="8090899"/>
            <a:ext cx="1619638" cy="1662064"/>
            <a:chOff x="0" y="0"/>
            <a:chExt cx="880058" cy="9031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80058" cy="903111"/>
            </a:xfrm>
            <a:custGeom>
              <a:avLst/>
              <a:gdLst/>
              <a:ahLst/>
              <a:cxnLst/>
              <a:rect r="r" b="b" t="t" l="l"/>
              <a:pathLst>
                <a:path h="903111" w="880058">
                  <a:moveTo>
                    <a:pt x="0" y="0"/>
                  </a:moveTo>
                  <a:lnTo>
                    <a:pt x="880058" y="0"/>
                  </a:lnTo>
                  <a:lnTo>
                    <a:pt x="880058" y="903111"/>
                  </a:lnTo>
                  <a:lnTo>
                    <a:pt x="0" y="903111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38100"/>
              <a:ext cx="880058" cy="865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1431716">
            <a:off x="16594564" y="8171042"/>
            <a:ext cx="707804" cy="1474591"/>
          </a:xfrm>
          <a:custGeom>
            <a:avLst/>
            <a:gdLst/>
            <a:ahLst/>
            <a:cxnLst/>
            <a:rect r="r" b="b" t="t" l="l"/>
            <a:pathLst>
              <a:path h="1474591" w="707804">
                <a:moveTo>
                  <a:pt x="0" y="0"/>
                </a:moveTo>
                <a:lnTo>
                  <a:pt x="707804" y="0"/>
                </a:lnTo>
                <a:lnTo>
                  <a:pt x="707804" y="1474592"/>
                </a:lnTo>
                <a:lnTo>
                  <a:pt x="0" y="1474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6443833" y="8272644"/>
            <a:ext cx="432296" cy="43229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8F6F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7149366" y="9120989"/>
            <a:ext cx="290017" cy="29001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8F6F1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-3755147">
            <a:off x="6231512" y="8457701"/>
            <a:ext cx="1189426" cy="765558"/>
          </a:xfrm>
          <a:custGeom>
            <a:avLst/>
            <a:gdLst/>
            <a:ahLst/>
            <a:cxnLst/>
            <a:rect r="r" b="b" t="t" l="l"/>
            <a:pathLst>
              <a:path h="765558" w="1189426">
                <a:moveTo>
                  <a:pt x="0" y="0"/>
                </a:moveTo>
                <a:lnTo>
                  <a:pt x="1189427" y="0"/>
                </a:lnTo>
                <a:lnTo>
                  <a:pt x="1189427" y="765558"/>
                </a:lnTo>
                <a:lnTo>
                  <a:pt x="0" y="7655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028700" y="3499029"/>
            <a:ext cx="1161213" cy="42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Set A: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661123" y="3381867"/>
            <a:ext cx="2247063" cy="42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8, 3, 4, 9, 6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661123" y="4254959"/>
            <a:ext cx="2247063" cy="42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3, 4, 6, 8, 9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595135" y="5693786"/>
            <a:ext cx="2247063" cy="31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b="true" sz="2000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Median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6731359"/>
            <a:ext cx="1161213" cy="42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Set B: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425455" y="6731359"/>
            <a:ext cx="3504363" cy="42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11, 17, 3, 14, 19, 7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288358" y="7507300"/>
            <a:ext cx="3504363" cy="42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3, 7, 11, 14, 17, 19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807687" y="8721446"/>
            <a:ext cx="1252201" cy="31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b="true" sz="2000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Median =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045630" y="8664282"/>
            <a:ext cx="1318006" cy="42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 12.5</a:t>
            </a: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pic>
        <p:nvPicPr>
          <p:cNvPr name="Picture 39" id="3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998215" y="8227144"/>
            <a:ext cx="2153060" cy="1362388"/>
          </a:xfrm>
          <a:prstGeom prst="rect">
            <a:avLst/>
          </a:prstGeom>
        </p:spPr>
      </p:pic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0600" y="4035274"/>
            <a:ext cx="656710" cy="666146"/>
            <a:chOff x="0" y="0"/>
            <a:chExt cx="862860" cy="875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2860" cy="875258"/>
            </a:xfrm>
            <a:custGeom>
              <a:avLst/>
              <a:gdLst/>
              <a:ahLst/>
              <a:cxnLst/>
              <a:rect r="r" b="b" t="t" l="l"/>
              <a:pathLst>
                <a:path h="875258" w="862860">
                  <a:moveTo>
                    <a:pt x="431430" y="0"/>
                  </a:moveTo>
                  <a:cubicBezTo>
                    <a:pt x="193158" y="0"/>
                    <a:pt x="0" y="195933"/>
                    <a:pt x="0" y="437629"/>
                  </a:cubicBezTo>
                  <a:cubicBezTo>
                    <a:pt x="0" y="679325"/>
                    <a:pt x="193158" y="875258"/>
                    <a:pt x="431430" y="875258"/>
                  </a:cubicBezTo>
                  <a:cubicBezTo>
                    <a:pt x="669702" y="875258"/>
                    <a:pt x="862860" y="679325"/>
                    <a:pt x="862860" y="437629"/>
                  </a:cubicBezTo>
                  <a:cubicBezTo>
                    <a:pt x="862860" y="195933"/>
                    <a:pt x="669702" y="0"/>
                    <a:pt x="43143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0893" y="110630"/>
              <a:ext cx="701074" cy="682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  <a:r>
                <a:rPr lang="en-US" b="true" sz="21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0600" y="4933628"/>
            <a:ext cx="656710" cy="666146"/>
            <a:chOff x="0" y="0"/>
            <a:chExt cx="862860" cy="8752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2860" cy="875258"/>
            </a:xfrm>
            <a:custGeom>
              <a:avLst/>
              <a:gdLst/>
              <a:ahLst/>
              <a:cxnLst/>
              <a:rect r="r" b="b" t="t" l="l"/>
              <a:pathLst>
                <a:path h="875258" w="862860">
                  <a:moveTo>
                    <a:pt x="431430" y="0"/>
                  </a:moveTo>
                  <a:cubicBezTo>
                    <a:pt x="193158" y="0"/>
                    <a:pt x="0" y="195933"/>
                    <a:pt x="0" y="437629"/>
                  </a:cubicBezTo>
                  <a:cubicBezTo>
                    <a:pt x="0" y="679325"/>
                    <a:pt x="193158" y="875258"/>
                    <a:pt x="431430" y="875258"/>
                  </a:cubicBezTo>
                  <a:cubicBezTo>
                    <a:pt x="669702" y="875258"/>
                    <a:pt x="862860" y="679325"/>
                    <a:pt x="862860" y="437629"/>
                  </a:cubicBezTo>
                  <a:cubicBezTo>
                    <a:pt x="862860" y="195933"/>
                    <a:pt x="669702" y="0"/>
                    <a:pt x="43143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80893" y="110630"/>
              <a:ext cx="701074" cy="682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  <a:r>
                <a:rPr lang="en-US" b="true" sz="21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0600" y="5831981"/>
            <a:ext cx="656710" cy="618610"/>
            <a:chOff x="0" y="0"/>
            <a:chExt cx="86286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2860" cy="812800"/>
            </a:xfrm>
            <a:custGeom>
              <a:avLst/>
              <a:gdLst/>
              <a:ahLst/>
              <a:cxnLst/>
              <a:rect r="r" b="b" t="t" l="l"/>
              <a:pathLst>
                <a:path h="812800" w="862860">
                  <a:moveTo>
                    <a:pt x="431430" y="0"/>
                  </a:moveTo>
                  <a:cubicBezTo>
                    <a:pt x="193158" y="0"/>
                    <a:pt x="0" y="181951"/>
                    <a:pt x="0" y="406400"/>
                  </a:cubicBezTo>
                  <a:cubicBezTo>
                    <a:pt x="0" y="630849"/>
                    <a:pt x="193158" y="812800"/>
                    <a:pt x="431430" y="812800"/>
                  </a:cubicBezTo>
                  <a:cubicBezTo>
                    <a:pt x="669702" y="812800"/>
                    <a:pt x="862860" y="630849"/>
                    <a:pt x="862860" y="406400"/>
                  </a:cubicBezTo>
                  <a:cubicBezTo>
                    <a:pt x="862860" y="181951"/>
                    <a:pt x="669702" y="0"/>
                    <a:pt x="43143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80893" y="28575"/>
              <a:ext cx="701074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0600" y="6730334"/>
            <a:ext cx="656710" cy="618610"/>
            <a:chOff x="0" y="0"/>
            <a:chExt cx="86286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2860" cy="812800"/>
            </a:xfrm>
            <a:custGeom>
              <a:avLst/>
              <a:gdLst/>
              <a:ahLst/>
              <a:cxnLst/>
              <a:rect r="r" b="b" t="t" l="l"/>
              <a:pathLst>
                <a:path h="812800" w="862860">
                  <a:moveTo>
                    <a:pt x="431430" y="0"/>
                  </a:moveTo>
                  <a:cubicBezTo>
                    <a:pt x="193158" y="0"/>
                    <a:pt x="0" y="181951"/>
                    <a:pt x="0" y="406400"/>
                  </a:cubicBezTo>
                  <a:cubicBezTo>
                    <a:pt x="0" y="630849"/>
                    <a:pt x="193158" y="812800"/>
                    <a:pt x="431430" y="812800"/>
                  </a:cubicBezTo>
                  <a:cubicBezTo>
                    <a:pt x="669702" y="812800"/>
                    <a:pt x="862860" y="630849"/>
                    <a:pt x="862860" y="406400"/>
                  </a:cubicBezTo>
                  <a:cubicBezTo>
                    <a:pt x="862860" y="181951"/>
                    <a:pt x="669702" y="0"/>
                    <a:pt x="43143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80893" y="28575"/>
              <a:ext cx="701074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029741" y="0"/>
            <a:ext cx="4255523" cy="10287000"/>
            <a:chOff x="0" y="0"/>
            <a:chExt cx="1120796" cy="27093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207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20796">
                  <a:moveTo>
                    <a:pt x="0" y="0"/>
                  </a:moveTo>
                  <a:lnTo>
                    <a:pt x="1120796" y="0"/>
                  </a:lnTo>
                  <a:lnTo>
                    <a:pt x="11207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F6F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38100"/>
              <a:ext cx="1120796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5400000">
            <a:off x="14114480" y="746753"/>
            <a:ext cx="1962543" cy="1576576"/>
          </a:xfrm>
          <a:custGeom>
            <a:avLst/>
            <a:gdLst/>
            <a:ahLst/>
            <a:cxnLst/>
            <a:rect r="r" b="b" t="t" l="l"/>
            <a:pathLst>
              <a:path h="1576576" w="1962543">
                <a:moveTo>
                  <a:pt x="0" y="0"/>
                </a:moveTo>
                <a:lnTo>
                  <a:pt x="1962542" y="0"/>
                </a:lnTo>
                <a:lnTo>
                  <a:pt x="1962542" y="1576575"/>
                </a:lnTo>
                <a:lnTo>
                  <a:pt x="0" y="1576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5884039" y="3870975"/>
            <a:ext cx="1557290" cy="155729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A28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84039" y="2313685"/>
            <a:ext cx="1557290" cy="1557290"/>
            <a:chOff x="0" y="0"/>
            <a:chExt cx="410150" cy="4101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10150" cy="410150"/>
            </a:xfrm>
            <a:custGeom>
              <a:avLst/>
              <a:gdLst/>
              <a:ahLst/>
              <a:cxnLst/>
              <a:rect r="r" b="b" t="t" l="l"/>
              <a:pathLst>
                <a:path h="410150" w="410150">
                  <a:moveTo>
                    <a:pt x="0" y="0"/>
                  </a:moveTo>
                  <a:lnTo>
                    <a:pt x="410150" y="0"/>
                  </a:lnTo>
                  <a:lnTo>
                    <a:pt x="410150" y="410150"/>
                  </a:lnTo>
                  <a:lnTo>
                    <a:pt x="0" y="410150"/>
                  </a:lnTo>
                  <a:close/>
                </a:path>
              </a:pathLst>
            </a:custGeom>
            <a:solidFill>
              <a:srgbClr val="33478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38100"/>
              <a:ext cx="410150" cy="372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28700" y="1325490"/>
            <a:ext cx="8115300" cy="133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74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Try This!</a:t>
            </a:r>
            <a:r>
              <a:rPr lang="en-US" sz="74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3130416"/>
            <a:ext cx="9320499" cy="533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true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Which two data sets have the same mean?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172630" y="4125537"/>
            <a:ext cx="4646923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9, 11, 15, 21, 7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172630" y="5023890"/>
            <a:ext cx="4646923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12, 11, 14, 15, 9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172630" y="5922244"/>
            <a:ext cx="4646923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7, 11, 30, 8, 9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172630" y="6820597"/>
            <a:ext cx="4646923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6, 14, 10, 13, 22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8073566"/>
            <a:ext cx="7459067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Find also the median for all four data sets.</a:t>
            </a: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6239046" y="2552977"/>
            <a:ext cx="847275" cy="1078707"/>
          </a:xfrm>
          <a:custGeom>
            <a:avLst/>
            <a:gdLst/>
            <a:ahLst/>
            <a:cxnLst/>
            <a:rect r="r" b="b" t="t" l="l"/>
            <a:pathLst>
              <a:path h="1078707" w="847275">
                <a:moveTo>
                  <a:pt x="0" y="0"/>
                </a:moveTo>
                <a:lnTo>
                  <a:pt x="847275" y="0"/>
                </a:lnTo>
                <a:lnTo>
                  <a:pt x="847275" y="1078706"/>
                </a:lnTo>
                <a:lnTo>
                  <a:pt x="0" y="107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8294" y="1028700"/>
            <a:ext cx="3305225" cy="945527"/>
            <a:chOff x="0" y="0"/>
            <a:chExt cx="870512" cy="249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0512" cy="249028"/>
            </a:xfrm>
            <a:custGeom>
              <a:avLst/>
              <a:gdLst/>
              <a:ahLst/>
              <a:cxnLst/>
              <a:rect r="r" b="b" t="t" l="l"/>
              <a:pathLst>
                <a:path h="249028" w="870512">
                  <a:moveTo>
                    <a:pt x="124514" y="0"/>
                  </a:moveTo>
                  <a:lnTo>
                    <a:pt x="745998" y="0"/>
                  </a:lnTo>
                  <a:cubicBezTo>
                    <a:pt x="779021" y="0"/>
                    <a:pt x="810692" y="13118"/>
                    <a:pt x="834043" y="36469"/>
                  </a:cubicBezTo>
                  <a:cubicBezTo>
                    <a:pt x="857394" y="59820"/>
                    <a:pt x="870512" y="91491"/>
                    <a:pt x="870512" y="124514"/>
                  </a:cubicBezTo>
                  <a:lnTo>
                    <a:pt x="870512" y="124514"/>
                  </a:lnTo>
                  <a:cubicBezTo>
                    <a:pt x="870512" y="193281"/>
                    <a:pt x="814765" y="249028"/>
                    <a:pt x="745998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870512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Answer Key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38294" y="2192578"/>
            <a:ext cx="8115300" cy="133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74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Try This!</a:t>
            </a:r>
            <a:r>
              <a:rPr lang="en-US" sz="74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809219"/>
            <a:ext cx="9320499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Which two data sets have the same mean?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82130" y="4813865"/>
            <a:ext cx="2747433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9, 11, 15, 21, 7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82130" y="5712218"/>
            <a:ext cx="2747433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12, 11, 14, 15, 9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82130" y="6610572"/>
            <a:ext cx="2747433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7, 11, 30, 8, 9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82130" y="7508925"/>
            <a:ext cx="2747433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6, 14, 10, 13, 22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46556" y="8643526"/>
            <a:ext cx="6207844" cy="375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 and D have the same mean of 13.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05788" y="6610572"/>
            <a:ext cx="2208587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Mean: 13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05788" y="7508925"/>
            <a:ext cx="2208587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Mean: 13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05788" y="4813865"/>
            <a:ext cx="2208587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Mean: 12.6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12379" y="4813865"/>
            <a:ext cx="2609832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7, 9, 11, 15, 21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41311" y="4813865"/>
            <a:ext cx="2260989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Median: 11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05788" y="5712218"/>
            <a:ext cx="2208587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Mean: 12.2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12379" y="5712218"/>
            <a:ext cx="2609832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9, 11, 12, 14, 15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41311" y="5712218"/>
            <a:ext cx="2260989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Median: 12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12379" y="6610572"/>
            <a:ext cx="2609832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7, 8, 9, 11, 30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41311" y="6610572"/>
            <a:ext cx="2260989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Median: 9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712379" y="7508925"/>
            <a:ext cx="2795022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6, 10, 13, 14, 22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741311" y="7508925"/>
            <a:ext cx="2260989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Median: 13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4029741" y="0"/>
            <a:ext cx="4255523" cy="10287000"/>
            <a:chOff x="0" y="0"/>
            <a:chExt cx="1120796" cy="270933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207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20796">
                  <a:moveTo>
                    <a:pt x="0" y="0"/>
                  </a:moveTo>
                  <a:lnTo>
                    <a:pt x="1120796" y="0"/>
                  </a:lnTo>
                  <a:lnTo>
                    <a:pt x="11207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F6F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38100"/>
              <a:ext cx="1120796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28700" y="4723563"/>
            <a:ext cx="656710" cy="666146"/>
            <a:chOff x="0" y="0"/>
            <a:chExt cx="862860" cy="8752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62860" cy="875258"/>
            </a:xfrm>
            <a:custGeom>
              <a:avLst/>
              <a:gdLst/>
              <a:ahLst/>
              <a:cxnLst/>
              <a:rect r="r" b="b" t="t" l="l"/>
              <a:pathLst>
                <a:path h="875258" w="862860">
                  <a:moveTo>
                    <a:pt x="431430" y="0"/>
                  </a:moveTo>
                  <a:cubicBezTo>
                    <a:pt x="193158" y="0"/>
                    <a:pt x="0" y="195933"/>
                    <a:pt x="0" y="437629"/>
                  </a:cubicBezTo>
                  <a:cubicBezTo>
                    <a:pt x="0" y="679325"/>
                    <a:pt x="193158" y="875258"/>
                    <a:pt x="431430" y="875258"/>
                  </a:cubicBezTo>
                  <a:cubicBezTo>
                    <a:pt x="669702" y="875258"/>
                    <a:pt x="862860" y="679325"/>
                    <a:pt x="862860" y="437629"/>
                  </a:cubicBezTo>
                  <a:cubicBezTo>
                    <a:pt x="862860" y="195933"/>
                    <a:pt x="669702" y="0"/>
                    <a:pt x="43143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80893" y="110630"/>
              <a:ext cx="701074" cy="682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  <a:r>
                <a:rPr lang="en-US" b="true" sz="21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28700" y="5621916"/>
            <a:ext cx="656710" cy="666146"/>
            <a:chOff x="0" y="0"/>
            <a:chExt cx="862860" cy="87525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62860" cy="875258"/>
            </a:xfrm>
            <a:custGeom>
              <a:avLst/>
              <a:gdLst/>
              <a:ahLst/>
              <a:cxnLst/>
              <a:rect r="r" b="b" t="t" l="l"/>
              <a:pathLst>
                <a:path h="875258" w="862860">
                  <a:moveTo>
                    <a:pt x="431430" y="0"/>
                  </a:moveTo>
                  <a:cubicBezTo>
                    <a:pt x="193158" y="0"/>
                    <a:pt x="0" y="195933"/>
                    <a:pt x="0" y="437629"/>
                  </a:cubicBezTo>
                  <a:cubicBezTo>
                    <a:pt x="0" y="679325"/>
                    <a:pt x="193158" y="875258"/>
                    <a:pt x="431430" y="875258"/>
                  </a:cubicBezTo>
                  <a:cubicBezTo>
                    <a:pt x="669702" y="875258"/>
                    <a:pt x="862860" y="679325"/>
                    <a:pt x="862860" y="437629"/>
                  </a:cubicBezTo>
                  <a:cubicBezTo>
                    <a:pt x="862860" y="195933"/>
                    <a:pt x="669702" y="0"/>
                    <a:pt x="43143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80893" y="110630"/>
              <a:ext cx="701074" cy="682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  <a:r>
                <a:rPr lang="en-US" b="true" sz="21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28700" y="6520269"/>
            <a:ext cx="656710" cy="618610"/>
            <a:chOff x="0" y="0"/>
            <a:chExt cx="86286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62860" cy="812800"/>
            </a:xfrm>
            <a:custGeom>
              <a:avLst/>
              <a:gdLst/>
              <a:ahLst/>
              <a:cxnLst/>
              <a:rect r="r" b="b" t="t" l="l"/>
              <a:pathLst>
                <a:path h="812800" w="862860">
                  <a:moveTo>
                    <a:pt x="431430" y="0"/>
                  </a:moveTo>
                  <a:cubicBezTo>
                    <a:pt x="193158" y="0"/>
                    <a:pt x="0" y="181951"/>
                    <a:pt x="0" y="406400"/>
                  </a:cubicBezTo>
                  <a:cubicBezTo>
                    <a:pt x="0" y="630849"/>
                    <a:pt x="193158" y="812800"/>
                    <a:pt x="431430" y="812800"/>
                  </a:cubicBezTo>
                  <a:cubicBezTo>
                    <a:pt x="669702" y="812800"/>
                    <a:pt x="862860" y="630849"/>
                    <a:pt x="862860" y="406400"/>
                  </a:cubicBezTo>
                  <a:cubicBezTo>
                    <a:pt x="862860" y="181951"/>
                    <a:pt x="669702" y="0"/>
                    <a:pt x="43143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80893" y="28575"/>
              <a:ext cx="701074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28700" y="7418623"/>
            <a:ext cx="656710" cy="618610"/>
            <a:chOff x="0" y="0"/>
            <a:chExt cx="86286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62860" cy="812800"/>
            </a:xfrm>
            <a:custGeom>
              <a:avLst/>
              <a:gdLst/>
              <a:ahLst/>
              <a:cxnLst/>
              <a:rect r="r" b="b" t="t" l="l"/>
              <a:pathLst>
                <a:path h="812800" w="862860">
                  <a:moveTo>
                    <a:pt x="431430" y="0"/>
                  </a:moveTo>
                  <a:cubicBezTo>
                    <a:pt x="193158" y="0"/>
                    <a:pt x="0" y="181951"/>
                    <a:pt x="0" y="406400"/>
                  </a:cubicBezTo>
                  <a:cubicBezTo>
                    <a:pt x="0" y="630849"/>
                    <a:pt x="193158" y="812800"/>
                    <a:pt x="431430" y="812800"/>
                  </a:cubicBezTo>
                  <a:cubicBezTo>
                    <a:pt x="669702" y="812800"/>
                    <a:pt x="862860" y="630849"/>
                    <a:pt x="862860" y="406400"/>
                  </a:cubicBezTo>
                  <a:cubicBezTo>
                    <a:pt x="862860" y="181951"/>
                    <a:pt x="669702" y="0"/>
                    <a:pt x="43143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80893" y="28575"/>
              <a:ext cx="701074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5400000">
            <a:off x="14114480" y="746753"/>
            <a:ext cx="1962543" cy="1576576"/>
          </a:xfrm>
          <a:custGeom>
            <a:avLst/>
            <a:gdLst/>
            <a:ahLst/>
            <a:cxnLst/>
            <a:rect r="r" b="b" t="t" l="l"/>
            <a:pathLst>
              <a:path h="1576576" w="1962543">
                <a:moveTo>
                  <a:pt x="0" y="0"/>
                </a:moveTo>
                <a:lnTo>
                  <a:pt x="1962542" y="0"/>
                </a:lnTo>
                <a:lnTo>
                  <a:pt x="1962542" y="1576575"/>
                </a:lnTo>
                <a:lnTo>
                  <a:pt x="0" y="1576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15884039" y="3870975"/>
            <a:ext cx="1557290" cy="1557290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A28D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5884039" y="2313685"/>
            <a:ext cx="1557290" cy="1557290"/>
            <a:chOff x="0" y="0"/>
            <a:chExt cx="410150" cy="41015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410150" cy="410150"/>
            </a:xfrm>
            <a:custGeom>
              <a:avLst/>
              <a:gdLst/>
              <a:ahLst/>
              <a:cxnLst/>
              <a:rect r="r" b="b" t="t" l="l"/>
              <a:pathLst>
                <a:path h="410150" w="410150">
                  <a:moveTo>
                    <a:pt x="0" y="0"/>
                  </a:moveTo>
                  <a:lnTo>
                    <a:pt x="410150" y="0"/>
                  </a:lnTo>
                  <a:lnTo>
                    <a:pt x="410150" y="410150"/>
                  </a:lnTo>
                  <a:lnTo>
                    <a:pt x="0" y="410150"/>
                  </a:lnTo>
                  <a:close/>
                </a:path>
              </a:pathLst>
            </a:custGeom>
            <a:solidFill>
              <a:srgbClr val="334782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38100"/>
              <a:ext cx="410150" cy="372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46" id="46"/>
          <p:cNvSpPr/>
          <p:nvPr/>
        </p:nvSpPr>
        <p:spPr>
          <a:xfrm flipH="false" flipV="false" rot="0">
            <a:off x="16239046" y="2552977"/>
            <a:ext cx="847275" cy="1078707"/>
          </a:xfrm>
          <a:custGeom>
            <a:avLst/>
            <a:gdLst/>
            <a:ahLst/>
            <a:cxnLst/>
            <a:rect r="r" b="b" t="t" l="l"/>
            <a:pathLst>
              <a:path h="1078707" w="847275">
                <a:moveTo>
                  <a:pt x="0" y="0"/>
                </a:moveTo>
                <a:lnTo>
                  <a:pt x="847275" y="0"/>
                </a:lnTo>
                <a:lnTo>
                  <a:pt x="847275" y="1078706"/>
                </a:lnTo>
                <a:lnTo>
                  <a:pt x="0" y="107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91737" y="4006323"/>
            <a:ext cx="3847258" cy="4537719"/>
            <a:chOff x="0" y="0"/>
            <a:chExt cx="718977" cy="8480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8977" cy="848010"/>
            </a:xfrm>
            <a:custGeom>
              <a:avLst/>
              <a:gdLst/>
              <a:ahLst/>
              <a:cxnLst/>
              <a:rect r="r" b="b" t="t" l="l"/>
              <a:pathLst>
                <a:path h="848010" w="718977">
                  <a:moveTo>
                    <a:pt x="239788" y="19070"/>
                  </a:moveTo>
                  <a:cubicBezTo>
                    <a:pt x="276530" y="7556"/>
                    <a:pt x="318554" y="0"/>
                    <a:pt x="359682" y="0"/>
                  </a:cubicBezTo>
                  <a:cubicBezTo>
                    <a:pt x="400812" y="0"/>
                    <a:pt x="440388" y="6476"/>
                    <a:pt x="476860" y="17990"/>
                  </a:cubicBezTo>
                  <a:cubicBezTo>
                    <a:pt x="477637" y="18350"/>
                    <a:pt x="478413" y="18350"/>
                    <a:pt x="479188" y="18710"/>
                  </a:cubicBezTo>
                  <a:cubicBezTo>
                    <a:pt x="616155" y="64765"/>
                    <a:pt x="717037" y="186379"/>
                    <a:pt x="718977" y="329284"/>
                  </a:cubicBezTo>
                  <a:lnTo>
                    <a:pt x="718977" y="848010"/>
                  </a:lnTo>
                  <a:lnTo>
                    <a:pt x="0" y="848010"/>
                  </a:lnTo>
                  <a:lnTo>
                    <a:pt x="0" y="329669"/>
                  </a:lnTo>
                  <a:cubicBezTo>
                    <a:pt x="1940" y="185660"/>
                    <a:pt x="101270" y="64045"/>
                    <a:pt x="239788" y="1907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65100"/>
              <a:ext cx="718977" cy="6829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434270" y="3951612"/>
            <a:ext cx="3847258" cy="4537719"/>
            <a:chOff x="0" y="0"/>
            <a:chExt cx="718977" cy="8480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18977" cy="848010"/>
            </a:xfrm>
            <a:custGeom>
              <a:avLst/>
              <a:gdLst/>
              <a:ahLst/>
              <a:cxnLst/>
              <a:rect r="r" b="b" t="t" l="l"/>
              <a:pathLst>
                <a:path h="848010" w="718977">
                  <a:moveTo>
                    <a:pt x="239788" y="19070"/>
                  </a:moveTo>
                  <a:cubicBezTo>
                    <a:pt x="276530" y="7556"/>
                    <a:pt x="318554" y="0"/>
                    <a:pt x="359682" y="0"/>
                  </a:cubicBezTo>
                  <a:cubicBezTo>
                    <a:pt x="400812" y="0"/>
                    <a:pt x="440388" y="6476"/>
                    <a:pt x="476860" y="17990"/>
                  </a:cubicBezTo>
                  <a:cubicBezTo>
                    <a:pt x="477637" y="18350"/>
                    <a:pt x="478413" y="18350"/>
                    <a:pt x="479188" y="18710"/>
                  </a:cubicBezTo>
                  <a:cubicBezTo>
                    <a:pt x="616155" y="64765"/>
                    <a:pt x="717037" y="186379"/>
                    <a:pt x="718977" y="329284"/>
                  </a:cubicBezTo>
                  <a:lnTo>
                    <a:pt x="718977" y="848010"/>
                  </a:lnTo>
                  <a:lnTo>
                    <a:pt x="0" y="848010"/>
                  </a:lnTo>
                  <a:lnTo>
                    <a:pt x="0" y="329669"/>
                  </a:lnTo>
                  <a:cubicBezTo>
                    <a:pt x="1940" y="185660"/>
                    <a:pt x="101270" y="64045"/>
                    <a:pt x="239788" y="1907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65100"/>
              <a:ext cx="718977" cy="6829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783745" y="4641076"/>
            <a:ext cx="862843" cy="862843"/>
          </a:xfrm>
          <a:custGeom>
            <a:avLst/>
            <a:gdLst/>
            <a:ahLst/>
            <a:cxnLst/>
            <a:rect r="r" b="b" t="t" l="l"/>
            <a:pathLst>
              <a:path h="862843" w="862843">
                <a:moveTo>
                  <a:pt x="0" y="0"/>
                </a:moveTo>
                <a:lnTo>
                  <a:pt x="862843" y="0"/>
                </a:lnTo>
                <a:lnTo>
                  <a:pt x="862843" y="862843"/>
                </a:lnTo>
                <a:lnTo>
                  <a:pt x="0" y="862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86172" y="5760505"/>
            <a:ext cx="3257989" cy="7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F8F6F1"/>
                </a:solidFill>
                <a:latin typeface="Agrandir Bold"/>
                <a:ea typeface="Agrandir Bold"/>
                <a:cs typeface="Agrandir Bold"/>
                <a:sym typeface="Agrandir Bold"/>
              </a:rPr>
              <a:t>Mean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27472" y="6634199"/>
            <a:ext cx="2775389" cy="1266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average of all the </a:t>
            </a: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values in the set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149205" y="4006323"/>
            <a:ext cx="3847258" cy="4537719"/>
            <a:chOff x="0" y="0"/>
            <a:chExt cx="718977" cy="8480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18977" cy="848010"/>
            </a:xfrm>
            <a:custGeom>
              <a:avLst/>
              <a:gdLst/>
              <a:ahLst/>
              <a:cxnLst/>
              <a:rect r="r" b="b" t="t" l="l"/>
              <a:pathLst>
                <a:path h="848010" w="718977">
                  <a:moveTo>
                    <a:pt x="239788" y="19070"/>
                  </a:moveTo>
                  <a:cubicBezTo>
                    <a:pt x="276530" y="7556"/>
                    <a:pt x="318554" y="0"/>
                    <a:pt x="359682" y="0"/>
                  </a:cubicBezTo>
                  <a:cubicBezTo>
                    <a:pt x="400812" y="0"/>
                    <a:pt x="440388" y="6476"/>
                    <a:pt x="476860" y="17990"/>
                  </a:cubicBezTo>
                  <a:cubicBezTo>
                    <a:pt x="477637" y="18350"/>
                    <a:pt x="478413" y="18350"/>
                    <a:pt x="479188" y="18710"/>
                  </a:cubicBezTo>
                  <a:cubicBezTo>
                    <a:pt x="616155" y="64765"/>
                    <a:pt x="717037" y="186379"/>
                    <a:pt x="718977" y="329284"/>
                  </a:cubicBezTo>
                  <a:lnTo>
                    <a:pt x="718977" y="848010"/>
                  </a:lnTo>
                  <a:lnTo>
                    <a:pt x="0" y="848010"/>
                  </a:lnTo>
                  <a:lnTo>
                    <a:pt x="0" y="329669"/>
                  </a:lnTo>
                  <a:cubicBezTo>
                    <a:pt x="1940" y="185660"/>
                    <a:pt x="101270" y="64045"/>
                    <a:pt x="239788" y="19070"/>
                  </a:cubicBezTo>
                  <a:close/>
                </a:path>
              </a:pathLst>
            </a:custGeom>
            <a:solidFill>
              <a:srgbClr val="19A28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65100"/>
              <a:ext cx="718977" cy="6829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648675" y="4641076"/>
            <a:ext cx="848317" cy="862843"/>
          </a:xfrm>
          <a:custGeom>
            <a:avLst/>
            <a:gdLst/>
            <a:ahLst/>
            <a:cxnLst/>
            <a:rect r="r" b="b" t="t" l="l"/>
            <a:pathLst>
              <a:path h="862843" w="848317">
                <a:moveTo>
                  <a:pt x="0" y="0"/>
                </a:moveTo>
                <a:lnTo>
                  <a:pt x="848317" y="0"/>
                </a:lnTo>
                <a:lnTo>
                  <a:pt x="848317" y="862843"/>
                </a:lnTo>
                <a:lnTo>
                  <a:pt x="0" y="862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443839" y="5760505"/>
            <a:ext cx="3257989" cy="7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F8F6F1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939139" y="6642662"/>
            <a:ext cx="2267389" cy="1266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result with the greatest frequency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06672" y="610841"/>
            <a:ext cx="1831664" cy="2717193"/>
          </a:xfrm>
          <a:custGeom>
            <a:avLst/>
            <a:gdLst/>
            <a:ahLst/>
            <a:cxnLst/>
            <a:rect r="r" b="b" t="t" l="l"/>
            <a:pathLst>
              <a:path h="2717193" w="1831664">
                <a:moveTo>
                  <a:pt x="0" y="0"/>
                </a:moveTo>
                <a:lnTo>
                  <a:pt x="1831664" y="0"/>
                </a:lnTo>
                <a:lnTo>
                  <a:pt x="1831664" y="2717193"/>
                </a:lnTo>
                <a:lnTo>
                  <a:pt x="0" y="27171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06672" y="4006323"/>
            <a:ext cx="3847258" cy="4537719"/>
            <a:chOff x="0" y="0"/>
            <a:chExt cx="718977" cy="8480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18977" cy="848010"/>
            </a:xfrm>
            <a:custGeom>
              <a:avLst/>
              <a:gdLst/>
              <a:ahLst/>
              <a:cxnLst/>
              <a:rect r="r" b="b" t="t" l="l"/>
              <a:pathLst>
                <a:path h="848010" w="718977">
                  <a:moveTo>
                    <a:pt x="239788" y="19070"/>
                  </a:moveTo>
                  <a:cubicBezTo>
                    <a:pt x="276530" y="7556"/>
                    <a:pt x="318554" y="0"/>
                    <a:pt x="359682" y="0"/>
                  </a:cubicBezTo>
                  <a:cubicBezTo>
                    <a:pt x="400812" y="0"/>
                    <a:pt x="440388" y="6476"/>
                    <a:pt x="476860" y="17990"/>
                  </a:cubicBezTo>
                  <a:cubicBezTo>
                    <a:pt x="477637" y="18350"/>
                    <a:pt x="478413" y="18350"/>
                    <a:pt x="479188" y="18710"/>
                  </a:cubicBezTo>
                  <a:cubicBezTo>
                    <a:pt x="616155" y="64765"/>
                    <a:pt x="717037" y="186379"/>
                    <a:pt x="718977" y="329284"/>
                  </a:cubicBezTo>
                  <a:lnTo>
                    <a:pt x="718977" y="848010"/>
                  </a:lnTo>
                  <a:lnTo>
                    <a:pt x="0" y="848010"/>
                  </a:lnTo>
                  <a:lnTo>
                    <a:pt x="0" y="329669"/>
                  </a:lnTo>
                  <a:cubicBezTo>
                    <a:pt x="1940" y="185660"/>
                    <a:pt x="101270" y="64045"/>
                    <a:pt x="239788" y="19070"/>
                  </a:cubicBez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65100"/>
              <a:ext cx="718977" cy="6829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2499079" y="4856786"/>
            <a:ext cx="862843" cy="431422"/>
          </a:xfrm>
          <a:custGeom>
            <a:avLst/>
            <a:gdLst/>
            <a:ahLst/>
            <a:cxnLst/>
            <a:rect r="r" b="b" t="t" l="l"/>
            <a:pathLst>
              <a:path h="431422" w="862843">
                <a:moveTo>
                  <a:pt x="0" y="0"/>
                </a:moveTo>
                <a:lnTo>
                  <a:pt x="862843" y="0"/>
                </a:lnTo>
                <a:lnTo>
                  <a:pt x="862843" y="431422"/>
                </a:lnTo>
                <a:lnTo>
                  <a:pt x="0" y="4314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301506" y="5760505"/>
            <a:ext cx="3257989" cy="7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F8F6F1"/>
                </a:solidFill>
                <a:latin typeface="Agrandir Bold"/>
                <a:ea typeface="Agrandir Bold"/>
                <a:cs typeface="Agrandir Bold"/>
                <a:sym typeface="Agrandir Bold"/>
              </a:rPr>
              <a:t>Frequency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2006" y="6642662"/>
            <a:ext cx="2876989" cy="1266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number of times a result appears in the data set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728905" y="5752042"/>
            <a:ext cx="3257989" cy="7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F8F6F1"/>
                </a:solidFill>
                <a:latin typeface="Agrandir Bold"/>
                <a:ea typeface="Agrandir Bold"/>
                <a:cs typeface="Agrandir Bold"/>
                <a:sym typeface="Agrandir Bold"/>
              </a:rPr>
              <a:t>Median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064915" y="6642662"/>
            <a:ext cx="2585969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"middlemost"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value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4930709" y="4641076"/>
            <a:ext cx="854381" cy="85438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90500" y="228600"/>
              <a:ext cx="431800" cy="393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3887076" y="1759887"/>
            <a:ext cx="10513849" cy="133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b="true" sz="7400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Review</a:t>
            </a:r>
          </a:p>
        </p:txBody>
      </p:sp>
    </p:spTree>
  </p:cSld>
  <p:clrMapOvr>
    <a:masterClrMapping/>
  </p:clrMapOvr>
  <p:transition spd="fast">
    <p:push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68488" y="0"/>
            <a:ext cx="8516776" cy="10287000"/>
            <a:chOff x="0" y="0"/>
            <a:chExt cx="224310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310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243101">
                  <a:moveTo>
                    <a:pt x="0" y="0"/>
                  </a:moveTo>
                  <a:lnTo>
                    <a:pt x="2243101" y="0"/>
                  </a:lnTo>
                  <a:lnTo>
                    <a:pt x="22431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2243102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341487"/>
            <a:ext cx="7429048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Design a survey for classmates. Choose one question from the provided options or create your own.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875012"/>
            <a:ext cx="7429048" cy="1685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are your preferred sports?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How many pets do you have at home?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is your mode of transportation when traveling to school?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069306"/>
            <a:ext cx="6098994" cy="847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Organize, summarize, and present the data you collected in a poster.</a:t>
            </a:r>
            <a:r>
              <a:rPr lang="en-US" b="true" sz="2799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736587"/>
            <a:ext cx="7429048" cy="133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7400" b="true">
                <a:solidFill>
                  <a:srgbClr val="203162"/>
                </a:solidFill>
                <a:latin typeface="Agrandir Bold"/>
                <a:ea typeface="Agrandir Bold"/>
                <a:cs typeface="Agrandir Bold"/>
                <a:sym typeface="Agrandir Bold"/>
              </a:rPr>
              <a:t>Assignment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294602" y="7497875"/>
            <a:ext cx="3964698" cy="1982349"/>
            <a:chOff x="0" y="0"/>
            <a:chExt cx="1806222" cy="9031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06222" cy="903111"/>
            </a:xfrm>
            <a:custGeom>
              <a:avLst/>
              <a:gdLst/>
              <a:ahLst/>
              <a:cxnLst/>
              <a:rect r="r" b="b" t="t" l="l"/>
              <a:pathLst>
                <a:path h="903111" w="1806222">
                  <a:moveTo>
                    <a:pt x="0" y="0"/>
                  </a:moveTo>
                  <a:lnTo>
                    <a:pt x="1806222" y="0"/>
                  </a:lnTo>
                  <a:lnTo>
                    <a:pt x="1806222" y="903111"/>
                  </a:lnTo>
                  <a:lnTo>
                    <a:pt x="0" y="903111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1806222" cy="865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345626" y="7497875"/>
            <a:ext cx="1948976" cy="1982349"/>
          </a:xfrm>
          <a:custGeom>
            <a:avLst/>
            <a:gdLst/>
            <a:ahLst/>
            <a:cxnLst/>
            <a:rect r="r" b="b" t="t" l="l"/>
            <a:pathLst>
              <a:path h="1982349" w="1948976">
                <a:moveTo>
                  <a:pt x="0" y="0"/>
                </a:moveTo>
                <a:lnTo>
                  <a:pt x="1948976" y="0"/>
                </a:lnTo>
                <a:lnTo>
                  <a:pt x="1948976" y="1982350"/>
                </a:lnTo>
                <a:lnTo>
                  <a:pt x="0" y="1982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744085" y="7866539"/>
            <a:ext cx="1048082" cy="1245022"/>
          </a:xfrm>
          <a:custGeom>
            <a:avLst/>
            <a:gdLst/>
            <a:ahLst/>
            <a:cxnLst/>
            <a:rect r="r" b="b" t="t" l="l"/>
            <a:pathLst>
              <a:path h="1245022" w="1048082">
                <a:moveTo>
                  <a:pt x="0" y="0"/>
                </a:moveTo>
                <a:lnTo>
                  <a:pt x="1048081" y="0"/>
                </a:lnTo>
                <a:lnTo>
                  <a:pt x="1048081" y="1245022"/>
                </a:lnTo>
                <a:lnTo>
                  <a:pt x="0" y="1245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276951" y="4524352"/>
            <a:ext cx="1982349" cy="991175"/>
          </a:xfrm>
          <a:custGeom>
            <a:avLst/>
            <a:gdLst/>
            <a:ahLst/>
            <a:cxnLst/>
            <a:rect r="r" b="b" t="t" l="l"/>
            <a:pathLst>
              <a:path h="991175" w="1982349">
                <a:moveTo>
                  <a:pt x="0" y="0"/>
                </a:moveTo>
                <a:lnTo>
                  <a:pt x="1982349" y="0"/>
                </a:lnTo>
                <a:lnTo>
                  <a:pt x="1982349" y="991174"/>
                </a:lnTo>
                <a:lnTo>
                  <a:pt x="0" y="991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d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29073" y="3670959"/>
            <a:ext cx="10829854" cy="133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b="true" sz="7400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Reference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30014" y="5362700"/>
            <a:ext cx="13827971" cy="1374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 b="true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Mathspace. "Statistics." Accessed 14 June 2023,</a:t>
            </a:r>
          </a:p>
          <a:p>
            <a:pPr algn="ctr">
              <a:lnSpc>
                <a:spcPts val="3639"/>
              </a:lnSpc>
            </a:pPr>
            <a:r>
              <a:rPr lang="en-US" b="true" sz="2799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https://mathspace.co/textbooks/syllabuses/Syllabus-1155/topics/Topic-21893/subtopics/Subtopic-279788/?searchString=&amp;activeTab=worksheet.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834963" y="2418616"/>
            <a:ext cx="2618075" cy="655443"/>
            <a:chOff x="0" y="0"/>
            <a:chExt cx="3490766" cy="87392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616843" y="0"/>
              <a:ext cx="873923" cy="873923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485289" y="111986"/>
                    </a:lnTo>
                    <a:lnTo>
                      <a:pt x="609600" y="54447"/>
                    </a:lnTo>
                    <a:lnTo>
                      <a:pt x="621927" y="190873"/>
                    </a:lnTo>
                    <a:lnTo>
                      <a:pt x="758353" y="203200"/>
                    </a:lnTo>
                    <a:lnTo>
                      <a:pt x="700814" y="327511"/>
                    </a:lnTo>
                    <a:lnTo>
                      <a:pt x="812800" y="406400"/>
                    </a:lnTo>
                    <a:lnTo>
                      <a:pt x="700814" y="485289"/>
                    </a:lnTo>
                    <a:lnTo>
                      <a:pt x="758353" y="609600"/>
                    </a:lnTo>
                    <a:lnTo>
                      <a:pt x="621927" y="621927"/>
                    </a:lnTo>
                    <a:lnTo>
                      <a:pt x="609600" y="758353"/>
                    </a:lnTo>
                    <a:lnTo>
                      <a:pt x="485289" y="700814"/>
                    </a:lnTo>
                    <a:lnTo>
                      <a:pt x="406400" y="812800"/>
                    </a:lnTo>
                    <a:lnTo>
                      <a:pt x="327511" y="700814"/>
                    </a:lnTo>
                    <a:lnTo>
                      <a:pt x="203200" y="758353"/>
                    </a:lnTo>
                    <a:lnTo>
                      <a:pt x="190873" y="621927"/>
                    </a:lnTo>
                    <a:lnTo>
                      <a:pt x="54447" y="609600"/>
                    </a:lnTo>
                    <a:lnTo>
                      <a:pt x="111986" y="485289"/>
                    </a:lnTo>
                    <a:lnTo>
                      <a:pt x="0" y="406400"/>
                    </a:lnTo>
                    <a:lnTo>
                      <a:pt x="111986" y="327511"/>
                    </a:lnTo>
                    <a:lnTo>
                      <a:pt x="54447" y="203200"/>
                    </a:lnTo>
                    <a:lnTo>
                      <a:pt x="190873" y="190873"/>
                    </a:lnTo>
                    <a:lnTo>
                      <a:pt x="203200" y="54447"/>
                    </a:lnTo>
                    <a:lnTo>
                      <a:pt x="327511" y="111986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C61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127000" y="165100"/>
                <a:ext cx="558800" cy="520700"/>
              </a:xfrm>
              <a:prstGeom prst="rect">
                <a:avLst/>
              </a:prstGeom>
            </p:spPr>
            <p:txBody>
              <a:bodyPr anchor="ctr" rtlCol="false" tIns="37715" lIns="37715" bIns="37715" rIns="37715"/>
              <a:lstStyle/>
              <a:p>
                <a:pPr algn="ctr">
                  <a:lnSpc>
                    <a:spcPts val="2186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391997" y="0"/>
              <a:ext cx="710063" cy="873923"/>
              <a:chOff x="0" y="0"/>
              <a:chExt cx="6604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604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19A28D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165100"/>
                <a:ext cx="660400" cy="647700"/>
              </a:xfrm>
              <a:prstGeom prst="rect">
                <a:avLst/>
              </a:prstGeom>
            </p:spPr>
            <p:txBody>
              <a:bodyPr anchor="ctr" rtlCol="false" tIns="37715" lIns="37715" bIns="37715" rIns="37715"/>
              <a:lstStyle/>
              <a:p>
                <a:pPr algn="ctr">
                  <a:lnSpc>
                    <a:spcPts val="2186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7213" cy="873923"/>
            </a:xfrm>
            <a:custGeom>
              <a:avLst/>
              <a:gdLst/>
              <a:ahLst/>
              <a:cxnLst/>
              <a:rect r="r" b="b" t="t" l="l"/>
              <a:pathLst>
                <a:path h="873923" w="877213">
                  <a:moveTo>
                    <a:pt x="0" y="0"/>
                  </a:moveTo>
                  <a:lnTo>
                    <a:pt x="877213" y="0"/>
                  </a:lnTo>
                  <a:lnTo>
                    <a:pt x="877213" y="873923"/>
                  </a:lnTo>
                  <a:lnTo>
                    <a:pt x="0" y="87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cover dir="d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14803" y="6329344"/>
            <a:ext cx="1235693" cy="617846"/>
          </a:xfrm>
          <a:custGeom>
            <a:avLst/>
            <a:gdLst/>
            <a:ahLst/>
            <a:cxnLst/>
            <a:rect r="r" b="b" t="t" l="l"/>
            <a:pathLst>
              <a:path h="617846" w="1235693">
                <a:moveTo>
                  <a:pt x="0" y="0"/>
                </a:moveTo>
                <a:lnTo>
                  <a:pt x="1235693" y="0"/>
                </a:lnTo>
                <a:lnTo>
                  <a:pt x="1235693" y="617846"/>
                </a:lnTo>
                <a:lnTo>
                  <a:pt x="0" y="617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38575" y="6329344"/>
            <a:ext cx="619395" cy="617846"/>
          </a:xfrm>
          <a:custGeom>
            <a:avLst/>
            <a:gdLst/>
            <a:ahLst/>
            <a:cxnLst/>
            <a:rect r="r" b="b" t="t" l="l"/>
            <a:pathLst>
              <a:path h="617846" w="619395">
                <a:moveTo>
                  <a:pt x="0" y="0"/>
                </a:moveTo>
                <a:lnTo>
                  <a:pt x="619394" y="0"/>
                </a:lnTo>
                <a:lnTo>
                  <a:pt x="619394" y="617846"/>
                </a:lnTo>
                <a:lnTo>
                  <a:pt x="0" y="617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79837" y="4933928"/>
            <a:ext cx="2219724" cy="2257733"/>
            <a:chOff x="0" y="0"/>
            <a:chExt cx="714657" cy="7268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4657" cy="726895"/>
            </a:xfrm>
            <a:custGeom>
              <a:avLst/>
              <a:gdLst/>
              <a:ahLst/>
              <a:cxnLst/>
              <a:rect r="r" b="b" t="t" l="l"/>
              <a:pathLst>
                <a:path h="726895" w="714657">
                  <a:moveTo>
                    <a:pt x="0" y="0"/>
                  </a:moveTo>
                  <a:lnTo>
                    <a:pt x="714657" y="0"/>
                  </a:lnTo>
                  <a:lnTo>
                    <a:pt x="714657" y="726895"/>
                  </a:lnTo>
                  <a:lnTo>
                    <a:pt x="0" y="726895"/>
                  </a:ln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38100"/>
              <a:ext cx="714657" cy="688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379837" y="4933928"/>
            <a:ext cx="2219724" cy="2257733"/>
          </a:xfrm>
          <a:custGeom>
            <a:avLst/>
            <a:gdLst/>
            <a:ahLst/>
            <a:cxnLst/>
            <a:rect r="r" b="b" t="t" l="l"/>
            <a:pathLst>
              <a:path h="2257733" w="2219724">
                <a:moveTo>
                  <a:pt x="2219724" y="0"/>
                </a:moveTo>
                <a:lnTo>
                  <a:pt x="0" y="0"/>
                </a:lnTo>
                <a:lnTo>
                  <a:pt x="0" y="2257733"/>
                </a:lnTo>
                <a:lnTo>
                  <a:pt x="2219724" y="2257733"/>
                </a:lnTo>
                <a:lnTo>
                  <a:pt x="221972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0541" y="909649"/>
            <a:ext cx="2199020" cy="1766546"/>
          </a:xfrm>
          <a:custGeom>
            <a:avLst/>
            <a:gdLst/>
            <a:ahLst/>
            <a:cxnLst/>
            <a:rect r="r" b="b" t="t" l="l"/>
            <a:pathLst>
              <a:path h="1766546" w="2199020">
                <a:moveTo>
                  <a:pt x="0" y="0"/>
                </a:moveTo>
                <a:lnTo>
                  <a:pt x="2199020" y="0"/>
                </a:lnTo>
                <a:lnTo>
                  <a:pt x="2199020" y="1766546"/>
                </a:lnTo>
                <a:lnTo>
                  <a:pt x="0" y="17665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79837" y="2676195"/>
            <a:ext cx="2219724" cy="2257733"/>
            <a:chOff x="0" y="0"/>
            <a:chExt cx="714657" cy="72689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4657" cy="726895"/>
            </a:xfrm>
            <a:custGeom>
              <a:avLst/>
              <a:gdLst/>
              <a:ahLst/>
              <a:cxnLst/>
              <a:rect r="r" b="b" t="t" l="l"/>
              <a:pathLst>
                <a:path h="726895" w="714657">
                  <a:moveTo>
                    <a:pt x="0" y="0"/>
                  </a:moveTo>
                  <a:lnTo>
                    <a:pt x="714657" y="0"/>
                  </a:lnTo>
                  <a:lnTo>
                    <a:pt x="714657" y="726895"/>
                  </a:lnTo>
                  <a:lnTo>
                    <a:pt x="0" y="726895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714657" cy="688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830214" y="2988523"/>
            <a:ext cx="1339674" cy="1612299"/>
          </a:xfrm>
          <a:custGeom>
            <a:avLst/>
            <a:gdLst/>
            <a:ahLst/>
            <a:cxnLst/>
            <a:rect r="r" b="b" t="t" l="l"/>
            <a:pathLst>
              <a:path h="1612299" w="1339674">
                <a:moveTo>
                  <a:pt x="0" y="0"/>
                </a:moveTo>
                <a:lnTo>
                  <a:pt x="1339674" y="0"/>
                </a:lnTo>
                <a:lnTo>
                  <a:pt x="1339674" y="1612299"/>
                </a:lnTo>
                <a:lnTo>
                  <a:pt x="0" y="1612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638575" y="8055835"/>
            <a:ext cx="424136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Mean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Median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14803" y="8055835"/>
            <a:ext cx="424136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Frequency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14803" y="7298529"/>
            <a:ext cx="484005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Presenting Results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638575" y="7298529"/>
            <a:ext cx="5419435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Summarizing Results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014803" y="4391272"/>
            <a:ext cx="7621066" cy="1331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76"/>
              </a:lnSpc>
              <a:spcBef>
                <a:spcPct val="0"/>
              </a:spcBef>
            </a:pPr>
            <a:r>
              <a:rPr lang="en-US" b="true" sz="7396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Lesson Outline</a:t>
            </a:r>
          </a:p>
        </p:txBody>
      </p:sp>
    </p:spTree>
  </p:cSld>
  <p:clrMapOvr>
    <a:masterClrMapping/>
  </p:clrMapOvr>
  <p:transition spd="fast">
    <p:cover dir="d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024779" cy="10287000"/>
            <a:chOff x="0" y="0"/>
            <a:chExt cx="18501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01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50148">
                  <a:moveTo>
                    <a:pt x="0" y="0"/>
                  </a:moveTo>
                  <a:lnTo>
                    <a:pt x="1850148" y="0"/>
                  </a:lnTo>
                  <a:lnTo>
                    <a:pt x="18501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850148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613374" y="1375362"/>
            <a:ext cx="1165290" cy="1728656"/>
          </a:xfrm>
          <a:custGeom>
            <a:avLst/>
            <a:gdLst/>
            <a:ahLst/>
            <a:cxnLst/>
            <a:rect r="r" b="b" t="t" l="l"/>
            <a:pathLst>
              <a:path h="1728656" w="1165290">
                <a:moveTo>
                  <a:pt x="0" y="0"/>
                </a:moveTo>
                <a:lnTo>
                  <a:pt x="1165290" y="0"/>
                </a:lnTo>
                <a:lnTo>
                  <a:pt x="1165290" y="1728656"/>
                </a:lnTo>
                <a:lnTo>
                  <a:pt x="0" y="1728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88045" y="1375362"/>
            <a:ext cx="1318817" cy="941165"/>
            <a:chOff x="0" y="0"/>
            <a:chExt cx="996576" cy="711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96588" cy="711200"/>
            </a:xfrm>
            <a:custGeom>
              <a:avLst/>
              <a:gdLst/>
              <a:ahLst/>
              <a:cxnLst/>
              <a:rect r="r" b="b" t="t" l="l"/>
              <a:pathLst>
                <a:path h="711200" w="996588">
                  <a:moveTo>
                    <a:pt x="711017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75871"/>
                  </a:cubicBezTo>
                  <a:cubicBezTo>
                    <a:pt x="0" y="386169"/>
                    <a:pt x="66279" y="481310"/>
                    <a:pt x="162037" y="525451"/>
                  </a:cubicBezTo>
                  <a:lnTo>
                    <a:pt x="162037" y="711200"/>
                  </a:lnTo>
                  <a:lnTo>
                    <a:pt x="353844" y="551732"/>
                  </a:lnTo>
                  <a:lnTo>
                    <a:pt x="711017" y="551732"/>
                  </a:lnTo>
                  <a:cubicBezTo>
                    <a:pt x="870139" y="551732"/>
                    <a:pt x="996576" y="428220"/>
                    <a:pt x="996576" y="275861"/>
                  </a:cubicBezTo>
                  <a:cubicBezTo>
                    <a:pt x="996588" y="123512"/>
                    <a:pt x="870139" y="0"/>
                    <a:pt x="711017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76200"/>
              <a:ext cx="99657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866175" y="3407945"/>
            <a:ext cx="1184317" cy="118431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165100"/>
              <a:ext cx="558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613374" y="3431342"/>
            <a:ext cx="1165290" cy="1160920"/>
          </a:xfrm>
          <a:custGeom>
            <a:avLst/>
            <a:gdLst/>
            <a:ahLst/>
            <a:cxnLst/>
            <a:rect r="r" b="b" t="t" l="l"/>
            <a:pathLst>
              <a:path h="1160920" w="1165290">
                <a:moveTo>
                  <a:pt x="0" y="0"/>
                </a:moveTo>
                <a:lnTo>
                  <a:pt x="1165290" y="0"/>
                </a:lnTo>
                <a:lnTo>
                  <a:pt x="1165290" y="1160920"/>
                </a:lnTo>
                <a:lnTo>
                  <a:pt x="0" y="11609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39001" y="3431342"/>
            <a:ext cx="1163830" cy="1160920"/>
          </a:xfrm>
          <a:custGeom>
            <a:avLst/>
            <a:gdLst/>
            <a:ahLst/>
            <a:cxnLst/>
            <a:rect r="r" b="b" t="t" l="l"/>
            <a:pathLst>
              <a:path h="1160920" w="1163830">
                <a:moveTo>
                  <a:pt x="0" y="0"/>
                </a:moveTo>
                <a:lnTo>
                  <a:pt x="1163830" y="0"/>
                </a:lnTo>
                <a:lnTo>
                  <a:pt x="1163830" y="1160920"/>
                </a:lnTo>
                <a:lnTo>
                  <a:pt x="0" y="1160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780789" y="1375362"/>
            <a:ext cx="1269703" cy="1562711"/>
            <a:chOff x="0" y="0"/>
            <a:chExt cx="6604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65100"/>
              <a:ext cx="6604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196987" y="2477198"/>
            <a:ext cx="1205843" cy="602922"/>
          </a:xfrm>
          <a:custGeom>
            <a:avLst/>
            <a:gdLst/>
            <a:ahLst/>
            <a:cxnLst/>
            <a:rect r="r" b="b" t="t" l="l"/>
            <a:pathLst>
              <a:path h="602922" w="1205843">
                <a:moveTo>
                  <a:pt x="0" y="0"/>
                </a:moveTo>
                <a:lnTo>
                  <a:pt x="1205844" y="0"/>
                </a:lnTo>
                <a:lnTo>
                  <a:pt x="1205844" y="602922"/>
                </a:lnTo>
                <a:lnTo>
                  <a:pt x="0" y="6029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767158" y="3398349"/>
            <a:ext cx="2064731" cy="1135602"/>
          </a:xfrm>
          <a:custGeom>
            <a:avLst/>
            <a:gdLst/>
            <a:ahLst/>
            <a:cxnLst/>
            <a:rect r="r" b="b" t="t" l="l"/>
            <a:pathLst>
              <a:path h="1135602" w="2064731">
                <a:moveTo>
                  <a:pt x="0" y="0"/>
                </a:moveTo>
                <a:lnTo>
                  <a:pt x="2064731" y="0"/>
                </a:lnTo>
                <a:lnTo>
                  <a:pt x="2064731" y="1135602"/>
                </a:lnTo>
                <a:lnTo>
                  <a:pt x="0" y="11356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397809" y="1427179"/>
            <a:ext cx="906005" cy="3165083"/>
          </a:xfrm>
          <a:custGeom>
            <a:avLst/>
            <a:gdLst/>
            <a:ahLst/>
            <a:cxnLst/>
            <a:rect r="r" b="b" t="t" l="l"/>
            <a:pathLst>
              <a:path h="3165083" w="906005">
                <a:moveTo>
                  <a:pt x="0" y="0"/>
                </a:moveTo>
                <a:lnTo>
                  <a:pt x="906005" y="0"/>
                </a:lnTo>
                <a:lnTo>
                  <a:pt x="906005" y="3165083"/>
                </a:lnTo>
                <a:lnTo>
                  <a:pt x="0" y="31650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346430" y="1484243"/>
            <a:ext cx="1485458" cy="1510894"/>
          </a:xfrm>
          <a:custGeom>
            <a:avLst/>
            <a:gdLst/>
            <a:ahLst/>
            <a:cxnLst/>
            <a:rect r="r" b="b" t="t" l="l"/>
            <a:pathLst>
              <a:path h="1510894" w="1485458">
                <a:moveTo>
                  <a:pt x="0" y="0"/>
                </a:moveTo>
                <a:lnTo>
                  <a:pt x="1485459" y="0"/>
                </a:lnTo>
                <a:lnTo>
                  <a:pt x="1485459" y="1510894"/>
                </a:lnTo>
                <a:lnTo>
                  <a:pt x="0" y="15108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4767158" y="1429803"/>
            <a:ext cx="832284" cy="83228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90500" y="228600"/>
              <a:ext cx="431800" cy="393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4883018" y="7232389"/>
            <a:ext cx="1948871" cy="1948871"/>
          </a:xfrm>
          <a:custGeom>
            <a:avLst/>
            <a:gdLst/>
            <a:ahLst/>
            <a:cxnLst/>
            <a:rect r="r" b="b" t="t" l="l"/>
            <a:pathLst>
              <a:path h="1948871" w="1948871">
                <a:moveTo>
                  <a:pt x="0" y="0"/>
                </a:moveTo>
                <a:lnTo>
                  <a:pt x="1948871" y="0"/>
                </a:lnTo>
                <a:lnTo>
                  <a:pt x="1948871" y="1948871"/>
                </a:lnTo>
                <a:lnTo>
                  <a:pt x="0" y="19488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883018" y="4984553"/>
            <a:ext cx="1948871" cy="1948871"/>
          </a:xfrm>
          <a:custGeom>
            <a:avLst/>
            <a:gdLst/>
            <a:ahLst/>
            <a:cxnLst/>
            <a:rect r="r" b="b" t="t" l="l"/>
            <a:pathLst>
              <a:path h="1948871" w="1948871">
                <a:moveTo>
                  <a:pt x="0" y="0"/>
                </a:moveTo>
                <a:lnTo>
                  <a:pt x="1948871" y="0"/>
                </a:lnTo>
                <a:lnTo>
                  <a:pt x="1948871" y="1948871"/>
                </a:lnTo>
                <a:lnTo>
                  <a:pt x="0" y="19488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797846" y="7958836"/>
            <a:ext cx="1137601" cy="1137601"/>
          </a:xfrm>
          <a:custGeom>
            <a:avLst/>
            <a:gdLst/>
            <a:ahLst/>
            <a:cxnLst/>
            <a:rect r="r" b="b" t="t" l="l"/>
            <a:pathLst>
              <a:path h="1137601" w="1137601">
                <a:moveTo>
                  <a:pt x="0" y="0"/>
                </a:moveTo>
                <a:lnTo>
                  <a:pt x="1137601" y="0"/>
                </a:lnTo>
                <a:lnTo>
                  <a:pt x="1137601" y="1137601"/>
                </a:lnTo>
                <a:lnTo>
                  <a:pt x="0" y="113760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163055" y="7934450"/>
            <a:ext cx="1161988" cy="1161988"/>
          </a:xfrm>
          <a:custGeom>
            <a:avLst/>
            <a:gdLst/>
            <a:ahLst/>
            <a:cxnLst/>
            <a:rect r="r" b="b" t="t" l="l"/>
            <a:pathLst>
              <a:path h="1161988" w="1161988">
                <a:moveTo>
                  <a:pt x="0" y="0"/>
                </a:moveTo>
                <a:lnTo>
                  <a:pt x="1161988" y="0"/>
                </a:lnTo>
                <a:lnTo>
                  <a:pt x="1161988" y="1161987"/>
                </a:lnTo>
                <a:lnTo>
                  <a:pt x="0" y="11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028700" y="1377221"/>
            <a:ext cx="5468195" cy="2294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40"/>
              </a:lnSpc>
            </a:pPr>
            <a:r>
              <a:rPr lang="en-US" sz="74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Resource </a:t>
            </a:r>
          </a:p>
          <a:p>
            <a:pPr algn="l">
              <a:lnSpc>
                <a:spcPts val="8140"/>
              </a:lnSpc>
            </a:pPr>
            <a:r>
              <a:rPr lang="en-US" sz="74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Page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7044782"/>
            <a:ext cx="4625272" cy="1960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 b="true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 these icons and illustrations in your Canva Presentation. Happy designing! Don't forget to delete this page before presenting.</a:t>
            </a:r>
            <a:r>
              <a:rPr lang="en-US" sz="2400" b="true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62814" y="4113522"/>
            <a:ext cx="2452486" cy="4967315"/>
            <a:chOff x="0" y="0"/>
            <a:chExt cx="660400" cy="13375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337588"/>
            </a:xfrm>
            <a:custGeom>
              <a:avLst/>
              <a:gdLst/>
              <a:ahLst/>
              <a:cxnLst/>
              <a:rect r="r" b="b" t="t" l="l"/>
              <a:pathLst>
                <a:path h="133758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0159"/>
                  </a:cubicBezTo>
                  <a:lnTo>
                    <a:pt x="660400" y="1337588"/>
                  </a:lnTo>
                  <a:lnTo>
                    <a:pt x="0" y="1337588"/>
                  </a:lnTo>
                  <a:lnTo>
                    <a:pt x="0" y="34089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65100"/>
              <a:ext cx="660400" cy="1172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73043" y="3541549"/>
            <a:ext cx="1426433" cy="2116050"/>
          </a:xfrm>
          <a:custGeom>
            <a:avLst/>
            <a:gdLst/>
            <a:ahLst/>
            <a:cxnLst/>
            <a:rect r="r" b="b" t="t" l="l"/>
            <a:pathLst>
              <a:path h="2116050" w="1426433">
                <a:moveTo>
                  <a:pt x="0" y="0"/>
                </a:moveTo>
                <a:lnTo>
                  <a:pt x="1426433" y="0"/>
                </a:lnTo>
                <a:lnTo>
                  <a:pt x="1426433" y="2116050"/>
                </a:lnTo>
                <a:lnTo>
                  <a:pt x="0" y="211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73043" y="7029852"/>
            <a:ext cx="2016457" cy="2050985"/>
          </a:xfrm>
          <a:custGeom>
            <a:avLst/>
            <a:gdLst/>
            <a:ahLst/>
            <a:cxnLst/>
            <a:rect r="r" b="b" t="t" l="l"/>
            <a:pathLst>
              <a:path h="2050985" w="2016457">
                <a:moveTo>
                  <a:pt x="0" y="0"/>
                </a:moveTo>
                <a:lnTo>
                  <a:pt x="2016457" y="0"/>
                </a:lnTo>
                <a:lnTo>
                  <a:pt x="2016457" y="2050985"/>
                </a:lnTo>
                <a:lnTo>
                  <a:pt x="0" y="20509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1132658"/>
            <a:ext cx="1892263" cy="1892263"/>
            <a:chOff x="0" y="0"/>
            <a:chExt cx="498374" cy="4983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8374" cy="498374"/>
            </a:xfrm>
            <a:custGeom>
              <a:avLst/>
              <a:gdLst/>
              <a:ahLst/>
              <a:cxnLst/>
              <a:rect r="r" b="b" t="t" l="l"/>
              <a:pathLst>
                <a:path h="498374" w="498374">
                  <a:moveTo>
                    <a:pt x="0" y="0"/>
                  </a:moveTo>
                  <a:lnTo>
                    <a:pt x="498374" y="0"/>
                  </a:lnTo>
                  <a:lnTo>
                    <a:pt x="498374" y="498374"/>
                  </a:lnTo>
                  <a:lnTo>
                    <a:pt x="0" y="498374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498374" cy="460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1132658"/>
            <a:ext cx="1892263" cy="189226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10800000">
            <a:off x="1028700" y="3015907"/>
            <a:ext cx="1892263" cy="1924665"/>
          </a:xfrm>
          <a:custGeom>
            <a:avLst/>
            <a:gdLst/>
            <a:ahLst/>
            <a:cxnLst/>
            <a:rect r="r" b="b" t="t" l="l"/>
            <a:pathLst>
              <a:path h="1924665" w="1892263">
                <a:moveTo>
                  <a:pt x="0" y="0"/>
                </a:moveTo>
                <a:lnTo>
                  <a:pt x="1892263" y="0"/>
                </a:lnTo>
                <a:lnTo>
                  <a:pt x="1892263" y="1924665"/>
                </a:lnTo>
                <a:lnTo>
                  <a:pt x="0" y="1924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17756" y="2821707"/>
            <a:ext cx="1160974" cy="116097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8E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228600"/>
              <a:ext cx="431800" cy="393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915087" y="4542288"/>
            <a:ext cx="6457825" cy="1049209"/>
            <a:chOff x="0" y="0"/>
            <a:chExt cx="8610434" cy="1398946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8610434" cy="1398946"/>
              <a:chOff x="0" y="0"/>
              <a:chExt cx="1903684" cy="309293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903684" cy="309293"/>
              </a:xfrm>
              <a:custGeom>
                <a:avLst/>
                <a:gdLst/>
                <a:ahLst/>
                <a:cxnLst/>
                <a:rect r="r" b="b" t="t" l="l"/>
                <a:pathLst>
                  <a:path h="309293" w="1903684">
                    <a:moveTo>
                      <a:pt x="119884" y="0"/>
                    </a:moveTo>
                    <a:lnTo>
                      <a:pt x="1783799" y="0"/>
                    </a:lnTo>
                    <a:cubicBezTo>
                      <a:pt x="1850010" y="0"/>
                      <a:pt x="1903684" y="53674"/>
                      <a:pt x="1903684" y="119884"/>
                    </a:cubicBezTo>
                    <a:lnTo>
                      <a:pt x="1903684" y="189409"/>
                    </a:lnTo>
                    <a:cubicBezTo>
                      <a:pt x="1903684" y="221204"/>
                      <a:pt x="1891053" y="251697"/>
                      <a:pt x="1868570" y="274180"/>
                    </a:cubicBezTo>
                    <a:cubicBezTo>
                      <a:pt x="1846088" y="296663"/>
                      <a:pt x="1815595" y="309293"/>
                      <a:pt x="1783799" y="309293"/>
                    </a:cubicBezTo>
                    <a:lnTo>
                      <a:pt x="119884" y="309293"/>
                    </a:lnTo>
                    <a:cubicBezTo>
                      <a:pt x="53674" y="309293"/>
                      <a:pt x="0" y="255619"/>
                      <a:pt x="0" y="189409"/>
                    </a:cubicBezTo>
                    <a:lnTo>
                      <a:pt x="0" y="119884"/>
                    </a:lnTo>
                    <a:cubicBezTo>
                      <a:pt x="0" y="88089"/>
                      <a:pt x="12631" y="57596"/>
                      <a:pt x="35113" y="35113"/>
                    </a:cubicBezTo>
                    <a:cubicBezTo>
                      <a:pt x="57596" y="12631"/>
                      <a:pt x="88089" y="0"/>
                      <a:pt x="119884" y="0"/>
                    </a:cubicBezTo>
                    <a:close/>
                  </a:path>
                </a:pathLst>
              </a:custGeom>
              <a:solidFill>
                <a:srgbClr val="86C2F8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28575"/>
                <a:ext cx="1903684" cy="280718"/>
              </a:xfrm>
              <a:prstGeom prst="rect">
                <a:avLst/>
              </a:prstGeom>
            </p:spPr>
            <p:txBody>
              <a:bodyPr anchor="ctr" rtlCol="false" tIns="45387" lIns="45387" bIns="45387" rIns="45387"/>
              <a:lstStyle/>
              <a:p>
                <a:pPr algn="ctr">
                  <a:lnSpc>
                    <a:spcPts val="2424"/>
                  </a:lnSpc>
                </a:pPr>
                <a:r>
                  <a:rPr lang="en-US" sz="2400" b="true">
                    <a:solidFill>
                      <a:srgbClr val="203162"/>
                    </a:solidFill>
                    <a:latin typeface="Quicksand Bold"/>
                    <a:ea typeface="Quicksand Bold"/>
                    <a:cs typeface="Quicksand Bold"/>
                    <a:sym typeface="Quicksand Bold"/>
                  </a:rPr>
                  <a:t>Try this background for online class.</a:t>
                </a:r>
              </a:p>
              <a:p>
                <a:pPr algn="ctr">
                  <a:lnSpc>
                    <a:spcPts val="2424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798077" y="801617"/>
              <a:ext cx="7014280" cy="283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1715"/>
                </a:lnSpc>
              </a:pPr>
              <a:r>
                <a:rPr lang="en-US" b="true" sz="142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*Please delete this section before downloading.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2788379" y="7131966"/>
            <a:ext cx="1948871" cy="1948871"/>
          </a:xfrm>
          <a:custGeom>
            <a:avLst/>
            <a:gdLst/>
            <a:ahLst/>
            <a:cxnLst/>
            <a:rect r="r" b="b" t="t" l="l"/>
            <a:pathLst>
              <a:path h="1948871" w="1948871">
                <a:moveTo>
                  <a:pt x="0" y="0"/>
                </a:moveTo>
                <a:lnTo>
                  <a:pt x="1948870" y="0"/>
                </a:lnTo>
                <a:lnTo>
                  <a:pt x="1948870" y="1948871"/>
                </a:lnTo>
                <a:lnTo>
                  <a:pt x="0" y="19488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920963" y="1132658"/>
            <a:ext cx="1892263" cy="1892263"/>
          </a:xfrm>
          <a:custGeom>
            <a:avLst/>
            <a:gdLst/>
            <a:ahLst/>
            <a:cxnLst/>
            <a:rect r="r" b="b" t="t" l="l"/>
            <a:pathLst>
              <a:path h="1892263" w="1892263">
                <a:moveTo>
                  <a:pt x="0" y="0"/>
                </a:moveTo>
                <a:lnTo>
                  <a:pt x="1892263" y="0"/>
                </a:lnTo>
                <a:lnTo>
                  <a:pt x="1892263" y="1892263"/>
                </a:lnTo>
                <a:lnTo>
                  <a:pt x="0" y="18922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5123778" y="552171"/>
            <a:ext cx="1160974" cy="116097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8E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90500" y="228600"/>
              <a:ext cx="431800" cy="393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024779" cy="10287000"/>
            <a:chOff x="0" y="0"/>
            <a:chExt cx="18501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01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50148">
                  <a:moveTo>
                    <a:pt x="0" y="0"/>
                  </a:moveTo>
                  <a:lnTo>
                    <a:pt x="1850148" y="0"/>
                  </a:lnTo>
                  <a:lnTo>
                    <a:pt x="18501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850148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300512"/>
            <a:ext cx="4607737" cy="383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Press these keys </a:t>
            </a:r>
            <a:r>
              <a:rPr lang="en-US" sz="60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while on Present mode!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528675" y="2481487"/>
            <a:ext cx="885041" cy="929197"/>
            <a:chOff x="0" y="0"/>
            <a:chExt cx="812800" cy="8533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53352"/>
            </a:xfrm>
            <a:custGeom>
              <a:avLst/>
              <a:gdLst/>
              <a:ahLst/>
              <a:cxnLst/>
              <a:rect r="r" b="b" t="t" l="l"/>
              <a:pathLst>
                <a:path h="853352" w="812800">
                  <a:moveTo>
                    <a:pt x="406400" y="0"/>
                  </a:moveTo>
                  <a:cubicBezTo>
                    <a:pt x="181951" y="0"/>
                    <a:pt x="0" y="191029"/>
                    <a:pt x="0" y="426676"/>
                  </a:cubicBezTo>
                  <a:cubicBezTo>
                    <a:pt x="0" y="662323"/>
                    <a:pt x="181951" y="853352"/>
                    <a:pt x="406400" y="853352"/>
                  </a:cubicBezTo>
                  <a:cubicBezTo>
                    <a:pt x="630849" y="853352"/>
                    <a:pt x="812800" y="662323"/>
                    <a:pt x="812800" y="426676"/>
                  </a:cubicBezTo>
                  <a:cubicBezTo>
                    <a:pt x="812800" y="19102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3327"/>
              <a:ext cx="660400" cy="7600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650747" y="2695427"/>
            <a:ext cx="1835643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 blur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880845" y="2481487"/>
            <a:ext cx="885041" cy="929197"/>
            <a:chOff x="0" y="0"/>
            <a:chExt cx="812800" cy="85335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53352"/>
            </a:xfrm>
            <a:custGeom>
              <a:avLst/>
              <a:gdLst/>
              <a:ahLst/>
              <a:cxnLst/>
              <a:rect r="r" b="b" t="t" l="l"/>
              <a:pathLst>
                <a:path h="853352" w="812800">
                  <a:moveTo>
                    <a:pt x="406400" y="0"/>
                  </a:moveTo>
                  <a:cubicBezTo>
                    <a:pt x="181951" y="0"/>
                    <a:pt x="0" y="191029"/>
                    <a:pt x="0" y="426676"/>
                  </a:cubicBezTo>
                  <a:cubicBezTo>
                    <a:pt x="0" y="662323"/>
                    <a:pt x="181951" y="853352"/>
                    <a:pt x="406400" y="853352"/>
                  </a:cubicBezTo>
                  <a:cubicBezTo>
                    <a:pt x="630849" y="853352"/>
                    <a:pt x="812800" y="662323"/>
                    <a:pt x="812800" y="426676"/>
                  </a:cubicBezTo>
                  <a:cubicBezTo>
                    <a:pt x="812800" y="19102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9052"/>
              <a:ext cx="660400" cy="674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004011" y="2695427"/>
            <a:ext cx="2809254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 confetti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528675" y="5635549"/>
            <a:ext cx="885041" cy="929197"/>
            <a:chOff x="0" y="0"/>
            <a:chExt cx="812800" cy="85335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53352"/>
            </a:xfrm>
            <a:custGeom>
              <a:avLst/>
              <a:gdLst/>
              <a:ahLst/>
              <a:cxnLst/>
              <a:rect r="r" b="b" t="t" l="l"/>
              <a:pathLst>
                <a:path h="853352" w="812800">
                  <a:moveTo>
                    <a:pt x="406400" y="0"/>
                  </a:moveTo>
                  <a:cubicBezTo>
                    <a:pt x="181951" y="0"/>
                    <a:pt x="0" y="191029"/>
                    <a:pt x="0" y="426676"/>
                  </a:cubicBezTo>
                  <a:cubicBezTo>
                    <a:pt x="0" y="662323"/>
                    <a:pt x="181951" y="853352"/>
                    <a:pt x="406400" y="853352"/>
                  </a:cubicBezTo>
                  <a:cubicBezTo>
                    <a:pt x="630849" y="853352"/>
                    <a:pt x="812800" y="662323"/>
                    <a:pt x="812800" y="426676"/>
                  </a:cubicBezTo>
                  <a:cubicBezTo>
                    <a:pt x="812800" y="19102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3327"/>
              <a:ext cx="660400" cy="7600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O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650747" y="5849489"/>
            <a:ext cx="3255289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 bubbles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528675" y="4058384"/>
            <a:ext cx="885041" cy="929197"/>
            <a:chOff x="0" y="0"/>
            <a:chExt cx="812800" cy="85335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53352"/>
            </a:xfrm>
            <a:custGeom>
              <a:avLst/>
              <a:gdLst/>
              <a:ahLst/>
              <a:cxnLst/>
              <a:rect r="r" b="b" t="t" l="l"/>
              <a:pathLst>
                <a:path h="853352" w="812800">
                  <a:moveTo>
                    <a:pt x="406400" y="0"/>
                  </a:moveTo>
                  <a:cubicBezTo>
                    <a:pt x="181951" y="0"/>
                    <a:pt x="0" y="191029"/>
                    <a:pt x="0" y="426676"/>
                  </a:cubicBezTo>
                  <a:cubicBezTo>
                    <a:pt x="0" y="662323"/>
                    <a:pt x="181951" y="853352"/>
                    <a:pt x="406400" y="853352"/>
                  </a:cubicBezTo>
                  <a:cubicBezTo>
                    <a:pt x="630849" y="853352"/>
                    <a:pt x="812800" y="662323"/>
                    <a:pt x="812800" y="426676"/>
                  </a:cubicBezTo>
                  <a:cubicBezTo>
                    <a:pt x="812800" y="19102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A28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3327"/>
              <a:ext cx="660400" cy="7600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650747" y="4272324"/>
            <a:ext cx="3255289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 a drumroll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2880845" y="4058651"/>
            <a:ext cx="885041" cy="929197"/>
            <a:chOff x="0" y="0"/>
            <a:chExt cx="812800" cy="85335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53352"/>
            </a:xfrm>
            <a:custGeom>
              <a:avLst/>
              <a:gdLst/>
              <a:ahLst/>
              <a:cxnLst/>
              <a:rect r="r" b="b" t="t" l="l"/>
              <a:pathLst>
                <a:path h="853352" w="812800">
                  <a:moveTo>
                    <a:pt x="406400" y="0"/>
                  </a:moveTo>
                  <a:cubicBezTo>
                    <a:pt x="181951" y="0"/>
                    <a:pt x="0" y="191029"/>
                    <a:pt x="0" y="426676"/>
                  </a:cubicBezTo>
                  <a:cubicBezTo>
                    <a:pt x="0" y="662323"/>
                    <a:pt x="181951" y="853352"/>
                    <a:pt x="406400" y="853352"/>
                  </a:cubicBezTo>
                  <a:cubicBezTo>
                    <a:pt x="630849" y="853352"/>
                    <a:pt x="812800" y="662323"/>
                    <a:pt x="812800" y="426676"/>
                  </a:cubicBezTo>
                  <a:cubicBezTo>
                    <a:pt x="812800" y="19102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9052"/>
              <a:ext cx="660400" cy="674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M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4004011" y="4243595"/>
            <a:ext cx="3255289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 mic drop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528675" y="7212981"/>
            <a:ext cx="885041" cy="929197"/>
            <a:chOff x="0" y="0"/>
            <a:chExt cx="812800" cy="85335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53352"/>
            </a:xfrm>
            <a:custGeom>
              <a:avLst/>
              <a:gdLst/>
              <a:ahLst/>
              <a:cxnLst/>
              <a:rect r="r" b="b" t="t" l="l"/>
              <a:pathLst>
                <a:path h="853352" w="812800">
                  <a:moveTo>
                    <a:pt x="406400" y="0"/>
                  </a:moveTo>
                  <a:cubicBezTo>
                    <a:pt x="181951" y="0"/>
                    <a:pt x="0" y="191029"/>
                    <a:pt x="0" y="426676"/>
                  </a:cubicBezTo>
                  <a:cubicBezTo>
                    <a:pt x="0" y="662323"/>
                    <a:pt x="181951" y="853352"/>
                    <a:pt x="406400" y="853352"/>
                  </a:cubicBezTo>
                  <a:cubicBezTo>
                    <a:pt x="630849" y="853352"/>
                    <a:pt x="812800" y="662323"/>
                    <a:pt x="812800" y="426676"/>
                  </a:cubicBezTo>
                  <a:cubicBezTo>
                    <a:pt x="812800" y="19102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3327"/>
              <a:ext cx="660400" cy="7600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U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50747" y="7426921"/>
            <a:ext cx="3255289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 unveil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2880845" y="5636084"/>
            <a:ext cx="885041" cy="929197"/>
            <a:chOff x="0" y="0"/>
            <a:chExt cx="812800" cy="85335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53352"/>
            </a:xfrm>
            <a:custGeom>
              <a:avLst/>
              <a:gdLst/>
              <a:ahLst/>
              <a:cxnLst/>
              <a:rect r="r" b="b" t="t" l="l"/>
              <a:pathLst>
                <a:path h="853352" w="812800">
                  <a:moveTo>
                    <a:pt x="406400" y="0"/>
                  </a:moveTo>
                  <a:cubicBezTo>
                    <a:pt x="181951" y="0"/>
                    <a:pt x="0" y="191029"/>
                    <a:pt x="0" y="426676"/>
                  </a:cubicBezTo>
                  <a:cubicBezTo>
                    <a:pt x="0" y="662323"/>
                    <a:pt x="181951" y="853352"/>
                    <a:pt x="406400" y="853352"/>
                  </a:cubicBezTo>
                  <a:cubicBezTo>
                    <a:pt x="630849" y="853352"/>
                    <a:pt x="812800" y="662323"/>
                    <a:pt x="812800" y="426676"/>
                  </a:cubicBezTo>
                  <a:cubicBezTo>
                    <a:pt x="812800" y="19102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99052"/>
              <a:ext cx="660400" cy="674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  <a:r>
                <a:rPr lang="en-US" b="true" sz="30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O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4004011" y="5850024"/>
            <a:ext cx="2809254" cy="42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 quiet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2880845" y="7212981"/>
            <a:ext cx="885041" cy="929197"/>
            <a:chOff x="0" y="0"/>
            <a:chExt cx="812800" cy="85335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53352"/>
            </a:xfrm>
            <a:custGeom>
              <a:avLst/>
              <a:gdLst/>
              <a:ahLst/>
              <a:cxnLst/>
              <a:rect r="r" b="b" t="t" l="l"/>
              <a:pathLst>
                <a:path h="853352" w="812800">
                  <a:moveTo>
                    <a:pt x="406400" y="0"/>
                  </a:moveTo>
                  <a:cubicBezTo>
                    <a:pt x="181951" y="0"/>
                    <a:pt x="0" y="191029"/>
                    <a:pt x="0" y="426676"/>
                  </a:cubicBezTo>
                  <a:cubicBezTo>
                    <a:pt x="0" y="662323"/>
                    <a:pt x="181951" y="853352"/>
                    <a:pt x="406400" y="853352"/>
                  </a:cubicBezTo>
                  <a:cubicBezTo>
                    <a:pt x="630849" y="853352"/>
                    <a:pt x="812800" y="662323"/>
                    <a:pt x="812800" y="426676"/>
                  </a:cubicBezTo>
                  <a:cubicBezTo>
                    <a:pt x="812800" y="19102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A28D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99052"/>
              <a:ext cx="660400" cy="674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30"/>
                </a:lnSpc>
              </a:pPr>
              <a:r>
                <a:rPr lang="en-US" b="true" sz="2300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0-9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4018564" y="7401745"/>
            <a:ext cx="3172240" cy="847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Any number from 0-9 for a timer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40255" y="4075673"/>
            <a:ext cx="1457730" cy="145773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20"/>
                </a:lnSpc>
              </a:pPr>
              <a:r>
                <a:rPr lang="en-US" b="true" sz="2000">
                  <a:solidFill>
                    <a:srgbClr val="203162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Blue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60871" y="4795517"/>
            <a:ext cx="1457730" cy="14577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20"/>
                </a:lnSpc>
              </a:pPr>
              <a:r>
                <a:rPr lang="en-US" b="true" sz="2000">
                  <a:solidFill>
                    <a:srgbClr val="203162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Blue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773632" y="7743415"/>
            <a:ext cx="1457730" cy="145773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20"/>
                </a:lnSpc>
              </a:pPr>
              <a:r>
                <a:rPr lang="en-US" b="true" sz="2000">
                  <a:solidFill>
                    <a:srgbClr val="203162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Blue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996343" y="4371955"/>
            <a:ext cx="977865" cy="1203526"/>
            <a:chOff x="0" y="0"/>
            <a:chExt cx="6604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91A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98425"/>
              <a:ext cx="6604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20"/>
                </a:lnSpc>
              </a:pPr>
              <a:r>
                <a:rPr lang="en-US" b="true" sz="2000">
                  <a:solidFill>
                    <a:srgbClr val="203162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Pink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528157" y="7313171"/>
            <a:ext cx="977865" cy="1203526"/>
            <a:chOff x="0" y="0"/>
            <a:chExt cx="6604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91A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98425"/>
              <a:ext cx="6604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20"/>
                </a:lnSpc>
              </a:pPr>
              <a:r>
                <a:rPr lang="en-US" b="true" sz="2000">
                  <a:solidFill>
                    <a:srgbClr val="203162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Pink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44000" y="4093213"/>
            <a:ext cx="977865" cy="1203526"/>
            <a:chOff x="0" y="0"/>
            <a:chExt cx="6604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91A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98425"/>
              <a:ext cx="6604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20"/>
                </a:lnSpc>
              </a:pPr>
              <a:r>
                <a:rPr lang="en-US" b="true" sz="2000">
                  <a:solidFill>
                    <a:srgbClr val="203162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Pink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12234" y="7605501"/>
            <a:ext cx="977865" cy="1203526"/>
            <a:chOff x="0" y="0"/>
            <a:chExt cx="6604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91A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98425"/>
              <a:ext cx="6604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20"/>
                </a:lnSpc>
              </a:pPr>
              <a:r>
                <a:rPr lang="en-US" b="true" sz="2000">
                  <a:solidFill>
                    <a:srgbClr val="203162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Pink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695315" y="7636556"/>
            <a:ext cx="977865" cy="1203526"/>
            <a:chOff x="0" y="0"/>
            <a:chExt cx="6604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91A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98425"/>
              <a:ext cx="6604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20"/>
                </a:lnSpc>
              </a:pPr>
              <a:r>
                <a:rPr lang="en-US" b="true" sz="2000">
                  <a:solidFill>
                    <a:srgbClr val="203162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Pink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249358" y="6109645"/>
            <a:ext cx="977865" cy="1203526"/>
            <a:chOff x="0" y="0"/>
            <a:chExt cx="6604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91AE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98425"/>
              <a:ext cx="6604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20"/>
                </a:lnSpc>
              </a:pPr>
              <a:r>
                <a:rPr lang="en-US" b="true" sz="2000">
                  <a:solidFill>
                    <a:srgbClr val="203162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Pink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550144" y="4127921"/>
            <a:ext cx="1744932" cy="1744932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20"/>
                </a:lnSpc>
              </a:pPr>
              <a:r>
                <a:rPr lang="en-US" b="true" sz="2000">
                  <a:solidFill>
                    <a:srgbClr val="203162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Yellow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694383" y="7365853"/>
            <a:ext cx="1744932" cy="1744932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20"/>
                </a:lnSpc>
              </a:pPr>
              <a:r>
                <a:rPr lang="en-US" b="true" sz="2000">
                  <a:solidFill>
                    <a:srgbClr val="203162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Yellow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28700" y="5380780"/>
            <a:ext cx="1744932" cy="1744932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20"/>
                </a:lnSpc>
              </a:pPr>
              <a:r>
                <a:rPr lang="en-US" b="true" sz="2000">
                  <a:solidFill>
                    <a:srgbClr val="203162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Yellow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4956088" y="5737405"/>
            <a:ext cx="1466522" cy="1466522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A28D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20"/>
                </a:lnSpc>
              </a:pPr>
              <a:r>
                <a:rPr lang="en-US" b="true" sz="2000">
                  <a:solidFill>
                    <a:srgbClr val="203162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Green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8839242" y="5519985"/>
            <a:ext cx="1466522" cy="1466522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A28D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20"/>
                </a:lnSpc>
              </a:pPr>
              <a:r>
                <a:rPr lang="en-US" b="true" sz="2000">
                  <a:solidFill>
                    <a:srgbClr val="203162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Green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1849930" y="0"/>
            <a:ext cx="6435334" cy="10287000"/>
            <a:chOff x="0" y="0"/>
            <a:chExt cx="1694903" cy="2709333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6949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94903">
                  <a:moveTo>
                    <a:pt x="0" y="0"/>
                  </a:moveTo>
                  <a:lnTo>
                    <a:pt x="1694903" y="0"/>
                  </a:lnTo>
                  <a:lnTo>
                    <a:pt x="16949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38100"/>
              <a:ext cx="1694903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2564305" y="4340194"/>
            <a:ext cx="5273327" cy="1913090"/>
            <a:chOff x="0" y="0"/>
            <a:chExt cx="2041859" cy="74075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041871" cy="740758"/>
            </a:xfrm>
            <a:custGeom>
              <a:avLst/>
              <a:gdLst/>
              <a:ahLst/>
              <a:cxnLst/>
              <a:rect r="r" b="b" t="t" l="l"/>
              <a:pathLst>
                <a:path h="740758" w="2041871">
                  <a:moveTo>
                    <a:pt x="1738493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91963"/>
                  </a:cubicBezTo>
                  <a:cubicBezTo>
                    <a:pt x="0" y="415727"/>
                    <a:pt x="66279" y="510868"/>
                    <a:pt x="162037" y="555009"/>
                  </a:cubicBezTo>
                  <a:lnTo>
                    <a:pt x="162037" y="740758"/>
                  </a:lnTo>
                  <a:lnTo>
                    <a:pt x="353844" y="581291"/>
                  </a:lnTo>
                  <a:lnTo>
                    <a:pt x="1738493" y="581291"/>
                  </a:lnTo>
                  <a:cubicBezTo>
                    <a:pt x="1915422" y="581291"/>
                    <a:pt x="2041859" y="457778"/>
                    <a:pt x="2041859" y="291948"/>
                  </a:cubicBezTo>
                  <a:cubicBezTo>
                    <a:pt x="2041871" y="123512"/>
                    <a:pt x="1915422" y="0"/>
                    <a:pt x="1738493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9525"/>
              <a:ext cx="2041859" cy="5407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249"/>
                </a:lnSpc>
              </a:pPr>
              <a:r>
                <a:rPr lang="en-US" b="true" sz="24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How can Jan organize and present the results?</a:t>
              </a: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15200969" y="7269881"/>
            <a:ext cx="2286282" cy="2277709"/>
          </a:xfrm>
          <a:custGeom>
            <a:avLst/>
            <a:gdLst/>
            <a:ahLst/>
            <a:cxnLst/>
            <a:rect r="r" b="b" t="t" l="l"/>
            <a:pathLst>
              <a:path h="2277709" w="2286282">
                <a:moveTo>
                  <a:pt x="0" y="0"/>
                </a:moveTo>
                <a:lnTo>
                  <a:pt x="2286282" y="0"/>
                </a:lnTo>
                <a:lnTo>
                  <a:pt x="2286282" y="2277709"/>
                </a:lnTo>
                <a:lnTo>
                  <a:pt x="0" y="22777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12669080" y="590550"/>
            <a:ext cx="1922948" cy="2852609"/>
          </a:xfrm>
          <a:custGeom>
            <a:avLst/>
            <a:gdLst/>
            <a:ahLst/>
            <a:cxnLst/>
            <a:rect r="r" b="b" t="t" l="l"/>
            <a:pathLst>
              <a:path h="2852609" w="1922948">
                <a:moveTo>
                  <a:pt x="0" y="0"/>
                </a:moveTo>
                <a:lnTo>
                  <a:pt x="1922949" y="0"/>
                </a:lnTo>
                <a:lnTo>
                  <a:pt x="1922949" y="2852609"/>
                </a:lnTo>
                <a:lnTo>
                  <a:pt x="0" y="28526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2" id="52"/>
          <p:cNvSpPr txBox="true"/>
          <p:nvPr/>
        </p:nvSpPr>
        <p:spPr>
          <a:xfrm rot="0">
            <a:off x="1028700" y="2255557"/>
            <a:ext cx="8807544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Jan asks 15 of her friends what their favorite color is. Here are the answers she gathered: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028700" y="819150"/>
            <a:ext cx="9819251" cy="133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7400" b="true">
                <a:solidFill>
                  <a:srgbClr val="203162"/>
                </a:solidFill>
                <a:latin typeface="Agrandir Bold"/>
                <a:ea typeface="Agrandir Bold"/>
                <a:cs typeface="Agrandir Bold"/>
                <a:sym typeface="Agrandir Bold"/>
              </a:rPr>
              <a:t>Favorite Color Poll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6439315" y="6269186"/>
            <a:ext cx="1744932" cy="1744932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20"/>
                </a:lnSpc>
              </a:pPr>
              <a:r>
                <a:rPr lang="en-US" b="true" sz="2000">
                  <a:solidFill>
                    <a:srgbClr val="203162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Yellow</a:t>
              </a:r>
            </a:p>
          </p:txBody>
        </p:sp>
      </p:grpSp>
    </p:spTree>
  </p:cSld>
  <p:clrMapOvr>
    <a:masterClrMapping/>
  </p:clrMapOvr>
  <p:transition spd="fast">
    <p:cover dir="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85577" y="4743485"/>
            <a:ext cx="986785" cy="1463851"/>
          </a:xfrm>
          <a:custGeom>
            <a:avLst/>
            <a:gdLst/>
            <a:ahLst/>
            <a:cxnLst/>
            <a:rect r="r" b="b" t="t" l="l"/>
            <a:pathLst>
              <a:path h="1463851" w="986785">
                <a:moveTo>
                  <a:pt x="0" y="0"/>
                </a:moveTo>
                <a:lnTo>
                  <a:pt x="986785" y="0"/>
                </a:lnTo>
                <a:lnTo>
                  <a:pt x="986785" y="1463852"/>
                </a:lnTo>
                <a:lnTo>
                  <a:pt x="0" y="1463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76284" y="4743485"/>
            <a:ext cx="1467520" cy="1463851"/>
          </a:xfrm>
          <a:custGeom>
            <a:avLst/>
            <a:gdLst/>
            <a:ahLst/>
            <a:cxnLst/>
            <a:rect r="r" b="b" t="t" l="l"/>
            <a:pathLst>
              <a:path h="1463851" w="1467520">
                <a:moveTo>
                  <a:pt x="0" y="0"/>
                </a:moveTo>
                <a:lnTo>
                  <a:pt x="1467520" y="0"/>
                </a:lnTo>
                <a:lnTo>
                  <a:pt x="1467520" y="1463852"/>
                </a:lnTo>
                <a:lnTo>
                  <a:pt x="0" y="1463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91199" y="4743485"/>
            <a:ext cx="1439207" cy="1463851"/>
          </a:xfrm>
          <a:custGeom>
            <a:avLst/>
            <a:gdLst/>
            <a:ahLst/>
            <a:cxnLst/>
            <a:rect r="r" b="b" t="t" l="l"/>
            <a:pathLst>
              <a:path h="1463851" w="1439207">
                <a:moveTo>
                  <a:pt x="0" y="0"/>
                </a:moveTo>
                <a:lnTo>
                  <a:pt x="1439207" y="0"/>
                </a:lnTo>
                <a:lnTo>
                  <a:pt x="1439207" y="1463852"/>
                </a:lnTo>
                <a:lnTo>
                  <a:pt x="0" y="14638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23949" y="1403641"/>
            <a:ext cx="11040101" cy="2457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79"/>
              </a:lnSpc>
              <a:spcBef>
                <a:spcPct val="0"/>
              </a:spcBef>
            </a:pPr>
            <a:r>
              <a:rPr lang="en-US" b="true" sz="7399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By the end of the lesson, you'll be able to: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97247" y="6617569"/>
            <a:ext cx="4163445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</a:pPr>
            <a:r>
              <a:rPr lang="en-US" b="true" sz="2899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Summarize data using frequency, mode, mean, and median.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29002" y="6617569"/>
            <a:ext cx="3229995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</a:pPr>
            <a:r>
              <a:rPr lang="en-US" b="true" sz="2899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Present data using a frequency table.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95805" y="6617569"/>
            <a:ext cx="3229995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</a:pPr>
            <a:r>
              <a:rPr lang="en-US" b="true" sz="2899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Create a conclusion from the data.</a:t>
            </a:r>
          </a:p>
        </p:txBody>
      </p:sp>
    </p:spTree>
  </p:cSld>
  <p:clrMapOvr>
    <a:masterClrMapping/>
  </p:clrMapOvr>
  <p:transition spd="fast">
    <p:cover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31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8912" y="1028700"/>
            <a:ext cx="4810175" cy="945527"/>
            <a:chOff x="0" y="0"/>
            <a:chExt cx="1266877" cy="249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Presenting Results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71701" y="3005278"/>
            <a:ext cx="4819770" cy="5684765"/>
            <a:chOff x="0" y="0"/>
            <a:chExt cx="1269404" cy="1497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0"/>
              <a:ext cx="1269404" cy="14019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Frequency</a:t>
              </a:r>
            </a:p>
            <a:p>
              <a:pPr algn="ctr">
                <a:lnSpc>
                  <a:spcPts val="2827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refers to the number of times a result appears in the data set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96530" y="3005278"/>
            <a:ext cx="4819770" cy="5684765"/>
            <a:chOff x="0" y="0"/>
            <a:chExt cx="1269404" cy="1497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404" cy="1497222"/>
            </a:xfrm>
            <a:custGeom>
              <a:avLst/>
              <a:gdLst/>
              <a:ahLst/>
              <a:cxnLst/>
              <a:rect r="r" b="b" t="t" l="l"/>
              <a:pathLst>
                <a:path h="1497222" w="1269404">
                  <a:moveTo>
                    <a:pt x="0" y="0"/>
                  </a:moveTo>
                  <a:lnTo>
                    <a:pt x="1269404" y="0"/>
                  </a:lnTo>
                  <a:lnTo>
                    <a:pt x="1269404" y="1497222"/>
                  </a:lnTo>
                  <a:lnTo>
                    <a:pt x="0" y="1497222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69404" cy="15543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</a:p>
            <a:p>
              <a:pPr algn="ctr">
                <a:lnSpc>
                  <a:spcPts val="5454"/>
                </a:lnSpc>
              </a:pPr>
              <a:r>
                <a:rPr lang="en-US" sz="5400" b="true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Mode</a:t>
              </a:r>
            </a:p>
            <a:p>
              <a:pPr algn="ctr">
                <a:lnSpc>
                  <a:spcPts val="3695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refers to the result with the greatest frequency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52721" y="3685770"/>
            <a:ext cx="1457730" cy="145773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369968" y="3670607"/>
            <a:ext cx="1472893" cy="147289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672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35141" y="805075"/>
            <a:ext cx="1931660" cy="2865532"/>
          </a:xfrm>
          <a:custGeom>
            <a:avLst/>
            <a:gdLst/>
            <a:ahLst/>
            <a:cxnLst/>
            <a:rect r="r" b="b" t="t" l="l"/>
            <a:pathLst>
              <a:path h="2865532" w="1931660">
                <a:moveTo>
                  <a:pt x="0" y="0"/>
                </a:moveTo>
                <a:lnTo>
                  <a:pt x="1931660" y="0"/>
                </a:lnTo>
                <a:lnTo>
                  <a:pt x="1931660" y="2865532"/>
                </a:lnTo>
                <a:lnTo>
                  <a:pt x="0" y="2865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934247" y="6840003"/>
            <a:ext cx="2664120" cy="2709739"/>
          </a:xfrm>
          <a:custGeom>
            <a:avLst/>
            <a:gdLst/>
            <a:ahLst/>
            <a:cxnLst/>
            <a:rect r="r" b="b" t="t" l="l"/>
            <a:pathLst>
              <a:path h="2709739" w="2664120">
                <a:moveTo>
                  <a:pt x="0" y="0"/>
                </a:moveTo>
                <a:lnTo>
                  <a:pt x="2664121" y="0"/>
                </a:lnTo>
                <a:lnTo>
                  <a:pt x="2664121" y="2709739"/>
                </a:lnTo>
                <a:lnTo>
                  <a:pt x="0" y="27097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669582" y="4574553"/>
          <a:ext cx="7315200" cy="3724772"/>
        </p:xfrm>
        <a:graphic>
          <a:graphicData uri="http://schemas.openxmlformats.org/drawingml/2006/table">
            <a:tbl>
              <a:tblPr/>
              <a:tblGrid>
                <a:gridCol w="2640513"/>
                <a:gridCol w="4674687"/>
              </a:tblGrid>
              <a:tr h="12415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FFFFFF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Color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FFFFFF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Number of Friends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</a:tr>
              <a:tr h="12415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2415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0" y="0"/>
            <a:ext cx="8264134" cy="10287000"/>
            <a:chOff x="0" y="0"/>
            <a:chExt cx="2176562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7656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176562">
                  <a:moveTo>
                    <a:pt x="0" y="0"/>
                  </a:moveTo>
                  <a:lnTo>
                    <a:pt x="2176562" y="0"/>
                  </a:lnTo>
                  <a:lnTo>
                    <a:pt x="2176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176562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38294" y="1028700"/>
            <a:ext cx="4810175" cy="945527"/>
            <a:chOff x="0" y="0"/>
            <a:chExt cx="1266877" cy="2490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Presenting Results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4605922"/>
            <a:ext cx="2150314" cy="1075157"/>
          </a:xfrm>
          <a:custGeom>
            <a:avLst/>
            <a:gdLst/>
            <a:ahLst/>
            <a:cxnLst/>
            <a:rect r="r" b="b" t="t" l="l"/>
            <a:pathLst>
              <a:path h="1075157" w="2150314">
                <a:moveTo>
                  <a:pt x="0" y="0"/>
                </a:moveTo>
                <a:lnTo>
                  <a:pt x="2150314" y="0"/>
                </a:lnTo>
                <a:lnTo>
                  <a:pt x="2150314" y="1075156"/>
                </a:lnTo>
                <a:lnTo>
                  <a:pt x="0" y="1075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720350" y="3679383"/>
            <a:ext cx="467049" cy="408668"/>
            <a:chOff x="0" y="0"/>
            <a:chExt cx="812800" cy="711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27000" y="368300"/>
              <a:ext cx="558800" cy="292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584232" y="3679383"/>
            <a:ext cx="467049" cy="408668"/>
            <a:chOff x="0" y="0"/>
            <a:chExt cx="812800" cy="711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9D4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368300"/>
              <a:ext cx="558800" cy="292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8700" y="6071314"/>
            <a:ext cx="6521295" cy="1026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20"/>
              </a:lnSpc>
            </a:pPr>
            <a:r>
              <a:rPr lang="en-US" sz="54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Frequency Table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7461257"/>
            <a:ext cx="6787995" cy="876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 b="true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It is used to represent the frequency of different results in the data.</a:t>
            </a:r>
            <a:r>
              <a:rPr lang="en-US" sz="2899" b="true">
                <a:solidFill>
                  <a:srgbClr val="F8F6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69582" y="2524374"/>
            <a:ext cx="2137179" cy="94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9"/>
              </a:lnSpc>
            </a:pPr>
            <a:r>
              <a:rPr lang="en-US" sz="28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result or data value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584232" y="2982209"/>
            <a:ext cx="2137179" cy="46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9"/>
              </a:lnSpc>
            </a:pPr>
            <a:r>
              <a:rPr lang="en-US" sz="2899" b="true">
                <a:solidFill>
                  <a:srgbClr val="2031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frequency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8294" y="857250"/>
            <a:ext cx="4810175" cy="945527"/>
            <a:chOff x="0" y="0"/>
            <a:chExt cx="1266877" cy="249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Presenting Results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4114962"/>
          <a:ext cx="8566231" cy="5406123"/>
        </p:xfrm>
        <a:graphic>
          <a:graphicData uri="http://schemas.openxmlformats.org/drawingml/2006/table">
            <a:tbl>
              <a:tblPr/>
              <a:tblGrid>
                <a:gridCol w="4283115"/>
                <a:gridCol w="4283115"/>
              </a:tblGrid>
              <a:tr h="10966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Color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Number of Friends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</a:tr>
              <a:tr h="10966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Pink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6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0966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Green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2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0966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Blue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3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0195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Yellow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4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11849930" y="0"/>
            <a:ext cx="6435334" cy="10287000"/>
            <a:chOff x="0" y="0"/>
            <a:chExt cx="1694903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949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94903">
                  <a:moveTo>
                    <a:pt x="0" y="0"/>
                  </a:moveTo>
                  <a:lnTo>
                    <a:pt x="1694903" y="0"/>
                  </a:lnTo>
                  <a:lnTo>
                    <a:pt x="16949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1694903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535709" y="3900131"/>
            <a:ext cx="5063777" cy="1836752"/>
            <a:chOff x="0" y="0"/>
            <a:chExt cx="1960721" cy="71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60732" cy="711200"/>
            </a:xfrm>
            <a:custGeom>
              <a:avLst/>
              <a:gdLst/>
              <a:ahLst/>
              <a:cxnLst/>
              <a:rect r="r" b="b" t="t" l="l"/>
              <a:pathLst>
                <a:path h="711200" w="1960732">
                  <a:moveTo>
                    <a:pt x="1658736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75871"/>
                  </a:cubicBezTo>
                  <a:cubicBezTo>
                    <a:pt x="0" y="386169"/>
                    <a:pt x="66279" y="481310"/>
                    <a:pt x="162037" y="525451"/>
                  </a:cubicBezTo>
                  <a:lnTo>
                    <a:pt x="162037" y="711200"/>
                  </a:lnTo>
                  <a:lnTo>
                    <a:pt x="353844" y="551732"/>
                  </a:lnTo>
                  <a:lnTo>
                    <a:pt x="1658736" y="551732"/>
                  </a:lnTo>
                  <a:cubicBezTo>
                    <a:pt x="1834283" y="551732"/>
                    <a:pt x="1960721" y="428220"/>
                    <a:pt x="1960721" y="275861"/>
                  </a:cubicBezTo>
                  <a:cubicBezTo>
                    <a:pt x="1960732" y="123512"/>
                    <a:pt x="1834283" y="0"/>
                    <a:pt x="1658736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60721" cy="558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b="true" sz="2499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Which color is the mode?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5391130">
            <a:off x="13007870" y="209262"/>
            <a:ext cx="1942924" cy="2882242"/>
          </a:xfrm>
          <a:custGeom>
            <a:avLst/>
            <a:gdLst/>
            <a:ahLst/>
            <a:cxnLst/>
            <a:rect r="r" b="b" t="t" l="l"/>
            <a:pathLst>
              <a:path h="2882242" w="1942924">
                <a:moveTo>
                  <a:pt x="0" y="0"/>
                </a:moveTo>
                <a:lnTo>
                  <a:pt x="1942924" y="0"/>
                </a:lnTo>
                <a:lnTo>
                  <a:pt x="1942924" y="2882242"/>
                </a:lnTo>
                <a:lnTo>
                  <a:pt x="0" y="2882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2454110"/>
            <a:ext cx="8566231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33478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equivalent frequency of Jan's poll is shown below: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5067597" y="6818023"/>
            <a:ext cx="2531888" cy="2575243"/>
          </a:xfrm>
          <a:custGeom>
            <a:avLst/>
            <a:gdLst/>
            <a:ahLst/>
            <a:cxnLst/>
            <a:rect r="r" b="b" t="t" l="l"/>
            <a:pathLst>
              <a:path h="2575243" w="2531888">
                <a:moveTo>
                  <a:pt x="0" y="0"/>
                </a:moveTo>
                <a:lnTo>
                  <a:pt x="2531888" y="0"/>
                </a:lnTo>
                <a:lnTo>
                  <a:pt x="2531888" y="2575243"/>
                </a:lnTo>
                <a:lnTo>
                  <a:pt x="0" y="2575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4114962"/>
          <a:ext cx="8566231" cy="5406123"/>
        </p:xfrm>
        <a:graphic>
          <a:graphicData uri="http://schemas.openxmlformats.org/drawingml/2006/table">
            <a:tbl>
              <a:tblPr/>
              <a:tblGrid>
                <a:gridCol w="4283115"/>
                <a:gridCol w="4283115"/>
              </a:tblGrid>
              <a:tr h="10966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Color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Number of Friends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</a:tr>
              <a:tr h="10966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Pink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6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0966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Green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2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0966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Blue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3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0195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Yellow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334782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4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1849930" y="0"/>
            <a:ext cx="6435334" cy="10287000"/>
            <a:chOff x="0" y="0"/>
            <a:chExt cx="169490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49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94903">
                  <a:moveTo>
                    <a:pt x="0" y="0"/>
                  </a:moveTo>
                  <a:lnTo>
                    <a:pt x="1694903" y="0"/>
                  </a:lnTo>
                  <a:lnTo>
                    <a:pt x="16949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1694903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65657" y="4618401"/>
            <a:ext cx="6638283" cy="1943207"/>
          </a:xfrm>
          <a:custGeom>
            <a:avLst/>
            <a:gdLst/>
            <a:ahLst/>
            <a:cxnLst/>
            <a:rect r="r" b="b" t="t" l="l"/>
            <a:pathLst>
              <a:path h="1943207" w="6638283">
                <a:moveTo>
                  <a:pt x="0" y="0"/>
                </a:moveTo>
                <a:lnTo>
                  <a:pt x="6638284" y="0"/>
                </a:lnTo>
                <a:lnTo>
                  <a:pt x="6638284" y="1943207"/>
                </a:lnTo>
                <a:lnTo>
                  <a:pt x="0" y="1943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35184" y="3237384"/>
            <a:ext cx="4124116" cy="2352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Pink</a:t>
            </a:r>
            <a:r>
              <a:rPr lang="en-US" sz="36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 appears most often in the poll. Therefore, it is the </a:t>
            </a:r>
            <a:r>
              <a:rPr lang="en-US" sz="3699" b="true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mode.</a:t>
            </a:r>
            <a:r>
              <a:rPr lang="en-US" sz="369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391130">
            <a:off x="13007870" y="209262"/>
            <a:ext cx="1942924" cy="2882242"/>
          </a:xfrm>
          <a:custGeom>
            <a:avLst/>
            <a:gdLst/>
            <a:ahLst/>
            <a:cxnLst/>
            <a:rect r="r" b="b" t="t" l="l"/>
            <a:pathLst>
              <a:path h="2882242" w="1942924">
                <a:moveTo>
                  <a:pt x="0" y="0"/>
                </a:moveTo>
                <a:lnTo>
                  <a:pt x="1942924" y="0"/>
                </a:lnTo>
                <a:lnTo>
                  <a:pt x="1942924" y="2882242"/>
                </a:lnTo>
                <a:lnTo>
                  <a:pt x="0" y="2882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67597" y="6818023"/>
            <a:ext cx="2531888" cy="2575243"/>
          </a:xfrm>
          <a:custGeom>
            <a:avLst/>
            <a:gdLst/>
            <a:ahLst/>
            <a:cxnLst/>
            <a:rect r="r" b="b" t="t" l="l"/>
            <a:pathLst>
              <a:path h="2575243" w="2531888">
                <a:moveTo>
                  <a:pt x="0" y="0"/>
                </a:moveTo>
                <a:lnTo>
                  <a:pt x="2531888" y="0"/>
                </a:lnTo>
                <a:lnTo>
                  <a:pt x="2531888" y="2575243"/>
                </a:lnTo>
                <a:lnTo>
                  <a:pt x="0" y="25752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38294" y="857250"/>
            <a:ext cx="4810175" cy="945527"/>
            <a:chOff x="0" y="0"/>
            <a:chExt cx="1266877" cy="2490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6877" cy="249028"/>
            </a:xfrm>
            <a:custGeom>
              <a:avLst/>
              <a:gdLst/>
              <a:ahLst/>
              <a:cxnLst/>
              <a:rect r="r" b="b" t="t" l="l"/>
              <a:pathLst>
                <a:path h="249028" w="1266877">
                  <a:moveTo>
                    <a:pt x="124514" y="0"/>
                  </a:moveTo>
                  <a:lnTo>
                    <a:pt x="1142364" y="0"/>
                  </a:lnTo>
                  <a:cubicBezTo>
                    <a:pt x="1211131" y="0"/>
                    <a:pt x="1266877" y="55747"/>
                    <a:pt x="1266877" y="124514"/>
                  </a:cubicBezTo>
                  <a:lnTo>
                    <a:pt x="1266877" y="124514"/>
                  </a:lnTo>
                  <a:cubicBezTo>
                    <a:pt x="1266877" y="157537"/>
                    <a:pt x="1253759" y="189207"/>
                    <a:pt x="1230408" y="212558"/>
                  </a:cubicBezTo>
                  <a:cubicBezTo>
                    <a:pt x="1207057" y="235909"/>
                    <a:pt x="1175387" y="249028"/>
                    <a:pt x="1142364" y="249028"/>
                  </a:cubicBezTo>
                  <a:lnTo>
                    <a:pt x="124514" y="249028"/>
                  </a:lnTo>
                  <a:cubicBezTo>
                    <a:pt x="55747" y="249028"/>
                    <a:pt x="0" y="193281"/>
                    <a:pt x="0" y="124514"/>
                  </a:cubicBezTo>
                  <a:lnTo>
                    <a:pt x="0" y="124514"/>
                  </a:lnTo>
                  <a:cubicBezTo>
                    <a:pt x="0" y="55747"/>
                    <a:pt x="55747" y="0"/>
                    <a:pt x="124514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47625"/>
              <a:ext cx="1266877" cy="20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0"/>
                </a:lnSpc>
              </a:pPr>
              <a:r>
                <a:rPr lang="en-US" b="true" sz="3000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Presenting Results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2454110"/>
            <a:ext cx="8566231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33478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equivalent frequency of Jan's poll is shown below: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603296" y="6022249"/>
            <a:ext cx="5063777" cy="1881177"/>
            <a:chOff x="0" y="0"/>
            <a:chExt cx="1960721" cy="72840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60732" cy="728402"/>
            </a:xfrm>
            <a:custGeom>
              <a:avLst/>
              <a:gdLst/>
              <a:ahLst/>
              <a:cxnLst/>
              <a:rect r="r" b="b" t="t" l="l"/>
              <a:pathLst>
                <a:path h="728402" w="1960732">
                  <a:moveTo>
                    <a:pt x="1658736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85235"/>
                  </a:cubicBezTo>
                  <a:cubicBezTo>
                    <a:pt x="0" y="403370"/>
                    <a:pt x="66279" y="498511"/>
                    <a:pt x="162037" y="542653"/>
                  </a:cubicBezTo>
                  <a:lnTo>
                    <a:pt x="162037" y="728402"/>
                  </a:lnTo>
                  <a:lnTo>
                    <a:pt x="353844" y="568934"/>
                  </a:lnTo>
                  <a:lnTo>
                    <a:pt x="1658736" y="568934"/>
                  </a:lnTo>
                  <a:cubicBezTo>
                    <a:pt x="1834283" y="568934"/>
                    <a:pt x="1960721" y="445421"/>
                    <a:pt x="1960721" y="285223"/>
                  </a:cubicBezTo>
                  <a:cubicBezTo>
                    <a:pt x="1960732" y="123512"/>
                    <a:pt x="1834283" y="0"/>
                    <a:pt x="1658736" y="0"/>
                  </a:cubicBezTo>
                  <a:close/>
                </a:path>
              </a:pathLst>
            </a:custGeom>
            <a:solidFill>
              <a:srgbClr val="86C2F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57150"/>
              <a:ext cx="1960721" cy="480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9"/>
                </a:lnSpc>
              </a:pPr>
              <a:r>
                <a:rPr lang="en-US" b="true" sz="2499">
                  <a:solidFill>
                    <a:srgbClr val="33478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Remember: A data set may have one mode, multiple modes, or no mode.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597634" cy="10287000"/>
            <a:chOff x="0" y="0"/>
            <a:chExt cx="252777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2777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27772">
                  <a:moveTo>
                    <a:pt x="0" y="0"/>
                  </a:moveTo>
                  <a:lnTo>
                    <a:pt x="2527772" y="0"/>
                  </a:lnTo>
                  <a:lnTo>
                    <a:pt x="252777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031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2527772" cy="267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4623767"/>
            <a:ext cx="6814911" cy="1089040"/>
            <a:chOff x="0" y="0"/>
            <a:chExt cx="1794874" cy="2868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4874" cy="286825"/>
            </a:xfrm>
            <a:custGeom>
              <a:avLst/>
              <a:gdLst/>
              <a:ahLst/>
              <a:cxnLst/>
              <a:rect r="r" b="b" t="t" l="l"/>
              <a:pathLst>
                <a:path h="286825" w="1794874">
                  <a:moveTo>
                    <a:pt x="0" y="0"/>
                  </a:moveTo>
                  <a:lnTo>
                    <a:pt x="1794874" y="0"/>
                  </a:lnTo>
                  <a:lnTo>
                    <a:pt x="1794874" y="286825"/>
                  </a:lnTo>
                  <a:lnTo>
                    <a:pt x="0" y="286825"/>
                  </a:lnTo>
                  <a:close/>
                </a:path>
              </a:pathLst>
            </a:custGeom>
            <a:solidFill>
              <a:srgbClr val="FFC61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38100"/>
              <a:ext cx="1794874" cy="248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7"/>
                </a:lnSpc>
              </a:pPr>
              <a:r>
                <a:rPr lang="en-US" b="true" sz="2799">
                  <a:solidFill>
                    <a:srgbClr val="2031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14, 2, 5, 2, 2, 5, 5, 7, 12, 13, 13, 14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1275990"/>
            <a:ext cx="8115300" cy="133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74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Try This!</a:t>
            </a:r>
            <a:r>
              <a:rPr lang="en-US" sz="7400" b="true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 </a:t>
            </a:r>
          </a:p>
        </p:txBody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0823839" y="1485540"/>
          <a:ext cx="6180765" cy="7315919"/>
        </p:xfrm>
        <a:graphic>
          <a:graphicData uri="http://schemas.openxmlformats.org/drawingml/2006/table">
            <a:tbl>
              <a:tblPr/>
              <a:tblGrid>
                <a:gridCol w="2461803"/>
                <a:gridCol w="3718961"/>
              </a:tblGrid>
              <a:tr h="11133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Score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Frequency</a:t>
                      </a: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A28D"/>
                    </a:solidFill>
                  </a:tcPr>
                </a:tc>
              </a:tr>
              <a:tr h="11133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11690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9800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9800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9800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  <a:tr h="9800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64606" marR="164606" marT="164606" marB="164606" anchor="ctr">
                    <a:lnL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461">
                      <a:solidFill>
                        <a:srgbClr val="F8F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42"/>
                    </a:solidFill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1028700" y="2985666"/>
            <a:ext cx="7829550" cy="1266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 grade 6 class has the following sets of scores in a quiz. Create a frequency table for the data set.</a:t>
            </a:r>
            <a:r>
              <a:rPr lang="en-US" sz="27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2950" y="6068006"/>
            <a:ext cx="811530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b="true" sz="27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is/are the mode/s of the data set?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b="true" sz="27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How many students are there in the class?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DAGjRUilz5A</dc:identifier>
  <dcterms:modified xsi:type="dcterms:W3CDTF">2011-08-01T06:04:30Z</dcterms:modified>
  <cp:revision>1</cp:revision>
  <dc:title>Presenting Numerical Data Education Presentation in Blue Cream Yellow Bold Geometric Style</dc:title>
</cp:coreProperties>
</file>