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5"/>
  </p:notesMasterIdLst>
  <p:handoutMasterIdLst>
    <p:handoutMasterId r:id="rId16"/>
  </p:handoutMasterIdLst>
  <p:sldIdLst>
    <p:sldId id="278" r:id="rId2"/>
    <p:sldId id="279" r:id="rId3"/>
    <p:sldId id="280" r:id="rId4"/>
    <p:sldId id="303" r:id="rId5"/>
    <p:sldId id="299" r:id="rId6"/>
    <p:sldId id="306" r:id="rId7"/>
    <p:sldId id="307" r:id="rId8"/>
    <p:sldId id="308" r:id="rId9"/>
    <p:sldId id="309" r:id="rId10"/>
    <p:sldId id="310" r:id="rId11"/>
    <p:sldId id="311" r:id="rId12"/>
    <p:sldId id="312" r:id="rId13"/>
    <p:sldId id="293" r:id="rId14"/>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09" autoAdjust="0"/>
  </p:normalViewPr>
  <p:slideViewPr>
    <p:cSldViewPr snapToGrid="0" snapToObjects="1">
      <p:cViewPr>
        <p:scale>
          <a:sx n="99" d="100"/>
          <a:sy n="99" d="100"/>
        </p:scale>
        <p:origin x="1096" y="504"/>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4B9D201-273A-4255-044F-6B39CD90DA30}"/>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74A7F44-A04C-8A7B-B3EE-48B238016F86}"/>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36B03D40-4D05-4032-A363-E8D6F5ABCC66}" type="datetimeFigureOut">
              <a:rPr lang="en-IN" smtClean="0"/>
              <a:t>11/12/22</a:t>
            </a:fld>
            <a:endParaRPr lang="en-IN"/>
          </a:p>
        </p:txBody>
      </p:sp>
      <p:sp>
        <p:nvSpPr>
          <p:cNvPr id="4" name="Footer Placeholder 3">
            <a:extLst>
              <a:ext uri="{FF2B5EF4-FFF2-40B4-BE49-F238E27FC236}">
                <a16:creationId xmlns:a16="http://schemas.microsoft.com/office/drawing/2014/main" id="{2BE6B50C-B8CE-B692-76B2-AE0754808CB4}"/>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DCE97FFE-6A1B-6D05-BE95-2868E69413F8}"/>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20CB5920-536B-43F1-BB90-2A0AACCFE152}" type="slidenum">
              <a:rPr lang="en-IN" smtClean="0"/>
              <a:t>‹#›</a:t>
            </a:fld>
            <a:endParaRPr lang="en-IN"/>
          </a:p>
        </p:txBody>
      </p:sp>
    </p:spTree>
    <p:extLst>
      <p:ext uri="{BB962C8B-B14F-4D97-AF65-F5344CB8AC3E}">
        <p14:creationId xmlns:p14="http://schemas.microsoft.com/office/powerpoint/2010/main" val="56201437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1045029"/>
            <a:ext cx="5385816" cy="2164515"/>
          </a:xfrm>
        </p:spPr>
        <p:txBody>
          <a:bodyPr/>
          <a:lstStyle/>
          <a:p>
            <a:r>
              <a:rPr lang="en-US" dirty="0"/>
              <a:t>Used Car Listing Price Prediction</a:t>
            </a:r>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r>
              <a:rPr lang="en-US" dirty="0"/>
              <a:t>Presented by Team 13​</a:t>
            </a:r>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F7CD-1D64-562E-4A2A-2926F5E9BA47}"/>
              </a:ext>
            </a:extLst>
          </p:cNvPr>
          <p:cNvSpPr>
            <a:spLocks noGrp="1"/>
          </p:cNvSpPr>
          <p:nvPr>
            <p:ph type="title"/>
          </p:nvPr>
        </p:nvSpPr>
        <p:spPr>
          <a:xfrm>
            <a:off x="4041648" y="959030"/>
            <a:ext cx="7282844" cy="768096"/>
          </a:xfrm>
        </p:spPr>
        <p:txBody>
          <a:bodyPr/>
          <a:lstStyle/>
          <a:p>
            <a:r>
              <a:rPr lang="en-US" dirty="0"/>
              <a:t>K-Prototype (3 of 3)</a:t>
            </a:r>
          </a:p>
        </p:txBody>
      </p:sp>
      <p:sp>
        <p:nvSpPr>
          <p:cNvPr id="3" name="Content Placeholder 2">
            <a:extLst>
              <a:ext uri="{FF2B5EF4-FFF2-40B4-BE49-F238E27FC236}">
                <a16:creationId xmlns:a16="http://schemas.microsoft.com/office/drawing/2014/main" id="{97F166B6-91C1-A965-BAEE-FB95D8672B53}"/>
              </a:ext>
            </a:extLst>
          </p:cNvPr>
          <p:cNvSpPr>
            <a:spLocks noGrp="1"/>
          </p:cNvSpPr>
          <p:nvPr>
            <p:ph idx="1"/>
          </p:nvPr>
        </p:nvSpPr>
        <p:spPr>
          <a:xfrm>
            <a:off x="4041648" y="1817649"/>
            <a:ext cx="7891272" cy="4583151"/>
          </a:xfrm>
        </p:spPr>
        <p:txBody>
          <a:bodyPr/>
          <a:lstStyle/>
          <a:p>
            <a:pPr marL="285750" indent="-285750">
              <a:buFont typeface="Arial" panose="020B0604020202020204" pitchFamily="34" charset="0"/>
              <a:buChar char="•"/>
            </a:pPr>
            <a:r>
              <a:rPr lang="en-US" dirty="0"/>
              <a:t>K-Prototype with Clusters K=2</a:t>
            </a:r>
          </a:p>
          <a:p>
            <a:pPr marL="285750" indent="-285750">
              <a:buFont typeface="Arial" panose="020B0604020202020204" pitchFamily="34" charset="0"/>
              <a:buChar char="•"/>
            </a:pPr>
            <a:endParaRPr lang="en-US" dirty="0"/>
          </a:p>
          <a:p>
            <a:endParaRPr lang="en-US" dirty="0"/>
          </a:p>
          <a:p>
            <a:pPr lvl="1" indent="0">
              <a:buNone/>
            </a:pPr>
            <a:endParaRPr lang="en-US" dirty="0"/>
          </a:p>
        </p:txBody>
      </p:sp>
      <p:sp>
        <p:nvSpPr>
          <p:cNvPr id="5" name="Slide Number Placeholder 4">
            <a:extLst>
              <a:ext uri="{FF2B5EF4-FFF2-40B4-BE49-F238E27FC236}">
                <a16:creationId xmlns:a16="http://schemas.microsoft.com/office/drawing/2014/main" id="{5B396EB1-FE0A-0809-15D0-DA343C4862E4}"/>
              </a:ext>
            </a:extLst>
          </p:cNvPr>
          <p:cNvSpPr>
            <a:spLocks noGrp="1"/>
          </p:cNvSpPr>
          <p:nvPr>
            <p:ph type="sldNum" sz="quarter" idx="12"/>
          </p:nvPr>
        </p:nvSpPr>
        <p:spPr/>
        <p:txBody>
          <a:bodyPr/>
          <a:lstStyle/>
          <a:p>
            <a:fld id="{48F63A3B-78C7-47BE-AE5E-E10140E04643}" type="slidenum">
              <a:rPr lang="en-US" smtClean="0"/>
              <a:t>10</a:t>
            </a:fld>
            <a:endParaRPr lang="en-US" dirty="0"/>
          </a:p>
        </p:txBody>
      </p:sp>
      <p:pic>
        <p:nvPicPr>
          <p:cNvPr id="8" name="Picture 7" descr="Chart, scatter chart&#10;&#10;Description automatically generated">
            <a:extLst>
              <a:ext uri="{FF2B5EF4-FFF2-40B4-BE49-F238E27FC236}">
                <a16:creationId xmlns:a16="http://schemas.microsoft.com/office/drawing/2014/main" id="{8A275064-740A-5B43-9DF0-143A7365CD4D}"/>
              </a:ext>
            </a:extLst>
          </p:cNvPr>
          <p:cNvPicPr>
            <a:picLocks noChangeAspect="1"/>
          </p:cNvPicPr>
          <p:nvPr/>
        </p:nvPicPr>
        <p:blipFill>
          <a:blip r:embed="rId2"/>
          <a:stretch>
            <a:fillRect/>
          </a:stretch>
        </p:blipFill>
        <p:spPr>
          <a:xfrm>
            <a:off x="5237734" y="2708855"/>
            <a:ext cx="5499100" cy="3378200"/>
          </a:xfrm>
          <a:prstGeom prst="rect">
            <a:avLst/>
          </a:prstGeom>
        </p:spPr>
      </p:pic>
    </p:spTree>
    <p:extLst>
      <p:ext uri="{BB962C8B-B14F-4D97-AF65-F5344CB8AC3E}">
        <p14:creationId xmlns:p14="http://schemas.microsoft.com/office/powerpoint/2010/main" val="1517242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F7CD-1D64-562E-4A2A-2926F5E9BA47}"/>
              </a:ext>
            </a:extLst>
          </p:cNvPr>
          <p:cNvSpPr>
            <a:spLocks noGrp="1"/>
          </p:cNvSpPr>
          <p:nvPr>
            <p:ph type="title"/>
          </p:nvPr>
        </p:nvSpPr>
        <p:spPr>
          <a:xfrm>
            <a:off x="4041648" y="959030"/>
            <a:ext cx="7282844" cy="768096"/>
          </a:xfrm>
        </p:spPr>
        <p:txBody>
          <a:bodyPr/>
          <a:lstStyle/>
          <a:p>
            <a:r>
              <a:rPr lang="en-US" dirty="0"/>
              <a:t>Chi-</a:t>
            </a:r>
            <a:r>
              <a:rPr lang="en-US" dirty="0" err="1"/>
              <a:t>SquareD</a:t>
            </a:r>
            <a:r>
              <a:rPr lang="en-US" dirty="0"/>
              <a:t> Test</a:t>
            </a:r>
          </a:p>
        </p:txBody>
      </p:sp>
      <p:sp>
        <p:nvSpPr>
          <p:cNvPr id="3" name="Content Placeholder 2">
            <a:extLst>
              <a:ext uri="{FF2B5EF4-FFF2-40B4-BE49-F238E27FC236}">
                <a16:creationId xmlns:a16="http://schemas.microsoft.com/office/drawing/2014/main" id="{97F166B6-91C1-A965-BAEE-FB95D8672B53}"/>
              </a:ext>
            </a:extLst>
          </p:cNvPr>
          <p:cNvSpPr>
            <a:spLocks noGrp="1"/>
          </p:cNvSpPr>
          <p:nvPr>
            <p:ph idx="1"/>
          </p:nvPr>
        </p:nvSpPr>
        <p:spPr>
          <a:xfrm>
            <a:off x="4041648" y="1817649"/>
            <a:ext cx="7891272" cy="4583151"/>
          </a:xfrm>
        </p:spPr>
        <p:txBody>
          <a:bodyPr/>
          <a:lstStyle/>
          <a:p>
            <a:pPr marL="285750" indent="-285750">
              <a:buFont typeface="Arial" panose="020B0604020202020204" pitchFamily="34" charset="0"/>
              <a:buChar char="•"/>
            </a:pPr>
            <a:endParaRPr lang="en-US" dirty="0"/>
          </a:p>
          <a:p>
            <a:pPr lvl="1" indent="0">
              <a:buNone/>
            </a:pPr>
            <a:endParaRPr lang="en-US" dirty="0"/>
          </a:p>
        </p:txBody>
      </p:sp>
      <p:sp>
        <p:nvSpPr>
          <p:cNvPr id="5" name="Slide Number Placeholder 4">
            <a:extLst>
              <a:ext uri="{FF2B5EF4-FFF2-40B4-BE49-F238E27FC236}">
                <a16:creationId xmlns:a16="http://schemas.microsoft.com/office/drawing/2014/main" id="{5B396EB1-FE0A-0809-15D0-DA343C4862E4}"/>
              </a:ext>
            </a:extLst>
          </p:cNvPr>
          <p:cNvSpPr>
            <a:spLocks noGrp="1"/>
          </p:cNvSpPr>
          <p:nvPr>
            <p:ph type="sldNum" sz="quarter" idx="12"/>
          </p:nvPr>
        </p:nvSpPr>
        <p:spPr/>
        <p:txBody>
          <a:bodyPr/>
          <a:lstStyle/>
          <a:p>
            <a:fld id="{48F63A3B-78C7-47BE-AE5E-E10140E04643}" type="slidenum">
              <a:rPr lang="en-US" smtClean="0"/>
              <a:t>11</a:t>
            </a:fld>
            <a:endParaRPr lang="en-US" dirty="0"/>
          </a:p>
        </p:txBody>
      </p:sp>
      <p:graphicFrame>
        <p:nvGraphicFramePr>
          <p:cNvPr id="7" name="Table 6">
            <a:extLst>
              <a:ext uri="{FF2B5EF4-FFF2-40B4-BE49-F238E27FC236}">
                <a16:creationId xmlns:a16="http://schemas.microsoft.com/office/drawing/2014/main" id="{5AA3CA18-4BA6-9FFF-5CE6-12CD84C77527}"/>
              </a:ext>
            </a:extLst>
          </p:cNvPr>
          <p:cNvGraphicFramePr>
            <a:graphicFrameLocks noGrp="1"/>
          </p:cNvGraphicFramePr>
          <p:nvPr>
            <p:extLst>
              <p:ext uri="{D42A27DB-BD31-4B8C-83A1-F6EECF244321}">
                <p14:modId xmlns:p14="http://schemas.microsoft.com/office/powerpoint/2010/main" val="4193846143"/>
              </p:ext>
            </p:extLst>
          </p:nvPr>
        </p:nvGraphicFramePr>
        <p:xfrm>
          <a:off x="4136706" y="1817649"/>
          <a:ext cx="6267378" cy="4583148"/>
        </p:xfrm>
        <a:graphic>
          <a:graphicData uri="http://schemas.openxmlformats.org/drawingml/2006/table">
            <a:tbl>
              <a:tblPr/>
              <a:tblGrid>
                <a:gridCol w="1044563">
                  <a:extLst>
                    <a:ext uri="{9D8B030D-6E8A-4147-A177-3AD203B41FA5}">
                      <a16:colId xmlns:a16="http://schemas.microsoft.com/office/drawing/2014/main" val="2860020718"/>
                    </a:ext>
                  </a:extLst>
                </a:gridCol>
                <a:gridCol w="1044563">
                  <a:extLst>
                    <a:ext uri="{9D8B030D-6E8A-4147-A177-3AD203B41FA5}">
                      <a16:colId xmlns:a16="http://schemas.microsoft.com/office/drawing/2014/main" val="242096261"/>
                    </a:ext>
                  </a:extLst>
                </a:gridCol>
                <a:gridCol w="1044563">
                  <a:extLst>
                    <a:ext uri="{9D8B030D-6E8A-4147-A177-3AD203B41FA5}">
                      <a16:colId xmlns:a16="http://schemas.microsoft.com/office/drawing/2014/main" val="2847057768"/>
                    </a:ext>
                  </a:extLst>
                </a:gridCol>
                <a:gridCol w="1044563">
                  <a:extLst>
                    <a:ext uri="{9D8B030D-6E8A-4147-A177-3AD203B41FA5}">
                      <a16:colId xmlns:a16="http://schemas.microsoft.com/office/drawing/2014/main" val="514288983"/>
                    </a:ext>
                  </a:extLst>
                </a:gridCol>
                <a:gridCol w="1044563">
                  <a:extLst>
                    <a:ext uri="{9D8B030D-6E8A-4147-A177-3AD203B41FA5}">
                      <a16:colId xmlns:a16="http://schemas.microsoft.com/office/drawing/2014/main" val="767022685"/>
                    </a:ext>
                  </a:extLst>
                </a:gridCol>
                <a:gridCol w="1044563">
                  <a:extLst>
                    <a:ext uri="{9D8B030D-6E8A-4147-A177-3AD203B41FA5}">
                      <a16:colId xmlns:a16="http://schemas.microsoft.com/office/drawing/2014/main" val="3452513144"/>
                    </a:ext>
                  </a:extLst>
                </a:gridCol>
              </a:tblGrid>
              <a:tr h="763858">
                <a:tc>
                  <a:txBody>
                    <a:bodyPr/>
                    <a:lstStyle/>
                    <a:p>
                      <a:pPr algn="l" fontAlgn="ctr"/>
                      <a:r>
                        <a:rPr lang="en-US" sz="1100" b="0" i="0" u="none" strike="noStrike" dirty="0">
                          <a:solidFill>
                            <a:srgbClr val="FFFFFF"/>
                          </a:solidFill>
                          <a:effectLst/>
                          <a:latin typeface="Calibri" panose="020F0502020204030204" pitchFamily="34" charset="0"/>
                        </a:rPr>
                        <a:t> </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1400" b="1" i="0" u="none" strike="noStrike">
                          <a:solidFill>
                            <a:srgbClr val="FFFFFF"/>
                          </a:solidFill>
                          <a:effectLst/>
                          <a:latin typeface="Calibri" panose="020F0502020204030204" pitchFamily="34" charset="0"/>
                        </a:rPr>
                        <a:t>Condition</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1400" b="1" i="0" u="none" strike="noStrike">
                          <a:solidFill>
                            <a:srgbClr val="FFFFFF"/>
                          </a:solidFill>
                          <a:effectLst/>
                          <a:latin typeface="Calibri" panose="020F0502020204030204" pitchFamily="34" charset="0"/>
                        </a:rPr>
                        <a:t>Cylinders</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1400" b="1" i="0" u="none" strike="noStrike">
                          <a:solidFill>
                            <a:srgbClr val="FFFFFF"/>
                          </a:solidFill>
                          <a:effectLst/>
                          <a:latin typeface="Calibri" panose="020F0502020204030204" pitchFamily="34" charset="0"/>
                        </a:rPr>
                        <a:t>Drive</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1400" b="1" i="0" u="none" strike="noStrike">
                          <a:solidFill>
                            <a:srgbClr val="FFFFFF"/>
                          </a:solidFill>
                          <a:effectLst/>
                          <a:latin typeface="Calibri" panose="020F0502020204030204" pitchFamily="34" charset="0"/>
                        </a:rPr>
                        <a:t>Size </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ctr" fontAlgn="ctr"/>
                      <a:r>
                        <a:rPr lang="en-US" sz="1400" b="1" i="0" u="none" strike="noStrike" dirty="0" err="1">
                          <a:solidFill>
                            <a:srgbClr val="FFFFFF"/>
                          </a:solidFill>
                          <a:effectLst/>
                          <a:latin typeface="Calibri" panose="020F0502020204030204" pitchFamily="34" charset="0"/>
                        </a:rPr>
                        <a:t>Paint_color</a:t>
                      </a:r>
                      <a:endParaRPr lang="en-US" sz="1400" b="1" i="0" u="none" strike="noStrike" dirty="0">
                        <a:solidFill>
                          <a:srgbClr val="FFFFFF"/>
                        </a:solidFill>
                        <a:effectLst/>
                        <a:latin typeface="Calibri" panose="020F0502020204030204" pitchFamily="34" charset="0"/>
                      </a:endParaRP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extLst>
                  <a:ext uri="{0D108BD9-81ED-4DB2-BD59-A6C34878D82A}">
                    <a16:rowId xmlns:a16="http://schemas.microsoft.com/office/drawing/2014/main" val="902951090"/>
                  </a:ext>
                </a:extLst>
              </a:tr>
              <a:tr h="763858">
                <a:tc>
                  <a:txBody>
                    <a:bodyPr/>
                    <a:lstStyle/>
                    <a:p>
                      <a:pPr algn="ctr" fontAlgn="ctr"/>
                      <a:r>
                        <a:rPr lang="en-US" sz="1400" b="1" i="0" u="none" strike="noStrike">
                          <a:solidFill>
                            <a:srgbClr val="FFFFFF"/>
                          </a:solidFill>
                          <a:effectLst/>
                          <a:latin typeface="Calibri" panose="020F0502020204030204" pitchFamily="34" charset="0"/>
                        </a:rPr>
                        <a:t>Condition</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r>
                        <a:rPr lang="en-US" sz="1100" b="0" i="0" u="none" strike="noStrike">
                          <a:solidFill>
                            <a:srgbClr val="000000"/>
                          </a:solidFill>
                          <a:effectLst/>
                          <a:latin typeface="Calibri" panose="020F0502020204030204" pitchFamily="34" charset="0"/>
                        </a:rPr>
                        <a:t> </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solidFill>
                      <a:srgbClr val="4472C4"/>
                    </a:solidFill>
                  </a:tcPr>
                </a:tc>
                <a:tc>
                  <a:txBody>
                    <a:bodyPr/>
                    <a:lstStyle/>
                    <a:p>
                      <a:pPr algn="ctr" fontAlgn="ctr"/>
                      <a:r>
                        <a:rPr lang="en-US" sz="1100" b="0" i="0" u="none" strike="noStrike" dirty="0">
                          <a:solidFill>
                            <a:srgbClr val="000000"/>
                          </a:solidFill>
                          <a:effectLst/>
                          <a:latin typeface="Calibri" panose="020F0502020204030204" pitchFamily="34" charset="0"/>
                        </a:rPr>
                        <a:t>658.9739334</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10799.67596</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4923.854797</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863.9486165</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50425040"/>
                  </a:ext>
                </a:extLst>
              </a:tr>
              <a:tr h="763858">
                <a:tc>
                  <a:txBody>
                    <a:bodyPr/>
                    <a:lstStyle/>
                    <a:p>
                      <a:pPr algn="ctr" fontAlgn="ctr"/>
                      <a:r>
                        <a:rPr lang="en-US" sz="1400" b="1" i="0" u="none" strike="noStrike">
                          <a:solidFill>
                            <a:srgbClr val="FFFFFF"/>
                          </a:solidFill>
                          <a:effectLst/>
                          <a:latin typeface="Calibri" panose="020F0502020204030204" pitchFamily="34" charset="0"/>
                        </a:rPr>
                        <a:t>Cylinders</a:t>
                      </a:r>
                    </a:p>
                  </a:txBody>
                  <a:tcPr marL="6475" marR="6475" marT="6475" marB="0" anchor="ctr">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475" marR="6475" marT="6475" marB="0" anchor="ctr">
                    <a:lnL>
                      <a:noFill/>
                    </a:lnL>
                    <a:lnR>
                      <a:noFill/>
                    </a:lnR>
                    <a:lnT>
                      <a:noFill/>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6475" marR="6475" marT="647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dirty="0">
                          <a:solidFill>
                            <a:srgbClr val="000000"/>
                          </a:solidFill>
                          <a:effectLst/>
                          <a:latin typeface="Calibri" panose="020F0502020204030204" pitchFamily="34" charset="0"/>
                        </a:rPr>
                        <a:t>6530.764661</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2602.976346</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2252.517055</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1961298"/>
                  </a:ext>
                </a:extLst>
              </a:tr>
              <a:tr h="763858">
                <a:tc>
                  <a:txBody>
                    <a:bodyPr/>
                    <a:lstStyle/>
                    <a:p>
                      <a:pPr algn="ctr" fontAlgn="ctr"/>
                      <a:r>
                        <a:rPr lang="en-US" sz="1400" b="1" i="0" u="none" strike="noStrike" dirty="0">
                          <a:solidFill>
                            <a:srgbClr val="FFFFFF"/>
                          </a:solidFill>
                          <a:effectLst/>
                          <a:latin typeface="Calibri" panose="020F0502020204030204" pitchFamily="34" charset="0"/>
                        </a:rPr>
                        <a:t>Drive</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475" marR="6475" marT="647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475" marR="6475" marT="647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dirty="0">
                          <a:solidFill>
                            <a:srgbClr val="000000"/>
                          </a:solidFill>
                          <a:effectLst/>
                          <a:latin typeface="Calibri" panose="020F0502020204030204" pitchFamily="34" charset="0"/>
                        </a:rPr>
                        <a:t>91.55149234</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100" b="0" i="0" u="none" strike="noStrike" dirty="0">
                          <a:solidFill>
                            <a:srgbClr val="000000"/>
                          </a:solidFill>
                          <a:effectLst/>
                          <a:latin typeface="Calibri" panose="020F0502020204030204" pitchFamily="34" charset="0"/>
                        </a:rPr>
                        <a:t>42.98858865</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23537537"/>
                  </a:ext>
                </a:extLst>
              </a:tr>
              <a:tr h="763858">
                <a:tc>
                  <a:txBody>
                    <a:bodyPr/>
                    <a:lstStyle/>
                    <a:p>
                      <a:pPr algn="ctr" fontAlgn="ctr"/>
                      <a:r>
                        <a:rPr lang="en-US" sz="1400" b="1" i="0" u="none" strike="noStrike">
                          <a:solidFill>
                            <a:srgbClr val="FFFFFF"/>
                          </a:solidFill>
                          <a:effectLst/>
                          <a:latin typeface="Calibri" panose="020F0502020204030204" pitchFamily="34" charset="0"/>
                        </a:rPr>
                        <a:t>Size </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475" marR="6475" marT="647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475" marR="6475" marT="6475" marB="0" anchor="ctr">
                    <a:lnL>
                      <a:noFill/>
                    </a:lnL>
                    <a:lnR>
                      <a:noFill/>
                    </a:lnR>
                    <a:lnT>
                      <a:noFill/>
                    </a:lnT>
                    <a:lnB>
                      <a:noFill/>
                    </a:lnB>
                  </a:tcPr>
                </a:tc>
                <a:tc>
                  <a:txBody>
                    <a:bodyPr/>
                    <a:lstStyle/>
                    <a:p>
                      <a:pPr algn="ctr" fontAlgn="ctr"/>
                      <a:endParaRPr lang="en-US" sz="1100" b="0" i="0" u="none" strike="noStrike">
                        <a:solidFill>
                          <a:srgbClr val="000000"/>
                        </a:solidFill>
                        <a:effectLst/>
                        <a:latin typeface="Calibri" panose="020F0502020204030204" pitchFamily="34" charset="0"/>
                      </a:endParaRPr>
                    </a:p>
                  </a:txBody>
                  <a:tcPr marL="6475" marR="6475" marT="647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ctr"/>
                      <a:r>
                        <a:rPr lang="en-US" sz="1100" b="0" i="0" u="none" strike="noStrike">
                          <a:solidFill>
                            <a:srgbClr val="000000"/>
                          </a:solidFill>
                          <a:effectLst/>
                          <a:latin typeface="Calibri" panose="020F0502020204030204" pitchFamily="34" charset="0"/>
                        </a:rPr>
                        <a:t> </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tc>
                  <a:txBody>
                    <a:bodyPr/>
                    <a:lstStyle/>
                    <a:p>
                      <a:pPr algn="ctr" fontAlgn="ctr"/>
                      <a:r>
                        <a:rPr lang="en-US" sz="1100" b="0" i="0" u="none" strike="noStrike" dirty="0">
                          <a:solidFill>
                            <a:srgbClr val="000000"/>
                          </a:solidFill>
                          <a:effectLst/>
                          <a:latin typeface="Calibri" panose="020F0502020204030204" pitchFamily="34" charset="0"/>
                        </a:rPr>
                        <a:t>2332.228253</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05758489"/>
                  </a:ext>
                </a:extLst>
              </a:tr>
              <a:tr h="763858">
                <a:tc>
                  <a:txBody>
                    <a:bodyPr/>
                    <a:lstStyle/>
                    <a:p>
                      <a:pPr algn="ctr" fontAlgn="ctr"/>
                      <a:r>
                        <a:rPr lang="en-US" sz="1400" b="1" i="0" u="none" strike="noStrike" dirty="0" err="1">
                          <a:solidFill>
                            <a:srgbClr val="FFFFFF"/>
                          </a:solidFill>
                          <a:effectLst/>
                          <a:latin typeface="Calibri" panose="020F0502020204030204" pitchFamily="34" charset="0"/>
                        </a:rPr>
                        <a:t>Paint_color</a:t>
                      </a:r>
                      <a:endParaRPr lang="en-US" sz="1400" b="1" i="0" u="none" strike="noStrike" dirty="0">
                        <a:solidFill>
                          <a:srgbClr val="FFFFFF"/>
                        </a:solidFill>
                        <a:effectLst/>
                        <a:latin typeface="Calibri" panose="020F0502020204030204" pitchFamily="34" charset="0"/>
                      </a:endParaRP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EA9DB"/>
                    </a:solidFill>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475" marR="6475" marT="6475" marB="0" anchor="ctr">
                    <a:lnL w="6350" cap="flat" cmpd="sng" algn="ctr">
                      <a:solidFill>
                        <a:srgbClr val="000000"/>
                      </a:solidFill>
                      <a:prstDash val="solid"/>
                      <a:round/>
                      <a:headEnd type="none" w="med" len="med"/>
                      <a:tailEnd type="none" w="med" len="med"/>
                    </a:lnL>
                    <a:lnR>
                      <a:noFill/>
                    </a:lnR>
                    <a:lnT>
                      <a:noFill/>
                    </a:lnT>
                    <a:lnB>
                      <a:noFill/>
                    </a:lnB>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475" marR="6475" marT="6475" marB="0" anchor="ctr">
                    <a:lnL>
                      <a:noFill/>
                    </a:lnL>
                    <a:lnR>
                      <a:noFill/>
                    </a:lnR>
                    <a:lnT>
                      <a:noFill/>
                    </a:lnT>
                    <a:lnB>
                      <a:noFill/>
                    </a:lnB>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475" marR="6475" marT="6475" marB="0" anchor="ctr">
                    <a:lnL>
                      <a:noFill/>
                    </a:lnL>
                    <a:lnR>
                      <a:noFill/>
                    </a:lnR>
                    <a:lnT>
                      <a:noFill/>
                    </a:lnT>
                    <a:lnB>
                      <a:noFill/>
                    </a:lnB>
                  </a:tcPr>
                </a:tc>
                <a:tc>
                  <a:txBody>
                    <a:bodyPr/>
                    <a:lstStyle/>
                    <a:p>
                      <a:pPr algn="l" fontAlgn="ctr"/>
                      <a:endParaRPr lang="en-US" sz="1100" b="0" i="0" u="none" strike="noStrike">
                        <a:solidFill>
                          <a:srgbClr val="000000"/>
                        </a:solidFill>
                        <a:effectLst/>
                        <a:latin typeface="Calibri" panose="020F0502020204030204" pitchFamily="34" charset="0"/>
                      </a:endParaRPr>
                    </a:p>
                  </a:txBody>
                  <a:tcPr marL="6475" marR="6475" marT="6475" marB="0" anchor="ctr">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l" fontAlgn="ctr"/>
                      <a:r>
                        <a:rPr lang="en-US" sz="1100" b="0" i="0" u="none" strike="noStrike" dirty="0">
                          <a:solidFill>
                            <a:srgbClr val="000000"/>
                          </a:solidFill>
                          <a:effectLst/>
                          <a:latin typeface="Calibri" panose="020F0502020204030204" pitchFamily="34" charset="0"/>
                        </a:rPr>
                        <a:t> </a:t>
                      </a:r>
                    </a:p>
                  </a:txBody>
                  <a:tcPr marL="6475" marR="6475" marT="647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472C4"/>
                    </a:solidFill>
                  </a:tcPr>
                </a:tc>
                <a:extLst>
                  <a:ext uri="{0D108BD9-81ED-4DB2-BD59-A6C34878D82A}">
                    <a16:rowId xmlns:a16="http://schemas.microsoft.com/office/drawing/2014/main" val="4176448158"/>
                  </a:ext>
                </a:extLst>
              </a:tr>
            </a:tbl>
          </a:graphicData>
        </a:graphic>
      </p:graphicFrame>
    </p:spTree>
    <p:extLst>
      <p:ext uri="{BB962C8B-B14F-4D97-AF65-F5344CB8AC3E}">
        <p14:creationId xmlns:p14="http://schemas.microsoft.com/office/powerpoint/2010/main" val="1117415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F7CD-1D64-562E-4A2A-2926F5E9BA47}"/>
              </a:ext>
            </a:extLst>
          </p:cNvPr>
          <p:cNvSpPr>
            <a:spLocks noGrp="1"/>
          </p:cNvSpPr>
          <p:nvPr>
            <p:ph type="title"/>
          </p:nvPr>
        </p:nvSpPr>
        <p:spPr>
          <a:xfrm>
            <a:off x="4041648" y="959030"/>
            <a:ext cx="7282844" cy="768096"/>
          </a:xfrm>
        </p:spPr>
        <p:txBody>
          <a:bodyPr/>
          <a:lstStyle/>
          <a:p>
            <a:r>
              <a:rPr lang="en-US" dirty="0"/>
              <a:t>Next Steps …</a:t>
            </a:r>
          </a:p>
        </p:txBody>
      </p:sp>
      <p:sp>
        <p:nvSpPr>
          <p:cNvPr id="3" name="Content Placeholder 2">
            <a:extLst>
              <a:ext uri="{FF2B5EF4-FFF2-40B4-BE49-F238E27FC236}">
                <a16:creationId xmlns:a16="http://schemas.microsoft.com/office/drawing/2014/main" id="{97F166B6-91C1-A965-BAEE-FB95D8672B53}"/>
              </a:ext>
            </a:extLst>
          </p:cNvPr>
          <p:cNvSpPr>
            <a:spLocks noGrp="1"/>
          </p:cNvSpPr>
          <p:nvPr>
            <p:ph idx="1"/>
          </p:nvPr>
        </p:nvSpPr>
        <p:spPr>
          <a:xfrm>
            <a:off x="4041648" y="1817649"/>
            <a:ext cx="7891272" cy="4583151"/>
          </a:xfrm>
        </p:spPr>
        <p:txBody>
          <a:bodyPr/>
          <a:lstStyle/>
          <a:p>
            <a:pPr marL="285750" indent="-285750">
              <a:buFont typeface="Arial" panose="020B0604020202020204" pitchFamily="34" charset="0"/>
              <a:buChar char="•"/>
            </a:pPr>
            <a:r>
              <a:rPr lang="en-US" sz="3200" dirty="0"/>
              <a:t>Group the data according to distinct combination of True and False for problematic 5 variables and find the count of each entry -</a:t>
            </a:r>
            <a:r>
              <a:rPr lang="en-US" sz="3200" dirty="0">
                <a:sym typeface="Wingdings" pitchFamily="2" charset="2"/>
              </a:rPr>
              <a:t> </a:t>
            </a:r>
            <a:r>
              <a:rPr lang="en-US" sz="3200" dirty="0">
                <a:solidFill>
                  <a:srgbClr val="00B050"/>
                </a:solidFill>
                <a:sym typeface="Wingdings" pitchFamily="2" charset="2"/>
              </a:rPr>
              <a:t>DONE </a:t>
            </a:r>
            <a:endParaRPr lang="en-US" sz="3200" dirty="0">
              <a:solidFill>
                <a:srgbClr val="00B050"/>
              </a:solidFill>
            </a:endParaRPr>
          </a:p>
          <a:p>
            <a:pPr marL="285750" indent="-285750">
              <a:buFont typeface="Arial" panose="020B0604020202020204" pitchFamily="34" charset="0"/>
              <a:buChar char="•"/>
            </a:pPr>
            <a:r>
              <a:rPr lang="en-US" sz="3200" dirty="0"/>
              <a:t>Find the vital stats of Sales Price for each of above row </a:t>
            </a:r>
            <a:r>
              <a:rPr lang="en-US" sz="3200" dirty="0">
                <a:sym typeface="Wingdings" pitchFamily="2" charset="2"/>
              </a:rPr>
              <a:t> Mean, Standard Deviation and Median </a:t>
            </a:r>
          </a:p>
          <a:p>
            <a:pPr marL="285750" indent="-285750">
              <a:buFont typeface="Arial" panose="020B0604020202020204" pitchFamily="34" charset="0"/>
              <a:buChar char="•"/>
            </a:pPr>
            <a:r>
              <a:rPr lang="en-US" sz="3200" dirty="0">
                <a:sym typeface="Wingdings" pitchFamily="2" charset="2"/>
              </a:rPr>
              <a:t>Apply Multiple imputer (MICE) if missingness has no observed pattern</a:t>
            </a:r>
            <a:endParaRPr lang="en-US" sz="3200" dirty="0"/>
          </a:p>
        </p:txBody>
      </p:sp>
      <p:sp>
        <p:nvSpPr>
          <p:cNvPr id="5" name="Slide Number Placeholder 4">
            <a:extLst>
              <a:ext uri="{FF2B5EF4-FFF2-40B4-BE49-F238E27FC236}">
                <a16:creationId xmlns:a16="http://schemas.microsoft.com/office/drawing/2014/main" id="{5B396EB1-FE0A-0809-15D0-DA343C4862E4}"/>
              </a:ext>
            </a:extLst>
          </p:cNvPr>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3053100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dirty="0"/>
              <a:t>Chirag Murali</a:t>
            </a:r>
          </a:p>
          <a:p>
            <a:r>
              <a:rPr lang="en-US" dirty="0"/>
              <a:t>Dhruv </a:t>
            </a:r>
          </a:p>
          <a:p>
            <a:r>
              <a:rPr lang="en-US" dirty="0" err="1"/>
              <a:t>Rachit</a:t>
            </a:r>
            <a:r>
              <a:rPr lang="en-US" dirty="0"/>
              <a:t> Jain</a:t>
            </a:r>
          </a:p>
          <a:p>
            <a:r>
              <a:rPr lang="en-US" dirty="0"/>
              <a:t>Riya Mangal</a:t>
            </a:r>
          </a:p>
          <a:p>
            <a:r>
              <a:rPr lang="en-US" dirty="0" err="1"/>
              <a:t>Snehal</a:t>
            </a:r>
            <a:r>
              <a:rPr lang="en-US" dirty="0"/>
              <a:t> Srivastava</a:t>
            </a:r>
          </a:p>
          <a:p>
            <a:endParaRPr lang="en-US" dirty="0"/>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dirty="0">
                <a:solidFill>
                  <a:schemeClr val="accent6"/>
                </a:solidFill>
                <a:latin typeface="Arial Black" panose="020B0604020202020204" pitchFamily="34" charset="0"/>
                <a:ea typeface="Arial Regular" pitchFamily="34" charset="-122"/>
                <a:cs typeface="Arial Black" panose="020B0604020202020204" pitchFamily="34" charset="0"/>
              </a:rPr>
              <a:t>AGENDA</a:t>
            </a: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lstStyle/>
          <a:p>
            <a:r>
              <a:rPr lang="en-US" dirty="0"/>
              <a:t>The Case​ and Business Application</a:t>
            </a:r>
          </a:p>
          <a:p>
            <a:r>
              <a:rPr lang="en-US" dirty="0"/>
              <a:t>Where we left last time ?</a:t>
            </a:r>
          </a:p>
          <a:p>
            <a:r>
              <a:rPr lang="en-US" dirty="0"/>
              <a:t>Missing Data analysis</a:t>
            </a:r>
          </a:p>
          <a:p>
            <a:r>
              <a:rPr lang="en-US" dirty="0"/>
              <a:t>​Next Steps</a:t>
            </a:r>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224528" y="1408176"/>
            <a:ext cx="6766560" cy="768096"/>
          </a:xfrm>
        </p:spPr>
        <p:txBody>
          <a:bodyPr/>
          <a:lstStyle/>
          <a:p>
            <a:r>
              <a:rPr lang="en-US" dirty="0"/>
              <a:t>The Case</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224528" y="2600960"/>
            <a:ext cx="6766560" cy="3722722"/>
          </a:xfrm>
        </p:spPr>
        <p:txBody>
          <a:bodyPr/>
          <a:lstStyle/>
          <a:p>
            <a:r>
              <a:rPr lang="en-US" dirty="0"/>
              <a:t>Every day, on an average, 20,630 used cars were sold in the UK in 2019. The sales prices are determined by the supply-demand curve equilibrium. Obviously, the customer would want the best price for the vehicle and the buyer would also want the best deal. Our job is to predict the best sales price so that both the buyer and seller get optimum value.</a:t>
            </a:r>
            <a:br>
              <a:rPr lang="en-US" dirty="0"/>
            </a:br>
            <a:endParaRPr lang="en-US" dirty="0"/>
          </a:p>
          <a:p>
            <a:r>
              <a:rPr lang="en-US" sz="1600" b="1" dirty="0"/>
              <a:t>Primary Goal:</a:t>
            </a:r>
          </a:p>
          <a:p>
            <a:r>
              <a:rPr lang="en-US" dirty="0">
                <a:latin typeface="Sabon Next LT" panose="02000500000000000000" pitchFamily="2" charset="0"/>
                <a:cs typeface="Sabon Next LT" panose="02000500000000000000" pitchFamily="2" charset="0"/>
              </a:rPr>
              <a:t>To predict listing price of used cars based on previous datasets available using relevant analysis models and tools.</a:t>
            </a:r>
          </a:p>
          <a:p>
            <a:r>
              <a:rPr lang="en-US" dirty="0"/>
              <a:t>For this, we need to:</a:t>
            </a:r>
          </a:p>
          <a:p>
            <a:pPr marL="285750" indent="-285750">
              <a:buFont typeface="Arial" panose="020B0604020202020204" pitchFamily="34" charset="0"/>
              <a:buChar char="•"/>
            </a:pPr>
            <a:r>
              <a:rPr lang="en-US" dirty="0"/>
              <a:t>Find a relevant dataset</a:t>
            </a:r>
          </a:p>
          <a:p>
            <a:pPr marL="285750" indent="-285750">
              <a:buFont typeface="Arial" panose="020B0604020202020204" pitchFamily="34" charset="0"/>
              <a:buChar char="•"/>
            </a:pPr>
            <a:r>
              <a:rPr lang="en-US" dirty="0"/>
              <a:t>Clean the data</a:t>
            </a:r>
            <a:endParaRPr lang="en-US" dirty="0">
              <a:solidFill>
                <a:srgbClr val="DF8C8C"/>
              </a:solidFill>
            </a:endParaRPr>
          </a:p>
          <a:p>
            <a:pPr marL="285750" indent="-285750">
              <a:buFont typeface="Arial" panose="020B0604020202020204" pitchFamily="34" charset="0"/>
              <a:buChar char="•"/>
            </a:pPr>
            <a:r>
              <a:rPr lang="en-US" dirty="0">
                <a:latin typeface="Sabon Next LT" panose="02000500000000000000" pitchFamily="2" charset="0"/>
                <a:cs typeface="Sabon Next LT" panose="02000500000000000000" pitchFamily="2" charset="0"/>
              </a:rPr>
              <a:t>To find out various features of a car that are relevant for a customer and analyze their effects on the list price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32F85-9CC9-7865-9357-EDBB9C4AD397}"/>
              </a:ext>
            </a:extLst>
          </p:cNvPr>
          <p:cNvSpPr>
            <a:spLocks noGrp="1"/>
          </p:cNvSpPr>
          <p:nvPr>
            <p:ph type="title"/>
          </p:nvPr>
        </p:nvSpPr>
        <p:spPr>
          <a:xfrm>
            <a:off x="4395400" y="1801368"/>
            <a:ext cx="7013448" cy="1627632"/>
          </a:xfrm>
        </p:spPr>
        <p:txBody>
          <a:bodyPr/>
          <a:lstStyle/>
          <a:p>
            <a:r>
              <a:rPr lang="en-US" dirty="0"/>
              <a:t>Business application</a:t>
            </a:r>
          </a:p>
        </p:txBody>
      </p:sp>
      <p:sp>
        <p:nvSpPr>
          <p:cNvPr id="4" name="Text Placeholder 3">
            <a:extLst>
              <a:ext uri="{FF2B5EF4-FFF2-40B4-BE49-F238E27FC236}">
                <a16:creationId xmlns:a16="http://schemas.microsoft.com/office/drawing/2014/main" id="{ECC574EA-8DD7-99F2-6A81-42EBA877609C}"/>
              </a:ext>
            </a:extLst>
          </p:cNvPr>
          <p:cNvSpPr>
            <a:spLocks noGrp="1"/>
          </p:cNvSpPr>
          <p:nvPr>
            <p:ph type="body" sz="quarter" idx="13"/>
          </p:nvPr>
        </p:nvSpPr>
        <p:spPr>
          <a:xfrm>
            <a:off x="4395400" y="2615184"/>
            <a:ext cx="6301978" cy="3689771"/>
          </a:xfrm>
        </p:spPr>
        <p:txBody>
          <a:bodyPr/>
          <a:lstStyle/>
          <a:p>
            <a:r>
              <a:rPr lang="en-US" dirty="0"/>
              <a:t>We plan to sell our price prediction tool to websites and applications that are marketplaces for used cars so that the seller can effectively predict the optimum listing price for their vehicle and accordingly decide the price they would like to list their vehicle for. Our direct customer shall be the websites and applications making it a B2B product. </a:t>
            </a:r>
          </a:p>
        </p:txBody>
      </p:sp>
    </p:spTree>
    <p:extLst>
      <p:ext uri="{BB962C8B-B14F-4D97-AF65-F5344CB8AC3E}">
        <p14:creationId xmlns:p14="http://schemas.microsoft.com/office/powerpoint/2010/main" val="407857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5EF720-D058-B56C-F63F-1497C3E8C3AD}"/>
              </a:ext>
            </a:extLst>
          </p:cNvPr>
          <p:cNvSpPr>
            <a:spLocks noGrp="1"/>
          </p:cNvSpPr>
          <p:nvPr>
            <p:ph type="sldNum" sz="quarter" idx="12"/>
          </p:nvPr>
        </p:nvSpPr>
        <p:spPr/>
        <p:txBody>
          <a:bodyPr/>
          <a:lstStyle/>
          <a:p>
            <a:fld id="{48F63A3B-78C7-47BE-AE5E-E10140E04643}" type="slidenum">
              <a:rPr lang="en-US" smtClean="0"/>
              <a:t>5</a:t>
            </a:fld>
            <a:endParaRPr lang="en-US" dirty="0"/>
          </a:p>
        </p:txBody>
      </p:sp>
      <p:pic>
        <p:nvPicPr>
          <p:cNvPr id="8" name="Picture 7">
            <a:extLst>
              <a:ext uri="{FF2B5EF4-FFF2-40B4-BE49-F238E27FC236}">
                <a16:creationId xmlns:a16="http://schemas.microsoft.com/office/drawing/2014/main" id="{6C7E19AB-3C27-A2A1-1BDB-0F5FEB6B4354}"/>
              </a:ext>
            </a:extLst>
          </p:cNvPr>
          <p:cNvPicPr>
            <a:picLocks noChangeAspect="1"/>
          </p:cNvPicPr>
          <p:nvPr/>
        </p:nvPicPr>
        <p:blipFill rotWithShape="1">
          <a:blip r:embed="rId2"/>
          <a:srcRect l="13124" t="30133" r="12474" b="5467"/>
          <a:stretch/>
        </p:blipFill>
        <p:spPr>
          <a:xfrm>
            <a:off x="175260" y="579807"/>
            <a:ext cx="11841480" cy="5765292"/>
          </a:xfrm>
          <a:prstGeom prst="rect">
            <a:avLst/>
          </a:prstGeom>
        </p:spPr>
      </p:pic>
    </p:spTree>
    <p:extLst>
      <p:ext uri="{BB962C8B-B14F-4D97-AF65-F5344CB8AC3E}">
        <p14:creationId xmlns:p14="http://schemas.microsoft.com/office/powerpoint/2010/main" val="16828551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E5EF720-D058-B56C-F63F-1497C3E8C3AD}"/>
              </a:ext>
            </a:extLst>
          </p:cNvPr>
          <p:cNvSpPr>
            <a:spLocks noGrp="1"/>
          </p:cNvSpPr>
          <p:nvPr>
            <p:ph type="sldNum" sz="quarter" idx="12"/>
          </p:nvPr>
        </p:nvSpPr>
        <p:spPr/>
        <p:txBody>
          <a:bodyPr/>
          <a:lstStyle/>
          <a:p>
            <a:fld id="{48F63A3B-78C7-47BE-AE5E-E10140E04643}" type="slidenum">
              <a:rPr lang="en-US" smtClean="0"/>
              <a:t>6</a:t>
            </a:fld>
            <a:endParaRPr lang="en-US" dirty="0"/>
          </a:p>
        </p:txBody>
      </p:sp>
      <p:sp>
        <p:nvSpPr>
          <p:cNvPr id="2" name="Title 1">
            <a:extLst>
              <a:ext uri="{FF2B5EF4-FFF2-40B4-BE49-F238E27FC236}">
                <a16:creationId xmlns:a16="http://schemas.microsoft.com/office/drawing/2014/main" id="{5DBDDAC8-3E46-D54C-7660-4ADE6DBE7E9C}"/>
              </a:ext>
            </a:extLst>
          </p:cNvPr>
          <p:cNvSpPr>
            <a:spLocks noGrp="1"/>
          </p:cNvSpPr>
          <p:nvPr>
            <p:ph type="title"/>
          </p:nvPr>
        </p:nvSpPr>
        <p:spPr>
          <a:xfrm>
            <a:off x="3205753" y="924052"/>
            <a:ext cx="9445752" cy="898652"/>
          </a:xfrm>
        </p:spPr>
        <p:txBody>
          <a:bodyPr/>
          <a:lstStyle/>
          <a:p>
            <a:r>
              <a:rPr lang="en-US" dirty="0"/>
              <a:t>Missing Values Approximation --  		features-Wise ( &gt; 10%)</a:t>
            </a:r>
          </a:p>
        </p:txBody>
      </p:sp>
      <p:sp>
        <p:nvSpPr>
          <p:cNvPr id="3" name="Text Placeholder 3">
            <a:extLst>
              <a:ext uri="{FF2B5EF4-FFF2-40B4-BE49-F238E27FC236}">
                <a16:creationId xmlns:a16="http://schemas.microsoft.com/office/drawing/2014/main" id="{A5A28612-C03D-A3A9-1A4B-3F8A735C3D06}"/>
              </a:ext>
            </a:extLst>
          </p:cNvPr>
          <p:cNvSpPr txBox="1">
            <a:spLocks/>
          </p:cNvSpPr>
          <p:nvPr/>
        </p:nvSpPr>
        <p:spPr>
          <a:xfrm>
            <a:off x="1499616" y="2197100"/>
            <a:ext cx="9445752" cy="4406900"/>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
        <p:nvSpPr>
          <p:cNvPr id="5" name="Text Placeholder 3">
            <a:extLst>
              <a:ext uri="{FF2B5EF4-FFF2-40B4-BE49-F238E27FC236}">
                <a16:creationId xmlns:a16="http://schemas.microsoft.com/office/drawing/2014/main" id="{EC68099E-65BB-65ED-1865-45E9B925B697}"/>
              </a:ext>
            </a:extLst>
          </p:cNvPr>
          <p:cNvSpPr txBox="1">
            <a:spLocks/>
          </p:cNvSpPr>
          <p:nvPr/>
        </p:nvSpPr>
        <p:spPr>
          <a:xfrm>
            <a:off x="3938016" y="2197100"/>
            <a:ext cx="6882384" cy="3736848"/>
          </a:xfrm>
          <a:prstGeom prst="rect">
            <a:avLst/>
          </a:prstGeom>
        </p:spPr>
        <p:txBody>
          <a:bodyPr vert="horz" lIns="0" tIns="0" rIns="0" bIns="0" rtlCol="0">
            <a:noAutofit/>
          </a:bodyPr>
          <a:lstStyle>
            <a:lvl1pPr marL="0" indent="0" algn="l" defTabSz="914400" rtl="0" eaLnBrk="1" latinLnBrk="0" hangingPunct="1">
              <a:lnSpc>
                <a:spcPct val="100000"/>
              </a:lnSpc>
              <a:spcBef>
                <a:spcPts val="360"/>
              </a:spcBef>
              <a:buFont typeface="Arial" panose="020B0604020202020204" pitchFamily="34" charset="0"/>
              <a:buNone/>
              <a:defRPr sz="24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AutoNum type="arabicPeriod"/>
            </a:pPr>
            <a:r>
              <a:rPr lang="en-US" sz="4400" dirty="0"/>
              <a:t>condition </a:t>
            </a:r>
            <a:r>
              <a:rPr lang="en-US" sz="4400" dirty="0">
                <a:sym typeface="Wingdings" pitchFamily="2" charset="2"/>
              </a:rPr>
              <a:t> ~32%</a:t>
            </a:r>
          </a:p>
          <a:p>
            <a:pPr marL="457200" indent="-457200">
              <a:buAutoNum type="arabicPeriod"/>
            </a:pPr>
            <a:r>
              <a:rPr lang="en-US" sz="4400" dirty="0">
                <a:sym typeface="Wingdings" pitchFamily="2" charset="2"/>
              </a:rPr>
              <a:t>cylinders   ~ 32%</a:t>
            </a:r>
          </a:p>
          <a:p>
            <a:pPr marL="457200" indent="-457200">
              <a:buAutoNum type="arabicPeriod"/>
            </a:pPr>
            <a:r>
              <a:rPr lang="en-US" sz="4400" dirty="0">
                <a:sym typeface="Wingdings" pitchFamily="2" charset="2"/>
              </a:rPr>
              <a:t>drive  ~ 20%</a:t>
            </a:r>
          </a:p>
          <a:p>
            <a:pPr marL="457200" indent="-457200">
              <a:buAutoNum type="arabicPeriod"/>
            </a:pPr>
            <a:r>
              <a:rPr lang="en-US" sz="4400" dirty="0">
                <a:sym typeface="Wingdings" pitchFamily="2" charset="2"/>
              </a:rPr>
              <a:t>Size  ~ 67%</a:t>
            </a:r>
          </a:p>
          <a:p>
            <a:pPr marL="457200" indent="-457200">
              <a:buAutoNum type="arabicPeriod"/>
            </a:pPr>
            <a:r>
              <a:rPr lang="en-US" sz="4400" dirty="0" err="1">
                <a:sym typeface="Wingdings" pitchFamily="2" charset="2"/>
              </a:rPr>
              <a:t>Paint_color</a:t>
            </a:r>
            <a:r>
              <a:rPr lang="en-US" sz="4400" dirty="0">
                <a:sym typeface="Wingdings" pitchFamily="2" charset="2"/>
              </a:rPr>
              <a:t>  ~20%</a:t>
            </a:r>
          </a:p>
          <a:p>
            <a:pPr marL="457200" indent="-457200">
              <a:buAutoNum type="arabicPeriod"/>
            </a:pPr>
            <a:endParaRPr lang="en-US" dirty="0"/>
          </a:p>
        </p:txBody>
      </p:sp>
    </p:spTree>
    <p:extLst>
      <p:ext uri="{BB962C8B-B14F-4D97-AF65-F5344CB8AC3E}">
        <p14:creationId xmlns:p14="http://schemas.microsoft.com/office/powerpoint/2010/main" val="406432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F7CD-1D64-562E-4A2A-2926F5E9BA47}"/>
              </a:ext>
            </a:extLst>
          </p:cNvPr>
          <p:cNvSpPr>
            <a:spLocks noGrp="1"/>
          </p:cNvSpPr>
          <p:nvPr>
            <p:ph type="title"/>
          </p:nvPr>
        </p:nvSpPr>
        <p:spPr>
          <a:xfrm>
            <a:off x="4041648" y="959030"/>
            <a:ext cx="6766560" cy="768096"/>
          </a:xfrm>
        </p:spPr>
        <p:txBody>
          <a:bodyPr/>
          <a:lstStyle/>
          <a:p>
            <a:r>
              <a:rPr lang="en-US" dirty="0"/>
              <a:t>Missing Values Investigation</a:t>
            </a:r>
          </a:p>
        </p:txBody>
      </p:sp>
      <p:sp>
        <p:nvSpPr>
          <p:cNvPr id="3" name="Content Placeholder 2">
            <a:extLst>
              <a:ext uri="{FF2B5EF4-FFF2-40B4-BE49-F238E27FC236}">
                <a16:creationId xmlns:a16="http://schemas.microsoft.com/office/drawing/2014/main" id="{97F166B6-91C1-A965-BAEE-FB95D8672B53}"/>
              </a:ext>
            </a:extLst>
          </p:cNvPr>
          <p:cNvSpPr>
            <a:spLocks noGrp="1"/>
          </p:cNvSpPr>
          <p:nvPr>
            <p:ph idx="1"/>
          </p:nvPr>
        </p:nvSpPr>
        <p:spPr>
          <a:xfrm>
            <a:off x="4041648" y="2598284"/>
            <a:ext cx="6766560" cy="2700528"/>
          </a:xfrm>
        </p:spPr>
        <p:txBody>
          <a:bodyPr/>
          <a:lstStyle/>
          <a:p>
            <a:pPr marL="285750" indent="-285750">
              <a:buFont typeface="Arial" panose="020B0604020202020204" pitchFamily="34" charset="0"/>
              <a:buChar char="•"/>
            </a:pPr>
            <a:r>
              <a:rPr lang="en-US" dirty="0"/>
              <a:t>Primary objective after EDA is to investigate a pattern in missing of data.</a:t>
            </a:r>
          </a:p>
          <a:p>
            <a:pPr marL="285750" indent="-285750">
              <a:buFont typeface="Arial" panose="020B0604020202020204" pitchFamily="34" charset="0"/>
              <a:buChar char="•"/>
            </a:pPr>
            <a:r>
              <a:rPr lang="en-US" dirty="0"/>
              <a:t>Missing at random or missingness has any pattern </a:t>
            </a:r>
          </a:p>
          <a:p>
            <a:pPr marL="285750" indent="-285750">
              <a:buFont typeface="Arial" panose="020B0604020202020204" pitchFamily="34" charset="0"/>
              <a:buChar char="•"/>
            </a:pPr>
            <a:r>
              <a:rPr lang="en-US" dirty="0"/>
              <a:t>Algorithms and methods investigated –</a:t>
            </a:r>
          </a:p>
          <a:p>
            <a:pPr marL="971550" lvl="1" indent="-285750"/>
            <a:r>
              <a:rPr lang="en-US" dirty="0"/>
              <a:t>DBSCAN  </a:t>
            </a:r>
            <a:r>
              <a:rPr lang="en-US" dirty="0">
                <a:sym typeface="Wingdings" pitchFamily="2" charset="2"/>
              </a:rPr>
              <a:t> not used further as this is used primarily for ‘float’ values</a:t>
            </a:r>
            <a:endParaRPr lang="en-US" dirty="0"/>
          </a:p>
          <a:p>
            <a:pPr marL="971550" lvl="1" indent="-285750"/>
            <a:r>
              <a:rPr lang="en-US" dirty="0"/>
              <a:t>K-Prototype</a:t>
            </a:r>
          </a:p>
          <a:p>
            <a:pPr marL="971550" lvl="1" indent="-285750"/>
            <a:r>
              <a:rPr lang="en-US" dirty="0"/>
              <a:t>Chi-Squared test </a:t>
            </a:r>
            <a:r>
              <a:rPr lang="en-US" dirty="0">
                <a:sym typeface="Wingdings" pitchFamily="2" charset="2"/>
              </a:rPr>
              <a:t> </a:t>
            </a:r>
            <a:r>
              <a:rPr lang="en-US" dirty="0">
                <a:solidFill>
                  <a:srgbClr val="00B050"/>
                </a:solidFill>
                <a:sym typeface="Wingdings" pitchFamily="2" charset="2"/>
              </a:rPr>
              <a:t>In progress</a:t>
            </a:r>
            <a:endParaRPr lang="en-US" dirty="0">
              <a:solidFill>
                <a:srgbClr val="00B050"/>
              </a:solidFill>
            </a:endParaRPr>
          </a:p>
          <a:p>
            <a:pPr marL="971550" lvl="1" indent="-285750"/>
            <a:r>
              <a:rPr lang="en-US" dirty="0"/>
              <a:t>Mean/Median/St Dev for Sales price </a:t>
            </a:r>
            <a:r>
              <a:rPr lang="en-US" dirty="0">
                <a:sym typeface="Wingdings" pitchFamily="2" charset="2"/>
              </a:rPr>
              <a:t> </a:t>
            </a:r>
            <a:r>
              <a:rPr lang="en-US" dirty="0">
                <a:solidFill>
                  <a:srgbClr val="00B050"/>
                </a:solidFill>
                <a:sym typeface="Wingdings" pitchFamily="2" charset="2"/>
              </a:rPr>
              <a:t>In progress</a:t>
            </a:r>
            <a:endParaRPr lang="en-US" dirty="0">
              <a:solidFill>
                <a:srgbClr val="00B050"/>
              </a:solidFill>
            </a:endParaRPr>
          </a:p>
        </p:txBody>
      </p:sp>
      <p:sp>
        <p:nvSpPr>
          <p:cNvPr id="5" name="Slide Number Placeholder 4">
            <a:extLst>
              <a:ext uri="{FF2B5EF4-FFF2-40B4-BE49-F238E27FC236}">
                <a16:creationId xmlns:a16="http://schemas.microsoft.com/office/drawing/2014/main" id="{5B396EB1-FE0A-0809-15D0-DA343C4862E4}"/>
              </a:ext>
            </a:extLst>
          </p:cNvPr>
          <p:cNvSpPr>
            <a:spLocks noGrp="1"/>
          </p:cNvSpPr>
          <p:nvPr>
            <p:ph type="sldNum" sz="quarter" idx="12"/>
          </p:nvPr>
        </p:nvSpPr>
        <p:spPr/>
        <p:txBody>
          <a:bodyPr/>
          <a:lstStyle/>
          <a:p>
            <a:fld id="{48F63A3B-78C7-47BE-AE5E-E10140E04643}" type="slidenum">
              <a:rPr lang="en-US" smtClean="0"/>
              <a:t>7</a:t>
            </a:fld>
            <a:endParaRPr lang="en-US" dirty="0"/>
          </a:p>
        </p:txBody>
      </p:sp>
    </p:spTree>
    <p:extLst>
      <p:ext uri="{BB962C8B-B14F-4D97-AF65-F5344CB8AC3E}">
        <p14:creationId xmlns:p14="http://schemas.microsoft.com/office/powerpoint/2010/main" val="23415346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F7CD-1D64-562E-4A2A-2926F5E9BA47}"/>
              </a:ext>
            </a:extLst>
          </p:cNvPr>
          <p:cNvSpPr>
            <a:spLocks noGrp="1"/>
          </p:cNvSpPr>
          <p:nvPr>
            <p:ph type="title"/>
          </p:nvPr>
        </p:nvSpPr>
        <p:spPr>
          <a:xfrm>
            <a:off x="4041647" y="959030"/>
            <a:ext cx="7170303" cy="768096"/>
          </a:xfrm>
        </p:spPr>
        <p:txBody>
          <a:bodyPr/>
          <a:lstStyle/>
          <a:p>
            <a:r>
              <a:rPr lang="en-US" dirty="0"/>
              <a:t>K-Prototype (1 of 3)</a:t>
            </a:r>
          </a:p>
        </p:txBody>
      </p:sp>
      <p:sp>
        <p:nvSpPr>
          <p:cNvPr id="3" name="Content Placeholder 2">
            <a:extLst>
              <a:ext uri="{FF2B5EF4-FFF2-40B4-BE49-F238E27FC236}">
                <a16:creationId xmlns:a16="http://schemas.microsoft.com/office/drawing/2014/main" id="{97F166B6-91C1-A965-BAEE-FB95D8672B53}"/>
              </a:ext>
            </a:extLst>
          </p:cNvPr>
          <p:cNvSpPr>
            <a:spLocks noGrp="1"/>
          </p:cNvSpPr>
          <p:nvPr>
            <p:ph idx="1"/>
          </p:nvPr>
        </p:nvSpPr>
        <p:spPr>
          <a:xfrm>
            <a:off x="4041648" y="1817649"/>
            <a:ext cx="7891272" cy="4583151"/>
          </a:xfrm>
        </p:spPr>
        <p:txBody>
          <a:bodyPr/>
          <a:lstStyle/>
          <a:p>
            <a:pPr marL="285750" indent="-285750">
              <a:buFont typeface="Arial" panose="020B0604020202020204" pitchFamily="34" charset="0"/>
              <a:buChar char="•"/>
            </a:pPr>
            <a:r>
              <a:rPr lang="en-US" dirty="0"/>
              <a:t>K-Prototype clustering is mainly used for clustering analysis of categorical variables</a:t>
            </a:r>
          </a:p>
          <a:p>
            <a:pPr marL="285750" indent="-285750">
              <a:buFont typeface="Arial" panose="020B0604020202020204" pitchFamily="34" charset="0"/>
              <a:buChar char="•"/>
            </a:pPr>
            <a:r>
              <a:rPr lang="en-US" dirty="0"/>
              <a:t>Converted whole dataset into “True” and “False” values. </a:t>
            </a:r>
          </a:p>
          <a:p>
            <a:pPr marL="971550" lvl="1" indent="-285750"/>
            <a:r>
              <a:rPr lang="en-US" dirty="0"/>
              <a:t>True -&gt; If value is missing</a:t>
            </a:r>
          </a:p>
          <a:p>
            <a:pPr marL="971550" lvl="1" indent="-285750"/>
            <a:r>
              <a:rPr lang="en-US" dirty="0"/>
              <a:t>False -&gt; If value is present</a:t>
            </a:r>
          </a:p>
          <a:p>
            <a:pPr marL="285750" indent="-285750">
              <a:buFont typeface="Arial" panose="020B0604020202020204" pitchFamily="34" charset="0"/>
              <a:buChar char="•"/>
            </a:pPr>
            <a:r>
              <a:rPr lang="en-US" dirty="0"/>
              <a:t>Executed for 3 clusters </a:t>
            </a:r>
          </a:p>
          <a:p>
            <a:pPr lvl="1" indent="0">
              <a:buNone/>
            </a:pPr>
            <a:endParaRPr lang="en-US" dirty="0"/>
          </a:p>
        </p:txBody>
      </p:sp>
      <p:sp>
        <p:nvSpPr>
          <p:cNvPr id="5" name="Slide Number Placeholder 4">
            <a:extLst>
              <a:ext uri="{FF2B5EF4-FFF2-40B4-BE49-F238E27FC236}">
                <a16:creationId xmlns:a16="http://schemas.microsoft.com/office/drawing/2014/main" id="{5B396EB1-FE0A-0809-15D0-DA343C4862E4}"/>
              </a:ext>
            </a:extLst>
          </p:cNvPr>
          <p:cNvSpPr>
            <a:spLocks noGrp="1"/>
          </p:cNvSpPr>
          <p:nvPr>
            <p:ph type="sldNum" sz="quarter" idx="12"/>
          </p:nvPr>
        </p:nvSpPr>
        <p:spPr/>
        <p:txBody>
          <a:bodyPr/>
          <a:lstStyle/>
          <a:p>
            <a:fld id="{48F63A3B-78C7-47BE-AE5E-E10140E04643}" type="slidenum">
              <a:rPr lang="en-US" smtClean="0"/>
              <a:t>8</a:t>
            </a:fld>
            <a:endParaRPr lang="en-US" dirty="0"/>
          </a:p>
        </p:txBody>
      </p:sp>
      <p:pic>
        <p:nvPicPr>
          <p:cNvPr id="8" name="Picture 7" descr="Chart, scatter chart&#10;&#10;Description automatically generated">
            <a:extLst>
              <a:ext uri="{FF2B5EF4-FFF2-40B4-BE49-F238E27FC236}">
                <a16:creationId xmlns:a16="http://schemas.microsoft.com/office/drawing/2014/main" id="{5508E89B-B2BF-62C3-B609-EC8635CAFB58}"/>
              </a:ext>
            </a:extLst>
          </p:cNvPr>
          <p:cNvPicPr>
            <a:picLocks noChangeAspect="1"/>
          </p:cNvPicPr>
          <p:nvPr/>
        </p:nvPicPr>
        <p:blipFill>
          <a:blip r:embed="rId2"/>
          <a:stretch>
            <a:fillRect/>
          </a:stretch>
        </p:blipFill>
        <p:spPr>
          <a:xfrm>
            <a:off x="4224528" y="3199326"/>
            <a:ext cx="5422900" cy="3441700"/>
          </a:xfrm>
          <a:prstGeom prst="rect">
            <a:avLst/>
          </a:prstGeom>
        </p:spPr>
      </p:pic>
    </p:spTree>
    <p:extLst>
      <p:ext uri="{BB962C8B-B14F-4D97-AF65-F5344CB8AC3E}">
        <p14:creationId xmlns:p14="http://schemas.microsoft.com/office/powerpoint/2010/main" val="1722145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BF7CD-1D64-562E-4A2A-2926F5E9BA47}"/>
              </a:ext>
            </a:extLst>
          </p:cNvPr>
          <p:cNvSpPr>
            <a:spLocks noGrp="1"/>
          </p:cNvSpPr>
          <p:nvPr>
            <p:ph type="title"/>
          </p:nvPr>
        </p:nvSpPr>
        <p:spPr>
          <a:xfrm>
            <a:off x="4041648" y="959030"/>
            <a:ext cx="7282844" cy="768096"/>
          </a:xfrm>
        </p:spPr>
        <p:txBody>
          <a:bodyPr/>
          <a:lstStyle/>
          <a:p>
            <a:r>
              <a:rPr lang="en-US" dirty="0"/>
              <a:t>K-Prototype (2 of 3)</a:t>
            </a:r>
          </a:p>
        </p:txBody>
      </p:sp>
      <p:sp>
        <p:nvSpPr>
          <p:cNvPr id="3" name="Content Placeholder 2">
            <a:extLst>
              <a:ext uri="{FF2B5EF4-FFF2-40B4-BE49-F238E27FC236}">
                <a16:creationId xmlns:a16="http://schemas.microsoft.com/office/drawing/2014/main" id="{97F166B6-91C1-A965-BAEE-FB95D8672B53}"/>
              </a:ext>
            </a:extLst>
          </p:cNvPr>
          <p:cNvSpPr>
            <a:spLocks noGrp="1"/>
          </p:cNvSpPr>
          <p:nvPr>
            <p:ph idx="1"/>
          </p:nvPr>
        </p:nvSpPr>
        <p:spPr>
          <a:xfrm>
            <a:off x="4041648" y="1817649"/>
            <a:ext cx="7891272" cy="4583151"/>
          </a:xfrm>
        </p:spPr>
        <p:txBody>
          <a:bodyPr/>
          <a:lstStyle/>
          <a:p>
            <a:pPr marL="285750" indent="-285750">
              <a:buFont typeface="Arial" panose="020B0604020202020204" pitchFamily="34" charset="0"/>
              <a:buChar char="•"/>
            </a:pPr>
            <a:r>
              <a:rPr lang="en-US" dirty="0"/>
              <a:t>Created a new data frame with at least one null value (</a:t>
            </a:r>
            <a:r>
              <a:rPr lang="en-US" dirty="0" err="1"/>
              <a:t>df_nan</a:t>
            </a:r>
            <a:r>
              <a:rPr lang="en-US" dirty="0"/>
              <a:t>)</a:t>
            </a:r>
          </a:p>
          <a:p>
            <a:pPr marL="285750" indent="-285750">
              <a:buFont typeface="Arial" panose="020B0604020202020204" pitchFamily="34" charset="0"/>
              <a:buChar char="•"/>
            </a:pPr>
            <a:r>
              <a:rPr lang="en-US" dirty="0"/>
              <a:t>Executed Elbow test to find the optimum number of clusters on </a:t>
            </a:r>
            <a:r>
              <a:rPr lang="en-US" dirty="0" err="1"/>
              <a:t>df_nan</a:t>
            </a:r>
            <a:endParaRPr lang="en-US" dirty="0"/>
          </a:p>
          <a:p>
            <a:endParaRPr lang="en-US" dirty="0"/>
          </a:p>
          <a:p>
            <a:pPr lvl="1" indent="0">
              <a:buNone/>
            </a:pPr>
            <a:endParaRPr lang="en-US" dirty="0"/>
          </a:p>
        </p:txBody>
      </p:sp>
      <p:sp>
        <p:nvSpPr>
          <p:cNvPr id="5" name="Slide Number Placeholder 4">
            <a:extLst>
              <a:ext uri="{FF2B5EF4-FFF2-40B4-BE49-F238E27FC236}">
                <a16:creationId xmlns:a16="http://schemas.microsoft.com/office/drawing/2014/main" id="{5B396EB1-FE0A-0809-15D0-DA343C4862E4}"/>
              </a:ext>
            </a:extLst>
          </p:cNvPr>
          <p:cNvSpPr>
            <a:spLocks noGrp="1"/>
          </p:cNvSpPr>
          <p:nvPr>
            <p:ph type="sldNum" sz="quarter" idx="12"/>
          </p:nvPr>
        </p:nvSpPr>
        <p:spPr/>
        <p:txBody>
          <a:bodyPr/>
          <a:lstStyle/>
          <a:p>
            <a:fld id="{48F63A3B-78C7-47BE-AE5E-E10140E04643}" type="slidenum">
              <a:rPr lang="en-US" smtClean="0"/>
              <a:t>9</a:t>
            </a:fld>
            <a:endParaRPr lang="en-US" dirty="0"/>
          </a:p>
        </p:txBody>
      </p:sp>
      <p:pic>
        <p:nvPicPr>
          <p:cNvPr id="7" name="Picture 6" descr="Chart, line chart&#10;&#10;Description automatically generated">
            <a:extLst>
              <a:ext uri="{FF2B5EF4-FFF2-40B4-BE49-F238E27FC236}">
                <a16:creationId xmlns:a16="http://schemas.microsoft.com/office/drawing/2014/main" id="{C10FE767-F7CB-ACB3-1041-8AAFC6354681}"/>
              </a:ext>
            </a:extLst>
          </p:cNvPr>
          <p:cNvPicPr>
            <a:picLocks noChangeAspect="1"/>
          </p:cNvPicPr>
          <p:nvPr/>
        </p:nvPicPr>
        <p:blipFill>
          <a:blip r:embed="rId2"/>
          <a:stretch>
            <a:fillRect/>
          </a:stretch>
        </p:blipFill>
        <p:spPr>
          <a:xfrm>
            <a:off x="4471477" y="2550841"/>
            <a:ext cx="6110882" cy="3116766"/>
          </a:xfrm>
          <a:prstGeom prst="rect">
            <a:avLst/>
          </a:prstGeom>
        </p:spPr>
      </p:pic>
    </p:spTree>
    <p:extLst>
      <p:ext uri="{BB962C8B-B14F-4D97-AF65-F5344CB8AC3E}">
        <p14:creationId xmlns:p14="http://schemas.microsoft.com/office/powerpoint/2010/main" val="3498179528"/>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{E6945769-5B0B-4B5D-BD80-54FC077A7914}tf78438558_win32</Template>
  <TotalTime>6594</TotalTime>
  <Words>527</Words>
  <Application>Microsoft Macintosh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Arial Black</vt:lpstr>
      <vt:lpstr>Calibri</vt:lpstr>
      <vt:lpstr>Sabon Next LT</vt:lpstr>
      <vt:lpstr>Office Theme</vt:lpstr>
      <vt:lpstr>Used Car Listing Price Prediction</vt:lpstr>
      <vt:lpstr>AGENDA</vt:lpstr>
      <vt:lpstr>The Case</vt:lpstr>
      <vt:lpstr>Business application</vt:lpstr>
      <vt:lpstr>PowerPoint Presentation</vt:lpstr>
      <vt:lpstr>Missing Values Approximation --    features-Wise ( &gt; 10%)</vt:lpstr>
      <vt:lpstr>Missing Values Investigation</vt:lpstr>
      <vt:lpstr>K-Prototype (1 of 3)</vt:lpstr>
      <vt:lpstr>K-Prototype (2 of 3)</vt:lpstr>
      <vt:lpstr>K-Prototype (3 of 3)</vt:lpstr>
      <vt:lpstr>Chi-SquareD Test</vt:lpstr>
      <vt:lpstr>Next Steps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Used Car Listing Price Prediction</dc:title>
  <dc:subject/>
  <dc:creator>Snehal Srivastava</dc:creator>
  <cp:lastModifiedBy>Rachit Jain</cp:lastModifiedBy>
  <cp:revision>31</cp:revision>
  <dcterms:created xsi:type="dcterms:W3CDTF">2022-10-27T22:50:32Z</dcterms:created>
  <dcterms:modified xsi:type="dcterms:W3CDTF">2022-12-12T13:02:37Z</dcterms:modified>
</cp:coreProperties>
</file>