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1" r:id="rId5"/>
  </p:sldMasterIdLst>
  <p:notesMasterIdLst>
    <p:notesMasterId r:id="rId21"/>
  </p:notesMasterIdLst>
  <p:handoutMasterIdLst>
    <p:handoutMasterId r:id="rId22"/>
  </p:handoutMasterIdLst>
  <p:sldIdLst>
    <p:sldId id="256" r:id="rId6"/>
    <p:sldId id="260" r:id="rId7"/>
    <p:sldId id="261" r:id="rId8"/>
    <p:sldId id="262" r:id="rId9"/>
    <p:sldId id="284" r:id="rId10"/>
    <p:sldId id="287" r:id="rId11"/>
    <p:sldId id="288" r:id="rId12"/>
    <p:sldId id="289" r:id="rId13"/>
    <p:sldId id="267" r:id="rId14"/>
    <p:sldId id="292" r:id="rId15"/>
    <p:sldId id="258" r:id="rId16"/>
    <p:sldId id="291" r:id="rId17"/>
    <p:sldId id="277" r:id="rId18"/>
    <p:sldId id="280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5090" autoAdjust="0"/>
  </p:normalViewPr>
  <p:slideViewPr>
    <p:cSldViewPr snapToGrid="0">
      <p:cViewPr varScale="1">
        <p:scale>
          <a:sx n="85" d="100"/>
          <a:sy n="85" d="100"/>
        </p:scale>
        <p:origin x="5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Hours slept</a:t>
            </a:r>
            <a:r>
              <a:rPr lang="en-AU" baseline="0" dirty="0"/>
              <a:t> in the first week of respective month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November 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6.2</c:v>
                </c:pt>
                <c:pt idx="1">
                  <c:v>6.4</c:v>
                </c:pt>
                <c:pt idx="2">
                  <c:v>6</c:v>
                </c:pt>
                <c:pt idx="3">
                  <c:v>6.6</c:v>
                </c:pt>
                <c:pt idx="4">
                  <c:v>6.8</c:v>
                </c:pt>
                <c:pt idx="5">
                  <c:v>7.5</c:v>
                </c:pt>
                <c:pt idx="6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5C-4A42-B16B-AA2F5C9707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May 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4.5</c:v>
                </c:pt>
                <c:pt idx="1">
                  <c:v>4.4000000000000004</c:v>
                </c:pt>
                <c:pt idx="2">
                  <c:v>4.5999999999999996</c:v>
                </c:pt>
                <c:pt idx="3">
                  <c:v>5.6</c:v>
                </c:pt>
                <c:pt idx="4">
                  <c:v>5.8</c:v>
                </c:pt>
                <c:pt idx="5">
                  <c:v>4.3</c:v>
                </c:pt>
                <c:pt idx="6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5C-4A42-B16B-AA2F5C970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5392223"/>
        <c:axId val="835388895"/>
      </c:barChart>
      <c:catAx>
        <c:axId val="835392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388895"/>
        <c:crosses val="autoZero"/>
        <c:auto val="1"/>
        <c:lblAlgn val="ctr"/>
        <c:lblOffset val="100"/>
        <c:noMultiLvlLbl val="0"/>
      </c:catAx>
      <c:valAx>
        <c:axId val="835388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392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Step Count for different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0000 - 1000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2"/>
                <c:pt idx="0">
                  <c:v>November , 2020</c:v>
                </c:pt>
                <c:pt idx="1">
                  <c:v>May, 2021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900</c:v>
                </c:pt>
                <c:pt idx="1">
                  <c:v>5200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A-41CB-8108-22F161FBDA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1000-2000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2"/>
                <c:pt idx="0">
                  <c:v>November , 2020</c:v>
                </c:pt>
                <c:pt idx="1">
                  <c:v>May, 2021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6A-41CB-8108-22F161FBDA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2000-1200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2"/>
                <c:pt idx="0">
                  <c:v>November , 2020</c:v>
                </c:pt>
                <c:pt idx="1">
                  <c:v>May, 2021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2200</c:v>
                </c:pt>
                <c:pt idx="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6A-41CB-8108-22F161FBDA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8667087"/>
        <c:axId val="948669167"/>
      </c:barChart>
      <c:catAx>
        <c:axId val="94866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669167"/>
        <c:crosses val="autoZero"/>
        <c:auto val="1"/>
        <c:lblAlgn val="ctr"/>
        <c:lblOffset val="100"/>
        <c:noMultiLvlLbl val="0"/>
      </c:catAx>
      <c:valAx>
        <c:axId val="948669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667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6/4/2021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64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56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27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3895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852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7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89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67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891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4709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438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>
          <p15:clr>
            <a:srgbClr val="5ACBF0"/>
          </p15:clr>
        </p15:guide>
        <p15:guide id="6" pos="2688">
          <p15:clr>
            <a:srgbClr val="5ACBF0"/>
          </p15:clr>
        </p15:guide>
        <p15:guide id="7" pos="2400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5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l" fontAlgn="auto"/>
            <a:r>
              <a:rPr lang="en-AU" b="1" dirty="0">
                <a:solidFill>
                  <a:srgbClr val="333333"/>
                </a:solidFill>
                <a:latin typeface="inherit"/>
              </a:rPr>
              <a:t>IFN711 </a:t>
            </a:r>
            <a:br>
              <a:rPr lang="en-AU" b="1" dirty="0">
                <a:solidFill>
                  <a:srgbClr val="333333"/>
                </a:solidFill>
                <a:latin typeface="inherit"/>
              </a:rPr>
            </a:br>
            <a:r>
              <a:rPr lang="en-AU" b="1" dirty="0">
                <a:solidFill>
                  <a:srgbClr val="333333"/>
                </a:solidFill>
                <a:latin typeface="inherit"/>
              </a:rPr>
              <a:t>IT Industry Project </a:t>
            </a:r>
            <a:r>
              <a:rPr lang="en-AU" b="1" i="0" dirty="0">
                <a:solidFill>
                  <a:srgbClr val="000000"/>
                </a:solidFill>
                <a:effectLst/>
                <a:latin typeface="inherit"/>
              </a:rPr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AU" dirty="0" err="1"/>
              <a:t>Fullydeveloped</a:t>
            </a:r>
            <a:r>
              <a:rPr lang="en-AU" dirty="0"/>
              <a:t>();</a:t>
            </a:r>
          </a:p>
          <a:p>
            <a:r>
              <a:rPr lang="en-AU" dirty="0"/>
              <a:t>(Team 4)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B0FB2-7357-4302-82D6-6D3353A7D25D}"/>
              </a:ext>
            </a:extLst>
          </p:cNvPr>
          <p:cNvSpPr txBox="1"/>
          <p:nvPr/>
        </p:nvSpPr>
        <p:spPr bwMode="black">
          <a:xfrm>
            <a:off x="9228403" y="344840"/>
            <a:ext cx="1577974" cy="51037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500" b="0" spc="0" baseline="0" dirty="0">
                <a:solidFill>
                  <a:schemeClr val="bg1"/>
                </a:solidFill>
              </a:rPr>
              <a:t>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90" y="1002451"/>
            <a:ext cx="10143235" cy="432000"/>
          </a:xfrm>
        </p:spPr>
        <p:txBody>
          <a:bodyPr/>
          <a:lstStyle/>
          <a:p>
            <a:r>
              <a:rPr lang="en-US" dirty="0"/>
              <a:t>Questions we asked him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02D4E5-96A4-43A6-915C-A5DC22FEA1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2000" y="1695897"/>
            <a:ext cx="10144125" cy="46149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was your study experience?</a:t>
            </a:r>
          </a:p>
          <a:p>
            <a:r>
              <a:rPr lang="en-US" dirty="0"/>
              <a:t>	A) It was a wonderful and a very learning experience. The teaching and learning helped my 	academic and intellectual development a lot.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How’s the job-hunting situation?</a:t>
            </a:r>
          </a:p>
          <a:p>
            <a:r>
              <a:rPr lang="en-US" dirty="0"/>
              <a:t>	A) It is a very slow process. Due to COVID-19 it is very difficult to land your first job. There has been 	demand in managerial and senior roles but very low vacancy in entry level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What else do you do other than part-time job and job hunting?</a:t>
            </a:r>
          </a:p>
          <a:p>
            <a:r>
              <a:rPr lang="en-US" dirty="0"/>
              <a:t>	A) Honestly, not much. Sometimes hang out with friends, but mostly at home. Currently I have 	enrolled in certification courses, which keeps me busy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you feeling in one sentence if possible.</a:t>
            </a:r>
          </a:p>
          <a:p>
            <a:r>
              <a:rPr lang="en-US" dirty="0"/>
              <a:t>	A) It’s hard to describe in one sentence. As time progresses, I feel disappointed and wonder if I should keep on my job search in Australia or go back to my home country.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FEDF-9990-41FD-BD04-8F48FA99ADB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2162D-F0FC-40F1-8E61-E6E089AFEACF}"/>
              </a:ext>
            </a:extLst>
          </p:cNvPr>
          <p:cNvSpPr txBox="1"/>
          <p:nvPr/>
        </p:nvSpPr>
        <p:spPr>
          <a:xfrm>
            <a:off x="11031523" y="5712903"/>
            <a:ext cx="1090569" cy="100779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881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02" y="471346"/>
            <a:ext cx="10143235" cy="432000"/>
          </a:xfrm>
        </p:spPr>
        <p:txBody>
          <a:bodyPr/>
          <a:lstStyle/>
          <a:p>
            <a:r>
              <a:rPr lang="en-US" dirty="0"/>
              <a:t>Dashboard for Sleep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973593" y="3124060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His current part-time job starts at 4 am. 5 days a week 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C20A2B-9E5F-4699-B7E0-C92C4B4C1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84096" y="2944682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 descr="This is an icon of a truck.">
            <a:extLst>
              <a:ext uri="{FF2B5EF4-FFF2-40B4-BE49-F238E27FC236}">
                <a16:creationId xmlns:a16="http://schemas.microsoft.com/office/drawing/2014/main" id="{918F6A58-01C2-4B8A-97EE-31A198442337}"/>
              </a:ext>
            </a:extLst>
          </p:cNvPr>
          <p:cNvGrpSpPr/>
          <p:nvPr/>
        </p:nvGrpSpPr>
        <p:grpSpPr>
          <a:xfrm>
            <a:off x="10526483" y="3090266"/>
            <a:ext cx="287338" cy="249238"/>
            <a:chOff x="2598738" y="2530475"/>
            <a:chExt cx="287338" cy="249238"/>
          </a:xfrm>
          <a:solidFill>
            <a:schemeClr val="tx1"/>
          </a:solidFill>
        </p:grpSpPr>
        <p:sp>
          <p:nvSpPr>
            <p:cNvPr id="72" name="Freeform 527">
              <a:extLst>
                <a:ext uri="{FF2B5EF4-FFF2-40B4-BE49-F238E27FC236}">
                  <a16:creationId xmlns:a16="http://schemas.microsoft.com/office/drawing/2014/main" id="{9A958697-9F7E-46A0-A31A-A67FAB2A3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625725"/>
              <a:ext cx="123825" cy="134938"/>
            </a:xfrm>
            <a:custGeom>
              <a:avLst/>
              <a:gdLst>
                <a:gd name="T0" fmla="*/ 187 w 391"/>
                <a:gd name="T1" fmla="*/ 0 h 421"/>
                <a:gd name="T2" fmla="*/ 172 w 391"/>
                <a:gd name="T3" fmla="*/ 19 h 421"/>
                <a:gd name="T4" fmla="*/ 155 w 391"/>
                <a:gd name="T5" fmla="*/ 36 h 421"/>
                <a:gd name="T6" fmla="*/ 135 w 391"/>
                <a:gd name="T7" fmla="*/ 52 h 421"/>
                <a:gd name="T8" fmla="*/ 113 w 391"/>
                <a:gd name="T9" fmla="*/ 65 h 421"/>
                <a:gd name="T10" fmla="*/ 91 w 391"/>
                <a:gd name="T11" fmla="*/ 76 h 421"/>
                <a:gd name="T12" fmla="*/ 67 w 391"/>
                <a:gd name="T13" fmla="*/ 83 h 421"/>
                <a:gd name="T14" fmla="*/ 41 w 391"/>
                <a:gd name="T15" fmla="*/ 89 h 421"/>
                <a:gd name="T16" fmla="*/ 15 w 391"/>
                <a:gd name="T17" fmla="*/ 90 h 421"/>
                <a:gd name="T18" fmla="*/ 0 w 391"/>
                <a:gd name="T19" fmla="*/ 89 h 421"/>
                <a:gd name="T20" fmla="*/ 1 w 391"/>
                <a:gd name="T21" fmla="*/ 410 h 421"/>
                <a:gd name="T22" fmla="*/ 3 w 391"/>
                <a:gd name="T23" fmla="*/ 415 h 421"/>
                <a:gd name="T24" fmla="*/ 6 w 391"/>
                <a:gd name="T25" fmla="*/ 418 h 421"/>
                <a:gd name="T26" fmla="*/ 11 w 391"/>
                <a:gd name="T27" fmla="*/ 421 h 421"/>
                <a:gd name="T28" fmla="*/ 77 w 391"/>
                <a:gd name="T29" fmla="*/ 421 h 421"/>
                <a:gd name="T30" fmla="*/ 75 w 391"/>
                <a:gd name="T31" fmla="*/ 406 h 421"/>
                <a:gd name="T32" fmla="*/ 77 w 391"/>
                <a:gd name="T33" fmla="*/ 385 h 421"/>
                <a:gd name="T34" fmla="*/ 83 w 391"/>
                <a:gd name="T35" fmla="*/ 366 h 421"/>
                <a:gd name="T36" fmla="*/ 93 w 391"/>
                <a:gd name="T37" fmla="*/ 347 h 421"/>
                <a:gd name="T38" fmla="*/ 106 w 391"/>
                <a:gd name="T39" fmla="*/ 331 h 421"/>
                <a:gd name="T40" fmla="*/ 122 w 391"/>
                <a:gd name="T41" fmla="*/ 318 h 421"/>
                <a:gd name="T42" fmla="*/ 139 w 391"/>
                <a:gd name="T43" fmla="*/ 309 h 421"/>
                <a:gd name="T44" fmla="*/ 159 w 391"/>
                <a:gd name="T45" fmla="*/ 303 h 421"/>
                <a:gd name="T46" fmla="*/ 181 w 391"/>
                <a:gd name="T47" fmla="*/ 301 h 421"/>
                <a:gd name="T48" fmla="*/ 201 w 391"/>
                <a:gd name="T49" fmla="*/ 303 h 421"/>
                <a:gd name="T50" fmla="*/ 222 w 391"/>
                <a:gd name="T51" fmla="*/ 309 h 421"/>
                <a:gd name="T52" fmla="*/ 240 w 391"/>
                <a:gd name="T53" fmla="*/ 318 h 421"/>
                <a:gd name="T54" fmla="*/ 255 w 391"/>
                <a:gd name="T55" fmla="*/ 331 h 421"/>
                <a:gd name="T56" fmla="*/ 268 w 391"/>
                <a:gd name="T57" fmla="*/ 347 h 421"/>
                <a:gd name="T58" fmla="*/ 277 w 391"/>
                <a:gd name="T59" fmla="*/ 366 h 421"/>
                <a:gd name="T60" fmla="*/ 284 w 391"/>
                <a:gd name="T61" fmla="*/ 385 h 421"/>
                <a:gd name="T62" fmla="*/ 286 w 391"/>
                <a:gd name="T63" fmla="*/ 406 h 421"/>
                <a:gd name="T64" fmla="*/ 285 w 391"/>
                <a:gd name="T65" fmla="*/ 421 h 421"/>
                <a:gd name="T66" fmla="*/ 379 w 391"/>
                <a:gd name="T67" fmla="*/ 420 h 421"/>
                <a:gd name="T68" fmla="*/ 385 w 391"/>
                <a:gd name="T69" fmla="*/ 418 h 421"/>
                <a:gd name="T70" fmla="*/ 389 w 391"/>
                <a:gd name="T71" fmla="*/ 415 h 421"/>
                <a:gd name="T72" fmla="*/ 391 w 391"/>
                <a:gd name="T73" fmla="*/ 410 h 421"/>
                <a:gd name="T74" fmla="*/ 391 w 391"/>
                <a:gd name="T75" fmla="*/ 15 h 421"/>
                <a:gd name="T76" fmla="*/ 390 w 391"/>
                <a:gd name="T77" fmla="*/ 8 h 421"/>
                <a:gd name="T78" fmla="*/ 387 w 391"/>
                <a:gd name="T79" fmla="*/ 4 h 421"/>
                <a:gd name="T80" fmla="*/ 382 w 391"/>
                <a:gd name="T81" fmla="*/ 1 h 421"/>
                <a:gd name="T82" fmla="*/ 376 w 391"/>
                <a:gd name="T8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1" h="421">
                  <a:moveTo>
                    <a:pt x="376" y="0"/>
                  </a:moveTo>
                  <a:lnTo>
                    <a:pt x="187" y="0"/>
                  </a:lnTo>
                  <a:lnTo>
                    <a:pt x="180" y="9"/>
                  </a:lnTo>
                  <a:lnTo>
                    <a:pt x="172" y="19"/>
                  </a:lnTo>
                  <a:lnTo>
                    <a:pt x="164" y="28"/>
                  </a:lnTo>
                  <a:lnTo>
                    <a:pt x="155" y="36"/>
                  </a:lnTo>
                  <a:lnTo>
                    <a:pt x="145" y="45"/>
                  </a:lnTo>
                  <a:lnTo>
                    <a:pt x="135" y="52"/>
                  </a:lnTo>
                  <a:lnTo>
                    <a:pt x="125" y="59"/>
                  </a:lnTo>
                  <a:lnTo>
                    <a:pt x="113" y="65"/>
                  </a:lnTo>
                  <a:lnTo>
                    <a:pt x="103" y="71"/>
                  </a:lnTo>
                  <a:lnTo>
                    <a:pt x="91" y="76"/>
                  </a:lnTo>
                  <a:lnTo>
                    <a:pt x="79" y="80"/>
                  </a:lnTo>
                  <a:lnTo>
                    <a:pt x="67" y="83"/>
                  </a:lnTo>
                  <a:lnTo>
                    <a:pt x="54" y="87"/>
                  </a:lnTo>
                  <a:lnTo>
                    <a:pt x="41" y="89"/>
                  </a:lnTo>
                  <a:lnTo>
                    <a:pt x="29" y="90"/>
                  </a:lnTo>
                  <a:lnTo>
                    <a:pt x="15" y="90"/>
                  </a:lnTo>
                  <a:lnTo>
                    <a:pt x="7" y="90"/>
                  </a:lnTo>
                  <a:lnTo>
                    <a:pt x="0" y="89"/>
                  </a:lnTo>
                  <a:lnTo>
                    <a:pt x="0" y="406"/>
                  </a:lnTo>
                  <a:lnTo>
                    <a:pt x="1" y="410"/>
                  </a:lnTo>
                  <a:lnTo>
                    <a:pt x="1" y="412"/>
                  </a:lnTo>
                  <a:lnTo>
                    <a:pt x="3" y="415"/>
                  </a:lnTo>
                  <a:lnTo>
                    <a:pt x="4" y="417"/>
                  </a:lnTo>
                  <a:lnTo>
                    <a:pt x="6" y="418"/>
                  </a:lnTo>
                  <a:lnTo>
                    <a:pt x="9" y="420"/>
                  </a:lnTo>
                  <a:lnTo>
                    <a:pt x="11" y="421"/>
                  </a:lnTo>
                  <a:lnTo>
                    <a:pt x="15" y="421"/>
                  </a:lnTo>
                  <a:lnTo>
                    <a:pt x="77" y="421"/>
                  </a:lnTo>
                  <a:lnTo>
                    <a:pt x="76" y="414"/>
                  </a:lnTo>
                  <a:lnTo>
                    <a:pt x="75" y="406"/>
                  </a:lnTo>
                  <a:lnTo>
                    <a:pt x="76" y="396"/>
                  </a:lnTo>
                  <a:lnTo>
                    <a:pt x="77" y="385"/>
                  </a:lnTo>
                  <a:lnTo>
                    <a:pt x="80" y="375"/>
                  </a:lnTo>
                  <a:lnTo>
                    <a:pt x="83" y="366"/>
                  </a:lnTo>
                  <a:lnTo>
                    <a:pt x="88" y="356"/>
                  </a:lnTo>
                  <a:lnTo>
                    <a:pt x="93" y="347"/>
                  </a:lnTo>
                  <a:lnTo>
                    <a:pt x="99" y="339"/>
                  </a:lnTo>
                  <a:lnTo>
                    <a:pt x="106" y="331"/>
                  </a:lnTo>
                  <a:lnTo>
                    <a:pt x="113" y="325"/>
                  </a:lnTo>
                  <a:lnTo>
                    <a:pt x="122" y="318"/>
                  </a:lnTo>
                  <a:lnTo>
                    <a:pt x="130" y="313"/>
                  </a:lnTo>
                  <a:lnTo>
                    <a:pt x="139" y="309"/>
                  </a:lnTo>
                  <a:lnTo>
                    <a:pt x="150" y="305"/>
                  </a:lnTo>
                  <a:lnTo>
                    <a:pt x="159" y="303"/>
                  </a:lnTo>
                  <a:lnTo>
                    <a:pt x="170" y="301"/>
                  </a:lnTo>
                  <a:lnTo>
                    <a:pt x="181" y="301"/>
                  </a:lnTo>
                  <a:lnTo>
                    <a:pt x="192" y="301"/>
                  </a:lnTo>
                  <a:lnTo>
                    <a:pt x="201" y="303"/>
                  </a:lnTo>
                  <a:lnTo>
                    <a:pt x="212" y="305"/>
                  </a:lnTo>
                  <a:lnTo>
                    <a:pt x="222" y="309"/>
                  </a:lnTo>
                  <a:lnTo>
                    <a:pt x="230" y="313"/>
                  </a:lnTo>
                  <a:lnTo>
                    <a:pt x="240" y="318"/>
                  </a:lnTo>
                  <a:lnTo>
                    <a:pt x="247" y="325"/>
                  </a:lnTo>
                  <a:lnTo>
                    <a:pt x="255" y="331"/>
                  </a:lnTo>
                  <a:lnTo>
                    <a:pt x="261" y="339"/>
                  </a:lnTo>
                  <a:lnTo>
                    <a:pt x="268" y="347"/>
                  </a:lnTo>
                  <a:lnTo>
                    <a:pt x="273" y="356"/>
                  </a:lnTo>
                  <a:lnTo>
                    <a:pt x="277" y="366"/>
                  </a:lnTo>
                  <a:lnTo>
                    <a:pt x="282" y="375"/>
                  </a:lnTo>
                  <a:lnTo>
                    <a:pt x="284" y="385"/>
                  </a:lnTo>
                  <a:lnTo>
                    <a:pt x="285" y="396"/>
                  </a:lnTo>
                  <a:lnTo>
                    <a:pt x="286" y="406"/>
                  </a:lnTo>
                  <a:lnTo>
                    <a:pt x="286" y="414"/>
                  </a:lnTo>
                  <a:lnTo>
                    <a:pt x="285" y="421"/>
                  </a:lnTo>
                  <a:lnTo>
                    <a:pt x="376" y="421"/>
                  </a:lnTo>
                  <a:lnTo>
                    <a:pt x="379" y="420"/>
                  </a:lnTo>
                  <a:lnTo>
                    <a:pt x="382" y="420"/>
                  </a:lnTo>
                  <a:lnTo>
                    <a:pt x="385" y="418"/>
                  </a:lnTo>
                  <a:lnTo>
                    <a:pt x="387" y="417"/>
                  </a:lnTo>
                  <a:lnTo>
                    <a:pt x="389" y="415"/>
                  </a:lnTo>
                  <a:lnTo>
                    <a:pt x="390" y="412"/>
                  </a:lnTo>
                  <a:lnTo>
                    <a:pt x="391" y="410"/>
                  </a:lnTo>
                  <a:lnTo>
                    <a:pt x="391" y="406"/>
                  </a:lnTo>
                  <a:lnTo>
                    <a:pt x="391" y="15"/>
                  </a:lnTo>
                  <a:lnTo>
                    <a:pt x="391" y="12"/>
                  </a:lnTo>
                  <a:lnTo>
                    <a:pt x="390" y="8"/>
                  </a:lnTo>
                  <a:lnTo>
                    <a:pt x="389" y="6"/>
                  </a:lnTo>
                  <a:lnTo>
                    <a:pt x="387" y="4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376" y="0"/>
                  </a:lnTo>
                  <a:lnTo>
                    <a:pt x="3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528">
              <a:extLst>
                <a:ext uri="{FF2B5EF4-FFF2-40B4-BE49-F238E27FC236}">
                  <a16:creationId xmlns:a16="http://schemas.microsoft.com/office/drawing/2014/main" id="{83F5CED5-EC59-44A7-BB1E-6DAA3AFE7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692400"/>
              <a:ext cx="47625" cy="9525"/>
            </a:xfrm>
            <a:custGeom>
              <a:avLst/>
              <a:gdLst>
                <a:gd name="T0" fmla="*/ 136 w 151"/>
                <a:gd name="T1" fmla="*/ 0 h 30"/>
                <a:gd name="T2" fmla="*/ 15 w 151"/>
                <a:gd name="T3" fmla="*/ 0 h 30"/>
                <a:gd name="T4" fmla="*/ 12 w 151"/>
                <a:gd name="T5" fmla="*/ 1 h 30"/>
                <a:gd name="T6" fmla="*/ 9 w 151"/>
                <a:gd name="T7" fmla="*/ 1 h 30"/>
                <a:gd name="T8" fmla="*/ 7 w 151"/>
                <a:gd name="T9" fmla="*/ 3 h 30"/>
                <a:gd name="T10" fmla="*/ 5 w 151"/>
                <a:gd name="T11" fmla="*/ 4 h 30"/>
                <a:gd name="T12" fmla="*/ 3 w 151"/>
                <a:gd name="T13" fmla="*/ 6 h 30"/>
                <a:gd name="T14" fmla="*/ 2 w 151"/>
                <a:gd name="T15" fmla="*/ 10 h 30"/>
                <a:gd name="T16" fmla="*/ 0 w 151"/>
                <a:gd name="T17" fmla="*/ 13 h 30"/>
                <a:gd name="T18" fmla="*/ 0 w 151"/>
                <a:gd name="T19" fmla="*/ 15 h 30"/>
                <a:gd name="T20" fmla="*/ 0 w 151"/>
                <a:gd name="T21" fmla="*/ 18 h 30"/>
                <a:gd name="T22" fmla="*/ 2 w 151"/>
                <a:gd name="T23" fmla="*/ 21 h 30"/>
                <a:gd name="T24" fmla="*/ 3 w 151"/>
                <a:gd name="T25" fmla="*/ 24 h 30"/>
                <a:gd name="T26" fmla="*/ 5 w 151"/>
                <a:gd name="T27" fmla="*/ 26 h 30"/>
                <a:gd name="T28" fmla="*/ 7 w 151"/>
                <a:gd name="T29" fmla="*/ 28 h 30"/>
                <a:gd name="T30" fmla="*/ 9 w 151"/>
                <a:gd name="T31" fmla="*/ 29 h 30"/>
                <a:gd name="T32" fmla="*/ 12 w 151"/>
                <a:gd name="T33" fmla="*/ 30 h 30"/>
                <a:gd name="T34" fmla="*/ 15 w 151"/>
                <a:gd name="T35" fmla="*/ 30 h 30"/>
                <a:gd name="T36" fmla="*/ 136 w 151"/>
                <a:gd name="T37" fmla="*/ 30 h 30"/>
                <a:gd name="T38" fmla="*/ 139 w 151"/>
                <a:gd name="T39" fmla="*/ 30 h 30"/>
                <a:gd name="T40" fmla="*/ 142 w 151"/>
                <a:gd name="T41" fmla="*/ 29 h 30"/>
                <a:gd name="T42" fmla="*/ 144 w 151"/>
                <a:gd name="T43" fmla="*/ 28 h 30"/>
                <a:gd name="T44" fmla="*/ 146 w 151"/>
                <a:gd name="T45" fmla="*/ 26 h 30"/>
                <a:gd name="T46" fmla="*/ 148 w 151"/>
                <a:gd name="T47" fmla="*/ 24 h 30"/>
                <a:gd name="T48" fmla="*/ 150 w 151"/>
                <a:gd name="T49" fmla="*/ 21 h 30"/>
                <a:gd name="T50" fmla="*/ 151 w 151"/>
                <a:gd name="T51" fmla="*/ 18 h 30"/>
                <a:gd name="T52" fmla="*/ 151 w 151"/>
                <a:gd name="T53" fmla="*/ 15 h 30"/>
                <a:gd name="T54" fmla="*/ 151 w 151"/>
                <a:gd name="T55" fmla="*/ 13 h 30"/>
                <a:gd name="T56" fmla="*/ 150 w 151"/>
                <a:gd name="T57" fmla="*/ 10 h 30"/>
                <a:gd name="T58" fmla="*/ 148 w 151"/>
                <a:gd name="T59" fmla="*/ 8 h 30"/>
                <a:gd name="T60" fmla="*/ 146 w 151"/>
                <a:gd name="T61" fmla="*/ 4 h 30"/>
                <a:gd name="T62" fmla="*/ 144 w 151"/>
                <a:gd name="T63" fmla="*/ 3 h 30"/>
                <a:gd name="T64" fmla="*/ 142 w 151"/>
                <a:gd name="T65" fmla="*/ 1 h 30"/>
                <a:gd name="T66" fmla="*/ 139 w 151"/>
                <a:gd name="T67" fmla="*/ 1 h 30"/>
                <a:gd name="T68" fmla="*/ 136 w 15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30">
                  <a:moveTo>
                    <a:pt x="136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36" y="30"/>
                  </a:lnTo>
                  <a:lnTo>
                    <a:pt x="139" y="30"/>
                  </a:lnTo>
                  <a:lnTo>
                    <a:pt x="142" y="29"/>
                  </a:lnTo>
                  <a:lnTo>
                    <a:pt x="144" y="28"/>
                  </a:lnTo>
                  <a:lnTo>
                    <a:pt x="146" y="26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1" y="18"/>
                  </a:lnTo>
                  <a:lnTo>
                    <a:pt x="151" y="15"/>
                  </a:lnTo>
                  <a:lnTo>
                    <a:pt x="151" y="13"/>
                  </a:lnTo>
                  <a:lnTo>
                    <a:pt x="150" y="10"/>
                  </a:lnTo>
                  <a:lnTo>
                    <a:pt x="148" y="8"/>
                  </a:lnTo>
                  <a:lnTo>
                    <a:pt x="146" y="4"/>
                  </a:lnTo>
                  <a:lnTo>
                    <a:pt x="144" y="3"/>
                  </a:lnTo>
                  <a:lnTo>
                    <a:pt x="142" y="1"/>
                  </a:lnTo>
                  <a:lnTo>
                    <a:pt x="139" y="1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529">
              <a:extLst>
                <a:ext uri="{FF2B5EF4-FFF2-40B4-BE49-F238E27FC236}">
                  <a16:creationId xmlns:a16="http://schemas.microsoft.com/office/drawing/2014/main" id="{67D92154-D809-4A24-ADBA-A184552F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2711450"/>
              <a:ext cx="28575" cy="11113"/>
            </a:xfrm>
            <a:custGeom>
              <a:avLst/>
              <a:gdLst>
                <a:gd name="T0" fmla="*/ 76 w 91"/>
                <a:gd name="T1" fmla="*/ 0 h 31"/>
                <a:gd name="T2" fmla="*/ 16 w 91"/>
                <a:gd name="T3" fmla="*/ 0 h 31"/>
                <a:gd name="T4" fmla="*/ 12 w 91"/>
                <a:gd name="T5" fmla="*/ 1 h 31"/>
                <a:gd name="T6" fmla="*/ 10 w 91"/>
                <a:gd name="T7" fmla="*/ 1 h 31"/>
                <a:gd name="T8" fmla="*/ 7 w 91"/>
                <a:gd name="T9" fmla="*/ 3 h 31"/>
                <a:gd name="T10" fmla="*/ 5 w 91"/>
                <a:gd name="T11" fmla="*/ 5 h 31"/>
                <a:gd name="T12" fmla="*/ 3 w 91"/>
                <a:gd name="T13" fmla="*/ 8 h 31"/>
                <a:gd name="T14" fmla="*/ 2 w 91"/>
                <a:gd name="T15" fmla="*/ 10 h 31"/>
                <a:gd name="T16" fmla="*/ 0 w 91"/>
                <a:gd name="T17" fmla="*/ 13 h 31"/>
                <a:gd name="T18" fmla="*/ 0 w 91"/>
                <a:gd name="T19" fmla="*/ 15 h 31"/>
                <a:gd name="T20" fmla="*/ 0 w 91"/>
                <a:gd name="T21" fmla="*/ 18 h 31"/>
                <a:gd name="T22" fmla="*/ 2 w 91"/>
                <a:gd name="T23" fmla="*/ 22 h 31"/>
                <a:gd name="T24" fmla="*/ 3 w 91"/>
                <a:gd name="T25" fmla="*/ 24 h 31"/>
                <a:gd name="T26" fmla="*/ 5 w 91"/>
                <a:gd name="T27" fmla="*/ 26 h 31"/>
                <a:gd name="T28" fmla="*/ 7 w 91"/>
                <a:gd name="T29" fmla="*/ 28 h 31"/>
                <a:gd name="T30" fmla="*/ 10 w 91"/>
                <a:gd name="T31" fmla="*/ 29 h 31"/>
                <a:gd name="T32" fmla="*/ 12 w 91"/>
                <a:gd name="T33" fmla="*/ 30 h 31"/>
                <a:gd name="T34" fmla="*/ 16 w 91"/>
                <a:gd name="T35" fmla="*/ 31 h 31"/>
                <a:gd name="T36" fmla="*/ 76 w 91"/>
                <a:gd name="T37" fmla="*/ 31 h 31"/>
                <a:gd name="T38" fmla="*/ 79 w 91"/>
                <a:gd name="T39" fmla="*/ 30 h 31"/>
                <a:gd name="T40" fmla="*/ 82 w 91"/>
                <a:gd name="T41" fmla="*/ 29 h 31"/>
                <a:gd name="T42" fmla="*/ 84 w 91"/>
                <a:gd name="T43" fmla="*/ 28 h 31"/>
                <a:gd name="T44" fmla="*/ 86 w 91"/>
                <a:gd name="T45" fmla="*/ 26 h 31"/>
                <a:gd name="T46" fmla="*/ 88 w 91"/>
                <a:gd name="T47" fmla="*/ 24 h 31"/>
                <a:gd name="T48" fmla="*/ 90 w 91"/>
                <a:gd name="T49" fmla="*/ 22 h 31"/>
                <a:gd name="T50" fmla="*/ 91 w 91"/>
                <a:gd name="T51" fmla="*/ 18 h 31"/>
                <a:gd name="T52" fmla="*/ 91 w 91"/>
                <a:gd name="T53" fmla="*/ 15 h 31"/>
                <a:gd name="T54" fmla="*/ 91 w 91"/>
                <a:gd name="T55" fmla="*/ 13 h 31"/>
                <a:gd name="T56" fmla="*/ 90 w 91"/>
                <a:gd name="T57" fmla="*/ 10 h 31"/>
                <a:gd name="T58" fmla="*/ 88 w 91"/>
                <a:gd name="T59" fmla="*/ 8 h 31"/>
                <a:gd name="T60" fmla="*/ 86 w 91"/>
                <a:gd name="T61" fmla="*/ 5 h 31"/>
                <a:gd name="T62" fmla="*/ 84 w 91"/>
                <a:gd name="T63" fmla="*/ 3 h 31"/>
                <a:gd name="T64" fmla="*/ 82 w 91"/>
                <a:gd name="T65" fmla="*/ 2 h 31"/>
                <a:gd name="T66" fmla="*/ 79 w 91"/>
                <a:gd name="T67" fmla="*/ 1 h 31"/>
                <a:gd name="T68" fmla="*/ 76 w 91"/>
                <a:gd name="T69" fmla="*/ 0 h 31"/>
                <a:gd name="T70" fmla="*/ 76 w 91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31">
                  <a:moveTo>
                    <a:pt x="76" y="0"/>
                  </a:moveTo>
                  <a:lnTo>
                    <a:pt x="16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79" y="30"/>
                  </a:lnTo>
                  <a:lnTo>
                    <a:pt x="82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2"/>
                  </a:lnTo>
                  <a:lnTo>
                    <a:pt x="91" y="18"/>
                  </a:lnTo>
                  <a:lnTo>
                    <a:pt x="91" y="15"/>
                  </a:lnTo>
                  <a:lnTo>
                    <a:pt x="91" y="13"/>
                  </a:lnTo>
                  <a:lnTo>
                    <a:pt x="90" y="10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2" y="2"/>
                  </a:lnTo>
                  <a:lnTo>
                    <a:pt x="79" y="1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530">
              <a:extLst>
                <a:ext uri="{FF2B5EF4-FFF2-40B4-BE49-F238E27FC236}">
                  <a16:creationId xmlns:a16="http://schemas.microsoft.com/office/drawing/2014/main" id="{C331234E-9EA9-4C57-9933-731231499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73208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1 w 60"/>
                <a:gd name="T5" fmla="*/ 0 h 30"/>
                <a:gd name="T6" fmla="*/ 9 w 60"/>
                <a:gd name="T7" fmla="*/ 1 h 30"/>
                <a:gd name="T8" fmla="*/ 6 w 60"/>
                <a:gd name="T9" fmla="*/ 2 h 30"/>
                <a:gd name="T10" fmla="*/ 4 w 60"/>
                <a:gd name="T11" fmla="*/ 5 h 30"/>
                <a:gd name="T12" fmla="*/ 2 w 60"/>
                <a:gd name="T13" fmla="*/ 7 h 30"/>
                <a:gd name="T14" fmla="*/ 1 w 60"/>
                <a:gd name="T15" fmla="*/ 9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7 h 30"/>
                <a:gd name="T22" fmla="*/ 1 w 60"/>
                <a:gd name="T23" fmla="*/ 21 h 30"/>
                <a:gd name="T24" fmla="*/ 2 w 60"/>
                <a:gd name="T25" fmla="*/ 23 h 30"/>
                <a:gd name="T26" fmla="*/ 4 w 60"/>
                <a:gd name="T27" fmla="*/ 26 h 30"/>
                <a:gd name="T28" fmla="*/ 6 w 60"/>
                <a:gd name="T29" fmla="*/ 27 h 30"/>
                <a:gd name="T30" fmla="*/ 9 w 60"/>
                <a:gd name="T31" fmla="*/ 29 h 30"/>
                <a:gd name="T32" fmla="*/ 11 w 60"/>
                <a:gd name="T33" fmla="*/ 29 h 30"/>
                <a:gd name="T34" fmla="*/ 15 w 60"/>
                <a:gd name="T35" fmla="*/ 30 h 30"/>
                <a:gd name="T36" fmla="*/ 45 w 60"/>
                <a:gd name="T37" fmla="*/ 30 h 30"/>
                <a:gd name="T38" fmla="*/ 48 w 60"/>
                <a:gd name="T39" fmla="*/ 29 h 30"/>
                <a:gd name="T40" fmla="*/ 51 w 60"/>
                <a:gd name="T41" fmla="*/ 29 h 30"/>
                <a:gd name="T42" fmla="*/ 53 w 60"/>
                <a:gd name="T43" fmla="*/ 27 h 30"/>
                <a:gd name="T44" fmla="*/ 55 w 60"/>
                <a:gd name="T45" fmla="*/ 26 h 30"/>
                <a:gd name="T46" fmla="*/ 57 w 60"/>
                <a:gd name="T47" fmla="*/ 23 h 30"/>
                <a:gd name="T48" fmla="*/ 59 w 60"/>
                <a:gd name="T49" fmla="*/ 21 h 30"/>
                <a:gd name="T50" fmla="*/ 60 w 60"/>
                <a:gd name="T51" fmla="*/ 17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9 h 30"/>
                <a:gd name="T58" fmla="*/ 57 w 60"/>
                <a:gd name="T59" fmla="*/ 7 h 30"/>
                <a:gd name="T60" fmla="*/ 55 w 60"/>
                <a:gd name="T61" fmla="*/ 5 h 30"/>
                <a:gd name="T62" fmla="*/ 53 w 60"/>
                <a:gd name="T63" fmla="*/ 2 h 30"/>
                <a:gd name="T64" fmla="*/ 51 w 60"/>
                <a:gd name="T65" fmla="*/ 1 h 30"/>
                <a:gd name="T66" fmla="*/ 48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8" y="29"/>
                  </a:lnTo>
                  <a:lnTo>
                    <a:pt x="51" y="29"/>
                  </a:lnTo>
                  <a:lnTo>
                    <a:pt x="53" y="27"/>
                  </a:lnTo>
                  <a:lnTo>
                    <a:pt x="55" y="26"/>
                  </a:lnTo>
                  <a:lnTo>
                    <a:pt x="57" y="23"/>
                  </a:lnTo>
                  <a:lnTo>
                    <a:pt x="59" y="21"/>
                  </a:lnTo>
                  <a:lnTo>
                    <a:pt x="60" y="17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7" y="7"/>
                  </a:lnTo>
                  <a:lnTo>
                    <a:pt x="55" y="5"/>
                  </a:lnTo>
                  <a:lnTo>
                    <a:pt x="53" y="2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531">
              <a:extLst>
                <a:ext uri="{FF2B5EF4-FFF2-40B4-BE49-F238E27FC236}">
                  <a16:creationId xmlns:a16="http://schemas.microsoft.com/office/drawing/2014/main" id="{6ADA05A3-1293-46DC-8224-3676BC286D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3500" y="2530475"/>
              <a:ext cx="114300" cy="114300"/>
            </a:xfrm>
            <a:custGeom>
              <a:avLst/>
              <a:gdLst>
                <a:gd name="T0" fmla="*/ 167 w 362"/>
                <a:gd name="T1" fmla="*/ 103 h 362"/>
                <a:gd name="T2" fmla="*/ 169 w 362"/>
                <a:gd name="T3" fmla="*/ 98 h 362"/>
                <a:gd name="T4" fmla="*/ 172 w 362"/>
                <a:gd name="T5" fmla="*/ 94 h 362"/>
                <a:gd name="T6" fmla="*/ 177 w 362"/>
                <a:gd name="T7" fmla="*/ 92 h 362"/>
                <a:gd name="T8" fmla="*/ 184 w 362"/>
                <a:gd name="T9" fmla="*/ 92 h 362"/>
                <a:gd name="T10" fmla="*/ 189 w 362"/>
                <a:gd name="T11" fmla="*/ 94 h 362"/>
                <a:gd name="T12" fmla="*/ 193 w 362"/>
                <a:gd name="T13" fmla="*/ 98 h 362"/>
                <a:gd name="T14" fmla="*/ 196 w 362"/>
                <a:gd name="T15" fmla="*/ 103 h 362"/>
                <a:gd name="T16" fmla="*/ 196 w 362"/>
                <a:gd name="T17" fmla="*/ 181 h 362"/>
                <a:gd name="T18" fmla="*/ 244 w 362"/>
                <a:gd name="T19" fmla="*/ 182 h 362"/>
                <a:gd name="T20" fmla="*/ 249 w 362"/>
                <a:gd name="T21" fmla="*/ 184 h 362"/>
                <a:gd name="T22" fmla="*/ 254 w 362"/>
                <a:gd name="T23" fmla="*/ 188 h 362"/>
                <a:gd name="T24" fmla="*/ 256 w 362"/>
                <a:gd name="T25" fmla="*/ 193 h 362"/>
                <a:gd name="T26" fmla="*/ 256 w 362"/>
                <a:gd name="T27" fmla="*/ 199 h 362"/>
                <a:gd name="T28" fmla="*/ 254 w 362"/>
                <a:gd name="T29" fmla="*/ 204 h 362"/>
                <a:gd name="T30" fmla="*/ 249 w 362"/>
                <a:gd name="T31" fmla="*/ 208 h 362"/>
                <a:gd name="T32" fmla="*/ 244 w 362"/>
                <a:gd name="T33" fmla="*/ 211 h 362"/>
                <a:gd name="T34" fmla="*/ 181 w 362"/>
                <a:gd name="T35" fmla="*/ 212 h 362"/>
                <a:gd name="T36" fmla="*/ 175 w 362"/>
                <a:gd name="T37" fmla="*/ 211 h 362"/>
                <a:gd name="T38" fmla="*/ 170 w 362"/>
                <a:gd name="T39" fmla="*/ 206 h 362"/>
                <a:gd name="T40" fmla="*/ 167 w 362"/>
                <a:gd name="T41" fmla="*/ 202 h 362"/>
                <a:gd name="T42" fmla="*/ 166 w 362"/>
                <a:gd name="T43" fmla="*/ 197 h 362"/>
                <a:gd name="T44" fmla="*/ 181 w 362"/>
                <a:gd name="T45" fmla="*/ 362 h 362"/>
                <a:gd name="T46" fmla="*/ 217 w 362"/>
                <a:gd name="T47" fmla="*/ 359 h 362"/>
                <a:gd name="T48" fmla="*/ 251 w 362"/>
                <a:gd name="T49" fmla="*/ 348 h 362"/>
                <a:gd name="T50" fmla="*/ 281 w 362"/>
                <a:gd name="T51" fmla="*/ 331 h 362"/>
                <a:gd name="T52" fmla="*/ 308 w 362"/>
                <a:gd name="T53" fmla="*/ 309 h 362"/>
                <a:gd name="T54" fmla="*/ 331 w 362"/>
                <a:gd name="T55" fmla="*/ 282 h 362"/>
                <a:gd name="T56" fmla="*/ 347 w 362"/>
                <a:gd name="T57" fmla="*/ 251 h 362"/>
                <a:gd name="T58" fmla="*/ 358 w 362"/>
                <a:gd name="T59" fmla="*/ 217 h 362"/>
                <a:gd name="T60" fmla="*/ 362 w 362"/>
                <a:gd name="T61" fmla="*/ 182 h 362"/>
                <a:gd name="T62" fmla="*/ 358 w 362"/>
                <a:gd name="T63" fmla="*/ 145 h 362"/>
                <a:gd name="T64" fmla="*/ 347 w 362"/>
                <a:gd name="T65" fmla="*/ 111 h 362"/>
                <a:gd name="T66" fmla="*/ 331 w 362"/>
                <a:gd name="T67" fmla="*/ 80 h 362"/>
                <a:gd name="T68" fmla="*/ 308 w 362"/>
                <a:gd name="T69" fmla="*/ 53 h 362"/>
                <a:gd name="T70" fmla="*/ 281 w 362"/>
                <a:gd name="T71" fmla="*/ 31 h 362"/>
                <a:gd name="T72" fmla="*/ 251 w 362"/>
                <a:gd name="T73" fmla="*/ 14 h 362"/>
                <a:gd name="T74" fmla="*/ 217 w 362"/>
                <a:gd name="T75" fmla="*/ 5 h 362"/>
                <a:gd name="T76" fmla="*/ 181 w 362"/>
                <a:gd name="T77" fmla="*/ 0 h 362"/>
                <a:gd name="T78" fmla="*/ 144 w 362"/>
                <a:gd name="T79" fmla="*/ 5 h 362"/>
                <a:gd name="T80" fmla="*/ 111 w 362"/>
                <a:gd name="T81" fmla="*/ 14 h 362"/>
                <a:gd name="T82" fmla="*/ 80 w 362"/>
                <a:gd name="T83" fmla="*/ 31 h 362"/>
                <a:gd name="T84" fmla="*/ 53 w 362"/>
                <a:gd name="T85" fmla="*/ 53 h 362"/>
                <a:gd name="T86" fmla="*/ 32 w 362"/>
                <a:gd name="T87" fmla="*/ 80 h 362"/>
                <a:gd name="T88" fmla="*/ 14 w 362"/>
                <a:gd name="T89" fmla="*/ 111 h 362"/>
                <a:gd name="T90" fmla="*/ 4 w 362"/>
                <a:gd name="T91" fmla="*/ 145 h 362"/>
                <a:gd name="T92" fmla="*/ 0 w 362"/>
                <a:gd name="T93" fmla="*/ 182 h 362"/>
                <a:gd name="T94" fmla="*/ 4 w 362"/>
                <a:gd name="T95" fmla="*/ 217 h 362"/>
                <a:gd name="T96" fmla="*/ 14 w 362"/>
                <a:gd name="T97" fmla="*/ 251 h 362"/>
                <a:gd name="T98" fmla="*/ 32 w 362"/>
                <a:gd name="T99" fmla="*/ 282 h 362"/>
                <a:gd name="T100" fmla="*/ 53 w 362"/>
                <a:gd name="T101" fmla="*/ 309 h 362"/>
                <a:gd name="T102" fmla="*/ 80 w 362"/>
                <a:gd name="T103" fmla="*/ 331 h 362"/>
                <a:gd name="T104" fmla="*/ 111 w 362"/>
                <a:gd name="T105" fmla="*/ 348 h 362"/>
                <a:gd name="T106" fmla="*/ 144 w 362"/>
                <a:gd name="T107" fmla="*/ 359 h 362"/>
                <a:gd name="T108" fmla="*/ 181 w 362"/>
                <a:gd name="T109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2" h="362">
                  <a:moveTo>
                    <a:pt x="166" y="105"/>
                  </a:moveTo>
                  <a:lnTo>
                    <a:pt x="167" y="103"/>
                  </a:lnTo>
                  <a:lnTo>
                    <a:pt x="167" y="100"/>
                  </a:lnTo>
                  <a:lnTo>
                    <a:pt x="169" y="98"/>
                  </a:lnTo>
                  <a:lnTo>
                    <a:pt x="170" y="95"/>
                  </a:lnTo>
                  <a:lnTo>
                    <a:pt x="172" y="94"/>
                  </a:lnTo>
                  <a:lnTo>
                    <a:pt x="175" y="92"/>
                  </a:lnTo>
                  <a:lnTo>
                    <a:pt x="177" y="92"/>
                  </a:lnTo>
                  <a:lnTo>
                    <a:pt x="181" y="90"/>
                  </a:lnTo>
                  <a:lnTo>
                    <a:pt x="184" y="92"/>
                  </a:lnTo>
                  <a:lnTo>
                    <a:pt x="187" y="92"/>
                  </a:lnTo>
                  <a:lnTo>
                    <a:pt x="189" y="94"/>
                  </a:lnTo>
                  <a:lnTo>
                    <a:pt x="191" y="95"/>
                  </a:lnTo>
                  <a:lnTo>
                    <a:pt x="193" y="98"/>
                  </a:lnTo>
                  <a:lnTo>
                    <a:pt x="195" y="100"/>
                  </a:lnTo>
                  <a:lnTo>
                    <a:pt x="196" y="103"/>
                  </a:lnTo>
                  <a:lnTo>
                    <a:pt x="196" y="105"/>
                  </a:lnTo>
                  <a:lnTo>
                    <a:pt x="196" y="181"/>
                  </a:lnTo>
                  <a:lnTo>
                    <a:pt x="241" y="181"/>
                  </a:lnTo>
                  <a:lnTo>
                    <a:pt x="244" y="182"/>
                  </a:lnTo>
                  <a:lnTo>
                    <a:pt x="247" y="183"/>
                  </a:lnTo>
                  <a:lnTo>
                    <a:pt x="249" y="184"/>
                  </a:lnTo>
                  <a:lnTo>
                    <a:pt x="251" y="186"/>
                  </a:lnTo>
                  <a:lnTo>
                    <a:pt x="254" y="188"/>
                  </a:lnTo>
                  <a:lnTo>
                    <a:pt x="255" y="190"/>
                  </a:lnTo>
                  <a:lnTo>
                    <a:pt x="256" y="193"/>
                  </a:lnTo>
                  <a:lnTo>
                    <a:pt x="256" y="197"/>
                  </a:lnTo>
                  <a:lnTo>
                    <a:pt x="256" y="199"/>
                  </a:lnTo>
                  <a:lnTo>
                    <a:pt x="255" y="202"/>
                  </a:lnTo>
                  <a:lnTo>
                    <a:pt x="254" y="204"/>
                  </a:lnTo>
                  <a:lnTo>
                    <a:pt x="251" y="206"/>
                  </a:lnTo>
                  <a:lnTo>
                    <a:pt x="249" y="208"/>
                  </a:lnTo>
                  <a:lnTo>
                    <a:pt x="247" y="211"/>
                  </a:lnTo>
                  <a:lnTo>
                    <a:pt x="244" y="211"/>
                  </a:lnTo>
                  <a:lnTo>
                    <a:pt x="241" y="212"/>
                  </a:lnTo>
                  <a:lnTo>
                    <a:pt x="181" y="212"/>
                  </a:lnTo>
                  <a:lnTo>
                    <a:pt x="177" y="211"/>
                  </a:lnTo>
                  <a:lnTo>
                    <a:pt x="175" y="211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69" y="204"/>
                  </a:lnTo>
                  <a:lnTo>
                    <a:pt x="167" y="202"/>
                  </a:lnTo>
                  <a:lnTo>
                    <a:pt x="167" y="199"/>
                  </a:lnTo>
                  <a:lnTo>
                    <a:pt x="166" y="197"/>
                  </a:lnTo>
                  <a:lnTo>
                    <a:pt x="166" y="105"/>
                  </a:lnTo>
                  <a:close/>
                  <a:moveTo>
                    <a:pt x="181" y="362"/>
                  </a:moveTo>
                  <a:lnTo>
                    <a:pt x="200" y="361"/>
                  </a:lnTo>
                  <a:lnTo>
                    <a:pt x="217" y="359"/>
                  </a:lnTo>
                  <a:lnTo>
                    <a:pt x="234" y="353"/>
                  </a:lnTo>
                  <a:lnTo>
                    <a:pt x="251" y="348"/>
                  </a:lnTo>
                  <a:lnTo>
                    <a:pt x="268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1" y="282"/>
                  </a:lnTo>
                  <a:lnTo>
                    <a:pt x="339" y="267"/>
                  </a:lnTo>
                  <a:lnTo>
                    <a:pt x="347" y="251"/>
                  </a:lnTo>
                  <a:lnTo>
                    <a:pt x="353" y="235"/>
                  </a:lnTo>
                  <a:lnTo>
                    <a:pt x="358" y="217"/>
                  </a:lnTo>
                  <a:lnTo>
                    <a:pt x="361" y="200"/>
                  </a:lnTo>
                  <a:lnTo>
                    <a:pt x="362" y="182"/>
                  </a:lnTo>
                  <a:lnTo>
                    <a:pt x="361" y="162"/>
                  </a:lnTo>
                  <a:lnTo>
                    <a:pt x="358" y="145"/>
                  </a:lnTo>
                  <a:lnTo>
                    <a:pt x="353" y="127"/>
                  </a:lnTo>
                  <a:lnTo>
                    <a:pt x="347" y="111"/>
                  </a:lnTo>
                  <a:lnTo>
                    <a:pt x="339" y="95"/>
                  </a:lnTo>
                  <a:lnTo>
                    <a:pt x="331" y="80"/>
                  </a:lnTo>
                  <a:lnTo>
                    <a:pt x="320" y="66"/>
                  </a:lnTo>
                  <a:lnTo>
                    <a:pt x="308" y="53"/>
                  </a:lnTo>
                  <a:lnTo>
                    <a:pt x="295" y="42"/>
                  </a:lnTo>
                  <a:lnTo>
                    <a:pt x="281" y="31"/>
                  </a:lnTo>
                  <a:lnTo>
                    <a:pt x="268" y="22"/>
                  </a:lnTo>
                  <a:lnTo>
                    <a:pt x="251" y="14"/>
                  </a:lnTo>
                  <a:lnTo>
                    <a:pt x="234" y="9"/>
                  </a:lnTo>
                  <a:lnTo>
                    <a:pt x="217" y="5"/>
                  </a:lnTo>
                  <a:lnTo>
                    <a:pt x="200" y="1"/>
                  </a:lnTo>
                  <a:lnTo>
                    <a:pt x="181" y="0"/>
                  </a:lnTo>
                  <a:lnTo>
                    <a:pt x="162" y="1"/>
                  </a:lnTo>
                  <a:lnTo>
                    <a:pt x="144" y="5"/>
                  </a:lnTo>
                  <a:lnTo>
                    <a:pt x="127" y="9"/>
                  </a:lnTo>
                  <a:lnTo>
                    <a:pt x="111" y="14"/>
                  </a:lnTo>
                  <a:lnTo>
                    <a:pt x="95" y="22"/>
                  </a:lnTo>
                  <a:lnTo>
                    <a:pt x="80" y="31"/>
                  </a:lnTo>
                  <a:lnTo>
                    <a:pt x="66" y="42"/>
                  </a:lnTo>
                  <a:lnTo>
                    <a:pt x="53" y="53"/>
                  </a:lnTo>
                  <a:lnTo>
                    <a:pt x="41" y="66"/>
                  </a:lnTo>
                  <a:lnTo>
                    <a:pt x="32" y="80"/>
                  </a:lnTo>
                  <a:lnTo>
                    <a:pt x="22" y="95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4" y="145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200"/>
                  </a:lnTo>
                  <a:lnTo>
                    <a:pt x="4" y="217"/>
                  </a:lnTo>
                  <a:lnTo>
                    <a:pt x="8" y="235"/>
                  </a:lnTo>
                  <a:lnTo>
                    <a:pt x="14" y="251"/>
                  </a:lnTo>
                  <a:lnTo>
                    <a:pt x="22" y="267"/>
                  </a:lnTo>
                  <a:lnTo>
                    <a:pt x="32" y="282"/>
                  </a:lnTo>
                  <a:lnTo>
                    <a:pt x="41" y="296"/>
                  </a:lnTo>
                  <a:lnTo>
                    <a:pt x="53" y="309"/>
                  </a:lnTo>
                  <a:lnTo>
                    <a:pt x="66" y="320"/>
                  </a:lnTo>
                  <a:lnTo>
                    <a:pt x="80" y="331"/>
                  </a:lnTo>
                  <a:lnTo>
                    <a:pt x="95" y="340"/>
                  </a:lnTo>
                  <a:lnTo>
                    <a:pt x="111" y="348"/>
                  </a:lnTo>
                  <a:lnTo>
                    <a:pt x="127" y="353"/>
                  </a:lnTo>
                  <a:lnTo>
                    <a:pt x="144" y="359"/>
                  </a:lnTo>
                  <a:lnTo>
                    <a:pt x="162" y="361"/>
                  </a:lnTo>
                  <a:lnTo>
                    <a:pt x="181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532">
              <a:extLst>
                <a:ext uri="{FF2B5EF4-FFF2-40B4-BE49-F238E27FC236}">
                  <a16:creationId xmlns:a16="http://schemas.microsoft.com/office/drawing/2014/main" id="{FA4D6B7E-6F35-4229-B442-5A4006567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225" y="2732088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38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8 w 150"/>
                <a:gd name="T11" fmla="*/ 39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8 w 150"/>
                <a:gd name="T21" fmla="*/ 111 h 150"/>
                <a:gd name="T22" fmla="*/ 17 w 150"/>
                <a:gd name="T23" fmla="*/ 123 h 150"/>
                <a:gd name="T24" fmla="*/ 27 w 150"/>
                <a:gd name="T25" fmla="*/ 133 h 150"/>
                <a:gd name="T26" fmla="*/ 38 w 150"/>
                <a:gd name="T27" fmla="*/ 141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0 w 150"/>
                <a:gd name="T37" fmla="*/ 141 h 150"/>
                <a:gd name="T38" fmla="*/ 122 w 150"/>
                <a:gd name="T39" fmla="*/ 133 h 150"/>
                <a:gd name="T40" fmla="*/ 133 w 150"/>
                <a:gd name="T41" fmla="*/ 123 h 150"/>
                <a:gd name="T42" fmla="*/ 140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0 w 150"/>
                <a:gd name="T53" fmla="*/ 39 h 150"/>
                <a:gd name="T54" fmla="*/ 133 w 150"/>
                <a:gd name="T55" fmla="*/ 27 h 150"/>
                <a:gd name="T56" fmla="*/ 122 w 150"/>
                <a:gd name="T57" fmla="*/ 17 h 150"/>
                <a:gd name="T58" fmla="*/ 110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5" y="6"/>
                  </a:lnTo>
                  <a:lnTo>
                    <a:pt x="38" y="9"/>
                  </a:lnTo>
                  <a:lnTo>
                    <a:pt x="32" y="13"/>
                  </a:lnTo>
                  <a:lnTo>
                    <a:pt x="27" y="17"/>
                  </a:lnTo>
                  <a:lnTo>
                    <a:pt x="21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8" y="39"/>
                  </a:lnTo>
                  <a:lnTo>
                    <a:pt x="5" y="45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8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1" y="128"/>
                  </a:lnTo>
                  <a:lnTo>
                    <a:pt x="27" y="133"/>
                  </a:lnTo>
                  <a:lnTo>
                    <a:pt x="32" y="138"/>
                  </a:lnTo>
                  <a:lnTo>
                    <a:pt x="38" y="141"/>
                  </a:lnTo>
                  <a:lnTo>
                    <a:pt x="45" y="144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4"/>
                  </a:lnTo>
                  <a:lnTo>
                    <a:pt x="110" y="141"/>
                  </a:lnTo>
                  <a:lnTo>
                    <a:pt x="117" y="138"/>
                  </a:lnTo>
                  <a:lnTo>
                    <a:pt x="122" y="133"/>
                  </a:lnTo>
                  <a:lnTo>
                    <a:pt x="127" y="128"/>
                  </a:lnTo>
                  <a:lnTo>
                    <a:pt x="133" y="123"/>
                  </a:lnTo>
                  <a:lnTo>
                    <a:pt x="137" y="117"/>
                  </a:lnTo>
                  <a:lnTo>
                    <a:pt x="140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5"/>
                  </a:lnTo>
                  <a:lnTo>
                    <a:pt x="140" y="39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7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0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33">
              <a:extLst>
                <a:ext uri="{FF2B5EF4-FFF2-40B4-BE49-F238E27FC236}">
                  <a16:creationId xmlns:a16="http://schemas.microsoft.com/office/drawing/2014/main" id="{6D3DD28D-52F5-4B38-8390-DDA8AD25B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2654300"/>
              <a:ext cx="96838" cy="106363"/>
            </a:xfrm>
            <a:custGeom>
              <a:avLst/>
              <a:gdLst>
                <a:gd name="T0" fmla="*/ 30 w 301"/>
                <a:gd name="T1" fmla="*/ 30 h 331"/>
                <a:gd name="T2" fmla="*/ 250 w 301"/>
                <a:gd name="T3" fmla="*/ 150 h 331"/>
                <a:gd name="T4" fmla="*/ 301 w 301"/>
                <a:gd name="T5" fmla="*/ 165 h 331"/>
                <a:gd name="T6" fmla="*/ 300 w 301"/>
                <a:gd name="T7" fmla="*/ 161 h 331"/>
                <a:gd name="T8" fmla="*/ 300 w 301"/>
                <a:gd name="T9" fmla="*/ 160 h 331"/>
                <a:gd name="T10" fmla="*/ 297 w 301"/>
                <a:gd name="T11" fmla="*/ 155 h 331"/>
                <a:gd name="T12" fmla="*/ 297 w 301"/>
                <a:gd name="T13" fmla="*/ 155 h 331"/>
                <a:gd name="T14" fmla="*/ 144 w 301"/>
                <a:gd name="T15" fmla="*/ 2 h 331"/>
                <a:gd name="T16" fmla="*/ 138 w 301"/>
                <a:gd name="T17" fmla="*/ 0 h 331"/>
                <a:gd name="T18" fmla="*/ 15 w 301"/>
                <a:gd name="T19" fmla="*/ 0 h 331"/>
                <a:gd name="T20" fmla="*/ 10 w 301"/>
                <a:gd name="T21" fmla="*/ 1 h 331"/>
                <a:gd name="T22" fmla="*/ 4 w 301"/>
                <a:gd name="T23" fmla="*/ 4 h 331"/>
                <a:gd name="T24" fmla="*/ 1 w 301"/>
                <a:gd name="T25" fmla="*/ 10 h 331"/>
                <a:gd name="T26" fmla="*/ 0 w 301"/>
                <a:gd name="T27" fmla="*/ 15 h 331"/>
                <a:gd name="T28" fmla="*/ 0 w 301"/>
                <a:gd name="T29" fmla="*/ 316 h 331"/>
                <a:gd name="T30" fmla="*/ 1 w 301"/>
                <a:gd name="T31" fmla="*/ 322 h 331"/>
                <a:gd name="T32" fmla="*/ 4 w 301"/>
                <a:gd name="T33" fmla="*/ 327 h 331"/>
                <a:gd name="T34" fmla="*/ 10 w 301"/>
                <a:gd name="T35" fmla="*/ 330 h 331"/>
                <a:gd name="T36" fmla="*/ 15 w 301"/>
                <a:gd name="T37" fmla="*/ 331 h 331"/>
                <a:gd name="T38" fmla="*/ 31 w 301"/>
                <a:gd name="T39" fmla="*/ 324 h 331"/>
                <a:gd name="T40" fmla="*/ 31 w 301"/>
                <a:gd name="T41" fmla="*/ 306 h 331"/>
                <a:gd name="T42" fmla="*/ 35 w 301"/>
                <a:gd name="T43" fmla="*/ 285 h 331"/>
                <a:gd name="T44" fmla="*/ 43 w 301"/>
                <a:gd name="T45" fmla="*/ 266 h 331"/>
                <a:gd name="T46" fmla="*/ 55 w 301"/>
                <a:gd name="T47" fmla="*/ 249 h 331"/>
                <a:gd name="T48" fmla="*/ 69 w 301"/>
                <a:gd name="T49" fmla="*/ 235 h 331"/>
                <a:gd name="T50" fmla="*/ 86 w 301"/>
                <a:gd name="T51" fmla="*/ 223 h 331"/>
                <a:gd name="T52" fmla="*/ 104 w 301"/>
                <a:gd name="T53" fmla="*/ 215 h 331"/>
                <a:gd name="T54" fmla="*/ 126 w 301"/>
                <a:gd name="T55" fmla="*/ 211 h 331"/>
                <a:gd name="T56" fmla="*/ 147 w 301"/>
                <a:gd name="T57" fmla="*/ 211 h 331"/>
                <a:gd name="T58" fmla="*/ 167 w 301"/>
                <a:gd name="T59" fmla="*/ 215 h 331"/>
                <a:gd name="T60" fmla="*/ 186 w 301"/>
                <a:gd name="T61" fmla="*/ 223 h 331"/>
                <a:gd name="T62" fmla="*/ 203 w 301"/>
                <a:gd name="T63" fmla="*/ 235 h 331"/>
                <a:gd name="T64" fmla="*/ 217 w 301"/>
                <a:gd name="T65" fmla="*/ 249 h 331"/>
                <a:gd name="T66" fmla="*/ 229 w 301"/>
                <a:gd name="T67" fmla="*/ 266 h 331"/>
                <a:gd name="T68" fmla="*/ 236 w 301"/>
                <a:gd name="T69" fmla="*/ 285 h 331"/>
                <a:gd name="T70" fmla="*/ 240 w 301"/>
                <a:gd name="T71" fmla="*/ 306 h 331"/>
                <a:gd name="T72" fmla="*/ 241 w 301"/>
                <a:gd name="T73" fmla="*/ 324 h 331"/>
                <a:gd name="T74" fmla="*/ 286 w 301"/>
                <a:gd name="T75" fmla="*/ 331 h 331"/>
                <a:gd name="T76" fmla="*/ 292 w 301"/>
                <a:gd name="T77" fmla="*/ 330 h 331"/>
                <a:gd name="T78" fmla="*/ 297 w 301"/>
                <a:gd name="T79" fmla="*/ 327 h 331"/>
                <a:gd name="T80" fmla="*/ 300 w 301"/>
                <a:gd name="T81" fmla="*/ 322 h 331"/>
                <a:gd name="T82" fmla="*/ 301 w 301"/>
                <a:gd name="T83" fmla="*/ 316 h 331"/>
                <a:gd name="T84" fmla="*/ 301 w 301"/>
                <a:gd name="T85" fmla="*/ 1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31">
                  <a:moveTo>
                    <a:pt x="30" y="150"/>
                  </a:moveTo>
                  <a:lnTo>
                    <a:pt x="30" y="30"/>
                  </a:lnTo>
                  <a:lnTo>
                    <a:pt x="130" y="30"/>
                  </a:lnTo>
                  <a:lnTo>
                    <a:pt x="250" y="150"/>
                  </a:lnTo>
                  <a:lnTo>
                    <a:pt x="30" y="150"/>
                  </a:lnTo>
                  <a:close/>
                  <a:moveTo>
                    <a:pt x="301" y="165"/>
                  </a:moveTo>
                  <a:lnTo>
                    <a:pt x="300" y="163"/>
                  </a:lnTo>
                  <a:lnTo>
                    <a:pt x="300" y="161"/>
                  </a:lnTo>
                  <a:lnTo>
                    <a:pt x="300" y="160"/>
                  </a:lnTo>
                  <a:lnTo>
                    <a:pt x="300" y="160"/>
                  </a:lnTo>
                  <a:lnTo>
                    <a:pt x="298" y="156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147" y="4"/>
                  </a:lnTo>
                  <a:lnTo>
                    <a:pt x="144" y="2"/>
                  </a:lnTo>
                  <a:lnTo>
                    <a:pt x="142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65"/>
                  </a:lnTo>
                  <a:lnTo>
                    <a:pt x="0" y="316"/>
                  </a:lnTo>
                  <a:lnTo>
                    <a:pt x="1" y="320"/>
                  </a:lnTo>
                  <a:lnTo>
                    <a:pt x="1" y="322"/>
                  </a:lnTo>
                  <a:lnTo>
                    <a:pt x="3" y="325"/>
                  </a:lnTo>
                  <a:lnTo>
                    <a:pt x="4" y="327"/>
                  </a:lnTo>
                  <a:lnTo>
                    <a:pt x="7" y="328"/>
                  </a:lnTo>
                  <a:lnTo>
                    <a:pt x="10" y="330"/>
                  </a:lnTo>
                  <a:lnTo>
                    <a:pt x="12" y="331"/>
                  </a:lnTo>
                  <a:lnTo>
                    <a:pt x="15" y="331"/>
                  </a:lnTo>
                  <a:lnTo>
                    <a:pt x="31" y="331"/>
                  </a:lnTo>
                  <a:lnTo>
                    <a:pt x="31" y="324"/>
                  </a:lnTo>
                  <a:lnTo>
                    <a:pt x="30" y="316"/>
                  </a:lnTo>
                  <a:lnTo>
                    <a:pt x="31" y="306"/>
                  </a:lnTo>
                  <a:lnTo>
                    <a:pt x="32" y="295"/>
                  </a:lnTo>
                  <a:lnTo>
                    <a:pt x="35" y="285"/>
                  </a:lnTo>
                  <a:lnTo>
                    <a:pt x="39" y="276"/>
                  </a:lnTo>
                  <a:lnTo>
                    <a:pt x="43" y="266"/>
                  </a:lnTo>
                  <a:lnTo>
                    <a:pt x="48" y="257"/>
                  </a:lnTo>
                  <a:lnTo>
                    <a:pt x="55" y="249"/>
                  </a:lnTo>
                  <a:lnTo>
                    <a:pt x="61" y="241"/>
                  </a:lnTo>
                  <a:lnTo>
                    <a:pt x="69" y="235"/>
                  </a:lnTo>
                  <a:lnTo>
                    <a:pt x="77" y="228"/>
                  </a:lnTo>
                  <a:lnTo>
                    <a:pt x="86" y="223"/>
                  </a:lnTo>
                  <a:lnTo>
                    <a:pt x="94" y="219"/>
                  </a:lnTo>
                  <a:lnTo>
                    <a:pt x="104" y="215"/>
                  </a:lnTo>
                  <a:lnTo>
                    <a:pt x="115" y="213"/>
                  </a:lnTo>
                  <a:lnTo>
                    <a:pt x="126" y="211"/>
                  </a:lnTo>
                  <a:lnTo>
                    <a:pt x="136" y="211"/>
                  </a:lnTo>
                  <a:lnTo>
                    <a:pt x="147" y="211"/>
                  </a:lnTo>
                  <a:lnTo>
                    <a:pt x="157" y="213"/>
                  </a:lnTo>
                  <a:lnTo>
                    <a:pt x="167" y="215"/>
                  </a:lnTo>
                  <a:lnTo>
                    <a:pt x="177" y="219"/>
                  </a:lnTo>
                  <a:lnTo>
                    <a:pt x="186" y="223"/>
                  </a:lnTo>
                  <a:lnTo>
                    <a:pt x="194" y="228"/>
                  </a:lnTo>
                  <a:lnTo>
                    <a:pt x="203" y="235"/>
                  </a:lnTo>
                  <a:lnTo>
                    <a:pt x="210" y="241"/>
                  </a:lnTo>
                  <a:lnTo>
                    <a:pt x="217" y="249"/>
                  </a:lnTo>
                  <a:lnTo>
                    <a:pt x="223" y="257"/>
                  </a:lnTo>
                  <a:lnTo>
                    <a:pt x="229" y="266"/>
                  </a:lnTo>
                  <a:lnTo>
                    <a:pt x="233" y="276"/>
                  </a:lnTo>
                  <a:lnTo>
                    <a:pt x="236" y="285"/>
                  </a:lnTo>
                  <a:lnTo>
                    <a:pt x="239" y="295"/>
                  </a:lnTo>
                  <a:lnTo>
                    <a:pt x="240" y="306"/>
                  </a:lnTo>
                  <a:lnTo>
                    <a:pt x="241" y="316"/>
                  </a:lnTo>
                  <a:lnTo>
                    <a:pt x="241" y="324"/>
                  </a:lnTo>
                  <a:lnTo>
                    <a:pt x="240" y="331"/>
                  </a:lnTo>
                  <a:lnTo>
                    <a:pt x="286" y="331"/>
                  </a:lnTo>
                  <a:lnTo>
                    <a:pt x="290" y="330"/>
                  </a:lnTo>
                  <a:lnTo>
                    <a:pt x="292" y="330"/>
                  </a:lnTo>
                  <a:lnTo>
                    <a:pt x="295" y="328"/>
                  </a:lnTo>
                  <a:lnTo>
                    <a:pt x="297" y="327"/>
                  </a:lnTo>
                  <a:lnTo>
                    <a:pt x="299" y="325"/>
                  </a:lnTo>
                  <a:lnTo>
                    <a:pt x="300" y="322"/>
                  </a:lnTo>
                  <a:lnTo>
                    <a:pt x="301" y="320"/>
                  </a:lnTo>
                  <a:lnTo>
                    <a:pt x="301" y="316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301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34">
              <a:extLst>
                <a:ext uri="{FF2B5EF4-FFF2-40B4-BE49-F238E27FC236}">
                  <a16:creationId xmlns:a16="http://schemas.microsoft.com/office/drawing/2014/main" id="{2D77E4FC-731D-463A-A8FC-DC45F2A0E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732088"/>
              <a:ext cx="49213" cy="47625"/>
            </a:xfrm>
            <a:custGeom>
              <a:avLst/>
              <a:gdLst>
                <a:gd name="T0" fmla="*/ 68 w 151"/>
                <a:gd name="T1" fmla="*/ 0 h 150"/>
                <a:gd name="T2" fmla="*/ 54 w 151"/>
                <a:gd name="T3" fmla="*/ 3 h 150"/>
                <a:gd name="T4" fmla="*/ 40 w 151"/>
                <a:gd name="T5" fmla="*/ 9 h 150"/>
                <a:gd name="T6" fmla="*/ 28 w 151"/>
                <a:gd name="T7" fmla="*/ 17 h 150"/>
                <a:gd name="T8" fmla="*/ 17 w 151"/>
                <a:gd name="T9" fmla="*/ 27 h 150"/>
                <a:gd name="T10" fmla="*/ 10 w 151"/>
                <a:gd name="T11" fmla="*/ 39 h 150"/>
                <a:gd name="T12" fmla="*/ 4 w 151"/>
                <a:gd name="T13" fmla="*/ 53 h 150"/>
                <a:gd name="T14" fmla="*/ 1 w 151"/>
                <a:gd name="T15" fmla="*/ 68 h 150"/>
                <a:gd name="T16" fmla="*/ 1 w 151"/>
                <a:gd name="T17" fmla="*/ 83 h 150"/>
                <a:gd name="T18" fmla="*/ 4 w 151"/>
                <a:gd name="T19" fmla="*/ 98 h 150"/>
                <a:gd name="T20" fmla="*/ 10 w 151"/>
                <a:gd name="T21" fmla="*/ 111 h 150"/>
                <a:gd name="T22" fmla="*/ 17 w 151"/>
                <a:gd name="T23" fmla="*/ 123 h 150"/>
                <a:gd name="T24" fmla="*/ 28 w 151"/>
                <a:gd name="T25" fmla="*/ 133 h 150"/>
                <a:gd name="T26" fmla="*/ 40 w 151"/>
                <a:gd name="T27" fmla="*/ 141 h 150"/>
                <a:gd name="T28" fmla="*/ 54 w 151"/>
                <a:gd name="T29" fmla="*/ 147 h 150"/>
                <a:gd name="T30" fmla="*/ 68 w 151"/>
                <a:gd name="T31" fmla="*/ 150 h 150"/>
                <a:gd name="T32" fmla="*/ 84 w 151"/>
                <a:gd name="T33" fmla="*/ 150 h 150"/>
                <a:gd name="T34" fmla="*/ 98 w 151"/>
                <a:gd name="T35" fmla="*/ 147 h 150"/>
                <a:gd name="T36" fmla="*/ 112 w 151"/>
                <a:gd name="T37" fmla="*/ 141 h 150"/>
                <a:gd name="T38" fmla="*/ 124 w 151"/>
                <a:gd name="T39" fmla="*/ 133 h 150"/>
                <a:gd name="T40" fmla="*/ 134 w 151"/>
                <a:gd name="T41" fmla="*/ 123 h 150"/>
                <a:gd name="T42" fmla="*/ 142 w 151"/>
                <a:gd name="T43" fmla="*/ 111 h 150"/>
                <a:gd name="T44" fmla="*/ 148 w 151"/>
                <a:gd name="T45" fmla="*/ 98 h 150"/>
                <a:gd name="T46" fmla="*/ 150 w 151"/>
                <a:gd name="T47" fmla="*/ 83 h 150"/>
                <a:gd name="T48" fmla="*/ 150 w 151"/>
                <a:gd name="T49" fmla="*/ 68 h 150"/>
                <a:gd name="T50" fmla="*/ 148 w 151"/>
                <a:gd name="T51" fmla="*/ 53 h 150"/>
                <a:gd name="T52" fmla="*/ 142 w 151"/>
                <a:gd name="T53" fmla="*/ 39 h 150"/>
                <a:gd name="T54" fmla="*/ 134 w 151"/>
                <a:gd name="T55" fmla="*/ 27 h 150"/>
                <a:gd name="T56" fmla="*/ 124 w 151"/>
                <a:gd name="T57" fmla="*/ 17 h 150"/>
                <a:gd name="T58" fmla="*/ 112 w 151"/>
                <a:gd name="T59" fmla="*/ 9 h 150"/>
                <a:gd name="T60" fmla="*/ 98 w 151"/>
                <a:gd name="T61" fmla="*/ 3 h 150"/>
                <a:gd name="T62" fmla="*/ 84 w 151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" h="150">
                  <a:moveTo>
                    <a:pt x="76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7" y="45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7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3" y="128"/>
                  </a:lnTo>
                  <a:lnTo>
                    <a:pt x="28" y="133"/>
                  </a:lnTo>
                  <a:lnTo>
                    <a:pt x="33" y="138"/>
                  </a:lnTo>
                  <a:lnTo>
                    <a:pt x="40" y="141"/>
                  </a:lnTo>
                  <a:lnTo>
                    <a:pt x="46" y="144"/>
                  </a:lnTo>
                  <a:lnTo>
                    <a:pt x="54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6" y="150"/>
                  </a:ln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4"/>
                  </a:lnTo>
                  <a:lnTo>
                    <a:pt x="112" y="141"/>
                  </a:lnTo>
                  <a:lnTo>
                    <a:pt x="118" y="138"/>
                  </a:lnTo>
                  <a:lnTo>
                    <a:pt x="124" y="133"/>
                  </a:lnTo>
                  <a:lnTo>
                    <a:pt x="129" y="128"/>
                  </a:lnTo>
                  <a:lnTo>
                    <a:pt x="134" y="123"/>
                  </a:lnTo>
                  <a:lnTo>
                    <a:pt x="139" y="117"/>
                  </a:lnTo>
                  <a:lnTo>
                    <a:pt x="142" y="111"/>
                  </a:lnTo>
                  <a:lnTo>
                    <a:pt x="145" y="104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5"/>
                  </a:lnTo>
                  <a:lnTo>
                    <a:pt x="142" y="39"/>
                  </a:lnTo>
                  <a:lnTo>
                    <a:pt x="139" y="33"/>
                  </a:lnTo>
                  <a:lnTo>
                    <a:pt x="134" y="27"/>
                  </a:lnTo>
                  <a:lnTo>
                    <a:pt x="129" y="22"/>
                  </a:lnTo>
                  <a:lnTo>
                    <a:pt x="124" y="17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3"/>
                  </a:lnTo>
                  <a:lnTo>
                    <a:pt x="91" y="1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5F04BA8-17AA-49BA-92DE-532567F33965}"/>
              </a:ext>
            </a:extLst>
          </p:cNvPr>
          <p:cNvSpPr txBox="1"/>
          <p:nvPr/>
        </p:nvSpPr>
        <p:spPr>
          <a:xfrm>
            <a:off x="11031523" y="5712903"/>
            <a:ext cx="1090569" cy="100779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B491B5F-3414-47C9-ACE0-F26D34996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276535"/>
              </p:ext>
            </p:extLst>
          </p:nvPr>
        </p:nvGraphicFramePr>
        <p:xfrm>
          <a:off x="117352" y="2184576"/>
          <a:ext cx="4978400" cy="318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792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Step Count</a:t>
            </a:r>
          </a:p>
        </p:txBody>
      </p:sp>
      <p:graphicFrame>
        <p:nvGraphicFramePr>
          <p:cNvPr id="23" name="Chart 22" descr="This is a chart. ">
            <a:extLst>
              <a:ext uri="{FF2B5EF4-FFF2-40B4-BE49-F238E27FC236}">
                <a16:creationId xmlns:a16="http://schemas.microsoft.com/office/drawing/2014/main" id="{906FB1C6-A882-4BAA-8733-7662E3996CB6}"/>
              </a:ext>
            </a:extLst>
          </p:cNvPr>
          <p:cNvGraphicFramePr/>
          <p:nvPr/>
        </p:nvGraphicFramePr>
        <p:xfrm>
          <a:off x="749625" y="2041702"/>
          <a:ext cx="3781664" cy="3526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973593" y="2908617"/>
            <a:ext cx="3989558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Since, his current work hours are early morning, his step counts are higher during the time period </a:t>
            </a:r>
          </a:p>
          <a:p>
            <a:r>
              <a:rPr lang="en-US" sz="1400" dirty="0">
                <a:solidFill>
                  <a:schemeClr val="bg1"/>
                </a:solidFill>
              </a:rPr>
              <a:t>0000 </a:t>
            </a:r>
            <a:r>
              <a:rPr lang="en-US" sz="1400" dirty="0" err="1">
                <a:solidFill>
                  <a:schemeClr val="bg1"/>
                </a:solidFill>
              </a:rPr>
              <a:t>hrs</a:t>
            </a:r>
            <a:r>
              <a:rPr lang="en-US" sz="1400" dirty="0">
                <a:solidFill>
                  <a:schemeClr val="bg1"/>
                </a:solidFill>
              </a:rPr>
              <a:t> to 1000 hrs.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5ECD4C0-D89D-49E9-AC09-4F34CDD5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294572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A239AD-F345-4EA9-A7E5-8564DF23B941}"/>
              </a:ext>
            </a:extLst>
          </p:cNvPr>
          <p:cNvSpPr txBox="1"/>
          <p:nvPr/>
        </p:nvSpPr>
        <p:spPr>
          <a:xfrm>
            <a:off x="11031523" y="5712903"/>
            <a:ext cx="1090569" cy="100779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A5E1E1A-D6EB-412D-ACF0-FD78A6F0C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456385"/>
              </p:ext>
            </p:extLst>
          </p:nvPr>
        </p:nvGraphicFramePr>
        <p:xfrm>
          <a:off x="300071" y="1622612"/>
          <a:ext cx="5673521" cy="4339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AA7A9E-E03F-403C-A97B-DF883947C503}"/>
              </a:ext>
            </a:extLst>
          </p:cNvPr>
          <p:cNvSpPr txBox="1"/>
          <p:nvPr/>
        </p:nvSpPr>
        <p:spPr>
          <a:xfrm>
            <a:off x="4942738" y="1248671"/>
            <a:ext cx="883706" cy="51521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10" name="Graphic 9" descr="Shoe footprints with solid fill">
            <a:extLst>
              <a:ext uri="{FF2B5EF4-FFF2-40B4-BE49-F238E27FC236}">
                <a16:creationId xmlns:a16="http://schemas.microsoft.com/office/drawing/2014/main" id="{3BCE8C1B-0DCB-42DE-A521-DD41FF6BC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15104" y="3016339"/>
            <a:ext cx="491103" cy="49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2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Sharanya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BFA3CF-DB91-465B-9E17-6332187729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Useless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184F99-4DD3-4944-ABFC-1BAC53C2B4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60DE56-ADD5-4F3F-BFE6-076D46045B3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277DA6-6AF7-4645-85B6-E2DD818E96E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883223" y="4228483"/>
            <a:ext cx="1572736" cy="656544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93D0B3-1EBC-4A31-B6D5-EB3DA64B9F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A93B4B-935D-4D19-8CC5-5D8CC08FD02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F949A24-E239-4AB3-A3FC-EDFF83BDE9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3AE5C-EF68-4A2B-9566-EDAB608739BA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13</a:t>
            </a:fld>
            <a:endParaRPr lang="en-US" b="1" i="1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62E17C-BD17-469D-B203-1CC8EA7BF88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D4EFA6F-5738-481B-95F6-CFAB46C56F2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8253226-50CB-406A-B028-C4DADD54261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3934A13-8398-4C7F-8D71-2F42E206C579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33E46F9-494C-4BC0-BD66-528C36A9DD81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AB5485-875A-4F25-8FAC-75945EE81426}"/>
              </a:ext>
            </a:extLst>
          </p:cNvPr>
          <p:cNvSpPr txBox="1"/>
          <p:nvPr/>
        </p:nvSpPr>
        <p:spPr>
          <a:xfrm>
            <a:off x="11031523" y="5712903"/>
            <a:ext cx="1090569" cy="100779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2B643-7EB4-499C-BDF5-532DFBE54B86}"/>
              </a:ext>
            </a:extLst>
          </p:cNvPr>
          <p:cNvSpPr txBox="1"/>
          <p:nvPr/>
        </p:nvSpPr>
        <p:spPr>
          <a:xfrm>
            <a:off x="11031523" y="5712903"/>
            <a:ext cx="1090569" cy="100779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ye checking machine used at optomotrists office with the patient chair in background and a hand under the machine.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/>
        <p:txBody>
          <a:bodyPr/>
          <a:lstStyle/>
          <a:p>
            <a:pPr marL="0" indent="0">
              <a:buNone/>
            </a:pPr>
            <a:r>
              <a:rPr lang="en-US" dirty="0"/>
              <a:t>Other benefits include</a:t>
            </a:r>
          </a:p>
          <a:p>
            <a:r>
              <a:rPr lang="en-US" dirty="0"/>
              <a:t>Lorem ipsum dolor sit amet, consectetur adipiscing elit. </a:t>
            </a:r>
          </a:p>
          <a:p>
            <a:r>
              <a:rPr lang="en-US" dirty="0"/>
              <a:t>Nunc tempus, risus sodales hendrerit, arcu dolor commodo libero.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15</a:t>
            </a:fld>
            <a:endParaRPr lang="en-US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EE504-5165-44D1-89D3-8CB6A6886844}"/>
              </a:ext>
            </a:extLst>
          </p:cNvPr>
          <p:cNvSpPr txBox="1"/>
          <p:nvPr/>
        </p:nvSpPr>
        <p:spPr>
          <a:xfrm>
            <a:off x="11031523" y="5712903"/>
            <a:ext cx="1090569" cy="100779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7678" y="136525"/>
            <a:ext cx="5676382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0550D9-B72F-46D0-B3A1-179DADF0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b="1" dirty="0"/>
              <a:t>Product Features</a:t>
            </a:r>
          </a:p>
          <a:p>
            <a:r>
              <a:rPr lang="en-US" dirty="0"/>
              <a:t>Online platform</a:t>
            </a:r>
          </a:p>
          <a:p>
            <a:r>
              <a:rPr lang="en-US" dirty="0"/>
              <a:t>Book appointments</a:t>
            </a:r>
          </a:p>
          <a:p>
            <a:r>
              <a:rPr lang="en-US" dirty="0"/>
              <a:t>Extract health data from smartwatch</a:t>
            </a:r>
          </a:p>
          <a:p>
            <a:r>
              <a:rPr lang="en-US" dirty="0"/>
              <a:t>Displays patient data </a:t>
            </a:r>
          </a:p>
          <a:p>
            <a:r>
              <a:rPr lang="en-US" dirty="0"/>
              <a:t>Visualizations of the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Our team has developed an online platform that support Psychologists analyze and keep a track of their patients using smart watch data.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AF98C-BB9B-4708-AE6D-D5D679B1112A}"/>
              </a:ext>
            </a:extLst>
          </p:cNvPr>
          <p:cNvSpPr txBox="1"/>
          <p:nvPr/>
        </p:nvSpPr>
        <p:spPr>
          <a:xfrm>
            <a:off x="11031523" y="5712903"/>
            <a:ext cx="1090569" cy="100779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1" name="Picture Placeholder 40" descr="Downward trend icon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Declining Market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Help-group meetings</a:t>
            </a:r>
            <a:br>
              <a:rPr lang="en-US" dirty="0"/>
            </a:br>
            <a:r>
              <a:rPr lang="en-US" dirty="0"/>
              <a:t>In-person meetings</a:t>
            </a:r>
            <a:br>
              <a:rPr lang="en-US" dirty="0"/>
            </a:br>
            <a:r>
              <a:rPr lang="en-US" dirty="0"/>
              <a:t>Social distance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fontAlgn="base"/>
            <a:r>
              <a:rPr lang="en-AU" b="0" i="0" dirty="0">
                <a:solidFill>
                  <a:srgbClr val="212121"/>
                </a:solidFill>
                <a:effectLst/>
                <a:latin typeface="FS Albert Extra Bold"/>
              </a:rPr>
              <a:t>Accessibility</a:t>
            </a:r>
          </a:p>
          <a:p>
            <a:pPr fontAlgn="base"/>
            <a:r>
              <a:rPr lang="en-AU" dirty="0">
                <a:solidFill>
                  <a:srgbClr val="212121"/>
                </a:solidFill>
                <a:latin typeface="FS Albert Extra Bold"/>
              </a:rPr>
              <a:t>Time saving</a:t>
            </a:r>
            <a:endParaRPr lang="en-AU" b="0" i="0" dirty="0">
              <a:solidFill>
                <a:srgbClr val="212121"/>
              </a:solidFill>
              <a:effectLst/>
              <a:latin typeface="FS Albert Extra Bold"/>
            </a:endParaRPr>
          </a:p>
        </p:txBody>
      </p:sp>
      <p:pic>
        <p:nvPicPr>
          <p:cNvPr id="45" name="Picture Placeholder 44" descr="Handshake icon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Feeling Safe Trust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AU" dirty="0"/>
              <a:t>White coat syndrome</a:t>
            </a:r>
          </a:p>
          <a:p>
            <a:r>
              <a:rPr lang="en-AU" dirty="0"/>
              <a:t>Patient’s Honesty</a:t>
            </a:r>
            <a:endParaRPr lang="en-US" dirty="0"/>
          </a:p>
        </p:txBody>
      </p:sp>
      <p:pic>
        <p:nvPicPr>
          <p:cNvPr id="47" name="Picture Placeholder 46" descr="Tag icon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Affordability</a:t>
            </a:r>
          </a:p>
          <a:p>
            <a:r>
              <a:rPr lang="en-US" dirty="0"/>
              <a:t>Renting a chamber and help-staff</a:t>
            </a:r>
          </a:p>
        </p:txBody>
      </p:sp>
      <p:pic>
        <p:nvPicPr>
          <p:cNvPr id="49" name="Picture Placeholder 48" descr="Bar chart icon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Visualizations of daily activities which are recorded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Graphic 6" descr="Clock with solid fill">
            <a:extLst>
              <a:ext uri="{FF2B5EF4-FFF2-40B4-BE49-F238E27FC236}">
                <a16:creationId xmlns:a16="http://schemas.microsoft.com/office/drawing/2014/main" id="{05B22F83-4F50-4825-A4CF-BD171F53A5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15459" y="256318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85376B-FC93-4320-8AB3-E2F773A7CA1A}"/>
              </a:ext>
            </a:extLst>
          </p:cNvPr>
          <p:cNvSpPr txBox="1"/>
          <p:nvPr/>
        </p:nvSpPr>
        <p:spPr>
          <a:xfrm>
            <a:off x="11031523" y="5712903"/>
            <a:ext cx="1090569" cy="100779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 pointing at board icon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Online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Online platform</a:t>
            </a:r>
          </a:p>
          <a:p>
            <a:r>
              <a:rPr lang="en-US" dirty="0"/>
              <a:t>Easy accessibility</a:t>
            </a:r>
          </a:p>
        </p:txBody>
      </p:sp>
      <p:pic>
        <p:nvPicPr>
          <p:cNvPr id="29" name="Picture Placeholder 28" descr="Presentation with bar chart with solid fill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92622" y="2757628"/>
            <a:ext cx="621792" cy="62179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Smartwatch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Collect real-time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Visualization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Visualizations of data</a:t>
            </a:r>
          </a:p>
        </p:txBody>
      </p:sp>
      <p:pic>
        <p:nvPicPr>
          <p:cNvPr id="21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F4941105-96AE-42F4-A7DC-B53030B853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6BDBEA-2EB9-46A6-9498-C171B6423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54AEE-CBBA-41D9-960E-3119BC1B8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Graphic 13" descr="Watch with solid fill">
            <a:extLst>
              <a:ext uri="{FF2B5EF4-FFF2-40B4-BE49-F238E27FC236}">
                <a16:creationId xmlns:a16="http://schemas.microsoft.com/office/drawing/2014/main" id="{F066B8B9-B3E4-43C8-9D4E-947DC24F2E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16346" y="261132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004275-D0B6-4941-A8C4-8E9602F57913}"/>
              </a:ext>
            </a:extLst>
          </p:cNvPr>
          <p:cNvSpPr txBox="1"/>
          <p:nvPr/>
        </p:nvSpPr>
        <p:spPr>
          <a:xfrm>
            <a:off x="11031523" y="5712903"/>
            <a:ext cx="1090569" cy="100779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2DA6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Q3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0A472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Q4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13DC8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Q1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4868E5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0A472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1204" y="4817717"/>
            <a:ext cx="1979106" cy="302186"/>
          </a:xfrm>
        </p:spPr>
        <p:txBody>
          <a:bodyPr/>
          <a:lstStyle/>
          <a:p>
            <a:r>
              <a:rPr lang="en-US" dirty="0"/>
              <a:t>Data from phone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58937" y="4817717"/>
            <a:ext cx="2348916" cy="302186"/>
          </a:xfrm>
        </p:spPr>
        <p:txBody>
          <a:bodyPr/>
          <a:lstStyle/>
          <a:p>
            <a:r>
              <a:rPr lang="en-US" dirty="0"/>
              <a:t>Extract related fields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/>
              <a:t>Clean data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54399" y="4817717"/>
            <a:ext cx="1944221" cy="302186"/>
          </a:xfrm>
        </p:spPr>
        <p:txBody>
          <a:bodyPr/>
          <a:lstStyle/>
          <a:p>
            <a:r>
              <a:rPr lang="en-US" dirty="0"/>
              <a:t>Convert to JSON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Roadmap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837C-CA34-4F82-AFCF-CC8A254A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82" y="1145097"/>
            <a:ext cx="10143235" cy="432000"/>
          </a:xfrm>
        </p:spPr>
        <p:txBody>
          <a:bodyPr/>
          <a:lstStyle/>
          <a:p>
            <a:r>
              <a:rPr lang="en-US" dirty="0"/>
              <a:t>About the Apple watch data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1A026-EDEC-4288-B976-AAE5790F610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F46D9-29AE-4D9E-9FC2-12F0C5986283}"/>
              </a:ext>
            </a:extLst>
          </p:cNvPr>
          <p:cNvSpPr txBox="1"/>
          <p:nvPr/>
        </p:nvSpPr>
        <p:spPr>
          <a:xfrm>
            <a:off x="11031523" y="5712903"/>
            <a:ext cx="1090569" cy="100779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67E17-4040-43E5-8707-54A606402AF1}"/>
              </a:ext>
            </a:extLst>
          </p:cNvPr>
          <p:cNvSpPr txBox="1"/>
          <p:nvPr/>
        </p:nvSpPr>
        <p:spPr>
          <a:xfrm>
            <a:off x="497470" y="2296583"/>
            <a:ext cx="100122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HealthKit</a:t>
            </a:r>
            <a:r>
              <a:rPr lang="en-US" dirty="0"/>
              <a:t> uses </a:t>
            </a:r>
            <a:r>
              <a:rPr lang="en-US" dirty="0" err="1"/>
              <a:t>HKObjectType</a:t>
            </a:r>
            <a:r>
              <a:rPr lang="en-US" dirty="0"/>
              <a:t> subclasses to identify the different types of data stored in </a:t>
            </a:r>
            <a:r>
              <a:rPr lang="en-US" dirty="0" err="1"/>
              <a:t>HealthKit</a:t>
            </a:r>
            <a:r>
              <a:rPr lang="en-US" dirty="0"/>
              <a:t>, from inherent data that doesn’t typically change over time to complex data types that combine multiple samples or compute values over sets of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HKActivitySummaryType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HKCategoryType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HKCorrelationType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HKCharacteristicType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HKDocumentType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HKQuantityType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HKSeriesType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HKWorkoutType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827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837C-CA34-4F82-AFCF-CC8A254A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0" y="1222459"/>
            <a:ext cx="10143235" cy="432000"/>
          </a:xfrm>
        </p:spPr>
        <p:txBody>
          <a:bodyPr/>
          <a:lstStyle/>
          <a:p>
            <a:r>
              <a:rPr lang="en-US" dirty="0"/>
              <a:t>About the Apple watch data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1A026-EDEC-4288-B976-AAE5790F610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7</a:t>
            </a:fld>
            <a:endParaRPr lang="en-US" b="1" i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F46D9-29AE-4D9E-9FC2-12F0C5986283}"/>
              </a:ext>
            </a:extLst>
          </p:cNvPr>
          <p:cNvSpPr txBox="1"/>
          <p:nvPr/>
        </p:nvSpPr>
        <p:spPr>
          <a:xfrm>
            <a:off x="11031523" y="5712903"/>
            <a:ext cx="1090569" cy="100779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67E17-4040-43E5-8707-54A606402AF1}"/>
              </a:ext>
            </a:extLst>
          </p:cNvPr>
          <p:cNvSpPr txBox="1"/>
          <p:nvPr/>
        </p:nvSpPr>
        <p:spPr>
          <a:xfrm>
            <a:off x="497470" y="2399904"/>
            <a:ext cx="100122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HKQuantityType</a:t>
            </a:r>
            <a:r>
              <a:rPr lang="en-US" dirty="0"/>
              <a:t> class is a </a:t>
            </a:r>
            <a:r>
              <a:rPr lang="en-US" b="0" i="0" dirty="0">
                <a:solidFill>
                  <a:srgbClr val="333333"/>
                </a:solidFill>
                <a:effectLst/>
                <a:latin typeface="SF Pro Display"/>
              </a:rPr>
              <a:t>type that identifies samples that store numerical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Body 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Vital signs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Lab and Test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Mobility</a:t>
            </a:r>
          </a:p>
        </p:txBody>
      </p:sp>
    </p:spTree>
    <p:extLst>
      <p:ext uri="{BB962C8B-B14F-4D97-AF65-F5344CB8AC3E}">
        <p14:creationId xmlns:p14="http://schemas.microsoft.com/office/powerpoint/2010/main" val="321532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837C-CA34-4F82-AFCF-CC8A254A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0" y="1286439"/>
            <a:ext cx="10143235" cy="432000"/>
          </a:xfrm>
        </p:spPr>
        <p:txBody>
          <a:bodyPr/>
          <a:lstStyle/>
          <a:p>
            <a:r>
              <a:rPr lang="en-US" dirty="0"/>
              <a:t>About the Apple watch data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1A026-EDEC-4288-B976-AAE5790F610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8</a:t>
            </a:fld>
            <a:endParaRPr lang="en-US" b="1" i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F46D9-29AE-4D9E-9FC2-12F0C5986283}"/>
              </a:ext>
            </a:extLst>
          </p:cNvPr>
          <p:cNvSpPr txBox="1"/>
          <p:nvPr/>
        </p:nvSpPr>
        <p:spPr>
          <a:xfrm>
            <a:off x="11031523" y="5712903"/>
            <a:ext cx="1090569" cy="100779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67E17-4040-43E5-8707-54A606402AF1}"/>
              </a:ext>
            </a:extLst>
          </p:cNvPr>
          <p:cNvSpPr txBox="1"/>
          <p:nvPr/>
        </p:nvSpPr>
        <p:spPr>
          <a:xfrm>
            <a:off x="497470" y="2456952"/>
            <a:ext cx="10012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Heart rate (resting)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Sleep cycle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F09B3-E582-4448-BA54-3379ACDF2CBB}"/>
              </a:ext>
            </a:extLst>
          </p:cNvPr>
          <p:cNvSpPr txBox="1"/>
          <p:nvPr/>
        </p:nvSpPr>
        <p:spPr>
          <a:xfrm>
            <a:off x="637563" y="3640822"/>
            <a:ext cx="958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regular expression patter used for data extraction: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EB1C0-5CED-41B0-A3D0-3A1CB3E5E03B}"/>
              </a:ext>
            </a:extLst>
          </p:cNvPr>
          <p:cNvSpPr txBox="1"/>
          <p:nvPr/>
        </p:nvSpPr>
        <p:spPr>
          <a:xfrm>
            <a:off x="394283" y="4370664"/>
            <a:ext cx="1034785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'^.*</a:t>
            </a:r>
            <a:r>
              <a:rPr lang="en-US" dirty="0" err="1"/>
              <a:t>IdentifierHeartRate</a:t>
            </a:r>
            <a:r>
              <a:rPr lang="en-US" dirty="0"/>
              <a:t>".*</a:t>
            </a:r>
            <a:r>
              <a:rPr lang="en-US" dirty="0" err="1"/>
              <a:t>startDate</a:t>
            </a:r>
            <a:r>
              <a:rPr lang="en-US" dirty="0"/>
              <a:t>="(.{19}).*value="([0-9]*).*$|^.*</a:t>
            </a:r>
            <a:r>
              <a:rPr lang="en-US" dirty="0" err="1"/>
              <a:t>HeartRateMotionContext</a:t>
            </a:r>
            <a:r>
              <a:rPr lang="en-US" dirty="0"/>
              <a:t>".*value="([0-9]*).*$'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14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90" y="1002451"/>
            <a:ext cx="10143235" cy="432000"/>
          </a:xfrm>
        </p:spPr>
        <p:txBody>
          <a:bodyPr/>
          <a:lstStyle/>
          <a:p>
            <a:r>
              <a:rPr lang="en-US" dirty="0"/>
              <a:t>Person background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02D4E5-96A4-43A6-915C-A5DC22FEA1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2000" y="1740868"/>
            <a:ext cx="10144125" cy="20791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International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Graduated from QUT November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looking for a full-time job in his field of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as a part-time employee in local department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Physically 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FEDF-9990-41FD-BD04-8F48FA99ADB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2162D-F0FC-40F1-8E61-E6E089AFEACF}"/>
              </a:ext>
            </a:extLst>
          </p:cNvPr>
          <p:cNvSpPr txBox="1"/>
          <p:nvPr/>
        </p:nvSpPr>
        <p:spPr>
          <a:xfrm>
            <a:off x="11031523" y="5712903"/>
            <a:ext cx="1090569" cy="100779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941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190</TotalTime>
  <Words>655</Words>
  <Application>Microsoft Office PowerPoint</Application>
  <PresentationFormat>Widescreen</PresentationFormat>
  <Paragraphs>133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Avenir Next LT Pro Light</vt:lpstr>
      <vt:lpstr>Calibri</vt:lpstr>
      <vt:lpstr>Corbel</vt:lpstr>
      <vt:lpstr>FS Albert Extra Bold</vt:lpstr>
      <vt:lpstr>inherit</vt:lpstr>
      <vt:lpstr>SF Pro Display</vt:lpstr>
      <vt:lpstr>Speak Pro</vt:lpstr>
      <vt:lpstr>Times New Roman</vt:lpstr>
      <vt:lpstr>Office Theme</vt:lpstr>
      <vt:lpstr>2_Office Theme</vt:lpstr>
      <vt:lpstr>IFN711  IT Industry Project  </vt:lpstr>
      <vt:lpstr>About Us</vt:lpstr>
      <vt:lpstr>The Problem</vt:lpstr>
      <vt:lpstr>Solution</vt:lpstr>
      <vt:lpstr>Data extraction Roadmap</vt:lpstr>
      <vt:lpstr>About the Apple watch data</vt:lpstr>
      <vt:lpstr>About the Apple watch data</vt:lpstr>
      <vt:lpstr>About the Apple watch data</vt:lpstr>
      <vt:lpstr>Person background</vt:lpstr>
      <vt:lpstr>Questions we asked him</vt:lpstr>
      <vt:lpstr>Dashboard for Sleep</vt:lpstr>
      <vt:lpstr>Dashboard Step Count</vt:lpstr>
      <vt:lpstr>Team Members</vt:lpstr>
      <vt:lpstr>Thank You</vt:lpstr>
      <vt:lpstr>Emphasize your  main benefit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IFN711  IT Industry Project  </dc:title>
  <dc:creator>Sharanya Ghosh</dc:creator>
  <cp:lastModifiedBy>Sharanya Ghosh</cp:lastModifiedBy>
  <cp:revision>17</cp:revision>
  <dcterms:created xsi:type="dcterms:W3CDTF">2021-06-03T21:04:01Z</dcterms:created>
  <dcterms:modified xsi:type="dcterms:W3CDTF">2021-06-04T00:14:12Z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