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  <p:sldMasterId id="2147483665" r:id="rId2"/>
  </p:sldMasterIdLst>
  <p:notesMasterIdLst>
    <p:notesMasterId r:id="rId13"/>
  </p:notesMasterIdLst>
  <p:sldIdLst>
    <p:sldId id="256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8" autoAdjust="0"/>
    <p:restoredTop sz="91652" autoAdjust="0"/>
  </p:normalViewPr>
  <p:slideViewPr>
    <p:cSldViewPr snapToGrid="0">
      <p:cViewPr varScale="1">
        <p:scale>
          <a:sx n="56" d="100"/>
          <a:sy n="56" d="100"/>
        </p:scale>
        <p:origin x="9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5B532-571D-4C0F-9DAB-F3B29A3A5D9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9E50-08EE-4509-B11C-CC3C1520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2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9E50-08EE-4509-B11C-CC3C152080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6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EB9E50-08EE-4509-B11C-CC3C152080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580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3852-DB67-49E1-8620-44188DE3885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8B53-6202-4CBF-A3E8-F53C7A2B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3852-DB67-49E1-8620-44188DE3885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8B53-6202-4CBF-A3E8-F53C7A2B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73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3852-DB67-49E1-8620-44188DE3885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8B53-6202-4CBF-A3E8-F53C7A2B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3852-DB67-49E1-8620-44188DE3885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8B53-6202-4CBF-A3E8-F53C7A2B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498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3852-DB67-49E1-8620-44188DE3885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8B53-6202-4CBF-A3E8-F53C7A2B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33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3852-DB67-49E1-8620-44188DE3885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8B53-6202-4CBF-A3E8-F53C7A2B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111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3852-DB67-49E1-8620-44188DE3885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8B53-6202-4CBF-A3E8-F53C7A2B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545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3852-DB67-49E1-8620-44188DE3885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8B53-6202-4CBF-A3E8-F53C7A2B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67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3852-DB67-49E1-8620-44188DE3885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8B53-6202-4CBF-A3E8-F53C7A2B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932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3852-DB67-49E1-8620-44188DE3885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8B53-6202-4CBF-A3E8-F53C7A2B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27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3852-DB67-49E1-8620-44188DE3885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8B53-6202-4CBF-A3E8-F53C7A2B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4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A3852-DB67-49E1-8620-44188DE3885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58B53-6202-4CBF-A3E8-F53C7A2B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6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8545" y="1739900"/>
            <a:ext cx="9176067" cy="941979"/>
          </a:xfrm>
        </p:spPr>
        <p:txBody>
          <a:bodyPr>
            <a:normAutofit/>
          </a:bodyPr>
          <a:lstStyle/>
          <a:p>
            <a:r>
              <a:rPr lang="en-US" b="1" dirty="0">
                <a:latin typeface="Century Gothic (Body)"/>
              </a:rPr>
              <a:t>Object Oriented Paradigm</a:t>
            </a:r>
            <a:r>
              <a:rPr lang="en-US" dirty="0">
                <a:latin typeface="Century Gothic (Body)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2681879"/>
            <a:ext cx="8915399" cy="1126283"/>
          </a:xfrm>
        </p:spPr>
        <p:txBody>
          <a:bodyPr>
            <a:normAutofit/>
          </a:bodyPr>
          <a:lstStyle/>
          <a:p>
            <a:r>
              <a:rPr lang="en-US" sz="2400" b="1" dirty="0"/>
              <a:t>Copy constructor</a:t>
            </a:r>
          </a:p>
          <a:p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4196239"/>
            <a:ext cx="8203474" cy="1618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7237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when Copy constructor is called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object is already created with any other constructor (default or parameterized). No if we want to make copy then copy constructor will not called.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7920" y="3217216"/>
            <a:ext cx="676148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 Car c1; //default </a:t>
            </a:r>
            <a:r>
              <a:rPr lang="en-US" dirty="0" err="1"/>
              <a:t>const</a:t>
            </a:r>
            <a:endParaRPr lang="en-US" dirty="0"/>
          </a:p>
          <a:p>
            <a:r>
              <a:rPr lang="en-US" dirty="0"/>
              <a:t>	Car c2; // default </a:t>
            </a:r>
            <a:r>
              <a:rPr lang="en-US" dirty="0" err="1"/>
              <a:t>const</a:t>
            </a:r>
            <a:endParaRPr lang="en-US" dirty="0"/>
          </a:p>
          <a:p>
            <a:r>
              <a:rPr lang="en-US" dirty="0"/>
              <a:t>          </a:t>
            </a:r>
          </a:p>
          <a:p>
            <a:r>
              <a:rPr lang="en-US" dirty="0"/>
              <a:t>         c2 = c1 ;   // no copy </a:t>
            </a:r>
            <a:r>
              <a:rPr lang="en-US" dirty="0" err="1"/>
              <a:t>const</a:t>
            </a:r>
            <a:r>
              <a:rPr lang="en-US" dirty="0"/>
              <a:t>, because c2 is already created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645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Simple Car Class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0454"/>
            <a:ext cx="10515600" cy="505391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 understanding copy constructor, lets take an example of a car class.</a:t>
            </a:r>
          </a:p>
          <a:p>
            <a:r>
              <a:rPr lang="en-US" sz="2400" dirty="0"/>
              <a:t>Car class has 2 private attributes:</a:t>
            </a:r>
          </a:p>
          <a:p>
            <a:pPr lvl="1"/>
            <a:r>
              <a:rPr lang="en-US" sz="2000" dirty="0"/>
              <a:t>A registration number which is an integer</a:t>
            </a:r>
          </a:p>
          <a:p>
            <a:pPr lvl="1"/>
            <a:r>
              <a:rPr lang="en-US" sz="2000" dirty="0"/>
              <a:t>A car name which is a character array of length 10</a:t>
            </a:r>
          </a:p>
          <a:p>
            <a:r>
              <a:rPr lang="en-US" sz="2400" dirty="0"/>
              <a:t>It has 2 public constructors</a:t>
            </a:r>
          </a:p>
          <a:p>
            <a:pPr lvl="1"/>
            <a:r>
              <a:rPr lang="en-US" sz="2000" dirty="0"/>
              <a:t>A default constructor which set attribute’s values at the time of construction of object</a:t>
            </a:r>
          </a:p>
          <a:p>
            <a:pPr lvl="1"/>
            <a:r>
              <a:rPr lang="en-US" sz="2000" dirty="0"/>
              <a:t>A parameterized constructor which set attribute’s values with user defined values, at the time of construction of object</a:t>
            </a:r>
          </a:p>
          <a:p>
            <a:r>
              <a:rPr lang="en-US" sz="2400" dirty="0"/>
              <a:t>It has a public setter for car name </a:t>
            </a:r>
          </a:p>
          <a:p>
            <a:pPr lvl="1"/>
            <a:r>
              <a:rPr lang="en-US" sz="2000" dirty="0"/>
              <a:t>It set objects' car name with given car name</a:t>
            </a:r>
          </a:p>
          <a:p>
            <a:r>
              <a:rPr lang="en-US" sz="2400" dirty="0"/>
              <a:t>It has a public display function</a:t>
            </a:r>
          </a:p>
          <a:p>
            <a:pPr lvl="1"/>
            <a:r>
              <a:rPr lang="en-US" sz="2000" dirty="0"/>
              <a:t>It has void return type and it took no parameter. </a:t>
            </a:r>
          </a:p>
          <a:p>
            <a:pPr lvl="1"/>
            <a:r>
              <a:rPr lang="en-US" sz="2000" dirty="0"/>
              <a:t>It display values of all private attributes.</a:t>
            </a:r>
          </a:p>
          <a:p>
            <a:r>
              <a:rPr lang="en-US" dirty="0"/>
              <a:t>You can also write more getters and setters and override destructor</a:t>
            </a:r>
          </a:p>
        </p:txBody>
      </p:sp>
    </p:spTree>
    <p:extLst>
      <p:ext uri="{BB962C8B-B14F-4D97-AF65-F5344CB8AC3E}">
        <p14:creationId xmlns:p14="http://schemas.microsoft.com/office/powerpoint/2010/main" val="393410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913" y="-241299"/>
            <a:ext cx="10515600" cy="1066800"/>
          </a:xfrm>
        </p:spPr>
        <p:txBody>
          <a:bodyPr/>
          <a:lstStyle/>
          <a:p>
            <a:r>
              <a:rPr lang="en-US" dirty="0"/>
              <a:t>Car Class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3486" y="733246"/>
            <a:ext cx="10565027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 Car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//attributes / properties/ data members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registration_number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carName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[10] 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//overriding default constructor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&lt;&lt; "I am in default constructor" &lt;&lt;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registration_number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-1;</a:t>
            </a:r>
          </a:p>
          <a:p>
            <a:pPr lvl="0" defTabSz="914400"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lang="en-US" sz="1600" dirty="0" err="1">
                <a:solidFill>
                  <a:srgbClr val="4472C4">
                    <a:lumMod val="75000"/>
                  </a:srgbClr>
                </a:solidFill>
              </a:rPr>
              <a:t>carName</a:t>
            </a:r>
            <a:r>
              <a:rPr lang="en-US" sz="1600" dirty="0">
                <a:solidFill>
                  <a:srgbClr val="4472C4">
                    <a:lumMod val="75000"/>
                  </a:srgbClr>
                </a:solidFill>
              </a:rPr>
              <a:t>[0] = '\0';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}</a:t>
            </a:r>
          </a:p>
          <a:p>
            <a:pPr lvl="0" defTabSz="914400">
              <a:defRPr/>
            </a:pPr>
            <a:r>
              <a:rPr lang="en-US" b="1" dirty="0">
                <a:solidFill>
                  <a:srgbClr val="00B050"/>
                </a:solidFill>
              </a:rPr>
              <a:t>                  void display()</a:t>
            </a:r>
          </a:p>
          <a:p>
            <a:pPr lvl="0" defTabSz="914400">
              <a:defRPr/>
            </a:pPr>
            <a:r>
              <a:rPr lang="en-US" dirty="0">
                <a:solidFill>
                  <a:srgbClr val="00B050"/>
                </a:solidFill>
              </a:rPr>
              <a:t>	{</a:t>
            </a:r>
          </a:p>
          <a:p>
            <a:pPr lvl="0" defTabSz="914400">
              <a:defRPr/>
            </a:pPr>
            <a:r>
              <a:rPr lang="en-US" dirty="0">
                <a:solidFill>
                  <a:srgbClr val="00B050"/>
                </a:solidFill>
              </a:rPr>
              <a:t>		</a:t>
            </a:r>
            <a:r>
              <a:rPr lang="en-US" sz="1600" dirty="0" err="1">
                <a:solidFill>
                  <a:srgbClr val="00B050"/>
                </a:solidFill>
              </a:rPr>
              <a:t>cout</a:t>
            </a:r>
            <a:r>
              <a:rPr lang="en-US" sz="1600" dirty="0">
                <a:solidFill>
                  <a:srgbClr val="00B050"/>
                </a:solidFill>
              </a:rPr>
              <a:t> &lt;&lt; "Display from Car” &lt;&lt; </a:t>
            </a:r>
            <a:r>
              <a:rPr lang="en-US" sz="1600" dirty="0" err="1">
                <a:solidFill>
                  <a:srgbClr val="00B050"/>
                </a:solidFill>
              </a:rPr>
              <a:t>endl</a:t>
            </a:r>
            <a:r>
              <a:rPr lang="en-US" sz="1600" dirty="0">
                <a:solidFill>
                  <a:srgbClr val="00B050"/>
                </a:solidFill>
              </a:rPr>
              <a:t>;</a:t>
            </a:r>
          </a:p>
          <a:p>
            <a:pPr lvl="0" defTabSz="914400">
              <a:defRPr/>
            </a:pPr>
            <a:r>
              <a:rPr lang="en-US" sz="1600" dirty="0">
                <a:solidFill>
                  <a:srgbClr val="00B050"/>
                </a:solidFill>
              </a:rPr>
              <a:t>		</a:t>
            </a:r>
            <a:r>
              <a:rPr lang="en-US" sz="1600" dirty="0" err="1">
                <a:solidFill>
                  <a:srgbClr val="00B050"/>
                </a:solidFill>
              </a:rPr>
              <a:t>cout</a:t>
            </a:r>
            <a:r>
              <a:rPr lang="en-US" sz="1600" dirty="0">
                <a:solidFill>
                  <a:srgbClr val="00B050"/>
                </a:solidFill>
              </a:rPr>
              <a:t> &lt;&lt; </a:t>
            </a:r>
            <a:r>
              <a:rPr lang="en-US" sz="1600" dirty="0" err="1">
                <a:solidFill>
                  <a:srgbClr val="00B050"/>
                </a:solidFill>
              </a:rPr>
              <a:t>registration_number</a:t>
            </a:r>
            <a:r>
              <a:rPr lang="en-US" sz="1600" dirty="0">
                <a:solidFill>
                  <a:srgbClr val="00B050"/>
                </a:solidFill>
              </a:rPr>
              <a:t> &lt;&lt; </a:t>
            </a:r>
            <a:r>
              <a:rPr lang="en-US" sz="1600" dirty="0" err="1">
                <a:solidFill>
                  <a:srgbClr val="00B050"/>
                </a:solidFill>
              </a:rPr>
              <a:t>endl</a:t>
            </a:r>
            <a:r>
              <a:rPr lang="en-US" sz="1600" dirty="0">
                <a:solidFill>
                  <a:srgbClr val="00B050"/>
                </a:solidFill>
              </a:rPr>
              <a:t>;</a:t>
            </a:r>
          </a:p>
          <a:p>
            <a:pPr lvl="0" defTabSz="914400">
              <a:defRPr/>
            </a:pPr>
            <a:r>
              <a:rPr lang="en-US" sz="1600" dirty="0">
                <a:solidFill>
                  <a:srgbClr val="00B050"/>
                </a:solidFill>
              </a:rPr>
              <a:t>		</a:t>
            </a:r>
            <a:r>
              <a:rPr lang="en-US" sz="1600" dirty="0" err="1">
                <a:solidFill>
                  <a:srgbClr val="00B050"/>
                </a:solidFill>
              </a:rPr>
              <a:t>cout</a:t>
            </a:r>
            <a:r>
              <a:rPr lang="en-US" sz="1600" dirty="0">
                <a:solidFill>
                  <a:srgbClr val="00B050"/>
                </a:solidFill>
              </a:rPr>
              <a:t> &lt;&lt; </a:t>
            </a:r>
            <a:r>
              <a:rPr lang="en-US" sz="1600" dirty="0" err="1">
                <a:solidFill>
                  <a:srgbClr val="00B050"/>
                </a:solidFill>
              </a:rPr>
              <a:t>carName</a:t>
            </a:r>
            <a:r>
              <a:rPr lang="en-US" sz="1600" dirty="0">
                <a:solidFill>
                  <a:srgbClr val="00B050"/>
                </a:solidFill>
              </a:rPr>
              <a:t> &lt;&lt; </a:t>
            </a:r>
            <a:r>
              <a:rPr lang="en-US" sz="1600" dirty="0" err="1">
                <a:solidFill>
                  <a:srgbClr val="00B050"/>
                </a:solidFill>
              </a:rPr>
              <a:t>endl</a:t>
            </a:r>
            <a:r>
              <a:rPr lang="en-US" sz="1600" dirty="0">
                <a:solidFill>
                  <a:srgbClr val="00B050"/>
                </a:solidFill>
              </a:rPr>
              <a:t> &lt;&lt; </a:t>
            </a:r>
            <a:r>
              <a:rPr lang="en-US" sz="1600" dirty="0" err="1">
                <a:solidFill>
                  <a:srgbClr val="00B050"/>
                </a:solidFill>
              </a:rPr>
              <a:t>endl</a:t>
            </a:r>
            <a:r>
              <a:rPr lang="en-US" sz="1600" dirty="0">
                <a:solidFill>
                  <a:srgbClr val="00B050"/>
                </a:solidFill>
              </a:rPr>
              <a:t>;</a:t>
            </a:r>
          </a:p>
          <a:p>
            <a:pPr lvl="0" defTabSz="914400">
              <a:defRPr/>
            </a:pPr>
            <a:r>
              <a:rPr lang="en-US" dirty="0">
                <a:solidFill>
                  <a:srgbClr val="00B050"/>
                </a:solidFill>
              </a:rPr>
              <a:t>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2600" y="292101"/>
            <a:ext cx="7917935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dirty="0">
                <a:solidFill>
                  <a:srgbClr val="4472C4">
                    <a:lumMod val="75000"/>
                  </a:srgbClr>
                </a:solidFill>
              </a:rPr>
              <a:t>//parameterized constructor</a:t>
            </a:r>
          </a:p>
          <a:p>
            <a:pPr lvl="0" defTabSz="914400">
              <a:defRPr/>
            </a:pPr>
            <a:r>
              <a:rPr lang="en-US" b="1" dirty="0">
                <a:solidFill>
                  <a:srgbClr val="4472C4">
                    <a:lumMod val="75000"/>
                  </a:srgbClr>
                </a:solidFill>
              </a:rPr>
              <a:t>Car(</a:t>
            </a:r>
            <a:r>
              <a:rPr lang="en-US" b="1" dirty="0" err="1">
                <a:solidFill>
                  <a:srgbClr val="4472C4">
                    <a:lumMod val="75000"/>
                  </a:srgbClr>
                </a:solidFill>
              </a:rPr>
              <a:t>int</a:t>
            </a:r>
            <a:r>
              <a:rPr lang="en-US" b="1" dirty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en-US" b="1" dirty="0" err="1">
                <a:solidFill>
                  <a:srgbClr val="4472C4">
                    <a:lumMod val="75000"/>
                  </a:srgbClr>
                </a:solidFill>
              </a:rPr>
              <a:t>reg,char</a:t>
            </a:r>
            <a:r>
              <a:rPr lang="en-US" b="1" dirty="0">
                <a:solidFill>
                  <a:srgbClr val="4472C4">
                    <a:lumMod val="75000"/>
                  </a:srgbClr>
                </a:solidFill>
              </a:rPr>
              <a:t> name[])</a:t>
            </a:r>
          </a:p>
          <a:p>
            <a:pPr lvl="0" defTabSz="914400">
              <a:defRPr/>
            </a:pPr>
            <a:r>
              <a:rPr lang="en-US" dirty="0">
                <a:solidFill>
                  <a:srgbClr val="4472C4">
                    <a:lumMod val="75000"/>
                  </a:srgbClr>
                </a:solidFill>
              </a:rPr>
              <a:t>{</a:t>
            </a:r>
          </a:p>
          <a:p>
            <a:pPr lvl="0" defTabSz="914400">
              <a:defRPr/>
            </a:pPr>
            <a:r>
              <a:rPr lang="en-US" dirty="0">
                <a:solidFill>
                  <a:srgbClr val="4472C4">
                    <a:lumMod val="75000"/>
                  </a:srgbClr>
                </a:solidFill>
              </a:rPr>
              <a:t>	</a:t>
            </a:r>
            <a:r>
              <a:rPr lang="en-US" sz="1600" dirty="0" err="1">
                <a:solidFill>
                  <a:srgbClr val="4472C4">
                    <a:lumMod val="75000"/>
                  </a:srgbClr>
                </a:solidFill>
              </a:rPr>
              <a:t>cout</a:t>
            </a:r>
            <a:r>
              <a:rPr lang="en-US" sz="1600" dirty="0">
                <a:solidFill>
                  <a:srgbClr val="4472C4">
                    <a:lumMod val="75000"/>
                  </a:srgbClr>
                </a:solidFill>
              </a:rPr>
              <a:t> &lt;&lt; "I am in parameterized constructor" &lt;&lt; </a:t>
            </a:r>
            <a:r>
              <a:rPr lang="en-US" sz="1600" dirty="0" err="1">
                <a:solidFill>
                  <a:srgbClr val="4472C4">
                    <a:lumMod val="75000"/>
                  </a:srgbClr>
                </a:solidFill>
              </a:rPr>
              <a:t>endl</a:t>
            </a:r>
            <a:r>
              <a:rPr lang="en-US" sz="1600" dirty="0">
                <a:solidFill>
                  <a:srgbClr val="4472C4">
                    <a:lumMod val="75000"/>
                  </a:srgbClr>
                </a:solidFill>
              </a:rPr>
              <a:t>;</a:t>
            </a:r>
          </a:p>
          <a:p>
            <a:pPr lvl="0" defTabSz="914400">
              <a:defRPr/>
            </a:pPr>
            <a:r>
              <a:rPr lang="en-US" sz="1600" dirty="0">
                <a:solidFill>
                  <a:srgbClr val="4472C4">
                    <a:lumMod val="75000"/>
                  </a:srgbClr>
                </a:solidFill>
              </a:rPr>
              <a:t>	</a:t>
            </a:r>
            <a:r>
              <a:rPr lang="en-US" sz="1600" dirty="0" err="1">
                <a:solidFill>
                  <a:srgbClr val="4472C4">
                    <a:lumMod val="75000"/>
                  </a:srgbClr>
                </a:solidFill>
              </a:rPr>
              <a:t>registration_number</a:t>
            </a:r>
            <a:r>
              <a:rPr lang="en-US" sz="1600" dirty="0">
                <a:solidFill>
                  <a:srgbClr val="4472C4">
                    <a:lumMod val="75000"/>
                  </a:srgbClr>
                </a:solidFill>
              </a:rPr>
              <a:t> = </a:t>
            </a:r>
            <a:r>
              <a:rPr lang="en-US" sz="1600" dirty="0" err="1">
                <a:solidFill>
                  <a:srgbClr val="4472C4">
                    <a:lumMod val="75000"/>
                  </a:srgbClr>
                </a:solidFill>
              </a:rPr>
              <a:t>reg</a:t>
            </a:r>
            <a:r>
              <a:rPr lang="en-US" sz="1600" dirty="0">
                <a:solidFill>
                  <a:srgbClr val="4472C4">
                    <a:lumMod val="75000"/>
                  </a:srgbClr>
                </a:solidFill>
              </a:rPr>
              <a:t>;</a:t>
            </a:r>
          </a:p>
          <a:p>
            <a:pPr lvl="0" defTabSz="914400">
              <a:defRPr/>
            </a:pPr>
            <a:r>
              <a:rPr lang="en-US" sz="1600" dirty="0">
                <a:solidFill>
                  <a:srgbClr val="4472C4">
                    <a:lumMod val="75000"/>
                  </a:srgbClr>
                </a:solidFill>
              </a:rPr>
              <a:t>	</a:t>
            </a:r>
            <a:r>
              <a:rPr lang="en-US" sz="1600" dirty="0" err="1">
                <a:solidFill>
                  <a:srgbClr val="4472C4">
                    <a:lumMod val="75000"/>
                  </a:srgbClr>
                </a:solidFill>
              </a:rPr>
              <a:t>int</a:t>
            </a:r>
            <a:r>
              <a:rPr lang="en-US" sz="1600" dirty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en-US" sz="1600" dirty="0" err="1">
                <a:solidFill>
                  <a:srgbClr val="4472C4">
                    <a:lumMod val="75000"/>
                  </a:srgbClr>
                </a:solidFill>
              </a:rPr>
              <a:t>i</a:t>
            </a:r>
            <a:r>
              <a:rPr lang="en-US" sz="1600" dirty="0">
                <a:solidFill>
                  <a:srgbClr val="4472C4">
                    <a:lumMod val="75000"/>
                  </a:srgbClr>
                </a:solidFill>
              </a:rPr>
              <a:t> = 0;</a:t>
            </a:r>
          </a:p>
          <a:p>
            <a:pPr lvl="0" defTabSz="914400">
              <a:defRPr/>
            </a:pPr>
            <a:r>
              <a:rPr lang="en-US" sz="1600" dirty="0">
                <a:solidFill>
                  <a:srgbClr val="4472C4">
                    <a:lumMod val="75000"/>
                  </a:srgbClr>
                </a:solidFill>
              </a:rPr>
              <a:t>                   while(name[</a:t>
            </a:r>
            <a:r>
              <a:rPr lang="en-US" sz="1600" dirty="0" err="1">
                <a:solidFill>
                  <a:srgbClr val="4472C4">
                    <a:lumMod val="75000"/>
                  </a:srgbClr>
                </a:solidFill>
              </a:rPr>
              <a:t>i</a:t>
            </a:r>
            <a:r>
              <a:rPr lang="en-US" sz="1600" dirty="0">
                <a:solidFill>
                  <a:srgbClr val="4472C4">
                    <a:lumMod val="75000"/>
                  </a:srgbClr>
                </a:solidFill>
              </a:rPr>
              <a:t>] != '\0')</a:t>
            </a:r>
          </a:p>
          <a:p>
            <a:pPr lvl="0" defTabSz="914400">
              <a:defRPr/>
            </a:pPr>
            <a:r>
              <a:rPr lang="en-US" sz="1600" dirty="0">
                <a:solidFill>
                  <a:srgbClr val="4472C4">
                    <a:lumMod val="75000"/>
                  </a:srgbClr>
                </a:solidFill>
              </a:rPr>
              <a:t>	{</a:t>
            </a:r>
          </a:p>
          <a:p>
            <a:pPr lvl="0" defTabSz="914400">
              <a:defRPr/>
            </a:pPr>
            <a:r>
              <a:rPr lang="en-US" sz="1600" dirty="0">
                <a:solidFill>
                  <a:srgbClr val="4472C4">
                    <a:lumMod val="75000"/>
                  </a:srgbClr>
                </a:solidFill>
              </a:rPr>
              <a:t>		</a:t>
            </a:r>
            <a:r>
              <a:rPr lang="en-US" sz="1600" dirty="0" err="1">
                <a:solidFill>
                  <a:srgbClr val="4472C4">
                    <a:lumMod val="75000"/>
                  </a:srgbClr>
                </a:solidFill>
              </a:rPr>
              <a:t>carName</a:t>
            </a:r>
            <a:r>
              <a:rPr lang="en-US" sz="1600" dirty="0">
                <a:solidFill>
                  <a:srgbClr val="4472C4">
                    <a:lumMod val="75000"/>
                  </a:srgbClr>
                </a:solidFill>
              </a:rPr>
              <a:t>[</a:t>
            </a:r>
            <a:r>
              <a:rPr lang="en-US" sz="1600" dirty="0" err="1">
                <a:solidFill>
                  <a:srgbClr val="4472C4">
                    <a:lumMod val="75000"/>
                  </a:srgbClr>
                </a:solidFill>
              </a:rPr>
              <a:t>i</a:t>
            </a:r>
            <a:r>
              <a:rPr lang="en-US" sz="1600" dirty="0">
                <a:solidFill>
                  <a:srgbClr val="4472C4">
                    <a:lumMod val="75000"/>
                  </a:srgbClr>
                </a:solidFill>
              </a:rPr>
              <a:t>] = name[</a:t>
            </a:r>
            <a:r>
              <a:rPr lang="en-US" sz="1600" dirty="0" err="1">
                <a:solidFill>
                  <a:srgbClr val="4472C4">
                    <a:lumMod val="75000"/>
                  </a:srgbClr>
                </a:solidFill>
              </a:rPr>
              <a:t>i</a:t>
            </a:r>
            <a:r>
              <a:rPr lang="en-US" sz="1600" dirty="0">
                <a:solidFill>
                  <a:srgbClr val="4472C4">
                    <a:lumMod val="75000"/>
                  </a:srgbClr>
                </a:solidFill>
              </a:rPr>
              <a:t>];</a:t>
            </a:r>
          </a:p>
          <a:p>
            <a:pPr lvl="0" defTabSz="914400">
              <a:defRPr/>
            </a:pPr>
            <a:r>
              <a:rPr lang="en-US" sz="1600" dirty="0">
                <a:solidFill>
                  <a:srgbClr val="4472C4">
                    <a:lumMod val="75000"/>
                  </a:srgbClr>
                </a:solidFill>
              </a:rPr>
              <a:t>		</a:t>
            </a:r>
            <a:r>
              <a:rPr lang="en-US" sz="1600" dirty="0" err="1">
                <a:solidFill>
                  <a:srgbClr val="4472C4">
                    <a:lumMod val="75000"/>
                  </a:srgbClr>
                </a:solidFill>
              </a:rPr>
              <a:t>i</a:t>
            </a:r>
            <a:r>
              <a:rPr lang="en-US" sz="1600" dirty="0">
                <a:solidFill>
                  <a:srgbClr val="4472C4">
                    <a:lumMod val="75000"/>
                  </a:srgbClr>
                </a:solidFill>
              </a:rPr>
              <a:t>++;</a:t>
            </a:r>
          </a:p>
          <a:p>
            <a:pPr lvl="0" defTabSz="914400">
              <a:defRPr/>
            </a:pPr>
            <a:r>
              <a:rPr lang="en-US" sz="1600" dirty="0">
                <a:solidFill>
                  <a:srgbClr val="4472C4">
                    <a:lumMod val="75000"/>
                  </a:srgbClr>
                </a:solidFill>
              </a:rPr>
              <a:t>	}		</a:t>
            </a:r>
          </a:p>
          <a:p>
            <a:pPr lvl="0" defTabSz="914400">
              <a:defRPr/>
            </a:pPr>
            <a:r>
              <a:rPr lang="en-US" dirty="0">
                <a:solidFill>
                  <a:srgbClr val="4472C4">
                    <a:lumMod val="75000"/>
                  </a:srgbClr>
                </a:solidFill>
              </a:rPr>
              <a:t>	 </a:t>
            </a:r>
            <a:r>
              <a:rPr lang="en-US" dirty="0" err="1">
                <a:solidFill>
                  <a:srgbClr val="4472C4">
                    <a:lumMod val="75000"/>
                  </a:srgbClr>
                </a:solidFill>
              </a:rPr>
              <a:t>carName</a:t>
            </a:r>
            <a:r>
              <a:rPr lang="en-US" dirty="0">
                <a:solidFill>
                  <a:srgbClr val="4472C4">
                    <a:lumMod val="75000"/>
                  </a:srgbClr>
                </a:solidFill>
              </a:rPr>
              <a:t>[</a:t>
            </a:r>
            <a:r>
              <a:rPr lang="en-US" dirty="0" err="1">
                <a:solidFill>
                  <a:srgbClr val="4472C4">
                    <a:lumMod val="75000"/>
                  </a:srgbClr>
                </a:solidFill>
              </a:rPr>
              <a:t>i</a:t>
            </a:r>
            <a:r>
              <a:rPr lang="en-US" dirty="0">
                <a:solidFill>
                  <a:srgbClr val="4472C4">
                    <a:lumMod val="75000"/>
                  </a:srgbClr>
                </a:solidFill>
              </a:rPr>
              <a:t>] = ' \0 ';</a:t>
            </a:r>
          </a:p>
          <a:p>
            <a:pPr lvl="0" defTabSz="914400">
              <a:defRPr/>
            </a:pPr>
            <a:r>
              <a:rPr lang="en-US" dirty="0">
                <a:solidFill>
                  <a:srgbClr val="4472C4">
                    <a:lumMod val="75000"/>
                  </a:srgbClr>
                </a:solidFill>
              </a:rPr>
              <a:t>}</a:t>
            </a:r>
          </a:p>
          <a:p>
            <a:pPr lvl="0" defTabSz="914400"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void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set_carName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(char name[])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</a:p>
          <a:p>
            <a:pPr lvl="0" defTabSz="914400">
              <a:defRPr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</a:t>
            </a:r>
            <a:r>
              <a:rPr lang="en-US" sz="1600" dirty="0" err="1">
                <a:solidFill>
                  <a:srgbClr val="00B050"/>
                </a:solidFill>
              </a:rPr>
              <a:t>int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i</a:t>
            </a:r>
            <a:r>
              <a:rPr lang="en-US" sz="1600" dirty="0">
                <a:solidFill>
                  <a:srgbClr val="00B050"/>
                </a:solidFill>
              </a:rPr>
              <a:t> = 0;</a:t>
            </a:r>
          </a:p>
          <a:p>
            <a:pPr lvl="0" defTabSz="914400">
              <a:defRPr/>
            </a:pPr>
            <a:r>
              <a:rPr lang="en-US" sz="1600" dirty="0">
                <a:solidFill>
                  <a:srgbClr val="00B050"/>
                </a:solidFill>
              </a:rPr>
              <a:t>                  while(name[</a:t>
            </a:r>
            <a:r>
              <a:rPr lang="en-US" sz="1600" dirty="0" err="1">
                <a:solidFill>
                  <a:srgbClr val="00B050"/>
                </a:solidFill>
              </a:rPr>
              <a:t>i</a:t>
            </a:r>
            <a:r>
              <a:rPr lang="en-US" sz="1600" dirty="0">
                <a:solidFill>
                  <a:srgbClr val="00B050"/>
                </a:solidFill>
              </a:rPr>
              <a:t>] != '\0 ')</a:t>
            </a:r>
          </a:p>
          <a:p>
            <a:pPr lvl="0" defTabSz="914400">
              <a:defRPr/>
            </a:pPr>
            <a:r>
              <a:rPr lang="en-US" sz="1600" dirty="0">
                <a:solidFill>
                  <a:srgbClr val="00B050"/>
                </a:solidFill>
              </a:rPr>
              <a:t>	{</a:t>
            </a:r>
          </a:p>
          <a:p>
            <a:pPr lvl="0" defTabSz="914400">
              <a:defRPr/>
            </a:pPr>
            <a:r>
              <a:rPr lang="en-US" sz="1600" dirty="0">
                <a:solidFill>
                  <a:srgbClr val="00B050"/>
                </a:solidFill>
              </a:rPr>
              <a:t>		</a:t>
            </a:r>
            <a:r>
              <a:rPr lang="en-US" sz="1600" dirty="0" err="1">
                <a:solidFill>
                  <a:srgbClr val="00B050"/>
                </a:solidFill>
              </a:rPr>
              <a:t>carName</a:t>
            </a:r>
            <a:r>
              <a:rPr lang="en-US" sz="1600" dirty="0">
                <a:solidFill>
                  <a:srgbClr val="00B050"/>
                </a:solidFill>
              </a:rPr>
              <a:t>[</a:t>
            </a:r>
            <a:r>
              <a:rPr lang="en-US" sz="1600" dirty="0" err="1">
                <a:solidFill>
                  <a:srgbClr val="00B050"/>
                </a:solidFill>
              </a:rPr>
              <a:t>i</a:t>
            </a:r>
            <a:r>
              <a:rPr lang="en-US" sz="1600" dirty="0">
                <a:solidFill>
                  <a:srgbClr val="00B050"/>
                </a:solidFill>
              </a:rPr>
              <a:t>] = name[</a:t>
            </a:r>
            <a:r>
              <a:rPr lang="en-US" sz="1600" dirty="0" err="1">
                <a:solidFill>
                  <a:srgbClr val="00B050"/>
                </a:solidFill>
              </a:rPr>
              <a:t>i</a:t>
            </a:r>
            <a:r>
              <a:rPr lang="en-US" sz="1600" dirty="0">
                <a:solidFill>
                  <a:srgbClr val="00B050"/>
                </a:solidFill>
              </a:rPr>
              <a:t>];</a:t>
            </a:r>
          </a:p>
          <a:p>
            <a:pPr lvl="0" defTabSz="914400">
              <a:defRPr/>
            </a:pPr>
            <a:r>
              <a:rPr lang="en-US" sz="1600" dirty="0">
                <a:solidFill>
                  <a:srgbClr val="00B050"/>
                </a:solidFill>
              </a:rPr>
              <a:t>		</a:t>
            </a:r>
            <a:r>
              <a:rPr lang="en-US" sz="1600" dirty="0" err="1">
                <a:solidFill>
                  <a:srgbClr val="00B050"/>
                </a:solidFill>
              </a:rPr>
              <a:t>i</a:t>
            </a:r>
            <a:r>
              <a:rPr lang="en-US" sz="1600" dirty="0">
                <a:solidFill>
                  <a:srgbClr val="00B050"/>
                </a:solidFill>
              </a:rPr>
              <a:t>++;</a:t>
            </a:r>
          </a:p>
          <a:p>
            <a:pPr lvl="0" defTabSz="914400">
              <a:defRPr/>
            </a:pPr>
            <a:r>
              <a:rPr lang="en-US" sz="1600" dirty="0">
                <a:solidFill>
                  <a:srgbClr val="00B050"/>
                </a:solidFill>
              </a:rPr>
              <a:t>	}		</a:t>
            </a:r>
          </a:p>
          <a:p>
            <a:pPr lvl="0" defTabSz="914400">
              <a:defRPr/>
            </a:pPr>
            <a:r>
              <a:rPr lang="en-US" sz="1600" dirty="0">
                <a:solidFill>
                  <a:srgbClr val="00B050"/>
                </a:solidFill>
              </a:rPr>
              <a:t>	 </a:t>
            </a:r>
            <a:r>
              <a:rPr lang="en-US" sz="1600" dirty="0" err="1">
                <a:solidFill>
                  <a:srgbClr val="00B050"/>
                </a:solidFill>
              </a:rPr>
              <a:t>carName</a:t>
            </a:r>
            <a:r>
              <a:rPr lang="en-US" sz="1600" dirty="0">
                <a:solidFill>
                  <a:srgbClr val="00B050"/>
                </a:solidFill>
              </a:rPr>
              <a:t>[</a:t>
            </a:r>
            <a:r>
              <a:rPr lang="en-US" sz="1600" dirty="0" err="1">
                <a:solidFill>
                  <a:srgbClr val="00B050"/>
                </a:solidFill>
              </a:rPr>
              <a:t>i</a:t>
            </a:r>
            <a:r>
              <a:rPr lang="en-US" sz="1600" dirty="0">
                <a:solidFill>
                  <a:srgbClr val="00B050"/>
                </a:solidFill>
              </a:rPr>
              <a:t>] = ' \0 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872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875" y="-60618"/>
            <a:ext cx="8911687" cy="1280890"/>
          </a:xfrm>
        </p:spPr>
        <p:txBody>
          <a:bodyPr/>
          <a:lstStyle/>
          <a:p>
            <a:r>
              <a:rPr lang="en-US" dirty="0"/>
              <a:t>Object as Copy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97907" y="1220272"/>
            <a:ext cx="53435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main()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 c1(12345,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Caltus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Car c2 = c1;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c2.set_carName(“ABC”);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019526" y="383302"/>
          <a:ext cx="4318197" cy="252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8960">
                  <a:extLst>
                    <a:ext uri="{9D8B030D-6E8A-4147-A177-3AD203B41FA5}">
                      <a16:colId xmlns:a16="http://schemas.microsoft.com/office/drawing/2014/main" val="2093190701"/>
                    </a:ext>
                  </a:extLst>
                </a:gridCol>
                <a:gridCol w="1209237">
                  <a:extLst>
                    <a:ext uri="{9D8B030D-6E8A-4147-A177-3AD203B41FA5}">
                      <a16:colId xmlns:a16="http://schemas.microsoft.com/office/drawing/2014/main" val="2963530754"/>
                    </a:ext>
                  </a:extLst>
                </a:gridCol>
              </a:tblGrid>
              <a:tr h="60589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Memory</a:t>
                      </a:r>
                      <a:r>
                        <a:rPr lang="en-US" sz="2000" baseline="0" dirty="0"/>
                        <a:t> Model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08831"/>
                  </a:ext>
                </a:extLst>
              </a:tr>
              <a:tr h="60589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8411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registration_number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410496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carName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(it’s a pointer,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 it will contain address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   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647909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255566" y="2379494"/>
            <a:ext cx="81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Caltus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031363" y="3800883"/>
          <a:ext cx="4320136" cy="3056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689">
                  <a:extLst>
                    <a:ext uri="{9D8B030D-6E8A-4147-A177-3AD203B41FA5}">
                      <a16:colId xmlns:a16="http://schemas.microsoft.com/office/drawing/2014/main" val="2093190701"/>
                    </a:ext>
                  </a:extLst>
                </a:gridCol>
                <a:gridCol w="1267447">
                  <a:extLst>
                    <a:ext uri="{9D8B030D-6E8A-4147-A177-3AD203B41FA5}">
                      <a16:colId xmlns:a16="http://schemas.microsoft.com/office/drawing/2014/main" val="2963530754"/>
                    </a:ext>
                  </a:extLst>
                </a:gridCol>
              </a:tblGrid>
              <a:tr h="53010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Memory</a:t>
                      </a:r>
                      <a:r>
                        <a:rPr lang="en-US" sz="2000" baseline="0" dirty="0"/>
                        <a:t> Model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08831"/>
                  </a:ext>
                </a:extLst>
              </a:tr>
              <a:tr h="60589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8411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registration_number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410496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carName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(it’s a pointer,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 it will contain address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647909"/>
                  </a:ext>
                </a:extLst>
              </a:tr>
            </a:tbl>
          </a:graphicData>
        </a:graphic>
      </p:graphicFrame>
      <p:sp>
        <p:nvSpPr>
          <p:cNvPr id="9" name="Curved Left Arrow 8"/>
          <p:cNvSpPr/>
          <p:nvPr/>
        </p:nvSpPr>
        <p:spPr>
          <a:xfrm>
            <a:off x="11337723" y="1773495"/>
            <a:ext cx="857786" cy="365759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63402" y="5825423"/>
            <a:ext cx="81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77857" y="3035602"/>
            <a:ext cx="3802717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 of c1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registration_number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will copied in c2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registration_number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599630" y="5030207"/>
            <a:ext cx="81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12345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9488" y="5594590"/>
            <a:ext cx="4441944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 of c1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will copied in c2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but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a pointer, so it contains address, so c1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has an address which will copied to c2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0537166" y="2659789"/>
            <a:ext cx="44222" cy="33345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0972106" y="2775132"/>
            <a:ext cx="853277" cy="3234957"/>
          </a:xfrm>
          <a:prstGeom prst="straightConnector1">
            <a:avLst/>
          </a:prstGeom>
          <a:ln w="28575">
            <a:solidFill>
              <a:schemeClr val="accent2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351499" y="2380636"/>
            <a:ext cx="631367" cy="375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0865032" y="2556606"/>
            <a:ext cx="41133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05885" y="3829878"/>
            <a:ext cx="4013833" cy="12003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this point c2 will construct with the help of c1. Means c2 is copy of c1. A hidden function named copy constructor will called for c2.</a:t>
            </a:r>
          </a:p>
        </p:txBody>
      </p:sp>
    </p:spTree>
    <p:extLst>
      <p:ext uri="{BB962C8B-B14F-4D97-AF65-F5344CB8AC3E}">
        <p14:creationId xmlns:p14="http://schemas.microsoft.com/office/powerpoint/2010/main" val="442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" grpId="0" animBg="1"/>
      <p:bldP spid="22" grpId="0"/>
      <p:bldP spid="23" grpId="0" animBg="1"/>
      <p:bldP spid="24" grpId="0"/>
      <p:bldP spid="25" grpId="0" animBg="1"/>
      <p:bldP spid="30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687" y="200025"/>
            <a:ext cx="10515600" cy="1325563"/>
          </a:xfrm>
        </p:spPr>
        <p:txBody>
          <a:bodyPr/>
          <a:lstStyle/>
          <a:p>
            <a:r>
              <a:rPr lang="en-US" dirty="0"/>
              <a:t>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3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Copy constructor will called when an object is created but it is copy of some other object.</a:t>
            </a:r>
          </a:p>
          <a:p>
            <a:r>
              <a:rPr lang="en-US" dirty="0"/>
              <a:t>In previous slide we need a copy constructor for c2, because it is copy of c1 object</a:t>
            </a:r>
          </a:p>
          <a:p>
            <a:r>
              <a:rPr lang="en-US" dirty="0"/>
              <a:t>In copy constructor we perform deep copy for pointers.  </a:t>
            </a:r>
          </a:p>
          <a:p>
            <a:r>
              <a:rPr lang="en-US" dirty="0"/>
              <a:t>In previous slide we have seen a problem which occurred because of shallow copy.</a:t>
            </a:r>
          </a:p>
          <a:p>
            <a:r>
              <a:rPr lang="en-US" dirty="0"/>
              <a:t>In shallow copy we just copy addresses instead of values.</a:t>
            </a:r>
          </a:p>
          <a:p>
            <a:r>
              <a:rPr lang="en-US" dirty="0"/>
              <a:t>For deep copy we will override copy constructor.</a:t>
            </a:r>
          </a:p>
          <a:p>
            <a:r>
              <a:rPr lang="en-US" dirty="0"/>
              <a:t>There is only one copy constructor in class. We can not have more than one copy constructors like parameterized constructor.</a:t>
            </a:r>
          </a:p>
        </p:txBody>
      </p:sp>
    </p:spTree>
    <p:extLst>
      <p:ext uri="{BB962C8B-B14F-4D97-AF65-F5344CB8AC3E}">
        <p14:creationId xmlns:p14="http://schemas.microsoft.com/office/powerpoint/2010/main" val="276431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930" y="-261518"/>
            <a:ext cx="10515600" cy="1325563"/>
          </a:xfrm>
        </p:spPr>
        <p:txBody>
          <a:bodyPr/>
          <a:lstStyle/>
          <a:p>
            <a:r>
              <a:rPr lang="en-US" dirty="0"/>
              <a:t>Copy Constructor of Car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1009" y="1871003"/>
            <a:ext cx="74699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//overriding copy constructor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Car &amp;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&lt;&lt; "I am in copy constructor" &lt;&lt;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registration_number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obj.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registration_number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while(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obj.carName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 != ' \0 ‘)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obj.carName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++;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}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carName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 = ' \0 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4135901" y="1186798"/>
            <a:ext cx="4375053" cy="1223889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9560" y="721136"/>
            <a:ext cx="2955388" cy="12003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received as constant object, because newly created object has no right to change it.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63354" y="859636"/>
            <a:ext cx="2955388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an object whose data has to be copied in newly created object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757268" y="1709875"/>
            <a:ext cx="1" cy="62664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>
            <a:off x="3581400" y="2410687"/>
            <a:ext cx="4775200" cy="2599253"/>
          </a:xfrm>
          <a:prstGeom prst="curvedConnector3">
            <a:avLst>
              <a:gd name="adj1" fmla="val -19414"/>
            </a:avLst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411503" y="3845273"/>
            <a:ext cx="3733800" cy="28623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&amp; operator means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passed by reference,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can pass parameters in 2 ways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By value (means copy)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(ii) By reference (means send address)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we pass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value then copy constructor will again called and will became an infinite chain. That’s we use pass by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refrence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706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687" y="200025"/>
            <a:ext cx="10515600" cy="508635"/>
          </a:xfrm>
        </p:spPr>
        <p:txBody>
          <a:bodyPr>
            <a:normAutofit fontScale="90000"/>
          </a:bodyPr>
          <a:lstStyle/>
          <a:p>
            <a:r>
              <a:rPr lang="en-US" dirty="0"/>
              <a:t>Shallow 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300" y="925830"/>
            <a:ext cx="10836910" cy="57321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box {</a:t>
            </a:r>
          </a:p>
          <a:p>
            <a:pPr marL="0" indent="0">
              <a:buNone/>
            </a:pPr>
            <a:r>
              <a:rPr lang="en-US" dirty="0"/>
              <a:t>private:</a:t>
            </a:r>
          </a:p>
          <a:p>
            <a:pPr marL="0" indent="0">
              <a:buNone/>
            </a:pPr>
            <a:r>
              <a:rPr lang="en-US" dirty="0"/>
              <a:t>    int length;</a:t>
            </a:r>
          </a:p>
          <a:p>
            <a:pPr marL="0" indent="0">
              <a:buNone/>
            </a:pPr>
            <a:r>
              <a:rPr lang="en-US" dirty="0"/>
              <a:t>    int* breadth;</a:t>
            </a:r>
          </a:p>
          <a:p>
            <a:pPr marL="0" indent="0">
              <a:buNone/>
            </a:pPr>
            <a:r>
              <a:rPr lang="en-US" dirty="0"/>
              <a:t>    int height;</a:t>
            </a:r>
          </a:p>
          <a:p>
            <a:pPr marL="0" indent="0">
              <a:buNone/>
            </a:pPr>
            <a:r>
              <a:rPr lang="en-US" dirty="0"/>
              <a:t> public:</a:t>
            </a:r>
          </a:p>
          <a:p>
            <a:pPr marL="0" indent="0">
              <a:buNone/>
            </a:pPr>
            <a:r>
              <a:rPr lang="en-US" dirty="0"/>
              <a:t>// for implementing shallow copy</a:t>
            </a:r>
          </a:p>
          <a:p>
            <a:pPr marL="0" indent="0">
              <a:buNone/>
            </a:pPr>
            <a:r>
              <a:rPr lang="en-US" dirty="0"/>
              <a:t>    box(box&amp; sample)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length = </a:t>
            </a:r>
            <a:r>
              <a:rPr lang="en-US" dirty="0" err="1"/>
              <a:t>sample.length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breadth = </a:t>
            </a:r>
            <a:r>
              <a:rPr lang="en-US" dirty="0" err="1"/>
              <a:t>sample.breadth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height = </a:t>
            </a:r>
            <a:r>
              <a:rPr lang="en-US" dirty="0" err="1"/>
              <a:t>sample.height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9989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687" y="200025"/>
            <a:ext cx="10515600" cy="508635"/>
          </a:xfrm>
        </p:spPr>
        <p:txBody>
          <a:bodyPr>
            <a:normAutofit fontScale="90000"/>
          </a:bodyPr>
          <a:lstStyle/>
          <a:p>
            <a:r>
              <a:rPr lang="en-US" dirty="0"/>
              <a:t>Deep 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300" y="925830"/>
            <a:ext cx="10836910" cy="57321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box {</a:t>
            </a:r>
          </a:p>
          <a:p>
            <a:pPr marL="0" indent="0">
              <a:buNone/>
            </a:pPr>
            <a:r>
              <a:rPr lang="en-US" dirty="0"/>
              <a:t>private:</a:t>
            </a:r>
          </a:p>
          <a:p>
            <a:pPr marL="0" indent="0">
              <a:buNone/>
            </a:pPr>
            <a:r>
              <a:rPr lang="en-US" dirty="0"/>
              <a:t>    int length;</a:t>
            </a:r>
          </a:p>
          <a:p>
            <a:pPr marL="0" indent="0">
              <a:buNone/>
            </a:pPr>
            <a:r>
              <a:rPr lang="en-US" dirty="0"/>
              <a:t>    int* breadth;</a:t>
            </a:r>
          </a:p>
          <a:p>
            <a:pPr marL="0" indent="0">
              <a:buNone/>
            </a:pPr>
            <a:r>
              <a:rPr lang="en-US" dirty="0"/>
              <a:t>    int height;</a:t>
            </a:r>
          </a:p>
          <a:p>
            <a:pPr marL="0" indent="0">
              <a:buNone/>
            </a:pPr>
            <a:r>
              <a:rPr lang="en-US" dirty="0"/>
              <a:t> public:</a:t>
            </a:r>
          </a:p>
          <a:p>
            <a:pPr marL="0" indent="0">
              <a:buNone/>
            </a:pPr>
            <a:r>
              <a:rPr lang="en-US" dirty="0"/>
              <a:t>// for implementing shallow copy</a:t>
            </a:r>
          </a:p>
          <a:p>
            <a:pPr marL="0" indent="0">
              <a:buNone/>
            </a:pPr>
            <a:r>
              <a:rPr lang="en-US" dirty="0"/>
              <a:t>    box(box&amp; sample)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length = </a:t>
            </a:r>
            <a:r>
              <a:rPr lang="en-US" dirty="0" err="1"/>
              <a:t>sample.length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breadth = new int;</a:t>
            </a:r>
          </a:p>
          <a:p>
            <a:pPr marL="0" indent="0">
              <a:buNone/>
            </a:pPr>
            <a:r>
              <a:rPr lang="en-US" dirty="0"/>
              <a:t>        *breadth = *(</a:t>
            </a:r>
            <a:r>
              <a:rPr lang="en-US" dirty="0" err="1"/>
              <a:t>sample.breadth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height = </a:t>
            </a:r>
            <a:r>
              <a:rPr lang="en-US" dirty="0" err="1"/>
              <a:t>sample.height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90025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-130981"/>
            <a:ext cx="12044680" cy="1325563"/>
          </a:xfrm>
        </p:spPr>
        <p:txBody>
          <a:bodyPr/>
          <a:lstStyle/>
          <a:p>
            <a:r>
              <a:rPr lang="en-US" dirty="0"/>
              <a:t>Possible Scenarios when Copy constructor called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90160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When we pass an object by value.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When we return an object by value.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920" y="1274116"/>
            <a:ext cx="54356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void fun(Car c) // copy cost will called for object c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 Car c1;</a:t>
            </a:r>
          </a:p>
          <a:p>
            <a:r>
              <a:rPr lang="en-US" dirty="0"/>
              <a:t>          fun(c1);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3920" y="4272677"/>
            <a:ext cx="54356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Car fun() {</a:t>
            </a:r>
          </a:p>
          <a:p>
            <a:r>
              <a:rPr lang="en-US" dirty="0"/>
              <a:t>       Car c;</a:t>
            </a:r>
          </a:p>
          <a:p>
            <a:r>
              <a:rPr lang="en-US" dirty="0"/>
              <a:t>       return c;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 Car c1 = fun(); // copy cost will called for object c1</a:t>
            </a:r>
          </a:p>
          <a:p>
            <a:r>
              <a:rPr lang="en-US" dirty="0"/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17" y="5802734"/>
            <a:ext cx="5657297" cy="4827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1301400"/>
            <a:ext cx="5138321" cy="4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5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1139</Words>
  <Application>Microsoft Office PowerPoint</Application>
  <PresentationFormat>Widescreen</PresentationFormat>
  <Paragraphs>189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Century Gothic (Body)</vt:lpstr>
      <vt:lpstr>Wingdings 3</vt:lpstr>
      <vt:lpstr>Wisp</vt:lpstr>
      <vt:lpstr>Office Theme</vt:lpstr>
      <vt:lpstr>Object Oriented Paradigm </vt:lpstr>
      <vt:lpstr>Simple Car Class Example</vt:lpstr>
      <vt:lpstr>Car Class Example</vt:lpstr>
      <vt:lpstr>Object as Copy</vt:lpstr>
      <vt:lpstr>Copy Constructor</vt:lpstr>
      <vt:lpstr>Copy Constructor of Car</vt:lpstr>
      <vt:lpstr>Shallow Copy Constructor</vt:lpstr>
      <vt:lpstr>Deep Copy Constructor</vt:lpstr>
      <vt:lpstr>Possible Scenarios when Copy constructor called</vt:lpstr>
      <vt:lpstr>Scenario when Copy constructor is called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2019-08-22T06:50:22Z</dcterms:created>
  <dcterms:modified xsi:type="dcterms:W3CDTF">2023-11-13T13:49:04Z</dcterms:modified>
  <cp:contentStatus/>
</cp:coreProperties>
</file>