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86" r:id="rId9"/>
    <p:sldId id="262" r:id="rId10"/>
    <p:sldId id="264" r:id="rId11"/>
    <p:sldId id="265" r:id="rId12"/>
    <p:sldId id="266" r:id="rId13"/>
    <p:sldId id="267" r:id="rId14"/>
    <p:sldId id="271" r:id="rId15"/>
    <p:sldId id="287" r:id="rId16"/>
    <p:sldId id="268" r:id="rId17"/>
    <p:sldId id="270" r:id="rId18"/>
    <p:sldId id="272" r:id="rId19"/>
    <p:sldId id="288" r:id="rId20"/>
    <p:sldId id="273" r:id="rId21"/>
    <p:sldId id="274" r:id="rId22"/>
    <p:sldId id="275" r:id="rId23"/>
    <p:sldId id="276" r:id="rId24"/>
    <p:sldId id="289" r:id="rId25"/>
    <p:sldId id="290" r:id="rId26"/>
    <p:sldId id="277" r:id="rId27"/>
    <p:sldId id="280" r:id="rId28"/>
    <p:sldId id="279" r:id="rId29"/>
    <p:sldId id="281" r:id="rId30"/>
    <p:sldId id="282" r:id="rId31"/>
    <p:sldId id="283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A7099B-78B4-470B-96E8-E6A23B35A3FE}" v="83" dt="2020-04-13T03:31:11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E7CA-01E9-412A-922B-FC197C170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1E629-0065-472E-B451-FCAF27665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0CD15-CF12-4B00-8DF0-844A592F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B7F-F0DF-4ED2-B5A7-4A1941FF9F9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89CA2-524C-477F-B170-14458350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3019B-0098-4E50-8FDF-A4E40054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EDF4-08B6-446E-B977-AAD539C5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0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E1E1-857B-485A-95CC-24550709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5E0F9-FCEF-4040-BEAB-28B8996C1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ECA7-B902-4F81-9C39-5A2493EE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B7F-F0DF-4ED2-B5A7-4A1941FF9F9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8E884-E5A1-4F32-98DE-93BD7020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AA598-D353-41EE-9E25-BDDB60CC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EDF4-08B6-446E-B977-AAD539C5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4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0235B-FF6C-42D9-BBF8-D395703DA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D0808-1646-426E-8B7C-C70A50029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A3A9-B749-4ACC-A7F7-6112B919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B7F-F0DF-4ED2-B5A7-4A1941FF9F9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5344-4B86-472B-ABAE-480F1EF7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029F3-AC64-40C4-96CF-B1F0E10E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EDF4-08B6-446E-B977-AAD539C5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1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6B1A-B0BB-4711-BC64-6A42F791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3EF4-A023-453A-90E3-5FFDB19F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D65F6-0202-4267-A1DB-5FC00BB5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B7F-F0DF-4ED2-B5A7-4A1941FF9F9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7163-F24A-4E74-969C-D0FFF4F4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C5AF0-F277-4FF2-9BC8-FCEDE9B6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EDF4-08B6-446E-B977-AAD539C5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7307-3F82-4643-9A57-B6FCB279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C36A4-6037-4C4D-ACB4-77989E4FA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D1519-4C92-4061-B002-8B043D3B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B7F-F0DF-4ED2-B5A7-4A1941FF9F9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1D42-D132-4C1A-B35A-9E3D5766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A5898-459A-4A22-B8D0-1B8456A9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EDF4-08B6-446E-B977-AAD539C5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47D6-2202-4909-8AC5-C9EE605C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5BBE9-458C-448C-8154-F2D82D048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D6BD-B8D5-42A8-9EE8-BC1552DC5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5B2D5-8522-4724-90CE-BCD68047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B7F-F0DF-4ED2-B5A7-4A1941FF9F9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38108-D48B-40BB-8A31-1CA32F2C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56160-1F03-4819-9E0F-68EB8AE7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EDF4-08B6-446E-B977-AAD539C5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8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E19F-D0D9-4299-B83D-6F7D6375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F1A9A-FB88-4555-9085-2A9DEA456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B4ADD-2688-4E09-8E4E-45F2DB1CE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657DD-0C2D-4631-9D55-C97554E2D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BABA7-094F-4447-B591-AE2D6B2FE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AD1BF-5149-4EBD-BE05-19AE7374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B7F-F0DF-4ED2-B5A7-4A1941FF9F9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A6102-A98A-4BB2-86C6-9D50B667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7BC3A-C690-45EB-9E4F-1B5FEF56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EDF4-08B6-446E-B977-AAD539C5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2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8D64-7229-4B70-A761-E73992B7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6C9DF-EA56-4D84-885D-B93B337C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B7F-F0DF-4ED2-B5A7-4A1941FF9F9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8131B-BA67-41B4-AC46-00519CD0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346CE-73D3-4213-8C8A-83CB4D10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EDF4-08B6-446E-B977-AAD539C5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DA4DA-DC8B-4375-A738-4101AB39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B7F-F0DF-4ED2-B5A7-4A1941FF9F9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FABD8-32A6-44D1-98D6-5050D3C1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60109-F21B-44EF-BFDD-FB1B897A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EDF4-08B6-446E-B977-AAD539C5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0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112F-2EA3-431D-BDCC-98CA7707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EF01-F010-4F95-BAB3-F6581E26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E1F93-1FAC-4700-9813-4D9FDC527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970E1-F6E8-43C3-B6AD-6D700001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B7F-F0DF-4ED2-B5A7-4A1941FF9F9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DB5BB-0B79-4C94-A416-2BA099FC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AED61-E820-4632-83F7-7728ED1F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EDF4-08B6-446E-B977-AAD539C5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5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3F62-D9E4-4EDC-ADFA-8619D752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3407A-2100-40C7-8A7E-9379767F9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B5BA7-9ADA-47B5-90EC-4B75A1152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FE7CD-4EA0-44FD-8E46-AFCDA69B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B7F-F0DF-4ED2-B5A7-4A1941FF9F9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0DC78-31CA-4547-9316-9712CA38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B2C97-9CDF-49F6-B2E9-21BD6B54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EDF4-08B6-446E-B977-AAD539C5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9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48B33-A123-4B4C-A55D-32FC06C1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4B8C8-F3AF-41FA-B144-970851728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8831-16AC-4F18-996A-4344188F2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91B7F-F0DF-4ED2-B5A7-4A1941FF9F9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110ED-50DA-4060-A471-2B7AF5583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569FD-6FA0-4A7C-880B-53B62C74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EDF4-08B6-446E-B977-AAD539C5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9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24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18" Type="http://schemas.openxmlformats.org/officeDocument/2006/relationships/image" Target="../media/image51.png"/><Relationship Id="rId3" Type="http://schemas.openxmlformats.org/officeDocument/2006/relationships/image" Target="../media/image36.svg"/><Relationship Id="rId21" Type="http://schemas.openxmlformats.org/officeDocument/2006/relationships/image" Target="../media/image32.sv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17" Type="http://schemas.openxmlformats.org/officeDocument/2006/relationships/image" Target="../media/image50.sv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5" Type="http://schemas.openxmlformats.org/officeDocument/2006/relationships/image" Target="../media/image48.svg"/><Relationship Id="rId10" Type="http://schemas.openxmlformats.org/officeDocument/2006/relationships/image" Target="../media/image43.png"/><Relationship Id="rId19" Type="http://schemas.openxmlformats.org/officeDocument/2006/relationships/image" Target="../media/image52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34.svg"/><Relationship Id="rId3" Type="http://schemas.openxmlformats.org/officeDocument/2006/relationships/image" Target="../media/image54.svg"/><Relationship Id="rId7" Type="http://schemas.openxmlformats.org/officeDocument/2006/relationships/image" Target="../media/image56.svg"/><Relationship Id="rId12" Type="http://schemas.openxmlformats.org/officeDocument/2006/relationships/image" Target="../media/image3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svg"/><Relationship Id="rId5" Type="http://schemas.openxmlformats.org/officeDocument/2006/relationships/image" Target="../media/image42.svg"/><Relationship Id="rId15" Type="http://schemas.openxmlformats.org/officeDocument/2006/relationships/image" Target="../media/image62.svg"/><Relationship Id="rId10" Type="http://schemas.openxmlformats.org/officeDocument/2006/relationships/image" Target="../media/image59.png"/><Relationship Id="rId4" Type="http://schemas.openxmlformats.org/officeDocument/2006/relationships/image" Target="../media/image41.png"/><Relationship Id="rId9" Type="http://schemas.openxmlformats.org/officeDocument/2006/relationships/image" Target="../media/image58.svg"/><Relationship Id="rId1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4.svg"/><Relationship Id="rId7" Type="http://schemas.openxmlformats.org/officeDocument/2006/relationships/image" Target="../media/image66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svg"/><Relationship Id="rId5" Type="http://schemas.openxmlformats.org/officeDocument/2006/relationships/image" Target="../media/image42.svg"/><Relationship Id="rId10" Type="http://schemas.openxmlformats.org/officeDocument/2006/relationships/image" Target="../media/image69.png"/><Relationship Id="rId4" Type="http://schemas.openxmlformats.org/officeDocument/2006/relationships/image" Target="../media/image41.png"/><Relationship Id="rId9" Type="http://schemas.openxmlformats.org/officeDocument/2006/relationships/image" Target="../media/image68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svg"/><Relationship Id="rId3" Type="http://schemas.openxmlformats.org/officeDocument/2006/relationships/image" Target="../media/image74.svg"/><Relationship Id="rId7" Type="http://schemas.openxmlformats.org/officeDocument/2006/relationships/image" Target="../media/image76.svg"/><Relationship Id="rId12" Type="http://schemas.openxmlformats.org/officeDocument/2006/relationships/image" Target="../media/image81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svg"/><Relationship Id="rId5" Type="http://schemas.openxmlformats.org/officeDocument/2006/relationships/image" Target="../media/image42.svg"/><Relationship Id="rId15" Type="http://schemas.openxmlformats.org/officeDocument/2006/relationships/image" Target="../media/image84.svg"/><Relationship Id="rId10" Type="http://schemas.openxmlformats.org/officeDocument/2006/relationships/image" Target="../media/image79.png"/><Relationship Id="rId4" Type="http://schemas.openxmlformats.org/officeDocument/2006/relationships/image" Target="../media/image41.png"/><Relationship Id="rId9" Type="http://schemas.openxmlformats.org/officeDocument/2006/relationships/image" Target="../media/image78.svg"/><Relationship Id="rId1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svg"/><Relationship Id="rId4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90.svg"/><Relationship Id="rId7" Type="http://schemas.openxmlformats.org/officeDocument/2006/relationships/image" Target="../media/image94.sv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svg"/><Relationship Id="rId4" Type="http://schemas.openxmlformats.org/officeDocument/2006/relationships/image" Target="../media/image91.png"/><Relationship Id="rId9" Type="http://schemas.openxmlformats.org/officeDocument/2006/relationships/image" Target="../media/image95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99.svg"/><Relationship Id="rId3" Type="http://schemas.openxmlformats.org/officeDocument/2006/relationships/image" Target="../media/image42.svg"/><Relationship Id="rId7" Type="http://schemas.openxmlformats.org/officeDocument/2006/relationships/image" Target="../media/image94.svg"/><Relationship Id="rId12" Type="http://schemas.openxmlformats.org/officeDocument/2006/relationships/image" Target="../media/image9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7.svg"/><Relationship Id="rId5" Type="http://schemas.openxmlformats.org/officeDocument/2006/relationships/image" Target="../media/image92.svg"/><Relationship Id="rId10" Type="http://schemas.openxmlformats.org/officeDocument/2006/relationships/image" Target="../media/image96.png"/><Relationship Id="rId4" Type="http://schemas.openxmlformats.org/officeDocument/2006/relationships/image" Target="../media/image91.png"/><Relationship Id="rId9" Type="http://schemas.openxmlformats.org/officeDocument/2006/relationships/image" Target="../media/image9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svg"/><Relationship Id="rId4" Type="http://schemas.openxmlformats.org/officeDocument/2006/relationships/image" Target="../media/image10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8BD2-869C-49FD-9494-4AB9D73E4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6825"/>
            <a:ext cx="9144000" cy="181313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Microsoft Azure Key Vault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Walkthrough and Demos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AC954-1A20-45C3-81F7-11AFEFD76B58}"/>
              </a:ext>
            </a:extLst>
          </p:cNvPr>
          <p:cNvSpPr txBox="1"/>
          <p:nvPr/>
        </p:nvSpPr>
        <p:spPr>
          <a:xfrm>
            <a:off x="1457636" y="4496615"/>
            <a:ext cx="6297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CSA Microsoft Team: </a:t>
            </a:r>
          </a:p>
          <a:p>
            <a:pPr lvl="1"/>
            <a:r>
              <a:rPr lang="en-US" dirty="0"/>
              <a:t>Elena Stanescu</a:t>
            </a:r>
          </a:p>
          <a:p>
            <a:pPr lvl="1"/>
            <a:r>
              <a:rPr lang="en-US" dirty="0"/>
              <a:t>Adrian Calinescu</a:t>
            </a:r>
          </a:p>
          <a:p>
            <a:pPr lvl="1"/>
            <a:r>
              <a:rPr lang="en-US" dirty="0"/>
              <a:t>Claudiu Hobjila</a:t>
            </a:r>
          </a:p>
        </p:txBody>
      </p:sp>
    </p:spTree>
    <p:extLst>
      <p:ext uri="{BB962C8B-B14F-4D97-AF65-F5344CB8AC3E}">
        <p14:creationId xmlns:p14="http://schemas.microsoft.com/office/powerpoint/2010/main" val="398778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3F46-CE05-4B6B-B22E-4724C2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RBAC</a:t>
            </a:r>
          </a:p>
        </p:txBody>
      </p:sp>
      <p:pic>
        <p:nvPicPr>
          <p:cNvPr id="5" name="Content Placeholder 4" descr="Employee badge">
            <a:extLst>
              <a:ext uri="{FF2B5EF4-FFF2-40B4-BE49-F238E27FC236}">
                <a16:creationId xmlns:a16="http://schemas.microsoft.com/office/drawing/2014/main" id="{9E6CC08F-2B3F-42C3-93FF-0F6F44D0A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325" y="1690688"/>
            <a:ext cx="3955732" cy="3955732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F54554-B64D-4AB9-899E-2286BCF33792}"/>
              </a:ext>
            </a:extLst>
          </p:cNvPr>
          <p:cNvCxnSpPr/>
          <p:nvPr/>
        </p:nvCxnSpPr>
        <p:spPr>
          <a:xfrm>
            <a:off x="5269230" y="1690688"/>
            <a:ext cx="0" cy="45272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C97B78-F980-4F40-86CE-97A050C4CA80}"/>
              </a:ext>
            </a:extLst>
          </p:cNvPr>
          <p:cNvSpPr txBox="1"/>
          <p:nvPr/>
        </p:nvSpPr>
        <p:spPr>
          <a:xfrm>
            <a:off x="6096000" y="1996751"/>
            <a:ext cx="4615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Collections of actions</a:t>
            </a:r>
          </a:p>
          <a:p>
            <a:endParaRPr lang="en-US" b="1" dirty="0"/>
          </a:p>
          <a:p>
            <a:r>
              <a:rPr lang="en-US" b="1" dirty="0"/>
              <a:t>Assigned to a scope</a:t>
            </a:r>
          </a:p>
          <a:p>
            <a:endParaRPr lang="en-US" b="1" dirty="0"/>
          </a:p>
          <a:p>
            <a:r>
              <a:rPr lang="en-US" b="1" dirty="0"/>
              <a:t>Over 100 built-in roles</a:t>
            </a:r>
          </a:p>
          <a:p>
            <a:endParaRPr lang="en-US" b="1" dirty="0"/>
          </a:p>
          <a:p>
            <a:r>
              <a:rPr lang="en-US" b="1" dirty="0"/>
              <a:t>Basic roles:</a:t>
            </a:r>
          </a:p>
          <a:p>
            <a:r>
              <a:rPr lang="en-US" b="1" dirty="0"/>
              <a:t> - owner, contributor, reader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Key Vault contributor</a:t>
            </a:r>
          </a:p>
          <a:p>
            <a:endParaRPr lang="en-US" b="1" dirty="0"/>
          </a:p>
          <a:p>
            <a:r>
              <a:rPr lang="en-US" b="1" dirty="0"/>
              <a:t>Custom Roles</a:t>
            </a:r>
          </a:p>
        </p:txBody>
      </p:sp>
    </p:spTree>
    <p:extLst>
      <p:ext uri="{BB962C8B-B14F-4D97-AF65-F5344CB8AC3E}">
        <p14:creationId xmlns:p14="http://schemas.microsoft.com/office/powerpoint/2010/main" val="82885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D6F1-6041-4067-80E7-A0E8D698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Vault Objects</a:t>
            </a:r>
          </a:p>
        </p:txBody>
      </p:sp>
      <p:pic>
        <p:nvPicPr>
          <p:cNvPr id="5" name="Content Placeholder 4" descr="Key">
            <a:extLst>
              <a:ext uri="{FF2B5EF4-FFF2-40B4-BE49-F238E27FC236}">
                <a16:creationId xmlns:a16="http://schemas.microsoft.com/office/drawing/2014/main" id="{62011945-589B-492C-B8A6-E18812A17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80071">
            <a:off x="1733861" y="2608823"/>
            <a:ext cx="1819703" cy="17015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683D6D-349D-4EA2-858E-FD806BD17F02}"/>
              </a:ext>
            </a:extLst>
          </p:cNvPr>
          <p:cNvSpPr txBox="1"/>
          <p:nvPr/>
        </p:nvSpPr>
        <p:spPr>
          <a:xfrm>
            <a:off x="1979275" y="4743449"/>
            <a:ext cx="671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Keys</a:t>
            </a:r>
            <a:endParaRPr lang="en-US" b="1" dirty="0"/>
          </a:p>
        </p:txBody>
      </p:sp>
      <p:pic>
        <p:nvPicPr>
          <p:cNvPr id="8" name="Graphic 7" descr="Present">
            <a:extLst>
              <a:ext uri="{FF2B5EF4-FFF2-40B4-BE49-F238E27FC236}">
                <a16:creationId xmlns:a16="http://schemas.microsoft.com/office/drawing/2014/main" id="{396520BC-EDD1-4914-AE39-9E01C8DB5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2984" y="2313859"/>
            <a:ext cx="2230282" cy="2230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481252-2329-447B-9370-CD3F2E83297B}"/>
              </a:ext>
            </a:extLst>
          </p:cNvPr>
          <p:cNvSpPr txBox="1"/>
          <p:nvPr/>
        </p:nvSpPr>
        <p:spPr>
          <a:xfrm>
            <a:off x="5333230" y="4797980"/>
            <a:ext cx="86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Secrets</a:t>
            </a:r>
          </a:p>
        </p:txBody>
      </p:sp>
      <p:pic>
        <p:nvPicPr>
          <p:cNvPr id="12" name="Graphic 11" descr="Diploma">
            <a:extLst>
              <a:ext uri="{FF2B5EF4-FFF2-40B4-BE49-F238E27FC236}">
                <a16:creationId xmlns:a16="http://schemas.microsoft.com/office/drawing/2014/main" id="{3BEC8C78-FD2F-4AF9-A231-E3F687E18D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3608" y="2535259"/>
            <a:ext cx="2339340" cy="23393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A80E82-F38F-48F5-9B29-33463875D17C}"/>
              </a:ext>
            </a:extLst>
          </p:cNvPr>
          <p:cNvSpPr txBox="1"/>
          <p:nvPr/>
        </p:nvSpPr>
        <p:spPr>
          <a:xfrm>
            <a:off x="8885573" y="4728038"/>
            <a:ext cx="1384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Certificates</a:t>
            </a:r>
          </a:p>
        </p:txBody>
      </p:sp>
    </p:spTree>
    <p:extLst>
      <p:ext uri="{BB962C8B-B14F-4D97-AF65-F5344CB8AC3E}">
        <p14:creationId xmlns:p14="http://schemas.microsoft.com/office/powerpoint/2010/main" val="401680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2D24-110C-4A94-88C4-54E105C4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Keys</a:t>
            </a:r>
          </a:p>
        </p:txBody>
      </p:sp>
      <p:pic>
        <p:nvPicPr>
          <p:cNvPr id="4" name="Content Placeholder 4" descr="Key">
            <a:extLst>
              <a:ext uri="{FF2B5EF4-FFF2-40B4-BE49-F238E27FC236}">
                <a16:creationId xmlns:a16="http://schemas.microsoft.com/office/drawing/2014/main" id="{CCCAEDE1-4560-470E-BBE6-3DA4CACDE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80071">
            <a:off x="1381654" y="2188312"/>
            <a:ext cx="3458611" cy="3458611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F532A1-494D-44BA-A32D-BFD4B2C5D456}"/>
              </a:ext>
            </a:extLst>
          </p:cNvPr>
          <p:cNvCxnSpPr/>
          <p:nvPr/>
        </p:nvCxnSpPr>
        <p:spPr>
          <a:xfrm>
            <a:off x="5223510" y="1851660"/>
            <a:ext cx="0" cy="46177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59CC8B-1FED-4F1C-B41B-81D6D03A172E}"/>
              </a:ext>
            </a:extLst>
          </p:cNvPr>
          <p:cNvSpPr txBox="1"/>
          <p:nvPr/>
        </p:nvSpPr>
        <p:spPr>
          <a:xfrm>
            <a:off x="5804167" y="2041777"/>
            <a:ext cx="44507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Encryption keys in RSA or EC</a:t>
            </a:r>
          </a:p>
          <a:p>
            <a:endParaRPr lang="en-US" sz="2400" b="1" dirty="0"/>
          </a:p>
          <a:p>
            <a:r>
              <a:rPr lang="en-US" sz="2400" b="1" dirty="0"/>
              <a:t>Create or import</a:t>
            </a:r>
          </a:p>
          <a:p>
            <a:endParaRPr lang="en-US" sz="2400" b="1" dirty="0"/>
          </a:p>
          <a:p>
            <a:r>
              <a:rPr lang="en-US" sz="2400" b="1" dirty="0"/>
              <a:t>Stored in software or HSM</a:t>
            </a:r>
          </a:p>
          <a:p>
            <a:endParaRPr lang="en-US" sz="2400" b="1" dirty="0"/>
          </a:p>
          <a:p>
            <a:r>
              <a:rPr lang="en-US" sz="2400" b="1" dirty="0"/>
              <a:t>Key Operations in JSON Web Key</a:t>
            </a:r>
          </a:p>
          <a:p>
            <a:endParaRPr lang="en-US" sz="2400" b="1" dirty="0"/>
          </a:p>
          <a:p>
            <a:r>
              <a:rPr lang="en-US" sz="2400" b="1" dirty="0" err="1"/>
              <a:t>NotBefore</a:t>
            </a:r>
            <a:r>
              <a:rPr lang="en-US" sz="2400" b="1" dirty="0"/>
              <a:t> and Expires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903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B1F2-BFAD-4551-99D3-B7EC2BD9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Create 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C9785-6C15-4408-AC21-763DA57B2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keyParameters</a:t>
            </a:r>
            <a:r>
              <a:rPr lang="en-US" dirty="0">
                <a:latin typeface="Consolas" panose="020B0609020204030204" pitchFamily="49" charset="0"/>
              </a:rPr>
              <a:t> = @{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VaultName</a:t>
            </a:r>
            <a:r>
              <a:rPr lang="en-US" dirty="0">
                <a:latin typeface="Consolas" panose="020B0609020204030204" pitchFamily="49" charset="0"/>
              </a:rPr>
              <a:t> = “</a:t>
            </a:r>
            <a:r>
              <a:rPr lang="en-US" dirty="0" err="1">
                <a:latin typeface="Consolas" panose="020B0609020204030204" pitchFamily="49" charset="0"/>
              </a:rPr>
              <a:t>VaultName</a:t>
            </a:r>
            <a:r>
              <a:rPr lang="en-US" dirty="0">
                <a:latin typeface="Consolas" panose="020B0609020204030204" pitchFamily="49" charset="0"/>
              </a:rPr>
              <a:t>”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Name= “</a:t>
            </a:r>
            <a:r>
              <a:rPr lang="en-US" dirty="0" err="1">
                <a:latin typeface="Consolas" panose="020B0609020204030204" pitchFamily="49" charset="0"/>
              </a:rPr>
              <a:t>KeyName</a:t>
            </a:r>
            <a:r>
              <a:rPr lang="en-US" dirty="0">
                <a:latin typeface="Consolas" panose="020B0609020204030204" pitchFamily="49" charset="0"/>
              </a:rPr>
              <a:t>”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Destination = “HSM”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Expires = (Get-Date).</a:t>
            </a:r>
            <a:r>
              <a:rPr lang="en-US" dirty="0" err="1">
                <a:latin typeface="Consolas" panose="020B0609020204030204" pitchFamily="49" charset="0"/>
              </a:rPr>
              <a:t>AddYears</a:t>
            </a:r>
            <a:r>
              <a:rPr lang="en-US" dirty="0">
                <a:latin typeface="Consolas" panose="020B0609020204030204" pitchFamily="49" charset="0"/>
              </a:rPr>
              <a:t>(1).</a:t>
            </a:r>
            <a:r>
              <a:rPr lang="en-US" dirty="0" err="1">
                <a:latin typeface="Consolas" panose="020B0609020204030204" pitchFamily="49" charset="0"/>
              </a:rPr>
              <a:t>ToUniversalTime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KeyOperations</a:t>
            </a:r>
            <a:r>
              <a:rPr lang="en-US" dirty="0">
                <a:latin typeface="Consolas" panose="020B0609020204030204" pitchFamily="49" charset="0"/>
              </a:rPr>
              <a:t> = @(“</a:t>
            </a:r>
            <a:r>
              <a:rPr lang="en-US" dirty="0" err="1">
                <a:latin typeface="Consolas" panose="020B0609020204030204" pitchFamily="49" charset="0"/>
              </a:rPr>
              <a:t>decrypt”,”verify</a:t>
            </a:r>
            <a:r>
              <a:rPr lang="en-US" dirty="0">
                <a:latin typeface="Consolas" panose="020B0609020204030204" pitchFamily="49" charset="0"/>
              </a:rPr>
              <a:t>”)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Add-</a:t>
            </a:r>
            <a:r>
              <a:rPr lang="en-US" dirty="0" err="1">
                <a:latin typeface="Consolas" panose="020B0609020204030204" pitchFamily="49" charset="0"/>
              </a:rPr>
              <a:t>AzKeyVaultKey</a:t>
            </a:r>
            <a:r>
              <a:rPr lang="en-US" dirty="0">
                <a:latin typeface="Consolas" panose="020B0609020204030204" pitchFamily="49" charset="0"/>
              </a:rPr>
              <a:t> @</a:t>
            </a:r>
            <a:r>
              <a:rPr lang="en-US" dirty="0" err="1">
                <a:latin typeface="Consolas" panose="020B0609020204030204" pitchFamily="49" charset="0"/>
              </a:rPr>
              <a:t>keyParameters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9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BD1F-43EC-4CBD-981A-D6093DC9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Disk Encryption</a:t>
            </a:r>
          </a:p>
        </p:txBody>
      </p:sp>
      <p:pic>
        <p:nvPicPr>
          <p:cNvPr id="5" name="Content Placeholder 4" descr="Cloud Computing">
            <a:extLst>
              <a:ext uri="{FF2B5EF4-FFF2-40B4-BE49-F238E27FC236}">
                <a16:creationId xmlns:a16="http://schemas.microsoft.com/office/drawing/2014/main" id="{259468C3-AFBD-4E54-A778-BCDDF95D5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4386" y="2979303"/>
            <a:ext cx="1326356" cy="1326356"/>
          </a:xfrm>
        </p:spPr>
      </p:pic>
      <p:pic>
        <p:nvPicPr>
          <p:cNvPr id="7" name="Graphic 6" descr="Filing Box Archive">
            <a:extLst>
              <a:ext uri="{FF2B5EF4-FFF2-40B4-BE49-F238E27FC236}">
                <a16:creationId xmlns:a16="http://schemas.microsoft.com/office/drawing/2014/main" id="{DCA4880B-B070-4831-9312-49145C38E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6117" y="2388824"/>
            <a:ext cx="1122608" cy="1465951"/>
          </a:xfrm>
          <a:prstGeom prst="rect">
            <a:avLst/>
          </a:prstGeom>
        </p:spPr>
      </p:pic>
      <p:pic>
        <p:nvPicPr>
          <p:cNvPr id="11" name="Graphic 10" descr="Paper">
            <a:extLst>
              <a:ext uri="{FF2B5EF4-FFF2-40B4-BE49-F238E27FC236}">
                <a16:creationId xmlns:a16="http://schemas.microsoft.com/office/drawing/2014/main" id="{4E36A505-9128-4118-A4A6-484B3E58F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1207" y="4629415"/>
            <a:ext cx="914400" cy="914400"/>
          </a:xfrm>
          <a:prstGeom prst="rect">
            <a:avLst/>
          </a:prstGeom>
        </p:spPr>
      </p:pic>
      <p:pic>
        <p:nvPicPr>
          <p:cNvPr id="15" name="Graphic 14" descr="Safe">
            <a:extLst>
              <a:ext uri="{FF2B5EF4-FFF2-40B4-BE49-F238E27FC236}">
                <a16:creationId xmlns:a16="http://schemas.microsoft.com/office/drawing/2014/main" id="{45E3D8B1-2E05-4544-ADA3-77B38803F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76360" y="2710616"/>
            <a:ext cx="1272919" cy="1272919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C8FB1D5-E811-49D9-82C0-D4232B5B8929}"/>
              </a:ext>
            </a:extLst>
          </p:cNvPr>
          <p:cNvSpPr/>
          <p:nvPr/>
        </p:nvSpPr>
        <p:spPr>
          <a:xfrm>
            <a:off x="1532475" y="1949043"/>
            <a:ext cx="2361916" cy="3919911"/>
          </a:xfrm>
          <a:prstGeom prst="roundRect">
            <a:avLst/>
          </a:prstGeom>
          <a:noFill/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6DB68C-54B6-4995-9E37-A881B76AEFB3}"/>
              </a:ext>
            </a:extLst>
          </p:cNvPr>
          <p:cNvSpPr/>
          <p:nvPr/>
        </p:nvSpPr>
        <p:spPr>
          <a:xfrm>
            <a:off x="5089312" y="1926244"/>
            <a:ext cx="2361916" cy="3919911"/>
          </a:xfrm>
          <a:prstGeom prst="roundRect">
            <a:avLst/>
          </a:prstGeom>
          <a:noFill/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5FB081-FBCC-4A20-8E40-EBD51661E0F7}"/>
              </a:ext>
            </a:extLst>
          </p:cNvPr>
          <p:cNvSpPr/>
          <p:nvPr/>
        </p:nvSpPr>
        <p:spPr>
          <a:xfrm>
            <a:off x="8529885" y="1949043"/>
            <a:ext cx="2361916" cy="3919911"/>
          </a:xfrm>
          <a:prstGeom prst="roundRect">
            <a:avLst/>
          </a:prstGeom>
          <a:noFill/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499D3C-BB65-4F1A-98CD-D0E68C069064}"/>
              </a:ext>
            </a:extLst>
          </p:cNvPr>
          <p:cNvSpPr txBox="1"/>
          <p:nvPr/>
        </p:nvSpPr>
        <p:spPr>
          <a:xfrm>
            <a:off x="1861207" y="2102644"/>
            <a:ext cx="179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Storage account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C0ED3-8CDD-4C86-BE2E-F084648FC442}"/>
              </a:ext>
            </a:extLst>
          </p:cNvPr>
          <p:cNvSpPr txBox="1"/>
          <p:nvPr/>
        </p:nvSpPr>
        <p:spPr>
          <a:xfrm>
            <a:off x="5754031" y="2036912"/>
            <a:ext cx="179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Azure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B7997E-38F1-41FC-A67C-DEFC777707FC}"/>
              </a:ext>
            </a:extLst>
          </p:cNvPr>
          <p:cNvSpPr txBox="1"/>
          <p:nvPr/>
        </p:nvSpPr>
        <p:spPr>
          <a:xfrm>
            <a:off x="9195054" y="2082929"/>
            <a:ext cx="179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Vault</a:t>
            </a:r>
          </a:p>
        </p:txBody>
      </p:sp>
      <p:pic>
        <p:nvPicPr>
          <p:cNvPr id="27" name="Graphic 26" descr="Paper">
            <a:extLst>
              <a:ext uri="{FF2B5EF4-FFF2-40B4-BE49-F238E27FC236}">
                <a16:creationId xmlns:a16="http://schemas.microsoft.com/office/drawing/2014/main" id="{4503005B-1CF3-4989-B888-54B1A25D74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13433" y="4629415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11E25F9-781D-4B6D-A81D-660704747153}"/>
              </a:ext>
            </a:extLst>
          </p:cNvPr>
          <p:cNvSpPr txBox="1"/>
          <p:nvPr/>
        </p:nvSpPr>
        <p:spPr>
          <a:xfrm>
            <a:off x="2016119" y="498254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VHD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5C9F32-E276-457B-BBAB-094A819137D0}"/>
              </a:ext>
            </a:extLst>
          </p:cNvPr>
          <p:cNvSpPr txBox="1"/>
          <p:nvPr/>
        </p:nvSpPr>
        <p:spPr>
          <a:xfrm>
            <a:off x="2873356" y="501792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VHD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451DC1C-FE39-478D-9675-E2C42ED1F5BD}"/>
              </a:ext>
            </a:extLst>
          </p:cNvPr>
          <p:cNvGrpSpPr/>
          <p:nvPr/>
        </p:nvGrpSpPr>
        <p:grpSpPr>
          <a:xfrm>
            <a:off x="5484594" y="4710013"/>
            <a:ext cx="914400" cy="914400"/>
            <a:chOff x="5484594" y="4710013"/>
            <a:chExt cx="914400" cy="914400"/>
          </a:xfrm>
        </p:grpSpPr>
        <p:pic>
          <p:nvPicPr>
            <p:cNvPr id="32" name="Graphic 31" descr="Optical disc">
              <a:extLst>
                <a:ext uri="{FF2B5EF4-FFF2-40B4-BE49-F238E27FC236}">
                  <a16:creationId xmlns:a16="http://schemas.microsoft.com/office/drawing/2014/main" id="{F1826885-C747-45E8-B2F3-53E91C6CA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57128" y="5086615"/>
              <a:ext cx="369332" cy="369332"/>
            </a:xfrm>
            <a:prstGeom prst="rect">
              <a:avLst/>
            </a:prstGeom>
          </p:spPr>
        </p:pic>
        <p:pic>
          <p:nvPicPr>
            <p:cNvPr id="34" name="Graphic 33" descr="Paper">
              <a:extLst>
                <a:ext uri="{FF2B5EF4-FFF2-40B4-BE49-F238E27FC236}">
                  <a16:creationId xmlns:a16="http://schemas.microsoft.com/office/drawing/2014/main" id="{7DC7BD4A-A697-4FB7-A0F2-766133273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84594" y="4710013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6C4854-8C1A-4D95-BFEA-54464F1DC7C8}"/>
              </a:ext>
            </a:extLst>
          </p:cNvPr>
          <p:cNvGrpSpPr/>
          <p:nvPr/>
        </p:nvGrpSpPr>
        <p:grpSpPr>
          <a:xfrm>
            <a:off x="6337029" y="4745389"/>
            <a:ext cx="914400" cy="914400"/>
            <a:chOff x="5484594" y="4710013"/>
            <a:chExt cx="914400" cy="914400"/>
          </a:xfrm>
          <a:solidFill>
            <a:srgbClr val="92D050"/>
          </a:solidFill>
        </p:grpSpPr>
        <p:pic>
          <p:nvPicPr>
            <p:cNvPr id="37" name="Graphic 36" descr="Optical disc">
              <a:extLst>
                <a:ext uri="{FF2B5EF4-FFF2-40B4-BE49-F238E27FC236}">
                  <a16:creationId xmlns:a16="http://schemas.microsoft.com/office/drawing/2014/main" id="{7F739F3B-1934-4ED7-B9E4-E509FAACA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57128" y="5086615"/>
              <a:ext cx="369332" cy="369332"/>
            </a:xfrm>
            <a:prstGeom prst="rect">
              <a:avLst/>
            </a:prstGeom>
          </p:spPr>
        </p:pic>
        <p:pic>
          <p:nvPicPr>
            <p:cNvPr id="38" name="Graphic 37" descr="Paper">
              <a:extLst>
                <a:ext uri="{FF2B5EF4-FFF2-40B4-BE49-F238E27FC236}">
                  <a16:creationId xmlns:a16="http://schemas.microsoft.com/office/drawing/2014/main" id="{D2A2A291-E90E-4C5B-B4D9-C3FA79FDA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84594" y="4710013"/>
              <a:ext cx="914400" cy="914400"/>
            </a:xfrm>
            <a:prstGeom prst="rect">
              <a:avLst/>
            </a:prstGeom>
          </p:spPr>
        </p:pic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76FF294-3679-489E-BDC4-BCCAE2112B45}"/>
              </a:ext>
            </a:extLst>
          </p:cNvPr>
          <p:cNvCxnSpPr>
            <a:stCxn id="34" idx="2"/>
            <a:endCxn id="11" idx="2"/>
          </p:cNvCxnSpPr>
          <p:nvPr/>
        </p:nvCxnSpPr>
        <p:spPr>
          <a:xfrm rot="5400000" flipH="1">
            <a:off x="4089802" y="3772421"/>
            <a:ext cx="80598" cy="3623387"/>
          </a:xfrm>
          <a:prstGeom prst="bentConnector3">
            <a:avLst>
              <a:gd name="adj1" fmla="val -86826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35195BE-0B11-40D1-874B-2B6F8951647D}"/>
              </a:ext>
            </a:extLst>
          </p:cNvPr>
          <p:cNvCxnSpPr>
            <a:stCxn id="38" idx="2"/>
            <a:endCxn id="27" idx="2"/>
          </p:cNvCxnSpPr>
          <p:nvPr/>
        </p:nvCxnSpPr>
        <p:spPr>
          <a:xfrm rot="5400000" flipH="1">
            <a:off x="4924444" y="3790004"/>
            <a:ext cx="115974" cy="3623596"/>
          </a:xfrm>
          <a:prstGeom prst="bentConnector3">
            <a:avLst>
              <a:gd name="adj1" fmla="val -422386"/>
            </a:avLst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96DD2EA-1E06-47C6-9D18-DAC5C5D26EB9}"/>
              </a:ext>
            </a:extLst>
          </p:cNvPr>
          <p:cNvGrpSpPr/>
          <p:nvPr/>
        </p:nvGrpSpPr>
        <p:grpSpPr>
          <a:xfrm>
            <a:off x="5208004" y="2434234"/>
            <a:ext cx="1011861" cy="1011861"/>
            <a:chOff x="5208004" y="2434234"/>
            <a:chExt cx="1011861" cy="1011861"/>
          </a:xfrm>
        </p:grpSpPr>
        <p:pic>
          <p:nvPicPr>
            <p:cNvPr id="49" name="Graphic 48" descr="Keyboard">
              <a:extLst>
                <a:ext uri="{FF2B5EF4-FFF2-40B4-BE49-F238E27FC236}">
                  <a16:creationId xmlns:a16="http://schemas.microsoft.com/office/drawing/2014/main" id="{FBEF4959-10C5-48F0-AF3E-C454B53FF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208004" y="2434234"/>
              <a:ext cx="1011861" cy="1011861"/>
            </a:xfrm>
            <a:prstGeom prst="rect">
              <a:avLst/>
            </a:prstGeom>
          </p:spPr>
        </p:pic>
        <p:pic>
          <p:nvPicPr>
            <p:cNvPr id="51" name="Graphic 50" descr="Key">
              <a:extLst>
                <a:ext uri="{FF2B5EF4-FFF2-40B4-BE49-F238E27FC236}">
                  <a16:creationId xmlns:a16="http://schemas.microsoft.com/office/drawing/2014/main" id="{BBB506B4-2D9B-40F9-ADD5-241CD667F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497671" y="2944479"/>
              <a:ext cx="468469" cy="468469"/>
            </a:xfrm>
            <a:prstGeom prst="rect">
              <a:avLst/>
            </a:prstGeom>
          </p:spPr>
        </p:pic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0894EEE-9A45-4A5E-9141-56AAFDAD961C}"/>
              </a:ext>
            </a:extLst>
          </p:cNvPr>
          <p:cNvCxnSpPr>
            <a:cxnSpLocks/>
            <a:stCxn id="49" idx="3"/>
            <a:endCxn id="15" idx="1"/>
          </p:cNvCxnSpPr>
          <p:nvPr/>
        </p:nvCxnSpPr>
        <p:spPr>
          <a:xfrm>
            <a:off x="6219865" y="2940165"/>
            <a:ext cx="2856495" cy="406911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E076C9C-9A44-4970-A7DA-CA5F16AB25AD}"/>
              </a:ext>
            </a:extLst>
          </p:cNvPr>
          <p:cNvGrpSpPr/>
          <p:nvPr/>
        </p:nvGrpSpPr>
        <p:grpSpPr>
          <a:xfrm>
            <a:off x="8955749" y="4329863"/>
            <a:ext cx="725790" cy="1113451"/>
            <a:chOff x="8955749" y="4329863"/>
            <a:chExt cx="725790" cy="1113451"/>
          </a:xfrm>
        </p:grpSpPr>
        <p:pic>
          <p:nvPicPr>
            <p:cNvPr id="9" name="Graphic 8" descr="Key">
              <a:extLst>
                <a:ext uri="{FF2B5EF4-FFF2-40B4-BE49-F238E27FC236}">
                  <a16:creationId xmlns:a16="http://schemas.microsoft.com/office/drawing/2014/main" id="{4B519325-1233-4B0B-AA7A-6754D5EB1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17970058">
              <a:off x="8955749" y="4329863"/>
              <a:ext cx="725790" cy="72579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4D29B66-F3C7-4535-8B4E-70D31D3F9220}"/>
                </a:ext>
              </a:extLst>
            </p:cNvPr>
            <p:cNvSpPr txBox="1"/>
            <p:nvPr/>
          </p:nvSpPr>
          <p:spPr>
            <a:xfrm>
              <a:off x="8963503" y="5104760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KEK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E8D96B1-F536-434B-992A-293995174ECC}"/>
              </a:ext>
            </a:extLst>
          </p:cNvPr>
          <p:cNvGrpSpPr/>
          <p:nvPr/>
        </p:nvGrpSpPr>
        <p:grpSpPr>
          <a:xfrm>
            <a:off x="9802082" y="4347117"/>
            <a:ext cx="725790" cy="1098188"/>
            <a:chOff x="9802082" y="4347117"/>
            <a:chExt cx="725790" cy="1098188"/>
          </a:xfrm>
        </p:grpSpPr>
        <p:pic>
          <p:nvPicPr>
            <p:cNvPr id="56" name="Graphic 55" descr="Key">
              <a:extLst>
                <a:ext uri="{FF2B5EF4-FFF2-40B4-BE49-F238E27FC236}">
                  <a16:creationId xmlns:a16="http://schemas.microsoft.com/office/drawing/2014/main" id="{D2DA8A96-57C3-407C-A255-33DA517F8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17970058">
              <a:off x="9802082" y="4347117"/>
              <a:ext cx="725790" cy="72579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84B80E-9985-4D1C-8FA3-FD44F24B1E17}"/>
                </a:ext>
              </a:extLst>
            </p:cNvPr>
            <p:cNvSpPr txBox="1"/>
            <p:nvPr/>
          </p:nvSpPr>
          <p:spPr>
            <a:xfrm>
              <a:off x="9813193" y="5106751"/>
              <a:ext cx="5052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BEK</a:t>
              </a: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B07BA0-A17B-4353-A3C4-AA1214095A63}"/>
              </a:ext>
            </a:extLst>
          </p:cNvPr>
          <p:cNvCxnSpPr>
            <a:stCxn id="15" idx="2"/>
          </p:cNvCxnSpPr>
          <p:nvPr/>
        </p:nvCxnSpPr>
        <p:spPr>
          <a:xfrm flipH="1">
            <a:off x="9710843" y="3983535"/>
            <a:ext cx="1977" cy="4764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90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1" grpId="0"/>
      <p:bldP spid="23" grpId="0"/>
      <p:bldP spid="25" grpId="0"/>
      <p:bldP spid="28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E745-1428-4227-B6F6-725FB4BC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5292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7030A0"/>
                </a:solidFill>
              </a:rPr>
              <a:t>Demo Azure Disk Encryption </a:t>
            </a:r>
          </a:p>
        </p:txBody>
      </p:sp>
    </p:spTree>
    <p:extLst>
      <p:ext uri="{BB962C8B-B14F-4D97-AF65-F5344CB8AC3E}">
        <p14:creationId xmlns:p14="http://schemas.microsoft.com/office/powerpoint/2010/main" val="1410338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4635-0E67-4A0C-A4FD-22EF08E0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Secrets</a:t>
            </a:r>
          </a:p>
        </p:txBody>
      </p:sp>
      <p:pic>
        <p:nvPicPr>
          <p:cNvPr id="5" name="Content Placeholder 4" descr="Present">
            <a:extLst>
              <a:ext uri="{FF2B5EF4-FFF2-40B4-BE49-F238E27FC236}">
                <a16:creationId xmlns:a16="http://schemas.microsoft.com/office/drawing/2014/main" id="{801E81BF-D272-4878-93DE-11E7201A6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5632" y="2237574"/>
            <a:ext cx="2711615" cy="271161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613603-25E5-4E5A-B356-E0CA12E19A37}"/>
              </a:ext>
            </a:extLst>
          </p:cNvPr>
          <p:cNvCxnSpPr/>
          <p:nvPr/>
        </p:nvCxnSpPr>
        <p:spPr>
          <a:xfrm>
            <a:off x="5269230" y="1783080"/>
            <a:ext cx="0" cy="462915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29A7E3-56A7-4989-89B7-75041F1EA0E4}"/>
              </a:ext>
            </a:extLst>
          </p:cNvPr>
          <p:cNvSpPr txBox="1"/>
          <p:nvPr/>
        </p:nvSpPr>
        <p:spPr>
          <a:xfrm>
            <a:off x="5783271" y="1885221"/>
            <a:ext cx="37322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Unstructured text</a:t>
            </a:r>
          </a:p>
          <a:p>
            <a:endParaRPr lang="en-US" sz="2400" b="1" dirty="0"/>
          </a:p>
          <a:p>
            <a:r>
              <a:rPr lang="en-US" sz="2400" b="1" dirty="0"/>
              <a:t>Create or import</a:t>
            </a:r>
          </a:p>
          <a:p>
            <a:endParaRPr lang="en-US" sz="2400" b="1" dirty="0"/>
          </a:p>
          <a:p>
            <a:r>
              <a:rPr lang="en-US" sz="2400" b="1" dirty="0"/>
              <a:t>Software only</a:t>
            </a:r>
          </a:p>
          <a:p>
            <a:endParaRPr lang="en-US" sz="2400" b="1" dirty="0"/>
          </a:p>
          <a:p>
            <a:r>
              <a:rPr lang="en-US" sz="2400" b="1" dirty="0"/>
              <a:t>Optional content type</a:t>
            </a:r>
          </a:p>
          <a:p>
            <a:endParaRPr lang="en-US" sz="2400" b="1" dirty="0"/>
          </a:p>
          <a:p>
            <a:r>
              <a:rPr lang="en-US" sz="2400" b="1" dirty="0" err="1"/>
              <a:t>NotBefore</a:t>
            </a:r>
            <a:r>
              <a:rPr lang="en-US" sz="2400" b="1" dirty="0"/>
              <a:t> and Expires</a:t>
            </a:r>
          </a:p>
        </p:txBody>
      </p:sp>
    </p:spTree>
    <p:extLst>
      <p:ext uri="{BB962C8B-B14F-4D97-AF65-F5344CB8AC3E}">
        <p14:creationId xmlns:p14="http://schemas.microsoft.com/office/powerpoint/2010/main" val="118988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B1F2-BFAD-4551-99D3-B7EC2BD9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Create a Secret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C9785-6C15-4408-AC21-763DA57B2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secretParameters</a:t>
            </a:r>
            <a:r>
              <a:rPr lang="en-US" dirty="0">
                <a:latin typeface="Consolas" panose="020B0609020204030204" pitchFamily="49" charset="0"/>
              </a:rPr>
              <a:t> = @{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VaultName</a:t>
            </a:r>
            <a:r>
              <a:rPr lang="en-US" dirty="0">
                <a:latin typeface="Consolas" panose="020B0609020204030204" pitchFamily="49" charset="0"/>
              </a:rPr>
              <a:t> = “</a:t>
            </a:r>
            <a:r>
              <a:rPr lang="en-US" dirty="0" err="1">
                <a:latin typeface="Consolas" panose="020B0609020204030204" pitchFamily="49" charset="0"/>
              </a:rPr>
              <a:t>VaultName</a:t>
            </a:r>
            <a:r>
              <a:rPr lang="en-US" dirty="0">
                <a:latin typeface="Consolas" panose="020B0609020204030204" pitchFamily="49" charset="0"/>
              </a:rPr>
              <a:t>”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Name= “</a:t>
            </a:r>
            <a:r>
              <a:rPr lang="en-US" dirty="0" err="1">
                <a:latin typeface="Consolas" panose="020B0609020204030204" pitchFamily="49" charset="0"/>
              </a:rPr>
              <a:t>SecretName</a:t>
            </a:r>
            <a:r>
              <a:rPr lang="en-US" dirty="0">
                <a:latin typeface="Consolas" panose="020B0609020204030204" pitchFamily="49" charset="0"/>
              </a:rPr>
              <a:t>”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SecretValue</a:t>
            </a:r>
            <a:r>
              <a:rPr lang="en-US" dirty="0">
                <a:latin typeface="Consolas" panose="020B0609020204030204" pitchFamily="49" charset="0"/>
              </a:rPr>
              <a:t> = $</a:t>
            </a:r>
            <a:r>
              <a:rPr lang="en-US" dirty="0" err="1">
                <a:latin typeface="Consolas" panose="020B0609020204030204" pitchFamily="49" charset="0"/>
              </a:rPr>
              <a:t>SecureStringValue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Expires = (Get-Date).</a:t>
            </a:r>
            <a:r>
              <a:rPr lang="en-US" dirty="0" err="1">
                <a:latin typeface="Consolas" panose="020B0609020204030204" pitchFamily="49" charset="0"/>
              </a:rPr>
              <a:t>AddYears</a:t>
            </a:r>
            <a:r>
              <a:rPr lang="en-US" dirty="0">
                <a:latin typeface="Consolas" panose="020B0609020204030204" pitchFamily="49" charset="0"/>
              </a:rPr>
              <a:t>(1).</a:t>
            </a:r>
            <a:r>
              <a:rPr lang="en-US" dirty="0" err="1">
                <a:latin typeface="Consolas" panose="020B0609020204030204" pitchFamily="49" charset="0"/>
              </a:rPr>
              <a:t>ToUniversalTime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ContentType</a:t>
            </a:r>
            <a:r>
              <a:rPr lang="en-US" dirty="0">
                <a:latin typeface="Consolas" panose="020B0609020204030204" pitchFamily="49" charset="0"/>
              </a:rPr>
              <a:t> = “API-Key”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Set-</a:t>
            </a:r>
            <a:r>
              <a:rPr lang="en-US" dirty="0" err="1">
                <a:latin typeface="Consolas" panose="020B0609020204030204" pitchFamily="49" charset="0"/>
              </a:rPr>
              <a:t>AzKeyVaultSecret</a:t>
            </a:r>
            <a:r>
              <a:rPr lang="en-US" dirty="0">
                <a:latin typeface="Consolas" panose="020B0609020204030204" pitchFamily="49" charset="0"/>
              </a:rPr>
              <a:t> @</a:t>
            </a:r>
            <a:r>
              <a:rPr lang="en-US" dirty="0" err="1">
                <a:latin typeface="Consolas" panose="020B0609020204030204" pitchFamily="49" charset="0"/>
              </a:rPr>
              <a:t>secretParameters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4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 descr="Cloud">
            <a:extLst>
              <a:ext uri="{FF2B5EF4-FFF2-40B4-BE49-F238E27FC236}">
                <a16:creationId xmlns:a16="http://schemas.microsoft.com/office/drawing/2014/main" id="{884AE508-C655-4A44-8612-3DD682CCC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6272" y="2406244"/>
            <a:ext cx="1567520" cy="1567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C3BD1F-43EC-4CBD-981A-D6093DC9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Application Secrets</a:t>
            </a:r>
          </a:p>
        </p:txBody>
      </p:sp>
      <p:pic>
        <p:nvPicPr>
          <p:cNvPr id="15" name="Graphic 14" descr="Safe">
            <a:extLst>
              <a:ext uri="{FF2B5EF4-FFF2-40B4-BE49-F238E27FC236}">
                <a16:creationId xmlns:a16="http://schemas.microsoft.com/office/drawing/2014/main" id="{45E3D8B1-2E05-4544-ADA3-77B38803F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6360" y="2710616"/>
            <a:ext cx="1272919" cy="1272919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C8FB1D5-E811-49D9-82C0-D4232B5B8929}"/>
              </a:ext>
            </a:extLst>
          </p:cNvPr>
          <p:cNvSpPr/>
          <p:nvPr/>
        </p:nvSpPr>
        <p:spPr>
          <a:xfrm>
            <a:off x="1532475" y="1949043"/>
            <a:ext cx="2361916" cy="3919911"/>
          </a:xfrm>
          <a:prstGeom prst="roundRect">
            <a:avLst/>
          </a:prstGeom>
          <a:noFill/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6DB68C-54B6-4995-9E37-A881B76AEFB3}"/>
              </a:ext>
            </a:extLst>
          </p:cNvPr>
          <p:cNvSpPr/>
          <p:nvPr/>
        </p:nvSpPr>
        <p:spPr>
          <a:xfrm>
            <a:off x="5089312" y="1926244"/>
            <a:ext cx="2361916" cy="391991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5FB081-FBCC-4A20-8E40-EBD51661E0F7}"/>
              </a:ext>
            </a:extLst>
          </p:cNvPr>
          <p:cNvSpPr/>
          <p:nvPr/>
        </p:nvSpPr>
        <p:spPr>
          <a:xfrm>
            <a:off x="8529885" y="1949043"/>
            <a:ext cx="2361916" cy="391991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499D3C-BB65-4F1A-98CD-D0E68C069064}"/>
              </a:ext>
            </a:extLst>
          </p:cNvPr>
          <p:cNvSpPr txBox="1"/>
          <p:nvPr/>
        </p:nvSpPr>
        <p:spPr>
          <a:xfrm>
            <a:off x="1861207" y="2102644"/>
            <a:ext cx="179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Service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C0ED3-8CDD-4C86-BE2E-F084648FC442}"/>
              </a:ext>
            </a:extLst>
          </p:cNvPr>
          <p:cNvSpPr txBox="1"/>
          <p:nvPr/>
        </p:nvSpPr>
        <p:spPr>
          <a:xfrm>
            <a:off x="5754031" y="2036912"/>
            <a:ext cx="179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Azure 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B7997E-38F1-41FC-A67C-DEFC777707FC}"/>
              </a:ext>
            </a:extLst>
          </p:cNvPr>
          <p:cNvSpPr txBox="1"/>
          <p:nvPr/>
        </p:nvSpPr>
        <p:spPr>
          <a:xfrm>
            <a:off x="9195054" y="2082929"/>
            <a:ext cx="179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Vault</a:t>
            </a:r>
          </a:p>
        </p:txBody>
      </p:sp>
      <p:pic>
        <p:nvPicPr>
          <p:cNvPr id="8" name="Content Placeholder 7" descr="Flip calendar">
            <a:extLst>
              <a:ext uri="{FF2B5EF4-FFF2-40B4-BE49-F238E27FC236}">
                <a16:creationId xmlns:a16="http://schemas.microsoft.com/office/drawing/2014/main" id="{2A64DB2C-AE79-405F-82CD-E432DCB0A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4940" y="2444236"/>
            <a:ext cx="1529528" cy="1529528"/>
          </a:xfrm>
        </p:spPr>
      </p:pic>
      <p:pic>
        <p:nvPicPr>
          <p:cNvPr id="19" name="Graphic 18" descr="Morse Code">
            <a:extLst>
              <a:ext uri="{FF2B5EF4-FFF2-40B4-BE49-F238E27FC236}">
                <a16:creationId xmlns:a16="http://schemas.microsoft.com/office/drawing/2014/main" id="{2FC1935B-2D36-4273-A8F4-BB43EA710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92791" y="2896411"/>
            <a:ext cx="914400" cy="914400"/>
          </a:xfrm>
          <a:prstGeom prst="rect">
            <a:avLst/>
          </a:prstGeom>
        </p:spPr>
      </p:pic>
      <p:pic>
        <p:nvPicPr>
          <p:cNvPr id="12" name="Graphic 11" descr="Employee badge">
            <a:extLst>
              <a:ext uri="{FF2B5EF4-FFF2-40B4-BE49-F238E27FC236}">
                <a16:creationId xmlns:a16="http://schemas.microsoft.com/office/drawing/2014/main" id="{544CA5C9-C7D7-452F-953A-7496B75706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70270" y="2896411"/>
            <a:ext cx="914400" cy="9144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8307856-A8EE-4FC8-B558-4CA348C4CF31}"/>
              </a:ext>
            </a:extLst>
          </p:cNvPr>
          <p:cNvGrpSpPr/>
          <p:nvPr/>
        </p:nvGrpSpPr>
        <p:grpSpPr>
          <a:xfrm>
            <a:off x="9410761" y="4404842"/>
            <a:ext cx="728144" cy="1036564"/>
            <a:chOff x="9392473" y="4404842"/>
            <a:chExt cx="728144" cy="103656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4D29B66-F3C7-4535-8B4E-70D31D3F9220}"/>
                </a:ext>
              </a:extLst>
            </p:cNvPr>
            <p:cNvSpPr txBox="1"/>
            <p:nvPr/>
          </p:nvSpPr>
          <p:spPr>
            <a:xfrm>
              <a:off x="9392473" y="5102852"/>
              <a:ext cx="7082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Secret</a:t>
              </a:r>
            </a:p>
          </p:txBody>
        </p:sp>
        <p:pic>
          <p:nvPicPr>
            <p:cNvPr id="45" name="Content Placeholder 4" descr="Present">
              <a:extLst>
                <a:ext uri="{FF2B5EF4-FFF2-40B4-BE49-F238E27FC236}">
                  <a16:creationId xmlns:a16="http://schemas.microsoft.com/office/drawing/2014/main" id="{7AFA6DD6-D242-43E3-A53B-9249D2CB7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412345" y="4404842"/>
              <a:ext cx="708272" cy="708272"/>
            </a:xfrm>
            <a:prstGeom prst="rect">
              <a:avLst/>
            </a:prstGeom>
          </p:spPr>
        </p:pic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26AC442-BFF9-4430-870C-674565F73491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3854260" y="2859207"/>
            <a:ext cx="785214" cy="301432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2B49732-539F-4A53-A679-72F54A1D5D88}"/>
              </a:ext>
            </a:extLst>
          </p:cNvPr>
          <p:cNvCxnSpPr>
            <a:stCxn id="26" idx="3"/>
            <a:endCxn id="15" idx="1"/>
          </p:cNvCxnSpPr>
          <p:nvPr/>
        </p:nvCxnSpPr>
        <p:spPr>
          <a:xfrm flipV="1">
            <a:off x="6954753" y="3347076"/>
            <a:ext cx="2121607" cy="1299652"/>
          </a:xfrm>
          <a:prstGeom prst="bentConnector3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31673AA-BAF9-47FC-B9CB-85FFC4AB39D0}"/>
              </a:ext>
            </a:extLst>
          </p:cNvPr>
          <p:cNvCxnSpPr>
            <a:stCxn id="63" idx="2"/>
            <a:endCxn id="8" idx="1"/>
          </p:cNvCxnSpPr>
          <p:nvPr/>
        </p:nvCxnSpPr>
        <p:spPr>
          <a:xfrm rot="5400000" flipH="1">
            <a:off x="4753716" y="430225"/>
            <a:ext cx="2232406" cy="7789957"/>
          </a:xfrm>
          <a:prstGeom prst="bentConnector4">
            <a:avLst>
              <a:gd name="adj1" fmla="val -10240"/>
              <a:gd name="adj2" fmla="val 102935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DC6B1FD-9FF0-4CB2-8D81-C8B776530412}"/>
              </a:ext>
            </a:extLst>
          </p:cNvPr>
          <p:cNvGrpSpPr/>
          <p:nvPr/>
        </p:nvGrpSpPr>
        <p:grpSpPr>
          <a:xfrm>
            <a:off x="5686344" y="4046367"/>
            <a:ext cx="1438406" cy="1584481"/>
            <a:chOff x="5686344" y="4046367"/>
            <a:chExt cx="1438406" cy="1584481"/>
          </a:xfrm>
        </p:grpSpPr>
        <p:pic>
          <p:nvPicPr>
            <p:cNvPr id="26" name="Graphic 25" descr="Employee badge">
              <a:extLst>
                <a:ext uri="{FF2B5EF4-FFF2-40B4-BE49-F238E27FC236}">
                  <a16:creationId xmlns:a16="http://schemas.microsoft.com/office/drawing/2014/main" id="{27C97A17-7815-4726-90B2-C38F171AD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54031" y="4046367"/>
              <a:ext cx="1200722" cy="120072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38492E-C888-4CA7-831E-E3DB63AB2025}"/>
                </a:ext>
              </a:extLst>
            </p:cNvPr>
            <p:cNvSpPr txBox="1"/>
            <p:nvPr/>
          </p:nvSpPr>
          <p:spPr>
            <a:xfrm>
              <a:off x="5686344" y="5107628"/>
              <a:ext cx="14384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Managed Service</a:t>
              </a:r>
            </a:p>
            <a:p>
              <a:pPr algn="ctr"/>
              <a:r>
                <a:rPr lang="en-US" sz="1400" dirty="0"/>
                <a:t> Identity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97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1" grpId="0"/>
      <p:bldP spid="23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E745-1428-4227-B6F6-725FB4BC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5292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7030A0"/>
                </a:solidFill>
              </a:rPr>
              <a:t>Demo App Service Secret Retrieval</a:t>
            </a:r>
          </a:p>
        </p:txBody>
      </p:sp>
    </p:spTree>
    <p:extLst>
      <p:ext uri="{BB962C8B-B14F-4D97-AF65-F5344CB8AC3E}">
        <p14:creationId xmlns:p14="http://schemas.microsoft.com/office/powerpoint/2010/main" val="316873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A684-8B24-4CBA-8B64-310F3F9E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E38F-F8A5-40A9-8D8B-64BCD3706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159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cases and integration</a:t>
            </a:r>
          </a:p>
          <a:p>
            <a:r>
              <a:rPr lang="en-US" dirty="0"/>
              <a:t>Creating and managing keys</a:t>
            </a:r>
          </a:p>
          <a:p>
            <a:r>
              <a:rPr lang="en-US" dirty="0"/>
              <a:t>Configuring access</a:t>
            </a:r>
          </a:p>
          <a:p>
            <a:r>
              <a:rPr lang="en-US" dirty="0"/>
              <a:t>Logging and auditing</a:t>
            </a:r>
          </a:p>
          <a:p>
            <a:endParaRPr lang="en-US" dirty="0"/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5200" b="1" dirty="0">
                <a:latin typeface="+mj-lt"/>
                <a:ea typeface="+mj-ea"/>
                <a:cs typeface="+mj-cs"/>
              </a:rPr>
              <a:t>Prerequisites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FCB15B-42A9-4E52-A68D-224B7516BB54}"/>
              </a:ext>
            </a:extLst>
          </p:cNvPr>
          <p:cNvSpPr txBox="1">
            <a:spLocks/>
          </p:cNvSpPr>
          <p:nvPr/>
        </p:nvSpPr>
        <p:spPr>
          <a:xfrm>
            <a:off x="838200" y="4292158"/>
            <a:ext cx="10600888" cy="1593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2200" dirty="0"/>
              <a:t>Understanding of services running in Microsoft Azure</a:t>
            </a:r>
          </a:p>
          <a:p>
            <a:pPr>
              <a:lnSpc>
                <a:spcPct val="70000"/>
              </a:lnSpc>
            </a:pPr>
            <a:r>
              <a:rPr lang="en-US" sz="2200" dirty="0"/>
              <a:t>PowerShell or Azure CLI</a:t>
            </a:r>
          </a:p>
          <a:p>
            <a:pPr>
              <a:lnSpc>
                <a:spcPct val="70000"/>
              </a:lnSpc>
            </a:pPr>
            <a:r>
              <a:rPr lang="en-US" sz="2200" dirty="0"/>
              <a:t>Interest to protect resources in cloud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50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68E6-254A-4EE8-9CDB-AE9ACAC3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Certificates</a:t>
            </a:r>
          </a:p>
        </p:txBody>
      </p:sp>
      <p:pic>
        <p:nvPicPr>
          <p:cNvPr id="5" name="Content Placeholder 4" descr="Diploma">
            <a:extLst>
              <a:ext uri="{FF2B5EF4-FFF2-40B4-BE49-F238E27FC236}">
                <a16:creationId xmlns:a16="http://schemas.microsoft.com/office/drawing/2014/main" id="{9C215451-A645-43BB-9803-29D7E7DF7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9675" y="2429669"/>
            <a:ext cx="3175484" cy="317548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5E1B60-EDA6-48FD-B256-F8D2182D03A7}"/>
              </a:ext>
            </a:extLst>
          </p:cNvPr>
          <p:cNvCxnSpPr>
            <a:cxnSpLocks/>
          </p:cNvCxnSpPr>
          <p:nvPr/>
        </p:nvCxnSpPr>
        <p:spPr>
          <a:xfrm>
            <a:off x="5189517" y="1822361"/>
            <a:ext cx="0" cy="4732818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6EFFBC-EA9D-45C7-86A6-77CC540094E4}"/>
              </a:ext>
            </a:extLst>
          </p:cNvPr>
          <p:cNvSpPr txBox="1"/>
          <p:nvPr/>
        </p:nvSpPr>
        <p:spPr>
          <a:xfrm>
            <a:off x="5577222" y="1822361"/>
            <a:ext cx="55565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Uses x509 certificates</a:t>
            </a:r>
          </a:p>
          <a:p>
            <a:endParaRPr lang="en-US" sz="2400" b="1" dirty="0"/>
          </a:p>
          <a:p>
            <a:r>
              <a:rPr lang="en-US" sz="2400" b="1" dirty="0"/>
              <a:t>Composed of three parts</a:t>
            </a:r>
          </a:p>
          <a:p>
            <a:pPr marL="742950" lvl="1" indent="-285750">
              <a:buFontTx/>
              <a:buChar char="-"/>
            </a:pPr>
            <a:r>
              <a:rPr lang="en-US" sz="2400" b="1" dirty="0"/>
              <a:t>Cert metadata, key and secret</a:t>
            </a:r>
          </a:p>
          <a:p>
            <a:endParaRPr lang="en-US" sz="2400" b="1" dirty="0"/>
          </a:p>
          <a:p>
            <a:r>
              <a:rPr lang="en-US" sz="2400" b="1" dirty="0"/>
              <a:t>Create or import</a:t>
            </a:r>
          </a:p>
          <a:p>
            <a:endParaRPr lang="en-US" sz="2400" b="1" dirty="0"/>
          </a:p>
          <a:p>
            <a:r>
              <a:rPr lang="en-US" sz="2400" b="1" dirty="0"/>
              <a:t>Policies</a:t>
            </a:r>
          </a:p>
          <a:p>
            <a:endParaRPr lang="en-US" sz="2400" b="1" dirty="0"/>
          </a:p>
          <a:p>
            <a:r>
              <a:rPr lang="en-US" sz="2400" b="1" dirty="0"/>
              <a:t>Issuers</a:t>
            </a:r>
          </a:p>
          <a:p>
            <a:endParaRPr lang="en-US" sz="2400" b="1" dirty="0"/>
          </a:p>
          <a:p>
            <a:r>
              <a:rPr lang="en-US" sz="2400" b="1" dirty="0"/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331230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B1F2-BFAD-4551-99D3-B7EC2BD9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Create a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C9785-6C15-4408-AC21-763DA57B2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policyParameters</a:t>
            </a:r>
            <a:r>
              <a:rPr lang="en-US" dirty="0">
                <a:latin typeface="Consolas" panose="020B0609020204030204" pitchFamily="49" charset="0"/>
              </a:rPr>
              <a:t> = @{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SecretContentType</a:t>
            </a:r>
            <a:r>
              <a:rPr lang="en-US" dirty="0">
                <a:latin typeface="Consolas" panose="020B0609020204030204" pitchFamily="49" charset="0"/>
              </a:rPr>
              <a:t> = “application/x-pkcs12”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SubjectName</a:t>
            </a:r>
            <a:r>
              <a:rPr lang="en-US" dirty="0">
                <a:latin typeface="Consolas" panose="020B0609020204030204" pitchFamily="49" charset="0"/>
              </a:rPr>
              <a:t> = “CN=www.domain.com”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IssuerName</a:t>
            </a:r>
            <a:r>
              <a:rPr lang="en-US" dirty="0">
                <a:latin typeface="Consolas" panose="020B0609020204030204" pitchFamily="49" charset="0"/>
              </a:rPr>
              <a:t> = “Self”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ValidityInMonths</a:t>
            </a:r>
            <a:r>
              <a:rPr lang="en-US" dirty="0">
                <a:latin typeface="Consolas" panose="020B0609020204030204" pitchFamily="49" charset="0"/>
              </a:rPr>
              <a:t> = 12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$Policy = New-</a:t>
            </a:r>
            <a:r>
              <a:rPr lang="en-US" dirty="0" err="1">
                <a:latin typeface="Consolas" panose="020B0609020204030204" pitchFamily="49" charset="0"/>
              </a:rPr>
              <a:t>AzKeyVaultCertificatePolicy</a:t>
            </a:r>
            <a:r>
              <a:rPr lang="en-US" dirty="0">
                <a:latin typeface="Consolas" panose="020B0609020204030204" pitchFamily="49" charset="0"/>
              </a:rPr>
              <a:t>  @</a:t>
            </a:r>
            <a:r>
              <a:rPr lang="en-US" dirty="0" err="1">
                <a:latin typeface="Consolas" panose="020B0609020204030204" pitchFamily="49" charset="0"/>
              </a:rPr>
              <a:t>policyParameters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747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B1F2-BFAD-4551-99D3-B7EC2BD9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C9785-6C15-4408-AC21-763DA57B2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certParameters</a:t>
            </a:r>
            <a:r>
              <a:rPr lang="en-US" dirty="0">
                <a:latin typeface="Consolas" panose="020B0609020204030204" pitchFamily="49" charset="0"/>
              </a:rPr>
              <a:t> = @{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VaultName</a:t>
            </a:r>
            <a:r>
              <a:rPr lang="en-US" dirty="0">
                <a:latin typeface="Consolas" panose="020B0609020204030204" pitchFamily="49" charset="0"/>
              </a:rPr>
              <a:t> = “</a:t>
            </a:r>
            <a:r>
              <a:rPr lang="en-US" dirty="0" err="1">
                <a:latin typeface="Consolas" panose="020B0609020204030204" pitchFamily="49" charset="0"/>
              </a:rPr>
              <a:t>VaultName</a:t>
            </a:r>
            <a:r>
              <a:rPr lang="en-US" dirty="0">
                <a:latin typeface="Consolas" panose="020B0609020204030204" pitchFamily="49" charset="0"/>
              </a:rPr>
              <a:t>”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Name = “Domain-www-cert”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CertificatePolicy</a:t>
            </a:r>
            <a:r>
              <a:rPr lang="en-US" dirty="0">
                <a:latin typeface="Consolas" panose="020B0609020204030204" pitchFamily="49" charset="0"/>
              </a:rPr>
              <a:t> = $Policy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Add-</a:t>
            </a:r>
            <a:r>
              <a:rPr lang="en-US" dirty="0" err="1">
                <a:latin typeface="Consolas" panose="020B0609020204030204" pitchFamily="49" charset="0"/>
              </a:rPr>
              <a:t>AzKeyVaultCertificate</a:t>
            </a:r>
            <a:r>
              <a:rPr lang="en-US" dirty="0">
                <a:latin typeface="Consolas" panose="020B0609020204030204" pitchFamily="49" charset="0"/>
              </a:rPr>
              <a:t> @</a:t>
            </a:r>
            <a:r>
              <a:rPr lang="en-US" dirty="0" err="1">
                <a:latin typeface="Consolas" panose="020B0609020204030204" pitchFamily="49" charset="0"/>
              </a:rPr>
              <a:t>certParameters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49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6652-EE57-4C2B-A035-F8D76867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Certificate Signing</a:t>
            </a:r>
          </a:p>
        </p:txBody>
      </p:sp>
      <p:pic>
        <p:nvPicPr>
          <p:cNvPr id="10" name="Content Placeholder 9" descr="Diploma">
            <a:extLst>
              <a:ext uri="{FF2B5EF4-FFF2-40B4-BE49-F238E27FC236}">
                <a16:creationId xmlns:a16="http://schemas.microsoft.com/office/drawing/2014/main" id="{6D4F7A87-C5D1-468A-AEE8-44B437E5F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993" y="4469044"/>
            <a:ext cx="914400" cy="914400"/>
          </a:xfrm>
        </p:spPr>
      </p:pic>
      <p:pic>
        <p:nvPicPr>
          <p:cNvPr id="4" name="Graphic 3" descr="Safe">
            <a:extLst>
              <a:ext uri="{FF2B5EF4-FFF2-40B4-BE49-F238E27FC236}">
                <a16:creationId xmlns:a16="http://schemas.microsoft.com/office/drawing/2014/main" id="{734F0B09-3E18-4D4A-A03C-36C2021BF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4710" y="2710616"/>
            <a:ext cx="1272919" cy="127291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1D403A-BE4D-45CE-9D9A-C21EEF6FA549}"/>
              </a:ext>
            </a:extLst>
          </p:cNvPr>
          <p:cNvSpPr/>
          <p:nvPr/>
        </p:nvSpPr>
        <p:spPr>
          <a:xfrm>
            <a:off x="2948235" y="1949043"/>
            <a:ext cx="2361916" cy="391991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A4B5E-2175-4F3F-9C81-111314FEA8DA}"/>
              </a:ext>
            </a:extLst>
          </p:cNvPr>
          <p:cNvSpPr txBox="1"/>
          <p:nvPr/>
        </p:nvSpPr>
        <p:spPr>
          <a:xfrm>
            <a:off x="3613404" y="2082929"/>
            <a:ext cx="179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Vault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2F9E0D-4C2C-4EAA-AAB5-9B8927876795}"/>
              </a:ext>
            </a:extLst>
          </p:cNvPr>
          <p:cNvSpPr/>
          <p:nvPr/>
        </p:nvSpPr>
        <p:spPr>
          <a:xfrm>
            <a:off x="6786078" y="1949043"/>
            <a:ext cx="2361916" cy="3919911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95947-0447-41D9-B3F0-40C86A64917C}"/>
              </a:ext>
            </a:extLst>
          </p:cNvPr>
          <p:cNvSpPr txBox="1"/>
          <p:nvPr/>
        </p:nvSpPr>
        <p:spPr>
          <a:xfrm>
            <a:off x="7451247" y="2082929"/>
            <a:ext cx="179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CA</a:t>
            </a:r>
          </a:p>
        </p:txBody>
      </p:sp>
      <p:pic>
        <p:nvPicPr>
          <p:cNvPr id="12" name="Graphic 11" descr="Server">
            <a:extLst>
              <a:ext uri="{FF2B5EF4-FFF2-40B4-BE49-F238E27FC236}">
                <a16:creationId xmlns:a16="http://schemas.microsoft.com/office/drawing/2014/main" id="{AF99A9CB-651C-4F63-815E-916456B2D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09836" y="2772955"/>
            <a:ext cx="914400" cy="914400"/>
          </a:xfrm>
          <a:prstGeom prst="rect">
            <a:avLst/>
          </a:prstGeom>
        </p:spPr>
      </p:pic>
      <p:pic>
        <p:nvPicPr>
          <p:cNvPr id="14" name="Graphic 13" descr="Lock">
            <a:extLst>
              <a:ext uri="{FF2B5EF4-FFF2-40B4-BE49-F238E27FC236}">
                <a16:creationId xmlns:a16="http://schemas.microsoft.com/office/drawing/2014/main" id="{D8D02F2C-CA4C-408D-A532-17F7D72127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6076" y="3327490"/>
            <a:ext cx="656045" cy="656045"/>
          </a:xfrm>
          <a:prstGeom prst="rect">
            <a:avLst/>
          </a:prstGeom>
        </p:spPr>
      </p:pic>
      <p:pic>
        <p:nvPicPr>
          <p:cNvPr id="17" name="Content Placeholder 9" descr="Diploma">
            <a:extLst>
              <a:ext uri="{FF2B5EF4-FFF2-40B4-BE49-F238E27FC236}">
                <a16:creationId xmlns:a16="http://schemas.microsoft.com/office/drawing/2014/main" id="{F9F90AE5-7484-45B8-A23F-340970956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589" y="4401564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FC5304-CD02-44C2-AFC9-631C2E205BFE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4129193" y="3983535"/>
            <a:ext cx="1977" cy="485509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0C2D54-F3D4-4BCA-A5FA-C9174F090E06}"/>
              </a:ext>
            </a:extLst>
          </p:cNvPr>
          <p:cNvCxnSpPr>
            <a:stCxn id="17" idx="0"/>
          </p:cNvCxnSpPr>
          <p:nvPr/>
        </p:nvCxnSpPr>
        <p:spPr>
          <a:xfrm flipV="1">
            <a:off x="8019789" y="3983535"/>
            <a:ext cx="0" cy="418029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9" descr="Diploma">
            <a:extLst>
              <a:ext uri="{FF2B5EF4-FFF2-40B4-BE49-F238E27FC236}">
                <a16:creationId xmlns:a16="http://schemas.microsoft.com/office/drawing/2014/main" id="{17904E2D-DF4C-41D9-9BBF-8489BBFEE4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57721" y="4401564"/>
            <a:ext cx="914400" cy="9144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409754-47FB-47A9-9A41-FCA65ADBF6C6}"/>
              </a:ext>
            </a:extLst>
          </p:cNvPr>
          <p:cNvCxnSpPr>
            <a:cxnSpLocks/>
          </p:cNvCxnSpPr>
          <p:nvPr/>
        </p:nvCxnSpPr>
        <p:spPr>
          <a:xfrm flipH="1">
            <a:off x="8143064" y="3983535"/>
            <a:ext cx="1" cy="418029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9" descr="Diploma">
            <a:extLst>
              <a:ext uri="{FF2B5EF4-FFF2-40B4-BE49-F238E27FC236}">
                <a16:creationId xmlns:a16="http://schemas.microsoft.com/office/drawing/2014/main" id="{4A12AEA3-1C58-4939-B4C5-8AAC1D8F23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95936" y="4467138"/>
            <a:ext cx="914400" cy="9144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B6845C-221B-4076-B23D-CDB560982BC1}"/>
              </a:ext>
            </a:extLst>
          </p:cNvPr>
          <p:cNvCxnSpPr>
            <a:cxnSpLocks/>
          </p:cNvCxnSpPr>
          <p:nvPr/>
        </p:nvCxnSpPr>
        <p:spPr>
          <a:xfrm flipV="1">
            <a:off x="4253457" y="3965842"/>
            <a:ext cx="1977" cy="51381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71FCD6E-0489-49C2-AFC9-3469CE80F4A7}"/>
              </a:ext>
            </a:extLst>
          </p:cNvPr>
          <p:cNvCxnSpPr>
            <a:stCxn id="10" idx="3"/>
          </p:cNvCxnSpPr>
          <p:nvPr/>
        </p:nvCxnSpPr>
        <p:spPr>
          <a:xfrm flipV="1">
            <a:off x="4586393" y="4924338"/>
            <a:ext cx="2923443" cy="1906"/>
          </a:xfrm>
          <a:prstGeom prst="bentConnector3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D30D1C-87CC-4EE8-BF8E-2F50FCB77462}"/>
              </a:ext>
            </a:extLst>
          </p:cNvPr>
          <p:cNvSpPr txBox="1"/>
          <p:nvPr/>
        </p:nvSpPr>
        <p:spPr>
          <a:xfrm>
            <a:off x="5966549" y="4657286"/>
            <a:ext cx="496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Copy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BC88F73-17CB-4783-A374-986C8698F5A7}"/>
              </a:ext>
            </a:extLst>
          </p:cNvPr>
          <p:cNvCxnSpPr>
            <a:stCxn id="22" idx="2"/>
            <a:endCxn id="25" idx="2"/>
          </p:cNvCxnSpPr>
          <p:nvPr/>
        </p:nvCxnSpPr>
        <p:spPr>
          <a:xfrm rot="5400000">
            <a:off x="6051242" y="3417859"/>
            <a:ext cx="65574" cy="3861785"/>
          </a:xfrm>
          <a:prstGeom prst="bentConnector3">
            <a:avLst>
              <a:gd name="adj1" fmla="val 448614"/>
            </a:avLst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A04062-F84C-45E1-9041-76913ECC19BC}"/>
              </a:ext>
            </a:extLst>
          </p:cNvPr>
          <p:cNvSpPr txBox="1"/>
          <p:nvPr/>
        </p:nvSpPr>
        <p:spPr>
          <a:xfrm>
            <a:off x="5963467" y="5315964"/>
            <a:ext cx="496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28113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E745-1428-4227-B6F6-725FB4BC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5292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7030A0"/>
                </a:solidFill>
              </a:rPr>
              <a:t>Demo Certificate Signing and Storage in KV with Local CA</a:t>
            </a:r>
          </a:p>
        </p:txBody>
      </p:sp>
    </p:spTree>
    <p:extLst>
      <p:ext uri="{BB962C8B-B14F-4D97-AF65-F5344CB8AC3E}">
        <p14:creationId xmlns:p14="http://schemas.microsoft.com/office/powerpoint/2010/main" val="1781021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F887-6468-483B-9326-D21B9524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Acces</a:t>
            </a:r>
            <a:r>
              <a:rPr lang="en-US" b="1" dirty="0"/>
              <a:t> - Different Control Planes</a:t>
            </a:r>
          </a:p>
        </p:txBody>
      </p:sp>
      <p:pic>
        <p:nvPicPr>
          <p:cNvPr id="5" name="Content Placeholder 4" descr="Cube">
            <a:extLst>
              <a:ext uri="{FF2B5EF4-FFF2-40B4-BE49-F238E27FC236}">
                <a16:creationId xmlns:a16="http://schemas.microsoft.com/office/drawing/2014/main" id="{70984B27-9F72-45FD-A0DF-67413C840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9547" y="5534979"/>
            <a:ext cx="1082040" cy="1082040"/>
          </a:xfrm>
        </p:spPr>
      </p:pic>
      <p:pic>
        <p:nvPicPr>
          <p:cNvPr id="6" name="Content Placeholder 4" descr="Cube">
            <a:extLst>
              <a:ext uri="{FF2B5EF4-FFF2-40B4-BE49-F238E27FC236}">
                <a16:creationId xmlns:a16="http://schemas.microsoft.com/office/drawing/2014/main" id="{84A295A1-77E9-4BE6-A002-3B4F296AB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9660" y="5534979"/>
            <a:ext cx="1082040" cy="108204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87F41B-4968-481A-9CA7-41B1CA283B50}"/>
              </a:ext>
            </a:extLst>
          </p:cNvPr>
          <p:cNvCxnSpPr/>
          <p:nvPr/>
        </p:nvCxnSpPr>
        <p:spPr>
          <a:xfrm>
            <a:off x="6096000" y="1874520"/>
            <a:ext cx="0" cy="446913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65688D-9B10-4744-8A32-A9D8A0D8DA27}"/>
              </a:ext>
            </a:extLst>
          </p:cNvPr>
          <p:cNvSpPr txBox="1"/>
          <p:nvPr/>
        </p:nvSpPr>
        <p:spPr>
          <a:xfrm>
            <a:off x="2144335" y="1874519"/>
            <a:ext cx="38272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2"/>
                </a:solidFill>
              </a:rPr>
              <a:t>Management plane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Manage Key Vault itself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Role-based access control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Uses Azure Active Directory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Custom and built-in roles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E9CD7-E286-4B22-B98C-6FB0B091D920}"/>
              </a:ext>
            </a:extLst>
          </p:cNvPr>
          <p:cNvSpPr txBox="1"/>
          <p:nvPr/>
        </p:nvSpPr>
        <p:spPr>
          <a:xfrm>
            <a:off x="6271032" y="1926034"/>
            <a:ext cx="42316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Data plane</a:t>
            </a:r>
          </a:p>
          <a:p>
            <a:endParaRPr lang="en-US" sz="2400" dirty="0"/>
          </a:p>
          <a:p>
            <a:r>
              <a:rPr lang="en-US" sz="2400" dirty="0"/>
              <a:t>Manage Key Vault contents</a:t>
            </a:r>
          </a:p>
          <a:p>
            <a:endParaRPr lang="en-US" sz="2400" dirty="0"/>
          </a:p>
          <a:p>
            <a:r>
              <a:rPr lang="en-US" sz="2400" dirty="0"/>
              <a:t>Access policy</a:t>
            </a:r>
          </a:p>
          <a:p>
            <a:endParaRPr lang="en-US" sz="2400" dirty="0"/>
          </a:p>
          <a:p>
            <a:r>
              <a:rPr lang="en-US" sz="2400" dirty="0"/>
              <a:t>Uses Azure Active Directory</a:t>
            </a:r>
          </a:p>
          <a:p>
            <a:endParaRPr lang="en-US" sz="2400" dirty="0"/>
          </a:p>
          <a:p>
            <a:r>
              <a:rPr lang="en-US" sz="2400" dirty="0"/>
              <a:t>Custom or temples in portal</a:t>
            </a:r>
          </a:p>
        </p:txBody>
      </p:sp>
    </p:spTree>
    <p:extLst>
      <p:ext uri="{BB962C8B-B14F-4D97-AF65-F5344CB8AC3E}">
        <p14:creationId xmlns:p14="http://schemas.microsoft.com/office/powerpoint/2010/main" val="3421164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6B14-1431-4060-812E-57BCA54F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Access Policy</a:t>
            </a:r>
          </a:p>
        </p:txBody>
      </p:sp>
      <p:pic>
        <p:nvPicPr>
          <p:cNvPr id="5" name="Content Placeholder 4" descr="Employee badge">
            <a:extLst>
              <a:ext uri="{FF2B5EF4-FFF2-40B4-BE49-F238E27FC236}">
                <a16:creationId xmlns:a16="http://schemas.microsoft.com/office/drawing/2014/main" id="{5F9A14CD-3452-437F-BE2D-B3D0A6604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273" y="2015835"/>
            <a:ext cx="3087461" cy="3087461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B6F635-3CDB-40A5-9330-182C64CBE393}"/>
              </a:ext>
            </a:extLst>
          </p:cNvPr>
          <p:cNvCxnSpPr/>
          <p:nvPr/>
        </p:nvCxnSpPr>
        <p:spPr>
          <a:xfrm>
            <a:off x="4975761" y="1793174"/>
            <a:ext cx="0" cy="475013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5B5AF5-03E0-43F8-A65D-F0DC99890AB2}"/>
              </a:ext>
            </a:extLst>
          </p:cNvPr>
          <p:cNvSpPr txBox="1"/>
          <p:nvPr/>
        </p:nvSpPr>
        <p:spPr>
          <a:xfrm>
            <a:off x="5500688" y="1793174"/>
            <a:ext cx="49148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Applied for entire Key Vault</a:t>
            </a:r>
          </a:p>
          <a:p>
            <a:endParaRPr lang="en-US" sz="2400" b="1" dirty="0"/>
          </a:p>
          <a:p>
            <a:r>
              <a:rPr lang="en-US" sz="2400" b="1" dirty="0"/>
              <a:t>Azure AD Object</a:t>
            </a:r>
          </a:p>
          <a:p>
            <a:endParaRPr lang="en-US" sz="2400" b="1" dirty="0"/>
          </a:p>
          <a:p>
            <a:r>
              <a:rPr lang="en-US" sz="2400" b="1" dirty="0"/>
              <a:t>Resources </a:t>
            </a:r>
          </a:p>
          <a:p>
            <a:pPr lvl="1"/>
            <a:r>
              <a:rPr lang="en-US" sz="2400" b="1" dirty="0"/>
              <a:t>- Keys, Secrets, Certificates, Storage</a:t>
            </a:r>
          </a:p>
          <a:p>
            <a:pPr lvl="1"/>
            <a:endParaRPr lang="en-US" sz="2400" b="1" dirty="0"/>
          </a:p>
          <a:p>
            <a:r>
              <a:rPr lang="en-US" sz="2400" b="1" dirty="0"/>
              <a:t>Permissions</a:t>
            </a:r>
          </a:p>
          <a:p>
            <a:pPr marL="742950" lvl="1" indent="-285750">
              <a:buFontTx/>
              <a:buChar char="-"/>
            </a:pPr>
            <a:r>
              <a:rPr lang="en-US" sz="2400" b="1" dirty="0"/>
              <a:t>Get, List, Delete, Recover, Backup, Restore</a:t>
            </a:r>
          </a:p>
          <a:p>
            <a:pPr marL="742950" lvl="1" indent="-285750">
              <a:buFontTx/>
              <a:buChar char="-"/>
            </a:pPr>
            <a:endParaRPr lang="en-US" sz="2400" b="1" dirty="0"/>
          </a:p>
          <a:p>
            <a:r>
              <a:rPr lang="en-US" sz="2400" b="1" dirty="0"/>
              <a:t>Advanced options</a:t>
            </a:r>
          </a:p>
        </p:txBody>
      </p:sp>
    </p:spTree>
    <p:extLst>
      <p:ext uri="{BB962C8B-B14F-4D97-AF65-F5344CB8AC3E}">
        <p14:creationId xmlns:p14="http://schemas.microsoft.com/office/powerpoint/2010/main" val="618767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B1F2-BFAD-4551-99D3-B7EC2BD9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Access Policy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C9785-6C15-4408-AC21-763DA57B2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accessParameters</a:t>
            </a:r>
            <a:r>
              <a:rPr lang="en-US" dirty="0">
                <a:latin typeface="Consolas" panose="020B0609020204030204" pitchFamily="49" charset="0"/>
              </a:rPr>
              <a:t> = @{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VaultName</a:t>
            </a:r>
            <a:r>
              <a:rPr lang="en-US" dirty="0">
                <a:latin typeface="Consolas" panose="020B0609020204030204" pitchFamily="49" charset="0"/>
              </a:rPr>
              <a:t> = “</a:t>
            </a:r>
            <a:r>
              <a:rPr lang="en-US" dirty="0" err="1">
                <a:latin typeface="Consolas" panose="020B0609020204030204" pitchFamily="49" charset="0"/>
              </a:rPr>
              <a:t>VaultName</a:t>
            </a:r>
            <a:r>
              <a:rPr lang="en-US" dirty="0">
                <a:latin typeface="Consolas" panose="020B0609020204030204" pitchFamily="49" charset="0"/>
              </a:rPr>
              <a:t>”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ResourceGroupName</a:t>
            </a:r>
            <a:r>
              <a:rPr lang="en-US" dirty="0">
                <a:latin typeface="Consolas" panose="020B0609020204030204" pitchFamily="49" charset="0"/>
              </a:rPr>
              <a:t> = “</a:t>
            </a:r>
            <a:r>
              <a:rPr lang="en-US" dirty="0" err="1">
                <a:latin typeface="Consolas" panose="020B0609020204030204" pitchFamily="49" charset="0"/>
              </a:rPr>
              <a:t>ResourceGroupName</a:t>
            </a:r>
            <a:r>
              <a:rPr lang="en-US" dirty="0">
                <a:latin typeface="Consolas" panose="020B0609020204030204" pitchFamily="49" charset="0"/>
              </a:rPr>
              <a:t>”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PermissionsToKeys</a:t>
            </a:r>
            <a:r>
              <a:rPr lang="en-US" dirty="0">
                <a:latin typeface="Consolas" panose="020B0609020204030204" pitchFamily="49" charset="0"/>
              </a:rPr>
              <a:t> = @(“get”)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PermissionsToSecrets</a:t>
            </a:r>
            <a:r>
              <a:rPr lang="en-US" dirty="0">
                <a:latin typeface="Consolas" panose="020B0609020204030204" pitchFamily="49" charset="0"/>
              </a:rPr>
              <a:t> = @(“get”, “list”)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ObjectId</a:t>
            </a:r>
            <a:r>
              <a:rPr lang="en-US" dirty="0">
                <a:latin typeface="Consolas" panose="020B0609020204030204" pitchFamily="49" charset="0"/>
              </a:rPr>
              <a:t> = “e625dc-3c78-41d0-b2d2-3d9ccd”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Set-</a:t>
            </a:r>
            <a:r>
              <a:rPr lang="en-US" dirty="0" err="1">
                <a:latin typeface="Consolas" panose="020B0609020204030204" pitchFamily="49" charset="0"/>
              </a:rPr>
              <a:t>AzKeyVaultAccessPolicy</a:t>
            </a:r>
            <a:r>
              <a:rPr lang="en-US" dirty="0">
                <a:latin typeface="Consolas" panose="020B0609020204030204" pitchFamily="49" charset="0"/>
              </a:rPr>
              <a:t> @</a:t>
            </a:r>
            <a:r>
              <a:rPr lang="en-US" dirty="0" err="1">
                <a:latin typeface="Consolas" panose="020B0609020204030204" pitchFamily="49" charset="0"/>
              </a:rPr>
              <a:t>accessParameters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15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276A-C57F-4A7E-B89B-9CD47719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Network Restrictions</a:t>
            </a:r>
          </a:p>
        </p:txBody>
      </p:sp>
      <p:pic>
        <p:nvPicPr>
          <p:cNvPr id="15" name="Content Placeholder 14" descr="Network">
            <a:extLst>
              <a:ext uri="{FF2B5EF4-FFF2-40B4-BE49-F238E27FC236}">
                <a16:creationId xmlns:a16="http://schemas.microsoft.com/office/drawing/2014/main" id="{488E8B87-CD84-418D-8372-BC01BFF2C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8591" y="2952541"/>
            <a:ext cx="914400" cy="914400"/>
          </a:xfrm>
        </p:spPr>
      </p:pic>
      <p:pic>
        <p:nvPicPr>
          <p:cNvPr id="4" name="Graphic 3" descr="Safe">
            <a:extLst>
              <a:ext uri="{FF2B5EF4-FFF2-40B4-BE49-F238E27FC236}">
                <a16:creationId xmlns:a16="http://schemas.microsoft.com/office/drawing/2014/main" id="{5C126FAB-D361-47D3-95D4-51DB422B4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1517" y="2824916"/>
            <a:ext cx="1272919" cy="127291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FEAABB-6D57-4AD5-844B-BA05A9ADEC9C}"/>
              </a:ext>
            </a:extLst>
          </p:cNvPr>
          <p:cNvSpPr/>
          <p:nvPr/>
        </p:nvSpPr>
        <p:spPr>
          <a:xfrm>
            <a:off x="4915042" y="2063343"/>
            <a:ext cx="2361916" cy="391991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92901-DDC7-430A-9499-F65EE511941A}"/>
              </a:ext>
            </a:extLst>
          </p:cNvPr>
          <p:cNvSpPr txBox="1"/>
          <p:nvPr/>
        </p:nvSpPr>
        <p:spPr>
          <a:xfrm>
            <a:off x="5580211" y="2197229"/>
            <a:ext cx="179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Vault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284DB4-FAC7-4FA0-9891-B79B3A71CC86}"/>
              </a:ext>
            </a:extLst>
          </p:cNvPr>
          <p:cNvSpPr/>
          <p:nvPr/>
        </p:nvSpPr>
        <p:spPr>
          <a:xfrm>
            <a:off x="1914833" y="2063343"/>
            <a:ext cx="2361916" cy="3919911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BBA05-9736-4796-8E82-8D1EA0F0CE79}"/>
              </a:ext>
            </a:extLst>
          </p:cNvPr>
          <p:cNvSpPr txBox="1"/>
          <p:nvPr/>
        </p:nvSpPr>
        <p:spPr>
          <a:xfrm>
            <a:off x="2493922" y="2197229"/>
            <a:ext cx="179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Azure </a:t>
            </a:r>
            <a:r>
              <a:rPr lang="en-US" b="1" dirty="0" err="1"/>
              <a:t>Vnet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6C9DFB-DB18-441A-BF9A-ADFAC7C4C5EB}"/>
              </a:ext>
            </a:extLst>
          </p:cNvPr>
          <p:cNvSpPr/>
          <p:nvPr/>
        </p:nvSpPr>
        <p:spPr>
          <a:xfrm>
            <a:off x="7819480" y="2063343"/>
            <a:ext cx="2361916" cy="391991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22573-86A8-495B-B21F-7063E7418D3E}"/>
              </a:ext>
            </a:extLst>
          </p:cNvPr>
          <p:cNvSpPr txBox="1"/>
          <p:nvPr/>
        </p:nvSpPr>
        <p:spPr>
          <a:xfrm>
            <a:off x="8388878" y="2197229"/>
            <a:ext cx="179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network</a:t>
            </a:r>
          </a:p>
        </p:txBody>
      </p:sp>
      <p:pic>
        <p:nvPicPr>
          <p:cNvPr id="16" name="Content Placeholder 14" descr="Network">
            <a:extLst>
              <a:ext uri="{FF2B5EF4-FFF2-40B4-BE49-F238E27FC236}">
                <a16:creationId xmlns:a16="http://schemas.microsoft.com/office/drawing/2014/main" id="{35E10083-05E2-4716-95C5-30096A1D3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9009" y="2903307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B677C63-376C-49E8-8193-D08E6128C80A}"/>
              </a:ext>
            </a:extLst>
          </p:cNvPr>
          <p:cNvGrpSpPr/>
          <p:nvPr/>
        </p:nvGrpSpPr>
        <p:grpSpPr>
          <a:xfrm>
            <a:off x="5670036" y="4275316"/>
            <a:ext cx="914400" cy="1348492"/>
            <a:chOff x="5670036" y="4275316"/>
            <a:chExt cx="914400" cy="1348492"/>
          </a:xfrm>
        </p:grpSpPr>
        <p:pic>
          <p:nvPicPr>
            <p:cNvPr id="18" name="Graphic 17" descr="Full Brick Wall">
              <a:extLst>
                <a:ext uri="{FF2B5EF4-FFF2-40B4-BE49-F238E27FC236}">
                  <a16:creationId xmlns:a16="http://schemas.microsoft.com/office/drawing/2014/main" id="{EA95539A-C591-4A54-BC0A-52D6D6519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70036" y="4709408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Comment Fire">
              <a:extLst>
                <a:ext uri="{FF2B5EF4-FFF2-40B4-BE49-F238E27FC236}">
                  <a16:creationId xmlns:a16="http://schemas.microsoft.com/office/drawing/2014/main" id="{199FA561-D6B7-4DF4-B1BB-2B5D91818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70036" y="4275316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A8B6B9D-7F3C-4BB9-B79F-8C812E635E6E}"/>
              </a:ext>
            </a:extLst>
          </p:cNvPr>
          <p:cNvSpPr/>
          <p:nvPr/>
        </p:nvSpPr>
        <p:spPr>
          <a:xfrm>
            <a:off x="2591271" y="4601931"/>
            <a:ext cx="1239878" cy="762000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7C22FA-4F07-4549-BBA0-0F7493BD93ED}"/>
              </a:ext>
            </a:extLst>
          </p:cNvPr>
          <p:cNvSpPr txBox="1"/>
          <p:nvPr/>
        </p:nvSpPr>
        <p:spPr>
          <a:xfrm>
            <a:off x="2591271" y="4659765"/>
            <a:ext cx="123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endpoint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BBC821-EF17-4242-B221-E62098DA1FB1}"/>
              </a:ext>
            </a:extLst>
          </p:cNvPr>
          <p:cNvCxnSpPr>
            <a:cxnSpLocks/>
          </p:cNvCxnSpPr>
          <p:nvPr/>
        </p:nvCxnSpPr>
        <p:spPr>
          <a:xfrm>
            <a:off x="4057650" y="4982930"/>
            <a:ext cx="152256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BD993A-D0AA-46EB-99DB-7A2FE21A73A0}"/>
              </a:ext>
            </a:extLst>
          </p:cNvPr>
          <p:cNvGrpSpPr/>
          <p:nvPr/>
        </p:nvGrpSpPr>
        <p:grpSpPr>
          <a:xfrm>
            <a:off x="8639009" y="4226234"/>
            <a:ext cx="914400" cy="1348492"/>
            <a:chOff x="5670036" y="4275316"/>
            <a:chExt cx="914400" cy="1348492"/>
          </a:xfrm>
          <a:solidFill>
            <a:srgbClr val="7030A0"/>
          </a:solidFill>
        </p:grpSpPr>
        <p:pic>
          <p:nvPicPr>
            <p:cNvPr id="28" name="Graphic 27" descr="Full Brick Wall">
              <a:extLst>
                <a:ext uri="{FF2B5EF4-FFF2-40B4-BE49-F238E27FC236}">
                  <a16:creationId xmlns:a16="http://schemas.microsoft.com/office/drawing/2014/main" id="{3C39D9FD-B508-4353-8D41-D2B775929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670036" y="4709408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Comment Fire">
              <a:extLst>
                <a:ext uri="{FF2B5EF4-FFF2-40B4-BE49-F238E27FC236}">
                  <a16:creationId xmlns:a16="http://schemas.microsoft.com/office/drawing/2014/main" id="{DCCF91C9-3404-4A2F-8165-372D2ED18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70036" y="4275316"/>
              <a:ext cx="914400" cy="914400"/>
            </a:xfrm>
            <a:prstGeom prst="rect">
              <a:avLst/>
            </a:prstGeom>
          </p:spPr>
        </p:pic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959773-446B-483E-B805-D341671500DA}"/>
              </a:ext>
            </a:extLst>
          </p:cNvPr>
          <p:cNvCxnSpPr>
            <a:cxnSpLocks/>
          </p:cNvCxnSpPr>
          <p:nvPr/>
        </p:nvCxnSpPr>
        <p:spPr>
          <a:xfrm flipH="1">
            <a:off x="6657975" y="4982930"/>
            <a:ext cx="198103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51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2" grpId="0" animBg="1"/>
      <p:bldP spid="13" grpId="0"/>
      <p:bldP spid="22" grpId="0" animBg="1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99AE-AC89-4DC8-9C66-BD574E35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Logging and Auditing</a:t>
            </a:r>
          </a:p>
        </p:txBody>
      </p:sp>
      <p:pic>
        <p:nvPicPr>
          <p:cNvPr id="5" name="Content Placeholder 4" descr="Postit Notes 3">
            <a:extLst>
              <a:ext uri="{FF2B5EF4-FFF2-40B4-BE49-F238E27FC236}">
                <a16:creationId xmlns:a16="http://schemas.microsoft.com/office/drawing/2014/main" id="{38A5CCE2-90A5-4A89-ADE7-27059467D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220" y="2122526"/>
            <a:ext cx="3292622" cy="3292622"/>
          </a:xfrm>
        </p:spPr>
      </p:pic>
      <p:pic>
        <p:nvPicPr>
          <p:cNvPr id="7" name="Graphic 6" descr="Heartbeat">
            <a:extLst>
              <a:ext uri="{FF2B5EF4-FFF2-40B4-BE49-F238E27FC236}">
                <a16:creationId xmlns:a16="http://schemas.microsoft.com/office/drawing/2014/main" id="{6D2C4F37-48F0-4003-87B5-313C686D4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9953" y="2917641"/>
            <a:ext cx="1217642" cy="121764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94C61C-5535-4522-996B-86ACB4374418}"/>
              </a:ext>
            </a:extLst>
          </p:cNvPr>
          <p:cNvCxnSpPr/>
          <p:nvPr/>
        </p:nvCxnSpPr>
        <p:spPr>
          <a:xfrm>
            <a:off x="5058888" y="1781299"/>
            <a:ext cx="0" cy="428699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103B5E-7B23-4145-B941-A73B31351AED}"/>
              </a:ext>
            </a:extLst>
          </p:cNvPr>
          <p:cNvSpPr txBox="1"/>
          <p:nvPr/>
        </p:nvSpPr>
        <p:spPr>
          <a:xfrm>
            <a:off x="5667375" y="1876425"/>
            <a:ext cx="513396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Configured in diagnostic settings</a:t>
            </a:r>
          </a:p>
          <a:p>
            <a:endParaRPr lang="en-US" sz="2400" b="1" dirty="0"/>
          </a:p>
          <a:p>
            <a:r>
              <a:rPr lang="en-US" sz="2400" b="1" dirty="0"/>
              <a:t>Management plane in Azure logs</a:t>
            </a:r>
          </a:p>
          <a:p>
            <a:endParaRPr lang="en-US" sz="2400" b="1" dirty="0"/>
          </a:p>
          <a:p>
            <a:r>
              <a:rPr lang="en-US" sz="2400" b="1" dirty="0"/>
              <a:t>Collect events and metrics</a:t>
            </a:r>
          </a:p>
          <a:p>
            <a:endParaRPr lang="en-US" sz="2400" b="1" dirty="0"/>
          </a:p>
          <a:p>
            <a:r>
              <a:rPr lang="en-US" sz="2400" b="1" dirty="0"/>
              <a:t>Audit through Azure Policy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5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8295-122D-4992-9AF1-AE36222D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Azure Key Vault </a:t>
            </a:r>
          </a:p>
        </p:txBody>
      </p:sp>
      <p:pic>
        <p:nvPicPr>
          <p:cNvPr id="8" name="Content Placeholder 7" descr="Key">
            <a:extLst>
              <a:ext uri="{FF2B5EF4-FFF2-40B4-BE49-F238E27FC236}">
                <a16:creationId xmlns:a16="http://schemas.microsoft.com/office/drawing/2014/main" id="{0D555752-940D-4B4A-A674-58CDADCC0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1618" y="2830975"/>
            <a:ext cx="598025" cy="59802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782272-E9CD-43C4-9B29-6E29DE7FD788}"/>
              </a:ext>
            </a:extLst>
          </p:cNvPr>
          <p:cNvSpPr txBox="1"/>
          <p:nvPr/>
        </p:nvSpPr>
        <p:spPr>
          <a:xfrm>
            <a:off x="5517459" y="2157100"/>
            <a:ext cx="39351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Managed secrets solution</a:t>
            </a:r>
          </a:p>
          <a:p>
            <a:endParaRPr lang="en-US" sz="2400" dirty="0"/>
          </a:p>
          <a:p>
            <a:r>
              <a:rPr lang="en-US" sz="2400" b="1" dirty="0"/>
              <a:t>Keys, secrets and certificates</a:t>
            </a:r>
          </a:p>
          <a:p>
            <a:endParaRPr lang="en-US" sz="2400" b="1" dirty="0"/>
          </a:p>
          <a:p>
            <a:r>
              <a:rPr lang="en-US" sz="2400" b="1" dirty="0"/>
              <a:t>Hardware or software security</a:t>
            </a:r>
          </a:p>
          <a:p>
            <a:endParaRPr lang="en-US" sz="2400" b="1" dirty="0"/>
          </a:p>
          <a:p>
            <a:r>
              <a:rPr lang="en-US" sz="2400" b="1" dirty="0"/>
              <a:t>Management and data plane</a:t>
            </a:r>
          </a:p>
          <a:p>
            <a:endParaRPr lang="en-US" sz="2400" dirty="0"/>
          </a:p>
          <a:p>
            <a:r>
              <a:rPr lang="en-US" sz="2400" b="1" dirty="0"/>
              <a:t>Publicly available endpoints</a:t>
            </a:r>
          </a:p>
        </p:txBody>
      </p:sp>
      <p:pic>
        <p:nvPicPr>
          <p:cNvPr id="10" name="Graphic 9" descr="Safe">
            <a:extLst>
              <a:ext uri="{FF2B5EF4-FFF2-40B4-BE49-F238E27FC236}">
                <a16:creationId xmlns:a16="http://schemas.microsoft.com/office/drawing/2014/main" id="{790FBE6F-1C7B-4666-8731-1FE36A097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6673" y="2157100"/>
            <a:ext cx="3483528" cy="348352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477F66-FBFF-4E6C-A719-12D4099FD00E}"/>
              </a:ext>
            </a:extLst>
          </p:cNvPr>
          <p:cNvCxnSpPr>
            <a:cxnSpLocks/>
          </p:cNvCxnSpPr>
          <p:nvPr/>
        </p:nvCxnSpPr>
        <p:spPr>
          <a:xfrm>
            <a:off x="4949505" y="2092085"/>
            <a:ext cx="0" cy="401013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918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89C8-80E9-4994-B12D-5AD7447F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Logging and Metrics Targets</a:t>
            </a:r>
          </a:p>
        </p:txBody>
      </p:sp>
      <p:pic>
        <p:nvPicPr>
          <p:cNvPr id="5" name="Content Placeholder 4" descr="High voltage">
            <a:extLst>
              <a:ext uri="{FF2B5EF4-FFF2-40B4-BE49-F238E27FC236}">
                <a16:creationId xmlns:a16="http://schemas.microsoft.com/office/drawing/2014/main" id="{14838381-BD95-4977-8A0A-06CA30D34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3406" y="2549692"/>
            <a:ext cx="1693094" cy="1693094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88DCBDB-165E-4767-839E-F6703CFB9120}"/>
              </a:ext>
            </a:extLst>
          </p:cNvPr>
          <p:cNvGrpSpPr/>
          <p:nvPr/>
        </p:nvGrpSpPr>
        <p:grpSpPr>
          <a:xfrm>
            <a:off x="1237140" y="2388824"/>
            <a:ext cx="1962839" cy="2141761"/>
            <a:chOff x="1237140" y="2388824"/>
            <a:chExt cx="1962839" cy="2141761"/>
          </a:xfrm>
          <a:solidFill>
            <a:srgbClr val="7030A0"/>
          </a:solidFill>
        </p:grpSpPr>
        <p:pic>
          <p:nvPicPr>
            <p:cNvPr id="7" name="Graphic 6" descr="Clipboard">
              <a:extLst>
                <a:ext uri="{FF2B5EF4-FFF2-40B4-BE49-F238E27FC236}">
                  <a16:creationId xmlns:a16="http://schemas.microsoft.com/office/drawing/2014/main" id="{D593DDC3-B4AB-4346-82F2-4D0111678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7140" y="2388824"/>
              <a:ext cx="1853962" cy="1853962"/>
            </a:xfrm>
            <a:prstGeom prst="rect">
              <a:avLst/>
            </a:prstGeom>
          </p:spPr>
        </p:pic>
        <p:pic>
          <p:nvPicPr>
            <p:cNvPr id="9" name="Graphic 8" descr="Magnifying glass">
              <a:extLst>
                <a:ext uri="{FF2B5EF4-FFF2-40B4-BE49-F238E27FC236}">
                  <a16:creationId xmlns:a16="http://schemas.microsoft.com/office/drawing/2014/main" id="{15F79220-0649-4CF5-AF93-43BF76166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85579" y="3616185"/>
              <a:ext cx="914400" cy="914400"/>
            </a:xfrm>
            <a:prstGeom prst="rect">
              <a:avLst/>
            </a:prstGeom>
          </p:spPr>
        </p:pic>
      </p:grpSp>
      <p:pic>
        <p:nvPicPr>
          <p:cNvPr id="10" name="Graphic 9" descr="Filing Box Archive">
            <a:extLst>
              <a:ext uri="{FF2B5EF4-FFF2-40B4-BE49-F238E27FC236}">
                <a16:creationId xmlns:a16="http://schemas.microsoft.com/office/drawing/2014/main" id="{94AE7E96-CD5A-412F-8EEC-F789E827DA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2023" y="2388824"/>
            <a:ext cx="1553139" cy="20281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D2FCB0-1AC4-4EF5-AEB5-0272DD0F0728}"/>
              </a:ext>
            </a:extLst>
          </p:cNvPr>
          <p:cNvSpPr txBox="1"/>
          <p:nvPr/>
        </p:nvSpPr>
        <p:spPr>
          <a:xfrm>
            <a:off x="1581150" y="4756256"/>
            <a:ext cx="161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 Analytics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DB665-900B-4F18-B33C-87BC781F6FF6}"/>
              </a:ext>
            </a:extLst>
          </p:cNvPr>
          <p:cNvSpPr txBox="1"/>
          <p:nvPr/>
        </p:nvSpPr>
        <p:spPr>
          <a:xfrm>
            <a:off x="5410410" y="4641956"/>
            <a:ext cx="161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Hub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501CBC-3946-4CB2-A3A5-AB37B4D786D7}"/>
              </a:ext>
            </a:extLst>
          </p:cNvPr>
          <p:cNvSpPr txBox="1"/>
          <p:nvPr/>
        </p:nvSpPr>
        <p:spPr>
          <a:xfrm>
            <a:off x="9115635" y="4641956"/>
            <a:ext cx="185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393140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4395-9848-4DE5-92C5-A29B64D1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Logging Scenario</a:t>
            </a:r>
          </a:p>
        </p:txBody>
      </p:sp>
      <p:pic>
        <p:nvPicPr>
          <p:cNvPr id="4" name="Graphic 3" descr="Safe">
            <a:extLst>
              <a:ext uri="{FF2B5EF4-FFF2-40B4-BE49-F238E27FC236}">
                <a16:creationId xmlns:a16="http://schemas.microsoft.com/office/drawing/2014/main" id="{77D0B42F-17A2-4A83-92BD-73DAF6DD9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1517" y="2824916"/>
            <a:ext cx="1272919" cy="127291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1D07EE-FEA5-4F4E-B245-3BC0950C094F}"/>
              </a:ext>
            </a:extLst>
          </p:cNvPr>
          <p:cNvSpPr/>
          <p:nvPr/>
        </p:nvSpPr>
        <p:spPr>
          <a:xfrm>
            <a:off x="4915042" y="2063343"/>
            <a:ext cx="2361916" cy="391991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E3FC5-F1D4-472B-AA94-B8FE2E853D66}"/>
              </a:ext>
            </a:extLst>
          </p:cNvPr>
          <p:cNvSpPr txBox="1"/>
          <p:nvPr/>
        </p:nvSpPr>
        <p:spPr>
          <a:xfrm>
            <a:off x="5580211" y="2197229"/>
            <a:ext cx="179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Vault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F3816D-30DF-4328-9B11-C133DD92A256}"/>
              </a:ext>
            </a:extLst>
          </p:cNvPr>
          <p:cNvSpPr/>
          <p:nvPr/>
        </p:nvSpPr>
        <p:spPr>
          <a:xfrm>
            <a:off x="1914833" y="2063343"/>
            <a:ext cx="2361916" cy="3919911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0A19C8-35B1-41B2-BD61-8364075061CB}"/>
              </a:ext>
            </a:extLst>
          </p:cNvPr>
          <p:cNvSpPr txBox="1"/>
          <p:nvPr/>
        </p:nvSpPr>
        <p:spPr>
          <a:xfrm>
            <a:off x="2493922" y="2197229"/>
            <a:ext cx="179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 Analytics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C3ADFF-B789-4407-B219-71B76619FD34}"/>
              </a:ext>
            </a:extLst>
          </p:cNvPr>
          <p:cNvSpPr/>
          <p:nvPr/>
        </p:nvSpPr>
        <p:spPr>
          <a:xfrm>
            <a:off x="7819480" y="2063343"/>
            <a:ext cx="2361916" cy="391991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14E31-0B79-43DF-BA23-8FA84F674FB7}"/>
              </a:ext>
            </a:extLst>
          </p:cNvPr>
          <p:cNvSpPr txBox="1"/>
          <p:nvPr/>
        </p:nvSpPr>
        <p:spPr>
          <a:xfrm>
            <a:off x="8255528" y="2203708"/>
            <a:ext cx="179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Storage Account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55AF9A-F5FA-4DE5-9FEB-E8EC525917C6}"/>
              </a:ext>
            </a:extLst>
          </p:cNvPr>
          <p:cNvGrpSpPr/>
          <p:nvPr/>
        </p:nvGrpSpPr>
        <p:grpSpPr>
          <a:xfrm>
            <a:off x="2596493" y="2824916"/>
            <a:ext cx="1123401" cy="1497064"/>
            <a:chOff x="1237140" y="2388824"/>
            <a:chExt cx="1853962" cy="2037622"/>
          </a:xfrm>
          <a:solidFill>
            <a:srgbClr val="7030A0"/>
          </a:solidFill>
        </p:grpSpPr>
        <p:pic>
          <p:nvPicPr>
            <p:cNvPr id="12" name="Graphic 11" descr="Clipboard">
              <a:extLst>
                <a:ext uri="{FF2B5EF4-FFF2-40B4-BE49-F238E27FC236}">
                  <a16:creationId xmlns:a16="http://schemas.microsoft.com/office/drawing/2014/main" id="{1276A5CB-46C0-42C6-8023-FB8778CEF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7140" y="2388824"/>
              <a:ext cx="1853962" cy="1853962"/>
            </a:xfrm>
            <a:prstGeom prst="rect">
              <a:avLst/>
            </a:prstGeom>
          </p:spPr>
        </p:pic>
        <p:pic>
          <p:nvPicPr>
            <p:cNvPr id="13" name="Graphic 12" descr="Magnifying glass">
              <a:extLst>
                <a:ext uri="{FF2B5EF4-FFF2-40B4-BE49-F238E27FC236}">
                  <a16:creationId xmlns:a16="http://schemas.microsoft.com/office/drawing/2014/main" id="{1391374A-49FC-4748-915C-6C824DFD8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32827" y="3768171"/>
              <a:ext cx="658275" cy="658275"/>
            </a:xfrm>
            <a:prstGeom prst="rect">
              <a:avLst/>
            </a:prstGeom>
          </p:spPr>
        </p:pic>
      </p:grpSp>
      <p:pic>
        <p:nvPicPr>
          <p:cNvPr id="14" name="Graphic 13" descr="Filing Box Archive">
            <a:extLst>
              <a:ext uri="{FF2B5EF4-FFF2-40B4-BE49-F238E27FC236}">
                <a16:creationId xmlns:a16="http://schemas.microsoft.com/office/drawing/2014/main" id="{95136A64-2AB4-4F19-9AF5-ABDC9A6495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48675" y="2707977"/>
            <a:ext cx="1265163" cy="16521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40EC95D-493E-43CB-A627-9D7DF2DA7626}"/>
              </a:ext>
            </a:extLst>
          </p:cNvPr>
          <p:cNvSpPr/>
          <p:nvPr/>
        </p:nvSpPr>
        <p:spPr>
          <a:xfrm>
            <a:off x="2591271" y="4601931"/>
            <a:ext cx="1239878" cy="762000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4F54B8-FDB4-4D5F-BC91-95B7FE641FEC}"/>
              </a:ext>
            </a:extLst>
          </p:cNvPr>
          <p:cNvSpPr txBox="1"/>
          <p:nvPr/>
        </p:nvSpPr>
        <p:spPr>
          <a:xfrm>
            <a:off x="2591271" y="4659765"/>
            <a:ext cx="123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 Vault </a:t>
            </a:r>
          </a:p>
          <a:p>
            <a:pPr algn="ctr"/>
            <a:r>
              <a:rPr lang="en-US" dirty="0"/>
              <a:t>Analytics</a:t>
            </a:r>
          </a:p>
        </p:txBody>
      </p:sp>
      <p:pic>
        <p:nvPicPr>
          <p:cNvPr id="17" name="Content Placeholder 16" descr="Paper">
            <a:extLst>
              <a:ext uri="{FF2B5EF4-FFF2-40B4-BE49-F238E27FC236}">
                <a16:creationId xmlns:a16="http://schemas.microsoft.com/office/drawing/2014/main" id="{F8BD40BE-7185-49E9-9D89-E18FF0BB5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94587" y="4525730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BF184A-F65F-49BA-BC33-F54CB0994E2D}"/>
              </a:ext>
            </a:extLst>
          </p:cNvPr>
          <p:cNvSpPr txBox="1"/>
          <p:nvPr/>
        </p:nvSpPr>
        <p:spPr>
          <a:xfrm>
            <a:off x="8809850" y="4932072"/>
            <a:ext cx="6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LOGS</a:t>
            </a:r>
          </a:p>
        </p:txBody>
      </p:sp>
      <p:pic>
        <p:nvPicPr>
          <p:cNvPr id="20" name="Graphic 19" descr="Bar chart">
            <a:extLst>
              <a:ext uri="{FF2B5EF4-FFF2-40B4-BE49-F238E27FC236}">
                <a16:creationId xmlns:a16="http://schemas.microsoft.com/office/drawing/2014/main" id="{947728B8-5C13-47A4-9FA4-74996586B5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05475" y="4525730"/>
            <a:ext cx="914400" cy="9144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3EA244-2AF4-4614-848D-15FA505DBF1B}"/>
              </a:ext>
            </a:extLst>
          </p:cNvPr>
          <p:cNvCxnSpPr/>
          <p:nvPr/>
        </p:nvCxnSpPr>
        <p:spPr>
          <a:xfrm flipH="1">
            <a:off x="4042349" y="4932072"/>
            <a:ext cx="153786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10F9DC-66E2-417E-BC0E-A0ED42FE05CB}"/>
              </a:ext>
            </a:extLst>
          </p:cNvPr>
          <p:cNvCxnSpPr/>
          <p:nvPr/>
        </p:nvCxnSpPr>
        <p:spPr>
          <a:xfrm>
            <a:off x="6734436" y="4932072"/>
            <a:ext cx="18475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74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5" grpId="0" animBg="1"/>
      <p:bldP spid="16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AA1C-23EC-4892-BFA7-6BA44B23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96" y="30146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Service Tiers and Pricing</a:t>
            </a:r>
          </a:p>
        </p:txBody>
      </p:sp>
      <p:pic>
        <p:nvPicPr>
          <p:cNvPr id="5" name="Content Placeholder 4" descr="Waiter">
            <a:extLst>
              <a:ext uri="{FF2B5EF4-FFF2-40B4-BE49-F238E27FC236}">
                <a16:creationId xmlns:a16="http://schemas.microsoft.com/office/drawing/2014/main" id="{BFF57BD9-42F1-41E9-8241-497835F72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468" y="5793748"/>
            <a:ext cx="914400" cy="914400"/>
          </a:xfrm>
        </p:spPr>
      </p:pic>
      <p:pic>
        <p:nvPicPr>
          <p:cNvPr id="7" name="Graphic 6" descr="Dollar">
            <a:extLst>
              <a:ext uri="{FF2B5EF4-FFF2-40B4-BE49-F238E27FC236}">
                <a16:creationId xmlns:a16="http://schemas.microsoft.com/office/drawing/2014/main" id="{9C0B025E-03D0-4DE8-AD51-E2617D86A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91132" y="5793748"/>
            <a:ext cx="914400" cy="914400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A8F5D8D-FC61-47DE-9529-F230852E6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0066"/>
              </p:ext>
            </p:extLst>
          </p:nvPr>
        </p:nvGraphicFramePr>
        <p:xfrm>
          <a:off x="643668" y="1443518"/>
          <a:ext cx="10763236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432">
                  <a:extLst>
                    <a:ext uri="{9D8B030D-6E8A-4147-A177-3AD203B41FA5}">
                      <a16:colId xmlns:a16="http://schemas.microsoft.com/office/drawing/2014/main" val="2367876734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3998444762"/>
                    </a:ext>
                  </a:extLst>
                </a:gridCol>
                <a:gridCol w="3596404">
                  <a:extLst>
                    <a:ext uri="{9D8B030D-6E8A-4147-A177-3AD203B41FA5}">
                      <a16:colId xmlns:a16="http://schemas.microsoft.com/office/drawing/2014/main" val="3315167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Standard 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Premium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7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Secrets operations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$0.03/10,000 transactions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$0.03/10,000 transactions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Certificate operations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Renewals – $3 per renewal requests</a:t>
                      </a:r>
                    </a:p>
                    <a:p>
                      <a:r>
                        <a:rPr lang="en-US" sz="1200" dirty="0"/>
                        <a:t>All other operations – $0.03/10,000 transactions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Renewals – $3 per renewal requests</a:t>
                      </a:r>
                    </a:p>
                    <a:p>
                      <a:r>
                        <a:rPr lang="en-US" sz="1200" dirty="0"/>
                        <a:t>All other operations – $0.03/10,000 transactions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01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Managed Azure Storage account key rotation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 per renewal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$1 per renewal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32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Software-protected keys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12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RSA 2048-bit keys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$0.03/10,000 transactions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$0.03/10,000 transactions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76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Advanced key types</a:t>
                      </a:r>
                    </a:p>
                    <a:p>
                      <a:pPr lvl="1"/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(RSA 3072 bit, RSA 4096-</a:t>
                      </a:r>
                    </a:p>
                    <a:p>
                      <a:pPr lvl="1"/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bit, EC keys)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$0.15/10,000 transactions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$0.15/10,000 transactions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8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HSM-protected keys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4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RSA 2048-bit keys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N/A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 per key per month + $0.03/10,000 transactions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8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Advanced key types</a:t>
                      </a:r>
                    </a:p>
                    <a:p>
                      <a:pPr lvl="1"/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(RSA 3072 bit, RSA 4096-</a:t>
                      </a:r>
                    </a:p>
                    <a:p>
                      <a:pPr lvl="1"/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bit, EC keys)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First 250 keys - $5 per key per month </a:t>
                      </a:r>
                    </a:p>
                    <a:p>
                      <a:r>
                        <a:rPr lang="en-US" sz="1200" dirty="0"/>
                        <a:t>From 251 – 1500 keys - $2.5 per key per month</a:t>
                      </a:r>
                    </a:p>
                    <a:p>
                      <a:r>
                        <a:rPr lang="en-US" sz="1200" dirty="0"/>
                        <a:t>From 1501 – 4000 keys – $0.9 per key per month</a:t>
                      </a:r>
                    </a:p>
                    <a:p>
                      <a:r>
                        <a:rPr lang="en-US" sz="1200" dirty="0"/>
                        <a:t>4001+ keys - $0.4 per key per month </a:t>
                      </a:r>
                    </a:p>
                    <a:p>
                      <a:r>
                        <a:rPr lang="en-US" sz="1200" dirty="0"/>
                        <a:t>+ $0.15/10,000 transactions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17166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584645-827C-4AB6-A91F-42541905C847}"/>
              </a:ext>
            </a:extLst>
          </p:cNvPr>
          <p:cNvCxnSpPr>
            <a:cxnSpLocks/>
          </p:cNvCxnSpPr>
          <p:nvPr/>
        </p:nvCxnSpPr>
        <p:spPr>
          <a:xfrm>
            <a:off x="7677150" y="1872782"/>
            <a:ext cx="0" cy="450658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BEAE68-4735-4822-821F-E147B8238FB8}"/>
              </a:ext>
            </a:extLst>
          </p:cNvPr>
          <p:cNvCxnSpPr>
            <a:cxnSpLocks/>
          </p:cNvCxnSpPr>
          <p:nvPr/>
        </p:nvCxnSpPr>
        <p:spPr>
          <a:xfrm>
            <a:off x="3733026" y="1757843"/>
            <a:ext cx="0" cy="447103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691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B495-3EFC-42DA-A1E7-3FD20B9B1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5"/>
            <a:ext cx="10515600" cy="53213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7030A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8843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FA2F-8DF7-4AD7-B119-0D15782A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Vault Integrations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2A298-328A-4CA2-B278-1B54BA5DB828}"/>
              </a:ext>
            </a:extLst>
          </p:cNvPr>
          <p:cNvSpPr/>
          <p:nvPr/>
        </p:nvSpPr>
        <p:spPr>
          <a:xfrm>
            <a:off x="1184988" y="2052734"/>
            <a:ext cx="3135085" cy="13044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Storage Accounts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91B8A3-2B7D-41E5-B92F-C56FD559AAEF}"/>
              </a:ext>
            </a:extLst>
          </p:cNvPr>
          <p:cNvSpPr/>
          <p:nvPr/>
        </p:nvSpPr>
        <p:spPr>
          <a:xfrm>
            <a:off x="4590661" y="2052734"/>
            <a:ext cx="2943809" cy="1304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Azure disk encryption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AC3219-C403-484F-AC2B-3CB29238C125}"/>
              </a:ext>
            </a:extLst>
          </p:cNvPr>
          <p:cNvSpPr/>
          <p:nvPr/>
        </p:nvSpPr>
        <p:spPr>
          <a:xfrm>
            <a:off x="7805058" y="2052734"/>
            <a:ext cx="3052664" cy="130443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Azure App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38AAF-6368-433E-B0BB-4CA26B1FDCF8}"/>
              </a:ext>
            </a:extLst>
          </p:cNvPr>
          <p:cNvSpPr/>
          <p:nvPr/>
        </p:nvSpPr>
        <p:spPr>
          <a:xfrm>
            <a:off x="3022165" y="3909527"/>
            <a:ext cx="2943808" cy="13044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Always Encrypted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FD96C-F94C-4AD4-9661-6822ECE897F8}"/>
              </a:ext>
            </a:extLst>
          </p:cNvPr>
          <p:cNvSpPr/>
          <p:nvPr/>
        </p:nvSpPr>
        <p:spPr>
          <a:xfrm>
            <a:off x="6363478" y="3909527"/>
            <a:ext cx="2943808" cy="1304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Azure Kubernetes Service</a:t>
            </a:r>
          </a:p>
        </p:txBody>
      </p:sp>
    </p:spTree>
    <p:extLst>
      <p:ext uri="{BB962C8B-B14F-4D97-AF65-F5344CB8AC3E}">
        <p14:creationId xmlns:p14="http://schemas.microsoft.com/office/powerpoint/2010/main" val="97000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Repeat">
            <a:extLst>
              <a:ext uri="{FF2B5EF4-FFF2-40B4-BE49-F238E27FC236}">
                <a16:creationId xmlns:a16="http://schemas.microsoft.com/office/drawing/2014/main" id="{0AD520A7-F82D-4E17-943A-726DE600C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0407" y="2383407"/>
            <a:ext cx="2185325" cy="2185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BB4E83-0108-4766-9AAA-7B17728F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Protection</a:t>
            </a:r>
          </a:p>
        </p:txBody>
      </p:sp>
      <p:pic>
        <p:nvPicPr>
          <p:cNvPr id="5" name="Content Placeholder 4" descr="Lock">
            <a:extLst>
              <a:ext uri="{FF2B5EF4-FFF2-40B4-BE49-F238E27FC236}">
                <a16:creationId xmlns:a16="http://schemas.microsoft.com/office/drawing/2014/main" id="{E8C4CFE3-B6C1-4209-B4F0-3F30C51A4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3414" y="2874799"/>
            <a:ext cx="914400" cy="914400"/>
          </a:xfr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94E0FFD8-6AED-439B-A3C9-CC0A29C13A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6507" y="2269009"/>
            <a:ext cx="2068214" cy="2319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481551-D940-4BE0-B4D4-CAA19DD82B5F}"/>
              </a:ext>
            </a:extLst>
          </p:cNvPr>
          <p:cNvSpPr txBox="1"/>
          <p:nvPr/>
        </p:nvSpPr>
        <p:spPr>
          <a:xfrm>
            <a:off x="1593374" y="4588991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 at 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F17D87-6EA0-461B-9479-95F3E54561DB}"/>
              </a:ext>
            </a:extLst>
          </p:cNvPr>
          <p:cNvSpPr txBox="1"/>
          <p:nvPr/>
        </p:nvSpPr>
        <p:spPr>
          <a:xfrm>
            <a:off x="5184584" y="4568733"/>
            <a:ext cx="1822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 in transit</a:t>
            </a:r>
          </a:p>
        </p:txBody>
      </p:sp>
      <p:pic>
        <p:nvPicPr>
          <p:cNvPr id="16" name="Graphic 15" descr="Lock">
            <a:extLst>
              <a:ext uri="{FF2B5EF4-FFF2-40B4-BE49-F238E27FC236}">
                <a16:creationId xmlns:a16="http://schemas.microsoft.com/office/drawing/2014/main" id="{69938282-9387-4A37-89E6-8429E1B31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8516" y="3331999"/>
            <a:ext cx="914400" cy="914400"/>
          </a:xfrm>
          <a:prstGeom prst="rect">
            <a:avLst/>
          </a:prstGeom>
        </p:spPr>
      </p:pic>
      <p:pic>
        <p:nvPicPr>
          <p:cNvPr id="18" name="Graphic 17" descr="Contract">
            <a:extLst>
              <a:ext uri="{FF2B5EF4-FFF2-40B4-BE49-F238E27FC236}">
                <a16:creationId xmlns:a16="http://schemas.microsoft.com/office/drawing/2014/main" id="{7BD5EC76-B068-4A4C-8D84-525862398A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05468" y="2636856"/>
            <a:ext cx="1770710" cy="17707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69EA483-F638-4F6F-9811-6372791E0221}"/>
              </a:ext>
            </a:extLst>
          </p:cNvPr>
          <p:cNvSpPr txBox="1"/>
          <p:nvPr/>
        </p:nvSpPr>
        <p:spPr>
          <a:xfrm>
            <a:off x="8810084" y="4568732"/>
            <a:ext cx="1822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 in use</a:t>
            </a:r>
          </a:p>
        </p:txBody>
      </p:sp>
      <p:pic>
        <p:nvPicPr>
          <p:cNvPr id="10" name="Graphic 9" descr="Lock">
            <a:extLst>
              <a:ext uri="{FF2B5EF4-FFF2-40B4-BE49-F238E27FC236}">
                <a16:creationId xmlns:a16="http://schemas.microsoft.com/office/drawing/2014/main" id="{156825FA-B220-4721-A42F-43EC2FD57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C18F-97DE-4C52-8A86-AB0D9A59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Encryption Models</a:t>
            </a:r>
          </a:p>
        </p:txBody>
      </p:sp>
      <p:pic>
        <p:nvPicPr>
          <p:cNvPr id="5" name="Content Placeholder 4" descr="Laptop">
            <a:extLst>
              <a:ext uri="{FF2B5EF4-FFF2-40B4-BE49-F238E27FC236}">
                <a16:creationId xmlns:a16="http://schemas.microsoft.com/office/drawing/2014/main" id="{06DFA075-112F-40BD-A1FE-5C93D3CAB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" y="2149634"/>
            <a:ext cx="2293620" cy="22936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95DD79-CB33-4440-8FB6-F5FBE19B5BFD}"/>
              </a:ext>
            </a:extLst>
          </p:cNvPr>
          <p:cNvSpPr txBox="1"/>
          <p:nvPr/>
        </p:nvSpPr>
        <p:spPr>
          <a:xfrm>
            <a:off x="1447800" y="4808974"/>
            <a:ext cx="166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Client-side</a:t>
            </a:r>
          </a:p>
        </p:txBody>
      </p:sp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F1D2B50B-17BA-4F34-8842-69EB1DE65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6270" y="2311579"/>
            <a:ext cx="1969730" cy="19697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41F5B9-221E-4965-B912-D943060432C2}"/>
              </a:ext>
            </a:extLst>
          </p:cNvPr>
          <p:cNvSpPr txBox="1"/>
          <p:nvPr/>
        </p:nvSpPr>
        <p:spPr>
          <a:xfrm>
            <a:off x="4276745" y="4808974"/>
            <a:ext cx="166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Server-side</a:t>
            </a:r>
          </a:p>
        </p:txBody>
      </p:sp>
      <p:pic>
        <p:nvPicPr>
          <p:cNvPr id="12" name="Graphic 11" descr="Syncing cloud">
            <a:extLst>
              <a:ext uri="{FF2B5EF4-FFF2-40B4-BE49-F238E27FC236}">
                <a16:creationId xmlns:a16="http://schemas.microsoft.com/office/drawing/2014/main" id="{D7537E87-08C1-4F5B-A112-0CC1A810A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7893" y="2481500"/>
            <a:ext cx="1629887" cy="16298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DFA6A9-5BE9-4C8E-B20F-3E6DD0E2CF61}"/>
              </a:ext>
            </a:extLst>
          </p:cNvPr>
          <p:cNvSpPr txBox="1"/>
          <p:nvPr/>
        </p:nvSpPr>
        <p:spPr>
          <a:xfrm>
            <a:off x="7047893" y="4808974"/>
            <a:ext cx="166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Service-side</a:t>
            </a:r>
          </a:p>
        </p:txBody>
      </p:sp>
      <p:pic>
        <p:nvPicPr>
          <p:cNvPr id="16" name="Graphic 15" descr="Key">
            <a:extLst>
              <a:ext uri="{FF2B5EF4-FFF2-40B4-BE49-F238E27FC236}">
                <a16:creationId xmlns:a16="http://schemas.microsoft.com/office/drawing/2014/main" id="{6C126C65-0ACD-4D99-8D07-3B1F1E7123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217479">
            <a:off x="9725940" y="2622608"/>
            <a:ext cx="1612542" cy="13476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9040D8-16A6-45AB-A48F-AD11EE65E294}"/>
              </a:ext>
            </a:extLst>
          </p:cNvPr>
          <p:cNvSpPr txBox="1"/>
          <p:nvPr/>
        </p:nvSpPr>
        <p:spPr>
          <a:xfrm>
            <a:off x="9524647" y="4655086"/>
            <a:ext cx="1668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Key management</a:t>
            </a:r>
          </a:p>
        </p:txBody>
      </p:sp>
    </p:spTree>
    <p:extLst>
      <p:ext uri="{BB962C8B-B14F-4D97-AF65-F5344CB8AC3E}">
        <p14:creationId xmlns:p14="http://schemas.microsoft.com/office/powerpoint/2010/main" val="91265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16-5F31-4285-B377-F194D265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 Security</a:t>
            </a:r>
          </a:p>
        </p:txBody>
      </p:sp>
      <p:pic>
        <p:nvPicPr>
          <p:cNvPr id="5" name="Content Placeholder 4" descr="Lock">
            <a:extLst>
              <a:ext uri="{FF2B5EF4-FFF2-40B4-BE49-F238E27FC236}">
                <a16:creationId xmlns:a16="http://schemas.microsoft.com/office/drawing/2014/main" id="{AED2C363-A38A-4327-A4E9-B0E06CD93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2318" y="2333214"/>
            <a:ext cx="2042490" cy="22068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99E16D-7D56-4DFE-95BA-A5DFDD68200D}"/>
              </a:ext>
            </a:extLst>
          </p:cNvPr>
          <p:cNvSpPr txBox="1"/>
          <p:nvPr/>
        </p:nvSpPr>
        <p:spPr>
          <a:xfrm>
            <a:off x="1906907" y="4565342"/>
            <a:ext cx="179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Secrets storage</a:t>
            </a:r>
          </a:p>
        </p:txBody>
      </p:sp>
      <p:pic>
        <p:nvPicPr>
          <p:cNvPr id="8" name="Graphic 7" descr="Diploma">
            <a:extLst>
              <a:ext uri="{FF2B5EF4-FFF2-40B4-BE49-F238E27FC236}">
                <a16:creationId xmlns:a16="http://schemas.microsoft.com/office/drawing/2014/main" id="{912E02DB-0AB3-4D93-89F0-0AF3E289D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90410" y="2333214"/>
            <a:ext cx="2339340" cy="23393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4838BE-B5C3-471E-BD14-3AC6011C405A}"/>
              </a:ext>
            </a:extLst>
          </p:cNvPr>
          <p:cNvSpPr txBox="1"/>
          <p:nvPr/>
        </p:nvSpPr>
        <p:spPr>
          <a:xfrm>
            <a:off x="6876977" y="4565342"/>
            <a:ext cx="2766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Certificate Management</a:t>
            </a:r>
          </a:p>
        </p:txBody>
      </p:sp>
    </p:spTree>
    <p:extLst>
      <p:ext uri="{BB962C8B-B14F-4D97-AF65-F5344CB8AC3E}">
        <p14:creationId xmlns:p14="http://schemas.microsoft.com/office/powerpoint/2010/main" val="6675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E745-1428-4227-B6F6-725FB4BC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5292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7030A0"/>
                </a:solidFill>
              </a:rPr>
              <a:t>Demo Managing Storage Account Keys in Key Vault</a:t>
            </a:r>
          </a:p>
        </p:txBody>
      </p:sp>
    </p:spTree>
    <p:extLst>
      <p:ext uri="{BB962C8B-B14F-4D97-AF65-F5344CB8AC3E}">
        <p14:creationId xmlns:p14="http://schemas.microsoft.com/office/powerpoint/2010/main" val="214646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F887-6468-483B-9326-D21B9524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Acces</a:t>
            </a:r>
            <a:r>
              <a:rPr lang="en-US" b="1" dirty="0"/>
              <a:t> - Different Control Planes</a:t>
            </a:r>
          </a:p>
        </p:txBody>
      </p:sp>
      <p:pic>
        <p:nvPicPr>
          <p:cNvPr id="5" name="Content Placeholder 4" descr="Cube">
            <a:extLst>
              <a:ext uri="{FF2B5EF4-FFF2-40B4-BE49-F238E27FC236}">
                <a16:creationId xmlns:a16="http://schemas.microsoft.com/office/drawing/2014/main" id="{70984B27-9F72-45FD-A0DF-67413C840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2031" y="5496543"/>
            <a:ext cx="1082040" cy="1082040"/>
          </a:xfrm>
        </p:spPr>
      </p:pic>
      <p:pic>
        <p:nvPicPr>
          <p:cNvPr id="6" name="Content Placeholder 4" descr="Cube">
            <a:extLst>
              <a:ext uri="{FF2B5EF4-FFF2-40B4-BE49-F238E27FC236}">
                <a16:creationId xmlns:a16="http://schemas.microsoft.com/office/drawing/2014/main" id="{84A295A1-77E9-4BE6-A002-3B4F296AB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0414" y="5496543"/>
            <a:ext cx="1082040" cy="108204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87F41B-4968-481A-9CA7-41B1CA283B50}"/>
              </a:ext>
            </a:extLst>
          </p:cNvPr>
          <p:cNvCxnSpPr/>
          <p:nvPr/>
        </p:nvCxnSpPr>
        <p:spPr>
          <a:xfrm>
            <a:off x="6096000" y="1874520"/>
            <a:ext cx="0" cy="446913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65688D-9B10-4744-8A32-A9D8A0D8DA27}"/>
              </a:ext>
            </a:extLst>
          </p:cNvPr>
          <p:cNvSpPr txBox="1"/>
          <p:nvPr/>
        </p:nvSpPr>
        <p:spPr>
          <a:xfrm>
            <a:off x="1500195" y="1874519"/>
            <a:ext cx="44713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2"/>
                </a:solidFill>
              </a:rPr>
              <a:t>Management plane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Manage Key Vault itself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Role-based access control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Uses Azure Active Directory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Custom and built-in roles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E9CD7-E286-4B22-B98C-6FB0B091D920}"/>
              </a:ext>
            </a:extLst>
          </p:cNvPr>
          <p:cNvSpPr txBox="1"/>
          <p:nvPr/>
        </p:nvSpPr>
        <p:spPr>
          <a:xfrm>
            <a:off x="6483534" y="1874519"/>
            <a:ext cx="38891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Data plane</a:t>
            </a:r>
          </a:p>
          <a:p>
            <a:endParaRPr lang="en-US" sz="2400" dirty="0"/>
          </a:p>
          <a:p>
            <a:r>
              <a:rPr lang="en-US" sz="2400" dirty="0"/>
              <a:t>Manage Key Vault contents</a:t>
            </a:r>
          </a:p>
          <a:p>
            <a:endParaRPr lang="en-US" sz="2400" dirty="0"/>
          </a:p>
          <a:p>
            <a:r>
              <a:rPr lang="en-US" sz="2400" dirty="0"/>
              <a:t>Access policy</a:t>
            </a:r>
          </a:p>
          <a:p>
            <a:endParaRPr lang="en-US" sz="2400" dirty="0"/>
          </a:p>
          <a:p>
            <a:r>
              <a:rPr lang="en-US" sz="2400" dirty="0"/>
              <a:t>Uses Azure Active Directory</a:t>
            </a:r>
          </a:p>
          <a:p>
            <a:endParaRPr lang="en-US" sz="2400" dirty="0"/>
          </a:p>
          <a:p>
            <a:r>
              <a:rPr lang="en-US" sz="2400" dirty="0"/>
              <a:t>Custom or temples in portal</a:t>
            </a:r>
          </a:p>
        </p:txBody>
      </p:sp>
    </p:spTree>
    <p:extLst>
      <p:ext uri="{BB962C8B-B14F-4D97-AF65-F5344CB8AC3E}">
        <p14:creationId xmlns:p14="http://schemas.microsoft.com/office/powerpoint/2010/main" val="54108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791</Words>
  <Application>Microsoft Office PowerPoint</Application>
  <PresentationFormat>Widescreen</PresentationFormat>
  <Paragraphs>274</Paragraphs>
  <Slides>33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Office Theme</vt:lpstr>
      <vt:lpstr>Microsoft Azure Key Vault Walkthrough and Demos</vt:lpstr>
      <vt:lpstr>Agenda</vt:lpstr>
      <vt:lpstr>Azure Key Vault </vt:lpstr>
      <vt:lpstr>Key Vault Integrations</vt:lpstr>
      <vt:lpstr>Data Protection</vt:lpstr>
      <vt:lpstr>Encryption Models</vt:lpstr>
      <vt:lpstr>Application Security</vt:lpstr>
      <vt:lpstr>PowerPoint Presentation</vt:lpstr>
      <vt:lpstr>Acces - Different Control Planes</vt:lpstr>
      <vt:lpstr>RBAC</vt:lpstr>
      <vt:lpstr>Key Vault Objects</vt:lpstr>
      <vt:lpstr>Keys</vt:lpstr>
      <vt:lpstr>Create a Key</vt:lpstr>
      <vt:lpstr>Azure Disk Encryption</vt:lpstr>
      <vt:lpstr>PowerPoint Presentation</vt:lpstr>
      <vt:lpstr>Secrets</vt:lpstr>
      <vt:lpstr>Create a Secret</vt:lpstr>
      <vt:lpstr>Application Secrets</vt:lpstr>
      <vt:lpstr>PowerPoint Presentation</vt:lpstr>
      <vt:lpstr>Certificates</vt:lpstr>
      <vt:lpstr>Create a Certificate</vt:lpstr>
      <vt:lpstr>Create a Certificate</vt:lpstr>
      <vt:lpstr>Certificate Signing</vt:lpstr>
      <vt:lpstr>PowerPoint Presentation</vt:lpstr>
      <vt:lpstr>Acces - Different Control Planes</vt:lpstr>
      <vt:lpstr>Access Policy</vt:lpstr>
      <vt:lpstr>Access Policy Example</vt:lpstr>
      <vt:lpstr>Network Restrictions</vt:lpstr>
      <vt:lpstr>Logging and Auditing</vt:lpstr>
      <vt:lpstr>Logging and Metrics Targets</vt:lpstr>
      <vt:lpstr>Logging Scenario</vt:lpstr>
      <vt:lpstr>Service Tiers and Pricing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Key Vault Walkthrough and demos</dc:title>
  <dc:creator>Elena Stanescu</dc:creator>
  <cp:lastModifiedBy>Elena Stanescu</cp:lastModifiedBy>
  <cp:revision>43</cp:revision>
  <dcterms:created xsi:type="dcterms:W3CDTF">2020-04-12T12:45:05Z</dcterms:created>
  <dcterms:modified xsi:type="dcterms:W3CDTF">2020-04-14T07:02:29Z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elcioban@microsoft.com</vt:lpwstr>
  </property>
  <property fmtid="{D5CDD505-2E9C-101B-9397-08002B2CF9AE}" pid="5" name="MSIP_Label_f42aa342-8706-4288-bd11-ebb85995028c_SetDate">
    <vt:lpwstr>2020-04-12T12:48:52.3923154Z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b53e0df6-da00-4300-a118-e6cea316bb01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