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84" r:id="rId4"/>
    <p:sldId id="267" r:id="rId5"/>
    <p:sldId id="285" r:id="rId6"/>
    <p:sldId id="269" r:id="rId7"/>
    <p:sldId id="286" r:id="rId8"/>
    <p:sldId id="287" r:id="rId9"/>
    <p:sldId id="288" r:id="rId10"/>
    <p:sldId id="289" r:id="rId11"/>
    <p:sldId id="290" r:id="rId12"/>
    <p:sldId id="291" r:id="rId13"/>
    <p:sldId id="272" r:id="rId14"/>
    <p:sldId id="270" r:id="rId15"/>
    <p:sldId id="271" r:id="rId16"/>
    <p:sldId id="273" r:id="rId17"/>
    <p:sldId id="277" r:id="rId18"/>
    <p:sldId id="276" r:id="rId19"/>
    <p:sldId id="279" r:id="rId20"/>
    <p:sldId id="280" r:id="rId21"/>
    <p:sldId id="281" r:id="rId22"/>
    <p:sldId id="282" r:id="rId23"/>
    <p:sldId id="292" r:id="rId24"/>
    <p:sldId id="293" r:id="rId25"/>
    <p:sldId id="294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4" autoAdjust="0"/>
    <p:restoredTop sz="95349" autoAdjust="0"/>
  </p:normalViewPr>
  <p:slideViewPr>
    <p:cSldViewPr snapToGrid="0">
      <p:cViewPr varScale="1">
        <p:scale>
          <a:sx n="81" d="100"/>
          <a:sy n="81" d="100"/>
        </p:scale>
        <p:origin x="72" y="1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9677087-83A3-4454-81D0-8574E90505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4817FC-7EC0-4090-84C4-8F2F13CBD9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36489-14E1-462A-B32E-B31B9D8DDB1E}" type="datetimeFigureOut">
              <a:rPr lang="de-DE" smtClean="0"/>
              <a:t>30.06.2017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34D94-50DC-44DF-8C2B-60940B0DB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3D724-41FE-4065-B0DD-2D6B29A7BD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8DBF4-B2E8-4916-9B8A-FDCA134AC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691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20BDF-6A46-49EA-BE7C-D2960091BE3F}" type="datetimeFigureOut">
              <a:rPr lang="de-DE" smtClean="0"/>
              <a:pPr/>
              <a:t>30.06.2017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A8A5A-1CA9-4185-8FBD-30F9F425E8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79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Ausdrücklich: Echtzeit heißt nicht besonders schnell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13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Beispiel: Arduino</a:t>
            </a:r>
          </a:p>
          <a:p>
            <a:r>
              <a:rPr lang="de-DE" dirty="0"/>
              <a:t>Wie eignet Sich ein RTOS für Echtzeitsystem : Scheduling Strategien, Interprozesskommunikation</a:t>
            </a:r>
          </a:p>
          <a:p>
            <a:r>
              <a:rPr lang="de-DE" dirty="0"/>
              <a:t>Beide geeignet abhängig vom Kontext.</a:t>
            </a:r>
          </a:p>
          <a:p>
            <a:r>
              <a:rPr lang="de-DE" dirty="0"/>
              <a:t>Übergabe Christoph: Geschichte / Aufbau / Einrichtung</a:t>
            </a:r>
          </a:p>
          <a:p>
            <a:r>
              <a:rPr lang="de-DE" dirty="0"/>
              <a:t>Task besteht ist eine eigene Programmeinheit. Hat einen eigenen Stack und einen TCB für </a:t>
            </a:r>
            <a:r>
              <a:rPr lang="de-DE" dirty="0" err="1"/>
              <a:t>Controll</a:t>
            </a:r>
            <a:r>
              <a:rPr lang="de-DE" dirty="0"/>
              <a:t> </a:t>
            </a:r>
            <a:r>
              <a:rPr lang="de-DE" dirty="0" err="1"/>
              <a:t>infromationen</a:t>
            </a:r>
            <a:r>
              <a:rPr lang="de-DE" dirty="0"/>
              <a:t> und Register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83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IEC 61508 Norm für elektronische</a:t>
            </a:r>
            <a:r>
              <a:rPr lang="de-DE" baseline="0" dirty="0"/>
              <a:t>, programmierbare Systeme, die Sicherheitsaufgaben übernehmen (funktionale Sicherheit)</a:t>
            </a:r>
          </a:p>
          <a:p>
            <a:r>
              <a:rPr lang="de-DE" baseline="0" dirty="0"/>
              <a:t>Anwendung in der Produkthaftung</a:t>
            </a:r>
          </a:p>
          <a:p>
            <a:r>
              <a:rPr lang="de-DE" baseline="0" dirty="0"/>
              <a:t>Als EN 61508 inhaltsgleich übernommen</a:t>
            </a:r>
          </a:p>
          <a:p>
            <a:r>
              <a:rPr lang="de-DE" baseline="0" dirty="0"/>
              <a:t>SIL Sicherheitsanforderungsstufe, Beschreibt die Zuverlässigkeit der Sicherheitsfunktionen bzw. Abschaltsicherheit von gefahrenverursachenden Anwendungen</a:t>
            </a:r>
          </a:p>
          <a:p>
            <a:r>
              <a:rPr lang="de-DE" baseline="0" dirty="0"/>
              <a:t>SIL 4 stellt sehr hohe Anforderungen, selbst im </a:t>
            </a:r>
            <a:r>
              <a:rPr lang="de-DE" baseline="0" dirty="0" err="1"/>
              <a:t>KfZ</a:t>
            </a:r>
            <a:r>
              <a:rPr lang="de-DE" baseline="0" dirty="0"/>
              <a:t> und Industrie 4.0 Bereich nicht angewendet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58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Implementierung Heap 1 zeigen.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66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Nebenläufigkeit hat Auswirkung: „Thread </a:t>
            </a:r>
            <a:r>
              <a:rPr lang="de-DE" dirty="0" err="1"/>
              <a:t>safe</a:t>
            </a:r>
            <a:r>
              <a:rPr lang="de-DE" dirty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56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21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 zu </a:t>
            </a:r>
            <a:r>
              <a:rPr lang="de-DE" dirty="0" err="1"/>
              <a:t>Scheduleraufgabe</a:t>
            </a:r>
            <a:endParaRPr lang="de-DE" dirty="0"/>
          </a:p>
          <a:p>
            <a:r>
              <a:rPr lang="de-DE" dirty="0"/>
              <a:t>Einmalige Task Ausführung wird Job </a:t>
            </a:r>
            <a:r>
              <a:rPr lang="de-DE" dirty="0" err="1"/>
              <a:t>geannt</a:t>
            </a:r>
            <a:r>
              <a:rPr lang="de-DE" dirty="0"/>
              <a:t>.</a:t>
            </a:r>
          </a:p>
          <a:p>
            <a:r>
              <a:rPr lang="de-DE" dirty="0"/>
              <a:t>Sequenzielle </a:t>
            </a:r>
            <a:r>
              <a:rPr lang="de-DE" dirty="0" err="1"/>
              <a:t>ausführung</a:t>
            </a:r>
            <a:r>
              <a:rPr lang="de-DE" dirty="0"/>
              <a:t> von Task </a:t>
            </a:r>
            <a:r>
              <a:rPr lang="de-DE" dirty="0" err="1"/>
              <a:t>jobs</a:t>
            </a:r>
            <a:endParaRPr lang="de-DE" dirty="0"/>
          </a:p>
          <a:p>
            <a:r>
              <a:rPr lang="de-DE" dirty="0"/>
              <a:t>Taskwechsel  =Kontextswitch</a:t>
            </a:r>
          </a:p>
          <a:p>
            <a:r>
              <a:rPr lang="de-DE" dirty="0"/>
              <a:t>Instruktionsfolge wird nicht beeinflusst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04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7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55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8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50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06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01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99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36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27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59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7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49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4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63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5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7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0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3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1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4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1379" y="6361905"/>
            <a:ext cx="2807172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0" y="6311900"/>
            <a:ext cx="5189838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1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RealTime</a:t>
            </a:r>
            <a:r>
              <a:rPr lang="de-DE" dirty="0">
                <a:solidFill>
                  <a:schemeClr val="tx1"/>
                </a:solidFill>
              </a:rPr>
              <a:t> OS </a:t>
            </a:r>
            <a:r>
              <a:rPr lang="de-DE" dirty="0" err="1">
                <a:solidFill>
                  <a:schemeClr val="tx1"/>
                </a:solidFill>
              </a:rPr>
              <a:t>FreeRTOS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sz="3200" dirty="0">
                <a:solidFill>
                  <a:schemeClr val="tx1"/>
                </a:solidFill>
              </a:rPr>
              <a:t>auf dem STM32F4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Christoph </a:t>
            </a:r>
            <a:r>
              <a:rPr lang="de-DE" dirty="0" err="1"/>
              <a:t>Bläßer</a:t>
            </a:r>
            <a:r>
              <a:rPr lang="de-DE" dirty="0"/>
              <a:t> &amp;  Michael Ebert</a:t>
            </a:r>
          </a:p>
        </p:txBody>
      </p:sp>
    </p:spTree>
    <p:extLst>
      <p:ext uri="{BB962C8B-B14F-4D97-AF65-F5344CB8AC3E}">
        <p14:creationId xmlns:p14="http://schemas.microsoft.com/office/powerpoint/2010/main" val="147558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</a:t>
            </a:r>
            <a:r>
              <a:rPr lang="de-DE" dirty="0" err="1"/>
              <a:t>Abstraction</a:t>
            </a:r>
            <a:r>
              <a:rPr lang="de-DE" dirty="0"/>
              <a:t> Layer (HAL)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6917976" y="1825625"/>
            <a:ext cx="4014635" cy="4351338"/>
          </a:xfrm>
        </p:spPr>
        <p:txBody>
          <a:bodyPr/>
          <a:lstStyle/>
          <a:p>
            <a:r>
              <a:rPr lang="de-DE" dirty="0"/>
              <a:t>Abstraktionsebene zur HW</a:t>
            </a:r>
          </a:p>
          <a:p>
            <a:r>
              <a:rPr lang="de-DE" dirty="0"/>
              <a:t>definiert systemspezifische Werte</a:t>
            </a:r>
          </a:p>
          <a:p>
            <a:r>
              <a:rPr lang="de-DE" dirty="0"/>
              <a:t>Setzt Adressen für Hardwarezugriffe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743" b="857"/>
          <a:stretch>
            <a:fillRect/>
          </a:stretch>
        </p:blipFill>
        <p:spPr bwMode="auto">
          <a:xfrm>
            <a:off x="1103456" y="1901403"/>
            <a:ext cx="5625333" cy="315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973" y="5255829"/>
            <a:ext cx="6105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C19E46F-96A4-42F0-9ADE-8A642B59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379" y="6361905"/>
            <a:ext cx="2807172" cy="546099"/>
          </a:xfrm>
        </p:spPr>
        <p:txBody>
          <a:bodyPr/>
          <a:lstStyle/>
          <a:p>
            <a:r>
              <a:rPr lang="de-DE" dirty="0"/>
              <a:t>Umgebung</a:t>
            </a:r>
          </a:p>
        </p:txBody>
      </p:sp>
    </p:spTree>
    <p:extLst>
      <p:ext uri="{BB962C8B-B14F-4D97-AF65-F5344CB8AC3E}">
        <p14:creationId xmlns:p14="http://schemas.microsoft.com/office/powerpoint/2010/main" val="345531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Eclipse</a:t>
            </a:r>
            <a:r>
              <a:rPr lang="de-DE" dirty="0"/>
              <a:t> CDT </a:t>
            </a:r>
          </a:p>
          <a:p>
            <a:pPr lvl="1"/>
            <a:r>
              <a:rPr lang="de-DE" dirty="0"/>
              <a:t>Gnu ARM </a:t>
            </a:r>
            <a:r>
              <a:rPr lang="de-DE" dirty="0" err="1"/>
              <a:t>Plugin</a:t>
            </a:r>
            <a:endParaRPr lang="de-DE" dirty="0"/>
          </a:p>
          <a:p>
            <a:pPr lvl="1"/>
            <a:r>
              <a:rPr lang="de-DE" dirty="0"/>
              <a:t>GCC Toolchain</a:t>
            </a:r>
          </a:p>
          <a:p>
            <a:pPr lvl="2"/>
            <a:r>
              <a:rPr lang="de-DE" dirty="0"/>
              <a:t>GCC</a:t>
            </a:r>
          </a:p>
          <a:p>
            <a:pPr lvl="2"/>
            <a:r>
              <a:rPr lang="de-DE" dirty="0"/>
              <a:t>GDB (Gnu Debugger)</a:t>
            </a:r>
          </a:p>
          <a:p>
            <a:pPr lvl="1"/>
            <a:r>
              <a:rPr lang="de-DE" dirty="0"/>
              <a:t>GNU </a:t>
            </a:r>
            <a:r>
              <a:rPr lang="de-DE" dirty="0" err="1"/>
              <a:t>Build</a:t>
            </a:r>
            <a:r>
              <a:rPr lang="de-DE" dirty="0"/>
              <a:t> Tools</a:t>
            </a:r>
          </a:p>
          <a:p>
            <a:pPr lvl="2"/>
            <a:r>
              <a:rPr lang="de-DE" dirty="0"/>
              <a:t>Make</a:t>
            </a:r>
          </a:p>
          <a:p>
            <a:pPr lvl="2"/>
            <a:r>
              <a:rPr lang="de-DE" dirty="0" err="1"/>
              <a:t>Rm</a:t>
            </a:r>
            <a:r>
              <a:rPr lang="de-DE" dirty="0"/>
              <a:t>	</a:t>
            </a:r>
          </a:p>
          <a:p>
            <a:pPr lvl="1"/>
            <a:r>
              <a:rPr lang="de-DE" dirty="0"/>
              <a:t>ISP </a:t>
            </a:r>
            <a:r>
              <a:rPr lang="de-DE" dirty="0" err="1"/>
              <a:t>Programmer</a:t>
            </a:r>
            <a:endParaRPr lang="de-DE" dirty="0"/>
          </a:p>
          <a:p>
            <a:pPr lvl="2"/>
            <a:r>
              <a:rPr lang="de-DE" dirty="0" err="1"/>
              <a:t>Segger</a:t>
            </a:r>
            <a:r>
              <a:rPr lang="de-DE" dirty="0"/>
              <a:t> </a:t>
            </a:r>
            <a:r>
              <a:rPr lang="de-DE" dirty="0" err="1"/>
              <a:t>Jlink</a:t>
            </a:r>
            <a:endParaRPr lang="de-DE" dirty="0"/>
          </a:p>
          <a:p>
            <a:pPr lvl="1"/>
            <a:r>
              <a:rPr lang="de-DE" dirty="0" err="1"/>
              <a:t>OpenOCD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pic>
        <p:nvPicPr>
          <p:cNvPr id="9" name="Grafik 8" descr="20170615_1329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5010911" y="3570732"/>
            <a:ext cx="4608576" cy="25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FEDD9-CD28-4FAE-80F4-FE24693A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FD879F-9FAD-4393-ADC7-6AC52CE6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92FCF7-0BF7-4E46-AE45-4C1BC1753637}"/>
              </a:ext>
            </a:extLst>
          </p:cNvPr>
          <p:cNvSpPr txBox="1"/>
          <p:nvPr/>
        </p:nvSpPr>
        <p:spPr>
          <a:xfrm>
            <a:off x="5654581" y="2078558"/>
            <a:ext cx="4153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pvPortMalloc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pvPortFree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DFD2E7-9BE5-48A9-8A34-8124EFDDC387}"/>
              </a:ext>
            </a:extLst>
          </p:cNvPr>
          <p:cNvSpPr txBox="1"/>
          <p:nvPr/>
        </p:nvSpPr>
        <p:spPr>
          <a:xfrm>
            <a:off x="371150" y="2078558"/>
            <a:ext cx="4099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STD C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Lib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1ABE4D3-BB27-4ACC-84C4-16047217F7CE}"/>
              </a:ext>
            </a:extLst>
          </p:cNvPr>
          <p:cNvSpPr txBox="1"/>
          <p:nvPr/>
        </p:nvSpPr>
        <p:spPr>
          <a:xfrm>
            <a:off x="306197" y="2834945"/>
            <a:ext cx="43056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Thread </a:t>
            </a:r>
            <a:r>
              <a:rPr lang="de-DE" sz="2400" dirty="0" err="1"/>
              <a:t>safe</a:t>
            </a:r>
            <a:endParaRPr lang="de-DE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deterministisch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Tendieren zu Fragmentierung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Schwer zu debuggen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Benötigen viel Speicher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C2BD50F-2AC7-4AA9-9B0D-2BBFFB49CE70}"/>
              </a:ext>
            </a:extLst>
          </p:cNvPr>
          <p:cNvSpPr/>
          <p:nvPr/>
        </p:nvSpPr>
        <p:spPr>
          <a:xfrm>
            <a:off x="157928" y="1872540"/>
            <a:ext cx="4453871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125CB82-FADD-414A-84CA-5B41F4ED476B}"/>
              </a:ext>
            </a:extLst>
          </p:cNvPr>
          <p:cNvSpPr txBox="1"/>
          <p:nvPr/>
        </p:nvSpPr>
        <p:spPr>
          <a:xfrm>
            <a:off x="5748176" y="2841849"/>
            <a:ext cx="414054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Individuell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5 Templates Heap1 – Heap5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Thread </a:t>
            </a:r>
            <a:r>
              <a:rPr lang="de-DE" sz="2400" dirty="0" err="1"/>
              <a:t>safe</a:t>
            </a:r>
            <a:endParaRPr lang="de-DE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Deterministisch*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4E6EF1B-BA0D-4CBA-B55D-2F90C6EB2EB3}"/>
              </a:ext>
            </a:extLst>
          </p:cNvPr>
          <p:cNvCxnSpPr>
            <a:cxnSpLocks/>
          </p:cNvCxnSpPr>
          <p:nvPr/>
        </p:nvCxnSpPr>
        <p:spPr>
          <a:xfrm>
            <a:off x="326420" y="2339525"/>
            <a:ext cx="41513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08CC590C-874E-4B76-9273-4EDAE071DA13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6" name="Gerade Verbindung 7">
            <a:extLst>
              <a:ext uri="{FF2B5EF4-FFF2-40B4-BE49-F238E27FC236}">
                <a16:creationId xmlns:a16="http://schemas.microsoft.com/office/drawing/2014/main" id="{1A32E0AC-1C3B-499C-8BF3-EEB9B045EF38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45CB1FD-522F-4CF2-B9FA-B94EF5517E81}"/>
              </a:ext>
            </a:extLst>
          </p:cNvPr>
          <p:cNvSpPr/>
          <p:nvPr/>
        </p:nvSpPr>
        <p:spPr>
          <a:xfrm>
            <a:off x="5504497" y="1872540"/>
            <a:ext cx="4453871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9B0702B1-7159-4ED2-B7D9-6B9C306A3B62}"/>
              </a:ext>
            </a:extLst>
          </p:cNvPr>
          <p:cNvSpPr/>
          <p:nvPr/>
        </p:nvSpPr>
        <p:spPr>
          <a:xfrm>
            <a:off x="4636571" y="3605233"/>
            <a:ext cx="1071649" cy="667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1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  <p:bldP spid="13" grpId="0"/>
      <p:bldP spid="17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3FAA8-F163-4AD1-8576-9C8F0058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D47380-A749-437A-8E08-FF266797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1CC193-BF67-4D7B-9944-69EF9D5E06CF}"/>
              </a:ext>
            </a:extLst>
          </p:cNvPr>
          <p:cNvSpPr txBox="1"/>
          <p:nvPr/>
        </p:nvSpPr>
        <p:spPr>
          <a:xfrm rot="16200000">
            <a:off x="-600584" y="3560022"/>
            <a:ext cx="347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uHeap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[</a:t>
            </a:r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maxHeapSize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13F363D-59AE-415D-9A9E-BCF8093C6D7E}"/>
              </a:ext>
            </a:extLst>
          </p:cNvPr>
          <p:cNvSpPr/>
          <p:nvPr/>
        </p:nvSpPr>
        <p:spPr>
          <a:xfrm>
            <a:off x="5580211" y="2091776"/>
            <a:ext cx="1872149" cy="35667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78756D6-B56D-4EF2-9DE1-6E72F551D96E}"/>
              </a:ext>
            </a:extLst>
          </p:cNvPr>
          <p:cNvSpPr txBox="1"/>
          <p:nvPr/>
        </p:nvSpPr>
        <p:spPr>
          <a:xfrm rot="16200000">
            <a:off x="4927645" y="3609843"/>
            <a:ext cx="3177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Speicheralgorithmus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D4D5FC0-6002-4CA3-9779-A96C43486676}"/>
              </a:ext>
            </a:extLst>
          </p:cNvPr>
          <p:cNvSpPr/>
          <p:nvPr/>
        </p:nvSpPr>
        <p:spPr>
          <a:xfrm>
            <a:off x="9510545" y="2084405"/>
            <a:ext cx="1872149" cy="3574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87F2AD1-1CB1-42CD-82DF-027DDFC38308}"/>
              </a:ext>
            </a:extLst>
          </p:cNvPr>
          <p:cNvSpPr txBox="1"/>
          <p:nvPr/>
        </p:nvSpPr>
        <p:spPr>
          <a:xfrm rot="16200000">
            <a:off x="9371261" y="3560021"/>
            <a:ext cx="2150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FreeRTOS</a:t>
            </a:r>
            <a:r>
              <a:rPr lang="de-DE" sz="2800" dirty="0"/>
              <a:t> API</a:t>
            </a:r>
          </a:p>
        </p:txBody>
      </p:sp>
      <p:grpSp>
        <p:nvGrpSpPr>
          <p:cNvPr id="3" name="Stack2">
            <a:extLst>
              <a:ext uri="{FF2B5EF4-FFF2-40B4-BE49-F238E27FC236}">
                <a16:creationId xmlns:a16="http://schemas.microsoft.com/office/drawing/2014/main" id="{18C4F205-192E-45A7-AA4E-564A52280944}"/>
              </a:ext>
            </a:extLst>
          </p:cNvPr>
          <p:cNvGrpSpPr/>
          <p:nvPr/>
        </p:nvGrpSpPr>
        <p:grpSpPr>
          <a:xfrm>
            <a:off x="1706150" y="2109821"/>
            <a:ext cx="1188721" cy="3548681"/>
            <a:chOff x="3318830" y="2222252"/>
            <a:chExt cx="1188721" cy="3548681"/>
          </a:xfrm>
        </p:grpSpPr>
        <p:sp>
          <p:nvSpPr>
            <p:cNvPr id="33" name="Flussdiagramm: Dokument 32">
              <a:extLst>
                <a:ext uri="{FF2B5EF4-FFF2-40B4-BE49-F238E27FC236}">
                  <a16:creationId xmlns:a16="http://schemas.microsoft.com/office/drawing/2014/main" id="{5D37606C-86D4-400B-8E5B-1E7773E9597E}"/>
                </a:ext>
              </a:extLst>
            </p:cNvPr>
            <p:cNvSpPr/>
            <p:nvPr/>
          </p:nvSpPr>
          <p:spPr>
            <a:xfrm>
              <a:off x="3318831" y="2222252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4" name="Flussdiagramm: Dokument 33">
              <a:extLst>
                <a:ext uri="{FF2B5EF4-FFF2-40B4-BE49-F238E27FC236}">
                  <a16:creationId xmlns:a16="http://schemas.microsoft.com/office/drawing/2014/main" id="{4738961D-1BE6-42B2-8490-D5EE6B430DF1}"/>
                </a:ext>
              </a:extLst>
            </p:cNvPr>
            <p:cNvSpPr/>
            <p:nvPr/>
          </p:nvSpPr>
          <p:spPr>
            <a:xfrm rot="10800000">
              <a:off x="3318830" y="4189021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A11A284B-D537-4997-A1CF-D9EE29FD658D}"/>
                </a:ext>
              </a:extLst>
            </p:cNvPr>
            <p:cNvSpPr txBox="1"/>
            <p:nvPr/>
          </p:nvSpPr>
          <p:spPr>
            <a:xfrm>
              <a:off x="3423904" y="5306464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27CD3AA-4659-4879-838E-A38E2068E191}"/>
                </a:ext>
              </a:extLst>
            </p:cNvPr>
            <p:cNvSpPr txBox="1"/>
            <p:nvPr/>
          </p:nvSpPr>
          <p:spPr>
            <a:xfrm>
              <a:off x="3423903" y="4581530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2A582C8B-3193-492E-AA05-5CA958480D7D}"/>
                </a:ext>
              </a:extLst>
            </p:cNvPr>
            <p:cNvSpPr txBox="1"/>
            <p:nvPr/>
          </p:nvSpPr>
          <p:spPr>
            <a:xfrm>
              <a:off x="3423902" y="3371486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29C10D75-4241-4862-A582-B41B29A6D397}"/>
                </a:ext>
              </a:extLst>
            </p:cNvPr>
            <p:cNvSpPr txBox="1"/>
            <p:nvPr/>
          </p:nvSpPr>
          <p:spPr>
            <a:xfrm>
              <a:off x="3423903" y="3008053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918BD300-19F3-4F52-A56B-EAB9FD3B5041}"/>
                </a:ext>
              </a:extLst>
            </p:cNvPr>
            <p:cNvSpPr txBox="1"/>
            <p:nvPr/>
          </p:nvSpPr>
          <p:spPr>
            <a:xfrm>
              <a:off x="3423901" y="2677419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EE87C73-3E28-4986-BB17-CB576E765C29}"/>
                </a:ext>
              </a:extLst>
            </p:cNvPr>
            <p:cNvSpPr txBox="1"/>
            <p:nvPr/>
          </p:nvSpPr>
          <p:spPr>
            <a:xfrm>
              <a:off x="3423899" y="2333216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22" name="Stack1">
            <a:extLst>
              <a:ext uri="{FF2B5EF4-FFF2-40B4-BE49-F238E27FC236}">
                <a16:creationId xmlns:a16="http://schemas.microsoft.com/office/drawing/2014/main" id="{07C774FE-0421-461F-81FE-A9686F8EA1F6}"/>
              </a:ext>
            </a:extLst>
          </p:cNvPr>
          <p:cNvGrpSpPr/>
          <p:nvPr/>
        </p:nvGrpSpPr>
        <p:grpSpPr>
          <a:xfrm>
            <a:off x="1706151" y="2112609"/>
            <a:ext cx="1188721" cy="3548681"/>
            <a:chOff x="1453896" y="2084404"/>
            <a:chExt cx="1188721" cy="3548681"/>
          </a:xfrm>
        </p:grpSpPr>
        <p:sp>
          <p:nvSpPr>
            <p:cNvPr id="24" name="Flussdiagramm: Dokument 23">
              <a:extLst>
                <a:ext uri="{FF2B5EF4-FFF2-40B4-BE49-F238E27FC236}">
                  <a16:creationId xmlns:a16="http://schemas.microsoft.com/office/drawing/2014/main" id="{3B0254FD-1241-4D3F-A905-617890D9BDB7}"/>
                </a:ext>
              </a:extLst>
            </p:cNvPr>
            <p:cNvSpPr/>
            <p:nvPr/>
          </p:nvSpPr>
          <p:spPr>
            <a:xfrm>
              <a:off x="1453897" y="2084404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26" name="Flussdiagramm: Dokument 25">
              <a:extLst>
                <a:ext uri="{FF2B5EF4-FFF2-40B4-BE49-F238E27FC236}">
                  <a16:creationId xmlns:a16="http://schemas.microsoft.com/office/drawing/2014/main" id="{A541AAC5-F7A6-4D45-95FC-B3270014879A}"/>
                </a:ext>
              </a:extLst>
            </p:cNvPr>
            <p:cNvSpPr/>
            <p:nvPr/>
          </p:nvSpPr>
          <p:spPr>
            <a:xfrm rot="10800000">
              <a:off x="1453896" y="4051173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194F4F25-91D7-4DFB-B7A2-12497EDE933F}"/>
                </a:ext>
              </a:extLst>
            </p:cNvPr>
            <p:cNvSpPr txBox="1"/>
            <p:nvPr/>
          </p:nvSpPr>
          <p:spPr>
            <a:xfrm>
              <a:off x="1558970" y="5168616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3C0E7DE-0FEE-415C-86B3-EA813E4ED989}"/>
                </a:ext>
              </a:extLst>
            </p:cNvPr>
            <p:cNvSpPr txBox="1"/>
            <p:nvPr/>
          </p:nvSpPr>
          <p:spPr>
            <a:xfrm>
              <a:off x="1558968" y="3233638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F30B90D-055D-4555-8B4D-F052DD1DC1A6}"/>
                </a:ext>
              </a:extLst>
            </p:cNvPr>
            <p:cNvSpPr txBox="1"/>
            <p:nvPr/>
          </p:nvSpPr>
          <p:spPr>
            <a:xfrm>
              <a:off x="1558969" y="2870205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7CC6C5F7-D76E-4CD6-8E6D-93EF7D99116B}"/>
                </a:ext>
              </a:extLst>
            </p:cNvPr>
            <p:cNvSpPr txBox="1"/>
            <p:nvPr/>
          </p:nvSpPr>
          <p:spPr>
            <a:xfrm>
              <a:off x="1558964" y="2168275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</p:grp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28FD6023-536B-4507-B186-32031DDCA1CD}"/>
              </a:ext>
            </a:extLst>
          </p:cNvPr>
          <p:cNvSpPr/>
          <p:nvPr/>
        </p:nvSpPr>
        <p:spPr>
          <a:xfrm flipH="1">
            <a:off x="2781176" y="2187370"/>
            <a:ext cx="3010462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pvPortMalloc</a:t>
            </a:r>
            <a:r>
              <a:rPr lang="de-DE" sz="2800" dirty="0"/>
              <a:t>()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2BAA150E-DEB2-49F2-9B41-DC2C6658D9D4}"/>
              </a:ext>
            </a:extLst>
          </p:cNvPr>
          <p:cNvSpPr/>
          <p:nvPr/>
        </p:nvSpPr>
        <p:spPr>
          <a:xfrm flipH="1">
            <a:off x="7076828" y="2196480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xTaskCreate</a:t>
            </a:r>
            <a:r>
              <a:rPr lang="de-DE" sz="2800" dirty="0"/>
              <a:t>()</a:t>
            </a:r>
          </a:p>
        </p:txBody>
      </p:sp>
      <p:sp>
        <p:nvSpPr>
          <p:cNvPr id="21" name="Pfeil: delete">
            <a:extLst>
              <a:ext uri="{FF2B5EF4-FFF2-40B4-BE49-F238E27FC236}">
                <a16:creationId xmlns:a16="http://schemas.microsoft.com/office/drawing/2014/main" id="{ACA347FB-8677-4E22-B4F7-186B44D7F5F6}"/>
              </a:ext>
            </a:extLst>
          </p:cNvPr>
          <p:cNvSpPr/>
          <p:nvPr/>
        </p:nvSpPr>
        <p:spPr>
          <a:xfrm flipH="1">
            <a:off x="7076828" y="2783035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xTaskDelete</a:t>
            </a:r>
            <a:r>
              <a:rPr lang="de-DE" sz="2800" dirty="0"/>
              <a:t>()</a:t>
            </a:r>
          </a:p>
        </p:txBody>
      </p:sp>
      <p:sp>
        <p:nvSpPr>
          <p:cNvPr id="23" name="Pfeil: free">
            <a:extLst>
              <a:ext uri="{FF2B5EF4-FFF2-40B4-BE49-F238E27FC236}">
                <a16:creationId xmlns:a16="http://schemas.microsoft.com/office/drawing/2014/main" id="{787D0162-99F6-42D0-B5C2-864ABF802358}"/>
              </a:ext>
            </a:extLst>
          </p:cNvPr>
          <p:cNvSpPr/>
          <p:nvPr/>
        </p:nvSpPr>
        <p:spPr>
          <a:xfrm flipH="1">
            <a:off x="2776119" y="2793804"/>
            <a:ext cx="3010467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pvPortFree</a:t>
            </a:r>
            <a:r>
              <a:rPr lang="de-DE" sz="2800" dirty="0"/>
              <a:t>()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676F32B-652C-4325-B6B0-7228F008881D}"/>
              </a:ext>
            </a:extLst>
          </p:cNvPr>
          <p:cNvSpPr txBox="1"/>
          <p:nvPr/>
        </p:nvSpPr>
        <p:spPr>
          <a:xfrm>
            <a:off x="1811219" y="4470325"/>
            <a:ext cx="978571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Stack 1</a:t>
            </a:r>
          </a:p>
        </p:txBody>
      </p:sp>
    </p:spTree>
    <p:extLst>
      <p:ext uri="{BB962C8B-B14F-4D97-AF65-F5344CB8AC3E}">
        <p14:creationId xmlns:p14="http://schemas.microsoft.com/office/powerpoint/2010/main" val="21003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0" grpId="0" animBg="1"/>
      <p:bldP spid="20" grpId="1" animBg="1"/>
      <p:bldP spid="21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335E8-731E-46CF-8190-7196335F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Sicherheit Speicherverwaltung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C3581A-FFB1-42DE-86BE-E38404BA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grpSp>
        <p:nvGrpSpPr>
          <p:cNvPr id="41" name="Stack1">
            <a:extLst>
              <a:ext uri="{FF2B5EF4-FFF2-40B4-BE49-F238E27FC236}">
                <a16:creationId xmlns:a16="http://schemas.microsoft.com/office/drawing/2014/main" id="{2CC81243-22EA-4326-A8D2-B93A841EAA67}"/>
              </a:ext>
            </a:extLst>
          </p:cNvPr>
          <p:cNvGrpSpPr/>
          <p:nvPr/>
        </p:nvGrpSpPr>
        <p:grpSpPr>
          <a:xfrm>
            <a:off x="923250" y="2569111"/>
            <a:ext cx="1188721" cy="3548681"/>
            <a:chOff x="1453896" y="2084404"/>
            <a:chExt cx="1188721" cy="3548681"/>
          </a:xfrm>
        </p:grpSpPr>
        <p:sp>
          <p:nvSpPr>
            <p:cNvPr id="31" name="Flussdiagramm: Dokument 30">
              <a:extLst>
                <a:ext uri="{FF2B5EF4-FFF2-40B4-BE49-F238E27FC236}">
                  <a16:creationId xmlns:a16="http://schemas.microsoft.com/office/drawing/2014/main" id="{36CE3746-679B-49E2-9780-1AF51286F92D}"/>
                </a:ext>
              </a:extLst>
            </p:cNvPr>
            <p:cNvSpPr/>
            <p:nvPr/>
          </p:nvSpPr>
          <p:spPr>
            <a:xfrm>
              <a:off x="1453897" y="2084404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2" name="Flussdiagramm: Dokument 31">
              <a:extLst>
                <a:ext uri="{FF2B5EF4-FFF2-40B4-BE49-F238E27FC236}">
                  <a16:creationId xmlns:a16="http://schemas.microsoft.com/office/drawing/2014/main" id="{48211D39-C8EF-4F6B-8A60-898524E97625}"/>
                </a:ext>
              </a:extLst>
            </p:cNvPr>
            <p:cNvSpPr/>
            <p:nvPr/>
          </p:nvSpPr>
          <p:spPr>
            <a:xfrm rot="10800000">
              <a:off x="1453896" y="4051173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C866636-E777-425F-89AF-4BFB70D54A21}"/>
                </a:ext>
              </a:extLst>
            </p:cNvPr>
            <p:cNvSpPr txBox="1"/>
            <p:nvPr/>
          </p:nvSpPr>
          <p:spPr>
            <a:xfrm>
              <a:off x="1558970" y="5168616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F5EA097D-E5C1-40C4-A363-50B2723FCFC5}"/>
                </a:ext>
              </a:extLst>
            </p:cNvPr>
            <p:cNvSpPr txBox="1"/>
            <p:nvPr/>
          </p:nvSpPr>
          <p:spPr>
            <a:xfrm>
              <a:off x="1558969" y="4392882"/>
              <a:ext cx="978571" cy="79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AECECD28-014D-44CE-B776-DE02FCE2BC1C}"/>
                </a:ext>
              </a:extLst>
            </p:cNvPr>
            <p:cNvSpPr txBox="1"/>
            <p:nvPr/>
          </p:nvSpPr>
          <p:spPr>
            <a:xfrm>
              <a:off x="1558968" y="3233638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6DB0DE1-7D71-4AF6-93BB-656BE3527D7E}"/>
                </a:ext>
              </a:extLst>
            </p:cNvPr>
            <p:cNvSpPr txBox="1"/>
            <p:nvPr/>
          </p:nvSpPr>
          <p:spPr>
            <a:xfrm>
              <a:off x="1558969" y="2870205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6B3BDB3D-F5B6-4E86-9D82-495AB0E8E36D}"/>
                </a:ext>
              </a:extLst>
            </p:cNvPr>
            <p:cNvSpPr txBox="1"/>
            <p:nvPr/>
          </p:nvSpPr>
          <p:spPr>
            <a:xfrm>
              <a:off x="1558968" y="2204207"/>
              <a:ext cx="978571" cy="68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</p:grpSp>
      <p:grpSp>
        <p:nvGrpSpPr>
          <p:cNvPr id="52" name="Stack 2">
            <a:extLst>
              <a:ext uri="{FF2B5EF4-FFF2-40B4-BE49-F238E27FC236}">
                <a16:creationId xmlns:a16="http://schemas.microsoft.com/office/drawing/2014/main" id="{AD091ACE-09A4-47B1-8087-0836739E417F}"/>
              </a:ext>
            </a:extLst>
          </p:cNvPr>
          <p:cNvGrpSpPr/>
          <p:nvPr/>
        </p:nvGrpSpPr>
        <p:grpSpPr>
          <a:xfrm>
            <a:off x="923249" y="2319439"/>
            <a:ext cx="1505420" cy="3798353"/>
            <a:chOff x="3346758" y="1881565"/>
            <a:chExt cx="1505420" cy="3798353"/>
          </a:xfrm>
        </p:grpSpPr>
        <p:sp>
          <p:nvSpPr>
            <p:cNvPr id="43" name="Flussdiagramm: Dokument 42">
              <a:extLst>
                <a:ext uri="{FF2B5EF4-FFF2-40B4-BE49-F238E27FC236}">
                  <a16:creationId xmlns:a16="http://schemas.microsoft.com/office/drawing/2014/main" id="{0AF68594-CF07-4B95-B037-60C7E21A46B9}"/>
                </a:ext>
              </a:extLst>
            </p:cNvPr>
            <p:cNvSpPr/>
            <p:nvPr/>
          </p:nvSpPr>
          <p:spPr>
            <a:xfrm>
              <a:off x="3346759" y="2131237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44" name="Flussdiagramm: Dokument 43">
              <a:extLst>
                <a:ext uri="{FF2B5EF4-FFF2-40B4-BE49-F238E27FC236}">
                  <a16:creationId xmlns:a16="http://schemas.microsoft.com/office/drawing/2014/main" id="{C7CE26FB-3391-4BCD-AF17-1DD4CEE488AC}"/>
                </a:ext>
              </a:extLst>
            </p:cNvPr>
            <p:cNvSpPr/>
            <p:nvPr/>
          </p:nvSpPr>
          <p:spPr>
            <a:xfrm rot="10800000">
              <a:off x="3346758" y="4098006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3AE9DB08-ED8D-421E-A37F-4B17A29A7313}"/>
                </a:ext>
              </a:extLst>
            </p:cNvPr>
            <p:cNvSpPr txBox="1"/>
            <p:nvPr/>
          </p:nvSpPr>
          <p:spPr>
            <a:xfrm>
              <a:off x="3451832" y="5215449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46B09944-2BE5-43F6-9AAC-24012C1CBFE8}"/>
                </a:ext>
              </a:extLst>
            </p:cNvPr>
            <p:cNvSpPr txBox="1"/>
            <p:nvPr/>
          </p:nvSpPr>
          <p:spPr>
            <a:xfrm>
              <a:off x="3451831" y="4439715"/>
              <a:ext cx="978571" cy="79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89C3D818-E772-49D8-84E7-FE6974836245}"/>
                </a:ext>
              </a:extLst>
            </p:cNvPr>
            <p:cNvSpPr txBox="1"/>
            <p:nvPr/>
          </p:nvSpPr>
          <p:spPr>
            <a:xfrm>
              <a:off x="3451830" y="3280471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65AAD603-CCDF-4DA8-9D60-EE72357DDC3C}"/>
                </a:ext>
              </a:extLst>
            </p:cNvPr>
            <p:cNvSpPr txBox="1"/>
            <p:nvPr/>
          </p:nvSpPr>
          <p:spPr>
            <a:xfrm>
              <a:off x="3451831" y="2917038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3D72182E-434E-4DB6-AA96-A7E7FCB40223}"/>
                </a:ext>
              </a:extLst>
            </p:cNvPr>
            <p:cNvSpPr txBox="1"/>
            <p:nvPr/>
          </p:nvSpPr>
          <p:spPr>
            <a:xfrm>
              <a:off x="3451830" y="2251040"/>
              <a:ext cx="978571" cy="68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58840F64-6E6B-4869-8566-574E8EECEAB7}"/>
                </a:ext>
              </a:extLst>
            </p:cNvPr>
            <p:cNvSpPr txBox="1"/>
            <p:nvPr/>
          </p:nvSpPr>
          <p:spPr>
            <a:xfrm>
              <a:off x="3451829" y="1881565"/>
              <a:ext cx="978573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2</a:t>
              </a:r>
            </a:p>
          </p:txBody>
        </p:sp>
        <p:sp>
          <p:nvSpPr>
            <p:cNvPr id="51" name="Explosion: 8 Zacken 50">
              <a:extLst>
                <a:ext uri="{FF2B5EF4-FFF2-40B4-BE49-F238E27FC236}">
                  <a16:creationId xmlns:a16="http://schemas.microsoft.com/office/drawing/2014/main" id="{F2C96439-139F-4FC5-A6FE-BF5395FE020C}"/>
                </a:ext>
              </a:extLst>
            </p:cNvPr>
            <p:cNvSpPr/>
            <p:nvPr/>
          </p:nvSpPr>
          <p:spPr>
            <a:xfrm>
              <a:off x="4323858" y="1917582"/>
              <a:ext cx="528320" cy="561163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91FE440D-8245-4030-91C3-2AE5519CBC7B}"/>
              </a:ext>
            </a:extLst>
          </p:cNvPr>
          <p:cNvSpPr txBox="1"/>
          <p:nvPr/>
        </p:nvSpPr>
        <p:spPr>
          <a:xfrm>
            <a:off x="3638550" y="1770681"/>
            <a:ext cx="4057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Heap /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Stackoverflow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B34478A4-3DF0-4DA3-BFBF-F327822B9EB6}"/>
              </a:ext>
            </a:extLst>
          </p:cNvPr>
          <p:cNvSpPr txBox="1"/>
          <p:nvPr/>
        </p:nvSpPr>
        <p:spPr>
          <a:xfrm>
            <a:off x="3638551" y="2636037"/>
            <a:ext cx="740536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Problem dynamisches Speicher Allokation: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Schwer zu debuggen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Kann erst nach langer Zeit auftreten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Ende mit Systemabsturz (</a:t>
            </a:r>
            <a:r>
              <a:rPr lang="de-DE" sz="2400" dirty="0" err="1"/>
              <a:t>HardFault</a:t>
            </a:r>
            <a:r>
              <a:rPr lang="de-DE" sz="2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565823B4-253F-4861-8B8B-E51D328A6FDD}"/>
              </a:ext>
            </a:extLst>
          </p:cNvPr>
          <p:cNvSpPr txBox="1"/>
          <p:nvPr/>
        </p:nvSpPr>
        <p:spPr>
          <a:xfrm>
            <a:off x="3638550" y="4000426"/>
            <a:ext cx="70700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dirty="0"/>
          </a:p>
          <a:p>
            <a:r>
              <a:rPr lang="de-DE" sz="2400" dirty="0"/>
              <a:t>Abhilfe statische Speicher Allokation: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Speicher zu Kompilierzeit bekannt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mehr Speicher benötigt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Andere Erzeugerfunktionen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06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6" grpId="0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8F88D-0F67-4D0B-B549-3B5E3648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Gefahren der Speicherverwaltung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AB996B-5BC3-4B38-AEEA-75C080DA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825782-9CEE-406B-B21E-1A7A91A4371A}"/>
              </a:ext>
            </a:extLst>
          </p:cNvPr>
          <p:cNvSpPr txBox="1"/>
          <p:nvPr/>
        </p:nvSpPr>
        <p:spPr>
          <a:xfrm>
            <a:off x="4348480" y="1785464"/>
            <a:ext cx="5322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Fehlerhafte Speicherzugriffe</a:t>
            </a:r>
          </a:p>
        </p:txBody>
      </p:sp>
      <p:pic>
        <p:nvPicPr>
          <p:cNvPr id="7" name="shared2">
            <a:extLst>
              <a:ext uri="{FF2B5EF4-FFF2-40B4-BE49-F238E27FC236}">
                <a16:creationId xmlns:a16="http://schemas.microsoft.com/office/drawing/2014/main" id="{C60C41F0-CA20-47FD-B246-094DAD5CB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9" y="2764822"/>
            <a:ext cx="2761331" cy="2523600"/>
          </a:xfrm>
          <a:prstGeom prst="rect">
            <a:avLst/>
          </a:prstGeom>
        </p:spPr>
      </p:pic>
      <p:pic>
        <p:nvPicPr>
          <p:cNvPr id="8" name="shared3">
            <a:extLst>
              <a:ext uri="{FF2B5EF4-FFF2-40B4-BE49-F238E27FC236}">
                <a16:creationId xmlns:a16="http://schemas.microsoft.com/office/drawing/2014/main" id="{DEDE43A7-3739-46DB-9881-BB5827FEC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9" y="2764822"/>
            <a:ext cx="3242887" cy="25236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9F35F86-5C04-40CA-A5F6-057A7F23E8B9}"/>
              </a:ext>
            </a:extLst>
          </p:cNvPr>
          <p:cNvSpPr txBox="1"/>
          <p:nvPr/>
        </p:nvSpPr>
        <p:spPr>
          <a:xfrm>
            <a:off x="4450081" y="2465015"/>
            <a:ext cx="6807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Problem gemeinsamen Adressraum: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ungewollte Speicherzugriffe z.B. durch Pointer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Fehler können z.T. nur sporadisch in auftreten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Sehr schwer zu analysieren durch Nebenläufigkeit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18EAD15-ECD9-470F-86E0-F0C36D525318}"/>
              </a:ext>
            </a:extLst>
          </p:cNvPr>
          <p:cNvSpPr txBox="1"/>
          <p:nvPr/>
        </p:nvSpPr>
        <p:spPr>
          <a:xfrm>
            <a:off x="4450081" y="4208838"/>
            <a:ext cx="65531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Abhilfe durch Einsatz einer MPU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MPU kontrolliert Zugriffe auf Speicher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Zugriffe über Berechtigungen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Zugriff auf Kernel nur über API Möglich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Nicht für alle Mikroprozessoren verfügbar</a:t>
            </a:r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16936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DABF4-6A95-439D-8D3A-DA3970FB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6F6AC-791A-49A7-82E1-DD2C666C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8000" dirty="0"/>
              <a:t>sind eigenständige Programmeinheiten</a:t>
            </a:r>
          </a:p>
          <a:p>
            <a:r>
              <a:rPr lang="de-DE" sz="8000" dirty="0"/>
              <a:t>werden mit </a:t>
            </a:r>
            <a:r>
              <a:rPr lang="de-DE" sz="8000" dirty="0" err="1"/>
              <a:t>xTaskCreate</a:t>
            </a:r>
            <a:r>
              <a:rPr lang="de-DE" sz="8000" dirty="0"/>
              <a:t>() erzeugt</a:t>
            </a:r>
          </a:p>
          <a:p>
            <a:r>
              <a:rPr lang="de-DE" sz="8000" dirty="0"/>
              <a:t>werden mit </a:t>
            </a:r>
            <a:r>
              <a:rPr lang="de-DE" sz="8000" dirty="0" err="1"/>
              <a:t>xTaskDelete</a:t>
            </a:r>
            <a:r>
              <a:rPr lang="de-DE" sz="8000" dirty="0"/>
              <a:t>() gelöscht</a:t>
            </a:r>
          </a:p>
          <a:p>
            <a:r>
              <a:rPr lang="de-DE" sz="8000" dirty="0"/>
              <a:t>werden in einer Schleife ausgeführt</a:t>
            </a:r>
          </a:p>
          <a:p>
            <a:r>
              <a:rPr lang="de-DE" sz="8000" dirty="0"/>
              <a:t>sind Event gesteuert </a:t>
            </a:r>
          </a:p>
          <a:p>
            <a:pPr lvl="1"/>
            <a:r>
              <a:rPr lang="de-DE" sz="8000" dirty="0"/>
              <a:t>Interprozesskommunikation</a:t>
            </a:r>
          </a:p>
          <a:p>
            <a:pPr lvl="1"/>
            <a:r>
              <a:rPr lang="de-DE" sz="8000" dirty="0" err="1"/>
              <a:t>Timerevent</a:t>
            </a:r>
            <a:endParaRPr lang="de-DE" sz="8000" dirty="0"/>
          </a:p>
          <a:p>
            <a:r>
              <a:rPr lang="de-DE" sz="8000" dirty="0"/>
              <a:t>besteht aus</a:t>
            </a:r>
          </a:p>
          <a:p>
            <a:pPr lvl="1"/>
            <a:r>
              <a:rPr lang="de-DE" sz="8000" dirty="0"/>
              <a:t>TCB (Task Control Block)</a:t>
            </a:r>
          </a:p>
          <a:p>
            <a:pPr lvl="1"/>
            <a:r>
              <a:rPr lang="de-DE" sz="8000" dirty="0"/>
              <a:t>Stack</a:t>
            </a:r>
          </a:p>
          <a:p>
            <a:r>
              <a:rPr lang="de-DE" sz="8000" dirty="0"/>
              <a:t>haben eine Priorität</a:t>
            </a:r>
          </a:p>
          <a:p>
            <a:r>
              <a:rPr lang="de-DE" sz="8000" dirty="0"/>
              <a:t>Einmalige Ausführung  = Task </a:t>
            </a:r>
            <a:r>
              <a:rPr lang="de-DE" sz="8000" dirty="0" err="1"/>
              <a:t>job</a:t>
            </a:r>
            <a:endParaRPr lang="de-DE" sz="8000" dirty="0"/>
          </a:p>
          <a:p>
            <a:r>
              <a:rPr lang="de-DE" sz="8000" dirty="0"/>
              <a:t>Systemtask : Die </a:t>
            </a:r>
            <a:r>
              <a:rPr lang="de-DE" sz="8000" dirty="0" err="1"/>
              <a:t>Idle</a:t>
            </a:r>
            <a:r>
              <a:rPr lang="de-DE" sz="8000" dirty="0"/>
              <a:t> Task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4372B-5773-4BFE-BE11-02BCA115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0623CE-4406-41FF-BA93-CF12837C4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971" y="1823430"/>
            <a:ext cx="3467584" cy="4353533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4D9A601-C368-4E43-BB5D-767AD05ED3A8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C461B434-F8B8-4802-822E-BFA54862EE43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43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38962-AA10-4831-A21F-39427C91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029D67-7C47-434B-83E3-5F74F5C0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5CE94F3-710B-4ED5-BB05-5AC8534A09D0}"/>
              </a:ext>
            </a:extLst>
          </p:cNvPr>
          <p:cNvSpPr txBox="1"/>
          <p:nvPr/>
        </p:nvSpPr>
        <p:spPr>
          <a:xfrm>
            <a:off x="5878441" y="1982933"/>
            <a:ext cx="6142772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Alle Algorithmen basieren auf Round-Robin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Fixed </a:t>
            </a:r>
            <a:r>
              <a:rPr lang="de-DE" sz="2400" dirty="0" err="1"/>
              <a:t>Priority</a:t>
            </a:r>
            <a:r>
              <a:rPr lang="de-DE" sz="2400" dirty="0"/>
              <a:t> Scheduling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1 CPU Kern = 1 max. Task im Running State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Einfache Konfiguration über </a:t>
            </a:r>
            <a:r>
              <a:rPr lang="de-DE" sz="2400" dirty="0" err="1"/>
              <a:t>FreeRTOS</a:t>
            </a:r>
            <a:r>
              <a:rPr lang="de-DE" sz="2400" dirty="0"/>
              <a:t> </a:t>
            </a:r>
            <a:r>
              <a:rPr lang="de-DE" sz="2400" dirty="0" err="1"/>
              <a:t>Config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3 Scheduling Optionen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Cooperative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 Mode </a:t>
            </a:r>
            <a:r>
              <a:rPr lang="de-DE" sz="2400" dirty="0" err="1"/>
              <a:t>with</a:t>
            </a:r>
            <a:r>
              <a:rPr lang="de-DE" sz="2400" dirty="0"/>
              <a:t> Time </a:t>
            </a:r>
            <a:r>
              <a:rPr lang="de-DE" sz="2400" dirty="0" err="1"/>
              <a:t>Slicing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92E8399-6E1E-470E-BBA4-7805A5080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4" y="2274791"/>
            <a:ext cx="4856901" cy="28856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4EB05B5-0B7D-4339-8E3C-781ADB450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43" y="3348083"/>
            <a:ext cx="3996653" cy="73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9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DF3BA-93D7-43E7-82CA-DEEB8031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Cooperative</a:t>
            </a:r>
            <a:r>
              <a:rPr lang="de-DE" dirty="0"/>
              <a:t> Mode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A6171D-17AF-4DB6-972C-AA843CF5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A9E71F-8875-4FBF-BCFB-43FC72A0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4606"/>
            <a:ext cx="6638037" cy="245726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0EA15AE-3A19-4008-9E2C-B9B664F69BC6}"/>
              </a:ext>
            </a:extLst>
          </p:cNvPr>
          <p:cNvSpPr/>
          <p:nvPr/>
        </p:nvSpPr>
        <p:spPr>
          <a:xfrm>
            <a:off x="3285744" y="5583936"/>
            <a:ext cx="2164080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427544-5025-40C2-90C4-BFF017665F94}"/>
              </a:ext>
            </a:extLst>
          </p:cNvPr>
          <p:cNvSpPr/>
          <p:nvPr/>
        </p:nvSpPr>
        <p:spPr>
          <a:xfrm>
            <a:off x="5565648" y="5535168"/>
            <a:ext cx="2791968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2CC0027-EB22-4F54-A686-52F98ACA376A}"/>
              </a:ext>
            </a:extLst>
          </p:cNvPr>
          <p:cNvSpPr txBox="1"/>
          <p:nvPr/>
        </p:nvSpPr>
        <p:spPr>
          <a:xfrm>
            <a:off x="6961632" y="2080252"/>
            <a:ext cx="427024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Kontextwechsel nur durch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taskYield</a:t>
            </a:r>
            <a:r>
              <a:rPr lang="de-DE" sz="2400" dirty="0"/>
              <a:t>()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blocked</a:t>
            </a:r>
            <a:r>
              <a:rPr lang="de-DE" sz="2400" dirty="0"/>
              <a:t> API </a:t>
            </a:r>
            <a:r>
              <a:rPr lang="de-DE" sz="2400" dirty="0" err="1"/>
              <a:t>call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Taskwechsel -Task mit höchster </a:t>
            </a:r>
            <a:r>
              <a:rPr lang="de-DE" sz="2400" dirty="0" err="1"/>
              <a:t>Prio</a:t>
            </a:r>
            <a:r>
              <a:rPr lang="de-DE" sz="2400" dirty="0"/>
              <a:t> wird gewählt.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gleicher Priorität wechseln sich ab (RR)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Praktisch bei externen Ressourcen</a:t>
            </a:r>
          </a:p>
          <a:p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87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A0C1A-5C57-4903-BCAC-8EF4B7B6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Preemptive</a:t>
            </a:r>
            <a:r>
              <a:rPr lang="de-DE" dirty="0"/>
              <a:t> Mode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E7112C-1805-4AB3-95F5-679174C7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E9BD3A-4987-4A32-A202-D5460725C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9"/>
          <a:stretch/>
        </p:blipFill>
        <p:spPr>
          <a:xfrm>
            <a:off x="100584" y="2403881"/>
            <a:ext cx="6592824" cy="253821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6F6093D-DCC7-493F-AD35-4E0486367A3E}"/>
              </a:ext>
            </a:extLst>
          </p:cNvPr>
          <p:cNvSpPr txBox="1"/>
          <p:nvPr/>
        </p:nvSpPr>
        <p:spPr>
          <a:xfrm>
            <a:off x="6556248" y="2934324"/>
            <a:ext cx="55321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Ready Task mit high </a:t>
            </a:r>
            <a:r>
              <a:rPr lang="de-DE" sz="2400" dirty="0" err="1"/>
              <a:t>Prio</a:t>
            </a:r>
            <a:r>
              <a:rPr lang="de-DE" sz="2400" dirty="0"/>
              <a:t> verdrängt </a:t>
            </a:r>
            <a:r>
              <a:rPr lang="de-DE" sz="2400" b="1" dirty="0"/>
              <a:t>sofort</a:t>
            </a:r>
            <a:r>
              <a:rPr lang="de-DE" sz="2400" dirty="0"/>
              <a:t> Running Task mit </a:t>
            </a:r>
            <a:r>
              <a:rPr lang="de-DE" sz="2400" dirty="0" err="1"/>
              <a:t>low</a:t>
            </a:r>
            <a:r>
              <a:rPr lang="de-DE" sz="2400" dirty="0"/>
              <a:t> </a:t>
            </a:r>
            <a:r>
              <a:rPr lang="de-DE" sz="2400" dirty="0" err="1"/>
              <a:t>Prio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gleicher Priorität wechseln sich ab (RR)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920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9323" y="152061"/>
            <a:ext cx="10515600" cy="1325563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Echtzeitsysteme</a:t>
            </a:r>
          </a:p>
          <a:p>
            <a:r>
              <a:rPr lang="de-DE" dirty="0" err="1"/>
              <a:t>FreeRTOS</a:t>
            </a:r>
            <a:endParaRPr lang="de-DE" dirty="0"/>
          </a:p>
          <a:p>
            <a:r>
              <a:rPr lang="de-DE" dirty="0"/>
              <a:t>Umgebung</a:t>
            </a:r>
          </a:p>
          <a:p>
            <a:r>
              <a:rPr lang="de-DE" dirty="0"/>
              <a:t>Memory </a:t>
            </a:r>
            <a:r>
              <a:rPr lang="de-DE" dirty="0" err="1"/>
              <a:t>Allocation</a:t>
            </a:r>
            <a:endParaRPr lang="de-DE" dirty="0"/>
          </a:p>
          <a:p>
            <a:r>
              <a:rPr lang="de-DE" dirty="0" err="1"/>
              <a:t>Scheduling</a:t>
            </a:r>
            <a:endParaRPr lang="de-DE" dirty="0"/>
          </a:p>
          <a:p>
            <a:r>
              <a:rPr lang="de-DE" dirty="0"/>
              <a:t>Intertask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/>
              <a:t>Interrupt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 err="1"/>
              <a:t>FreeRTOS</a:t>
            </a:r>
            <a:r>
              <a:rPr lang="de-DE" dirty="0"/>
              <a:t> in Praxis</a:t>
            </a:r>
          </a:p>
        </p:txBody>
      </p:sp>
    </p:spTree>
    <p:extLst>
      <p:ext uri="{BB962C8B-B14F-4D97-AF65-F5344CB8AC3E}">
        <p14:creationId xmlns:p14="http://schemas.microsoft.com/office/powerpoint/2010/main" val="3663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DEC9F-BEB8-403E-B5B2-21FB12CB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 </a:t>
            </a:r>
            <a:r>
              <a:rPr lang="de-DE" dirty="0" err="1"/>
              <a:t>Slicing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E2668C-D1E6-4735-8A01-AC8511E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F5065B-2E9D-498C-BA83-A908F5070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2" b="27106"/>
          <a:stretch/>
        </p:blipFill>
        <p:spPr>
          <a:xfrm>
            <a:off x="0" y="1690688"/>
            <a:ext cx="6331505" cy="214533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1FAE22D-5880-4263-A828-EC45E634728F}"/>
              </a:ext>
            </a:extLst>
          </p:cNvPr>
          <p:cNvSpPr txBox="1"/>
          <p:nvPr/>
        </p:nvSpPr>
        <p:spPr>
          <a:xfrm>
            <a:off x="6331505" y="2439158"/>
            <a:ext cx="5532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Option für </a:t>
            </a: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gleicher Priorität wechseln sich ab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Feste </a:t>
            </a:r>
            <a:r>
              <a:rPr lang="de-DE" sz="2400" dirty="0" err="1"/>
              <a:t>Schedulingintervalle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zwischen 1 und 100 </a:t>
            </a:r>
            <a:r>
              <a:rPr lang="de-DE" sz="2400" dirty="0" err="1"/>
              <a:t>ms</a:t>
            </a:r>
            <a:r>
              <a:rPr lang="de-DE" sz="2400" dirty="0"/>
              <a:t> Tick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Timing basieren auf dem </a:t>
            </a:r>
            <a:r>
              <a:rPr lang="de-DE" sz="2400" dirty="0" err="1"/>
              <a:t>Systick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Die wohl am häufigsten verwendete Konfiguration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29BEF9-9AB3-4B0A-A7B1-BCC8900D9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96" y="4027087"/>
            <a:ext cx="5037257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96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4AF4F-AC12-4EDD-9431-0C1B3326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Echtzeitfähigkeit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7E254-5A7C-4A51-A0E0-C85013CBB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Eintreffendes Ereignisse  </a:t>
            </a:r>
            <a:r>
              <a:rPr lang="de-DE" dirty="0">
                <a:sym typeface="Wingdings" panose="05000000000000000000" pitchFamily="2" charset="2"/>
              </a:rPr>
              <a:t> deterministische Antwort</a:t>
            </a:r>
          </a:p>
          <a:p>
            <a:r>
              <a:rPr lang="de-DE" dirty="0">
                <a:sym typeface="Wingdings" panose="05000000000000000000" pitchFamily="2" charset="2"/>
              </a:rPr>
              <a:t>Wie?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Geeignete Scheduling Algorithmen (z.B. Fixed </a:t>
            </a:r>
            <a:r>
              <a:rPr lang="de-DE" dirty="0" err="1">
                <a:sym typeface="Wingdings" panose="05000000000000000000" pitchFamily="2" charset="2"/>
              </a:rPr>
              <a:t>Preemtive</a:t>
            </a:r>
            <a:r>
              <a:rPr lang="de-DE" dirty="0">
                <a:sym typeface="Wingdings" panose="05000000000000000000" pitchFamily="2" charset="2"/>
              </a:rPr>
              <a:t> Scheduling)</a:t>
            </a:r>
          </a:p>
          <a:p>
            <a:pPr lvl="1"/>
            <a:r>
              <a:rPr lang="de-DE" dirty="0"/>
              <a:t>Nichtblockierende Intertaskkommunikation</a:t>
            </a:r>
          </a:p>
          <a:p>
            <a:r>
              <a:rPr lang="de-DE" dirty="0" err="1"/>
              <a:t>Schedulinganalyse</a:t>
            </a:r>
            <a:endParaRPr lang="de-DE" dirty="0"/>
          </a:p>
          <a:p>
            <a:pPr lvl="1"/>
            <a:r>
              <a:rPr lang="de-DE" dirty="0"/>
              <a:t>Design Phase</a:t>
            </a:r>
          </a:p>
          <a:p>
            <a:pPr lvl="1"/>
            <a:r>
              <a:rPr lang="de-DE" dirty="0" err="1"/>
              <a:t>Worst</a:t>
            </a:r>
            <a:r>
              <a:rPr lang="de-DE" dirty="0"/>
              <a:t> Case </a:t>
            </a:r>
            <a:r>
              <a:rPr lang="de-DE" dirty="0" err="1"/>
              <a:t>Runtime</a:t>
            </a:r>
            <a:r>
              <a:rPr lang="de-DE" dirty="0"/>
              <a:t> / </a:t>
            </a:r>
            <a:r>
              <a:rPr lang="de-DE" dirty="0" err="1"/>
              <a:t>Worst</a:t>
            </a:r>
            <a:r>
              <a:rPr lang="de-DE" dirty="0"/>
              <a:t> Case Response Times</a:t>
            </a:r>
          </a:p>
          <a:p>
            <a:pPr lvl="1"/>
            <a:r>
              <a:rPr lang="de-DE" dirty="0"/>
              <a:t>RMA / DMA</a:t>
            </a:r>
          </a:p>
          <a:p>
            <a:r>
              <a:rPr lang="de-DE" dirty="0"/>
              <a:t>Für </a:t>
            </a:r>
            <a:r>
              <a:rPr lang="de-DE"/>
              <a:t>welche Systeme </a:t>
            </a:r>
            <a:r>
              <a:rPr lang="de-DE" dirty="0"/>
              <a:t>ist </a:t>
            </a:r>
            <a:r>
              <a:rPr lang="de-DE" dirty="0" err="1"/>
              <a:t>FreeRTOS</a:t>
            </a:r>
            <a:r>
              <a:rPr lang="de-DE" dirty="0"/>
              <a:t> geeignet ?</a:t>
            </a:r>
          </a:p>
          <a:p>
            <a:pPr lvl="1"/>
            <a:r>
              <a:rPr lang="de-DE" dirty="0"/>
              <a:t>Für weiche Echtzeitsystem</a:t>
            </a:r>
          </a:p>
          <a:p>
            <a:pPr lvl="1"/>
            <a:r>
              <a:rPr lang="de-DE" dirty="0"/>
              <a:t>Für harte Echtzeitsysteme von den Anforderungen / Kontext abhängig</a:t>
            </a:r>
          </a:p>
          <a:p>
            <a:pPr lvl="1"/>
            <a:r>
              <a:rPr lang="de-DE" dirty="0"/>
              <a:t>Für harte Echtzeitmessung erforderlich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065097-734D-4D6C-AEBD-B7B912DA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</p:spTree>
    <p:extLst>
      <p:ext uri="{BB962C8B-B14F-4D97-AF65-F5344CB8AC3E}">
        <p14:creationId xmlns:p14="http://schemas.microsoft.com/office/powerpoint/2010/main" val="233588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11640" cy="4351338"/>
          </a:xfrm>
        </p:spPr>
        <p:txBody>
          <a:bodyPr/>
          <a:lstStyle/>
          <a:p>
            <a:r>
              <a:rPr lang="de-DE" dirty="0"/>
              <a:t>Tasks müssen untereinander kommunizieren &amp; Daten austauschen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953008" y="2740490"/>
          <a:ext cx="884413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567"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Queues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Mutexe</a:t>
                      </a:r>
                      <a:r>
                        <a:rPr lang="de-DE" dirty="0"/>
                        <a:t>/Semaphore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Task </a:t>
                      </a:r>
                      <a:r>
                        <a:rPr lang="de-DE" dirty="0" err="1"/>
                        <a:t>Notification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606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</a:t>
                      </a:r>
                      <a:r>
                        <a:rPr lang="de-DE" baseline="0" dirty="0"/>
                        <a:t>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schreibbar (ideal durch einen)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Datenobjekte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Kann mehrere Objekte beinhalten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</a:t>
                      </a:r>
                      <a:r>
                        <a:rPr lang="de-DE" baseline="0" dirty="0"/>
                        <a:t> lesbar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binäre Zustände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i.d.R. nur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 err="1"/>
                        <a:t>Synchronistation</a:t>
                      </a:r>
                      <a:endParaRPr lang="de-DE" dirty="0"/>
                    </a:p>
                    <a:p>
                      <a:pPr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Task-Speicherbereich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Nur durch den jeweiligen Task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Beinhaltet</a:t>
                      </a:r>
                      <a:r>
                        <a:rPr lang="de-DE" baseline="0" dirty="0"/>
                        <a:t> Datenobjekt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58747079-608B-4AFA-8078-48F04CFA1DE0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7">
            <a:extLst>
              <a:ext uri="{FF2B5EF4-FFF2-40B4-BE49-F238E27FC236}">
                <a16:creationId xmlns:a16="http://schemas.microsoft.com/office/drawing/2014/main" id="{BC63F1A0-1B96-41B0-8879-307260B3DFDF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1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1797271" y="3174116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xSemaphoreTake</a:t>
            </a:r>
            <a:r>
              <a:rPr lang="de-DE" dirty="0"/>
              <a:t>()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802525" y="3494684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xSemaphoreSetFromISR</a:t>
            </a:r>
            <a:r>
              <a:rPr lang="de-DE" dirty="0"/>
              <a:t>()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62759" y="2596054"/>
            <a:ext cx="461665" cy="11409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Interrupt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5497033" y="274320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319284" y="27361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7159256" y="2725478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497033" y="3125989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326407" y="3136622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497033" y="3466245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1605516" y="2870791"/>
            <a:ext cx="680484" cy="287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2349795" y="2828260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1616149" y="2881423"/>
            <a:ext cx="1052623" cy="2977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2693589" y="2828142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>
            <a:stCxn id="32" idx="4"/>
          </p:cNvCxnSpPr>
          <p:nvPr/>
        </p:nvCxnSpPr>
        <p:spPr>
          <a:xfrm>
            <a:off x="2397642" y="2934586"/>
            <a:ext cx="2046767" cy="180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4253022" y="3369179"/>
            <a:ext cx="192486" cy="1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15" idx="1"/>
          </p:cNvCxnSpPr>
          <p:nvPr/>
        </p:nvCxnSpPr>
        <p:spPr>
          <a:xfrm flipV="1">
            <a:off x="1609725" y="3679350"/>
            <a:ext cx="192800" cy="6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7" idx="3"/>
          </p:cNvCxnSpPr>
          <p:nvPr/>
        </p:nvCxnSpPr>
        <p:spPr>
          <a:xfrm>
            <a:off x="2937633" y="2879840"/>
            <a:ext cx="1481967" cy="234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7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4" grpId="1" build="allAtOnce"/>
      <p:bldP spid="14" grpId="2" build="allAtOnce"/>
      <p:bldP spid="14" grpId="3" build="allAtOnce"/>
      <p:bldP spid="14" grpId="4" build="allAtOnce"/>
      <p:bldP spid="15" grpId="0"/>
      <p:bldP spid="15" grpId="1"/>
      <p:bldP spid="15" grpId="2"/>
      <p:bldP spid="15" grpId="3"/>
      <p:bldP spid="20" grpId="0"/>
      <p:bldP spid="20" grpId="1"/>
      <p:bldP spid="20" grpId="2"/>
      <p:bldP spid="20" grpId="3"/>
      <p:bldP spid="21" grpId="0"/>
      <p:bldP spid="21" grpId="1"/>
      <p:bldP spid="24" grpId="0"/>
      <p:bldP spid="24" grpId="1"/>
      <p:bldP spid="25" grpId="0"/>
      <p:bldP spid="25" grpId="1"/>
      <p:bldP spid="26" grpId="0"/>
      <p:bldP spid="26" grpId="1"/>
      <p:bldP spid="26" grpId="2"/>
      <p:bldP spid="26" grpId="3"/>
      <p:bldP spid="26" grpId="4"/>
      <p:bldP spid="26" grpId="5"/>
      <p:bldP spid="27" grpId="0"/>
      <p:bldP spid="27" grpId="1"/>
      <p:bldP spid="27" grpId="2"/>
      <p:bldP spid="27" grpId="3"/>
      <p:bldP spid="27" grpId="4"/>
      <p:bldP spid="27" grpId="5"/>
      <p:bldP spid="28" grpId="0"/>
      <p:bldP spid="28" grpId="1"/>
      <p:bldP spid="28" grpId="2"/>
      <p:bldP spid="28" grpId="3"/>
      <p:bldP spid="29" grpId="0"/>
      <p:bldP spid="29" grpId="1"/>
      <p:bldP spid="29" grpId="2"/>
      <p:bldP spid="29" grpId="3"/>
      <p:bldP spid="32" grpId="0" animBg="1"/>
      <p:bldP spid="32" grpId="1" animBg="1"/>
      <p:bldP spid="36" grpId="0" animBg="1"/>
      <p:bldP spid="3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Wir stehen nun gerne für Fragen und Diskusionen zur Verfügung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Ende</a:t>
            </a:r>
          </a:p>
        </p:txBody>
      </p:sp>
    </p:spTree>
    <p:extLst>
      <p:ext uri="{BB962C8B-B14F-4D97-AF65-F5344CB8AC3E}">
        <p14:creationId xmlns:p14="http://schemas.microsoft.com/office/powerpoint/2010/main" val="307540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72777"/>
            <a:ext cx="10515600" cy="1325563"/>
          </a:xfrm>
        </p:spPr>
        <p:txBody>
          <a:bodyPr/>
          <a:lstStyle/>
          <a:p>
            <a:r>
              <a:rPr lang="de-DE" dirty="0"/>
              <a:t>Was sind Echtzeitsysteme?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6815" y="1825625"/>
            <a:ext cx="9653049" cy="435133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1026" name="Picture 2" descr="Bildergebnis für cnc maschine">
            <a:extLst>
              <a:ext uri="{FF2B5EF4-FFF2-40B4-BE49-F238E27FC236}">
                <a16:creationId xmlns:a16="http://schemas.microsoft.com/office/drawing/2014/main" id="{7C297552-9A5C-430F-B7BF-4ECB71FB5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29" y="2691636"/>
            <a:ext cx="1897364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Tastatur commodore">
            <a:extLst>
              <a:ext uri="{FF2B5EF4-FFF2-40B4-BE49-F238E27FC236}">
                <a16:creationId xmlns:a16="http://schemas.microsoft.com/office/drawing/2014/main" id="{0661ED3C-9466-48C3-85C7-632E138A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439" y="2789745"/>
            <a:ext cx="2552687" cy="13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Airbag">
            <a:extLst>
              <a:ext uri="{FF2B5EF4-FFF2-40B4-BE49-F238E27FC236}">
                <a16:creationId xmlns:a16="http://schemas.microsoft.com/office/drawing/2014/main" id="{F003E738-F5CA-4F6E-856F-942AF1C42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545" y="2698464"/>
            <a:ext cx="1912542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46DB9A0-D12E-420E-852C-6E155F194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881844"/>
              </p:ext>
            </p:extLst>
          </p:nvPr>
        </p:nvGraphicFramePr>
        <p:xfrm>
          <a:off x="996888" y="4553593"/>
          <a:ext cx="8128000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690851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147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Harte Echtzeitsystem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Weiche Echtzeitsystem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15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macht das gesamt System unbrauchbar.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ist kurzfristig erlaubt. Dies führt z.B. zu einer verzögerten Übertragung.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13316"/>
                  </a:ext>
                </a:extLst>
              </a:tr>
            </a:tbl>
          </a:graphicData>
        </a:graphic>
      </p:graphicFrame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F1C95A13-217D-4152-AFB1-470E8652EFBD}"/>
              </a:ext>
            </a:extLst>
          </p:cNvPr>
          <p:cNvSpPr/>
          <p:nvPr/>
        </p:nvSpPr>
        <p:spPr>
          <a:xfrm flipH="1">
            <a:off x="159851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gebogen 18">
            <a:extLst>
              <a:ext uri="{FF2B5EF4-FFF2-40B4-BE49-F238E27FC236}">
                <a16:creationId xmlns:a16="http://schemas.microsoft.com/office/drawing/2014/main" id="{02795F1E-AB43-4E76-848F-6C65791D5B84}"/>
              </a:ext>
            </a:extLst>
          </p:cNvPr>
          <p:cNvSpPr/>
          <p:nvPr/>
        </p:nvSpPr>
        <p:spPr>
          <a:xfrm>
            <a:off x="343034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Pfeil: gebogen 19">
            <a:extLst>
              <a:ext uri="{FF2B5EF4-FFF2-40B4-BE49-F238E27FC236}">
                <a16:creationId xmlns:a16="http://schemas.microsoft.com/office/drawing/2014/main" id="{CC3418D8-C68E-46BF-B1A9-3CEED33A66CA}"/>
              </a:ext>
            </a:extLst>
          </p:cNvPr>
          <p:cNvSpPr/>
          <p:nvPr/>
        </p:nvSpPr>
        <p:spPr>
          <a:xfrm>
            <a:off x="6487508" y="3303918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DD7928B-E8B2-4C94-A8A5-213E52E0FB49}"/>
              </a:ext>
            </a:extLst>
          </p:cNvPr>
          <p:cNvSpPr txBox="1"/>
          <p:nvPr/>
        </p:nvSpPr>
        <p:spPr>
          <a:xfrm>
            <a:off x="996888" y="1834833"/>
            <a:ext cx="81280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</a:t>
            </a:r>
            <a:r>
              <a:rPr lang="de-DE" sz="2000" dirty="0"/>
              <a:t> System, das eine Aufgabe in definierten zeitlichen Grenzen ausführt. </a:t>
            </a:r>
          </a:p>
          <a:p>
            <a:pPr algn="ctr"/>
            <a:r>
              <a:rPr lang="de-DE" sz="2000" dirty="0"/>
              <a:t>Es ist somit vorhersehbar und deterministisch.</a:t>
            </a:r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7FD7D624-FBCB-480D-9D8B-AF8D994B841C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5" name="Gerade Verbindung 11">
            <a:extLst>
              <a:ext uri="{FF2B5EF4-FFF2-40B4-BE49-F238E27FC236}">
                <a16:creationId xmlns:a16="http://schemas.microsoft.com/office/drawing/2014/main" id="{65C03E83-5C7D-4D4B-A513-BECC2DC96FAE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65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Einsatzbereiche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8" name="Grafik 7" descr="Auto_Blitzer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101" y="1829142"/>
            <a:ext cx="2650168" cy="1740797"/>
          </a:xfrm>
          <a:prstGeom prst="rect">
            <a:avLst/>
          </a:prstGeom>
        </p:spPr>
      </p:pic>
      <p:pic>
        <p:nvPicPr>
          <p:cNvPr id="9" name="Grafik 8" descr="flugzeu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6184" y="1801647"/>
            <a:ext cx="3241343" cy="2159545"/>
          </a:xfrm>
          <a:prstGeom prst="rect">
            <a:avLst/>
          </a:prstGeom>
        </p:spPr>
      </p:pic>
      <p:pic>
        <p:nvPicPr>
          <p:cNvPr id="10" name="Grafik 9" descr="hand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36" y="3807725"/>
            <a:ext cx="3211773" cy="2408830"/>
          </a:xfrm>
          <a:prstGeom prst="rect">
            <a:avLst/>
          </a:prstGeom>
        </p:spPr>
      </p:pic>
      <p:pic>
        <p:nvPicPr>
          <p:cNvPr id="13" name="Grafik 12" descr="industrierobo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6599" y="4042879"/>
            <a:ext cx="2685837" cy="2134440"/>
          </a:xfrm>
          <a:prstGeom prst="rect">
            <a:avLst/>
          </a:prstGeom>
        </p:spPr>
      </p:pic>
      <p:pic>
        <p:nvPicPr>
          <p:cNvPr id="14" name="Grafik 13" descr="IMG-20170517-WA0002.jpg"/>
          <p:cNvPicPr>
            <a:picLocks noChangeAspect="1"/>
          </p:cNvPicPr>
          <p:nvPr/>
        </p:nvPicPr>
        <p:blipFill>
          <a:blip r:embed="rId6" cstate="print"/>
          <a:srcRect b="22335"/>
          <a:stretch>
            <a:fillRect/>
          </a:stretch>
        </p:blipFill>
        <p:spPr>
          <a:xfrm>
            <a:off x="6274937" y="4462818"/>
            <a:ext cx="3748822" cy="1637731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8218076" y="2134821"/>
            <a:ext cx="76215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88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185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507A5837-4FCD-4FFF-87E2-F5C3086BB529}"/>
              </a:ext>
            </a:extLst>
          </p:cNvPr>
          <p:cNvSpPr txBox="1"/>
          <p:nvPr/>
        </p:nvSpPr>
        <p:spPr>
          <a:xfrm>
            <a:off x="1966817" y="2574696"/>
            <a:ext cx="3519583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Sequenziell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-Abstraktion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 Overhead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Abhängige Programmabschnitte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Schlecht Erweiterbar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8BDF0F-1DCC-4293-B702-67BB52F0ADC5}"/>
              </a:ext>
            </a:extLst>
          </p:cNvPr>
          <p:cNvSpPr txBox="1"/>
          <p:nvPr/>
        </p:nvSpPr>
        <p:spPr>
          <a:xfrm>
            <a:off x="6959718" y="2529994"/>
            <a:ext cx="30892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Nebenläufig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Abstrahiert Timings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Funktionsoverhead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Eigenständige Module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vermeidbar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Sehr gut für Teamarbeit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CE8BCC-3048-47F3-90AD-801FD6E5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Embedded Anwendungen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E34CD5D-112F-4598-83DD-A1B842D0B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105"/>
          <a:stretch/>
        </p:blipFill>
        <p:spPr>
          <a:xfrm>
            <a:off x="10018935" y="2321169"/>
            <a:ext cx="1541942" cy="303432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0E2FE0-B75F-4FD9-97B5-135DEFE6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7251C5-73A7-4903-A34E-93FEF8FA3C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05"/>
          <a:stretch/>
        </p:blipFill>
        <p:spPr>
          <a:xfrm>
            <a:off x="651509" y="2321169"/>
            <a:ext cx="1182176" cy="3014021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5F39E6D-09D6-4D67-B425-274B5D53B1E8}"/>
              </a:ext>
            </a:extLst>
          </p:cNvPr>
          <p:cNvSpPr/>
          <p:nvPr/>
        </p:nvSpPr>
        <p:spPr>
          <a:xfrm>
            <a:off x="246185" y="1883664"/>
            <a:ext cx="5482999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D36CC96-73EF-4D79-BC40-AEE569964664}"/>
              </a:ext>
            </a:extLst>
          </p:cNvPr>
          <p:cNvSpPr/>
          <p:nvPr/>
        </p:nvSpPr>
        <p:spPr>
          <a:xfrm>
            <a:off x="6373368" y="1883664"/>
            <a:ext cx="5513832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2CE119-7A38-425E-9A44-739FCCC01AA1}"/>
              </a:ext>
            </a:extLst>
          </p:cNvPr>
          <p:cNvSpPr txBox="1"/>
          <p:nvPr/>
        </p:nvSpPr>
        <p:spPr>
          <a:xfrm rot="20624077">
            <a:off x="5249114" y="3390304"/>
            <a:ext cx="1587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VS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9F25965-7A5A-4D4B-8D4C-701BCFB5C65B}"/>
              </a:ext>
            </a:extLst>
          </p:cNvPr>
          <p:cNvSpPr txBox="1"/>
          <p:nvPr/>
        </p:nvSpPr>
        <p:spPr>
          <a:xfrm>
            <a:off x="2546675" y="188366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2525275-D888-41A9-B23C-63593F8A837B}"/>
              </a:ext>
            </a:extLst>
          </p:cNvPr>
          <p:cNvSpPr txBox="1"/>
          <p:nvPr/>
        </p:nvSpPr>
        <p:spPr>
          <a:xfrm>
            <a:off x="8519370" y="1883663"/>
            <a:ext cx="1450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404300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 seit etwa 2007</a:t>
            </a:r>
          </a:p>
          <a:p>
            <a:r>
              <a:rPr lang="de-DE" dirty="0"/>
              <a:t>Real Time Engineers Ltd.</a:t>
            </a:r>
          </a:p>
          <a:p>
            <a:r>
              <a:rPr lang="de-DE" dirty="0"/>
              <a:t>35 Architekturen</a:t>
            </a:r>
          </a:p>
          <a:p>
            <a:r>
              <a:rPr lang="de-DE" dirty="0"/>
              <a:t>113.000 Downloads</a:t>
            </a:r>
          </a:p>
          <a:p>
            <a:r>
              <a:rPr lang="de-DE" dirty="0"/>
              <a:t>Verschiedene Lizenzmodelle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74D35B47-CC21-43CE-AF04-6505B70667C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FreeRTOS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11">
            <a:extLst>
              <a:ext uri="{FF2B5EF4-FFF2-40B4-BE49-F238E27FC236}">
                <a16:creationId xmlns:a16="http://schemas.microsoft.com/office/drawing/2014/main" id="{6FB4D23B-EF86-488F-8772-CBB7EE842FB1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Lizenzmodelle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Open Source Lizenz</a:t>
            </a:r>
          </a:p>
          <a:p>
            <a:pPr lvl="1"/>
            <a:r>
              <a:rPr lang="de-DE" dirty="0" err="1"/>
              <a:t>FreeRTOS</a:t>
            </a:r>
            <a:endParaRPr lang="de-DE" dirty="0"/>
          </a:p>
          <a:p>
            <a:pPr lvl="1"/>
            <a:r>
              <a:rPr lang="de-DE" dirty="0"/>
              <a:t>Keine Garantie, kein Support</a:t>
            </a:r>
          </a:p>
          <a:p>
            <a:pPr lvl="1"/>
            <a:r>
              <a:rPr lang="de-DE" dirty="0"/>
              <a:t>Offenlegung des entwickelten Quellcodes erforderlich</a:t>
            </a:r>
          </a:p>
          <a:p>
            <a:r>
              <a:rPr lang="de-DE" dirty="0"/>
              <a:t>Kommerzielle Lizenz</a:t>
            </a:r>
          </a:p>
          <a:p>
            <a:pPr lvl="1"/>
            <a:r>
              <a:rPr lang="de-DE" dirty="0" err="1"/>
              <a:t>OpenRTOS</a:t>
            </a:r>
            <a:endParaRPr lang="de-DE" dirty="0"/>
          </a:p>
          <a:p>
            <a:pPr lvl="1"/>
            <a:r>
              <a:rPr lang="de-DE" dirty="0"/>
              <a:t>Garantie, Entwicklersupport (Treiber, Kernelanpassungen)</a:t>
            </a:r>
          </a:p>
          <a:p>
            <a:pPr lvl="1"/>
            <a:r>
              <a:rPr lang="de-DE" dirty="0"/>
              <a:t>Quellcodes dürfen als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vertrieben werden</a:t>
            </a:r>
          </a:p>
          <a:p>
            <a:r>
              <a:rPr lang="de-DE" dirty="0" err="1"/>
              <a:t>SafeRTOS</a:t>
            </a:r>
            <a:endParaRPr lang="de-DE" dirty="0"/>
          </a:p>
          <a:p>
            <a:pPr lvl="1"/>
            <a:r>
              <a:rPr lang="de-DE" dirty="0"/>
              <a:t>Vor-zertifizierte kommerzielle Version </a:t>
            </a:r>
            <a:br>
              <a:rPr lang="de-DE" dirty="0"/>
            </a:br>
            <a:r>
              <a:rPr lang="de-DE" dirty="0"/>
              <a:t>(nach IEC 61508 SIL 3, </a:t>
            </a:r>
            <a:r>
              <a:rPr lang="de-DE" dirty="0" err="1"/>
              <a:t>TüV</a:t>
            </a:r>
            <a:r>
              <a:rPr lang="de-DE" dirty="0"/>
              <a:t> Süd)</a:t>
            </a:r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05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File </a:t>
            </a:r>
            <a:r>
              <a:rPr lang="de-DE" dirty="0" err="1"/>
              <a:t>Structure</a:t>
            </a:r>
            <a:br>
              <a:rPr lang="de-DE" dirty="0"/>
            </a:br>
            <a:r>
              <a:rPr lang="de-DE" dirty="0"/>
              <a:t> 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922588" y="1825625"/>
            <a:ext cx="6629400" cy="4351338"/>
          </a:xfrm>
        </p:spPr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-&gt; Basis OS</a:t>
            </a:r>
          </a:p>
          <a:p>
            <a:r>
              <a:rPr lang="de-DE" dirty="0" err="1"/>
              <a:t>FreeRTOS</a:t>
            </a:r>
            <a:r>
              <a:rPr lang="de-DE" dirty="0"/>
              <a:t>-Plus -&gt; Add-</a:t>
            </a:r>
            <a:r>
              <a:rPr lang="de-DE" dirty="0" err="1"/>
              <a:t>Ons</a:t>
            </a:r>
            <a:endParaRPr lang="de-DE" dirty="0"/>
          </a:p>
          <a:p>
            <a:r>
              <a:rPr lang="de-DE" dirty="0"/>
              <a:t>Source -&gt;  C-Quellcode für das OS</a:t>
            </a:r>
          </a:p>
          <a:p>
            <a:r>
              <a:rPr lang="de-DE" dirty="0"/>
              <a:t>Demo -&gt; Beispielcode </a:t>
            </a:r>
          </a:p>
          <a:p>
            <a:r>
              <a:rPr lang="de-DE" dirty="0" err="1"/>
              <a:t>Include</a:t>
            </a:r>
            <a:r>
              <a:rPr lang="de-DE" dirty="0"/>
              <a:t> -&gt; plattformunabhängige Codeanteile</a:t>
            </a:r>
          </a:p>
          <a:p>
            <a:r>
              <a:rPr lang="de-DE" dirty="0"/>
              <a:t>Portable –&gt; plattformabhängige Codeanteile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9803"/>
          <a:stretch>
            <a:fillRect/>
          </a:stretch>
        </p:blipFill>
        <p:spPr bwMode="auto">
          <a:xfrm>
            <a:off x="603316" y="1778889"/>
            <a:ext cx="310896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447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STM32F4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255264" y="1825625"/>
            <a:ext cx="6781800" cy="4351338"/>
          </a:xfrm>
        </p:spPr>
        <p:txBody>
          <a:bodyPr/>
          <a:lstStyle/>
          <a:p>
            <a:r>
              <a:rPr lang="de-DE" dirty="0"/>
              <a:t>ARM Cortex M4</a:t>
            </a:r>
          </a:p>
          <a:p>
            <a:r>
              <a:rPr lang="de-DE" dirty="0"/>
              <a:t>180 MHz</a:t>
            </a:r>
          </a:p>
          <a:p>
            <a:r>
              <a:rPr lang="de-DE" dirty="0"/>
              <a:t>1MB Flash</a:t>
            </a:r>
          </a:p>
          <a:p>
            <a:r>
              <a:rPr lang="de-DE" dirty="0"/>
              <a:t>2x USB</a:t>
            </a:r>
          </a:p>
          <a:p>
            <a:r>
              <a:rPr lang="de-DE" dirty="0"/>
              <a:t>1x Audio</a:t>
            </a:r>
          </a:p>
          <a:p>
            <a:r>
              <a:rPr lang="de-DE" dirty="0"/>
              <a:t>100 PINs, davon ca. 64 als Ein-/Ausgang</a:t>
            </a:r>
          </a:p>
          <a:p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Ethernet - MAC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20170615_1327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495935" y="2706751"/>
            <a:ext cx="4515104" cy="25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0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mory Manage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1041</Words>
  <Application>Microsoft Office PowerPoint</Application>
  <PresentationFormat>Breitbild</PresentationFormat>
  <Paragraphs>356</Paragraphs>
  <Slides>24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Lucida Handwriting</vt:lpstr>
      <vt:lpstr>Wingdings</vt:lpstr>
      <vt:lpstr>Office Theme</vt:lpstr>
      <vt:lpstr>Memory Management</vt:lpstr>
      <vt:lpstr>RealTime OS FreeRTOS auf dem STM32F4</vt:lpstr>
      <vt:lpstr>Inhalt</vt:lpstr>
      <vt:lpstr>Was sind Echtzeitsysteme?</vt:lpstr>
      <vt:lpstr>Einsatzbereiche</vt:lpstr>
      <vt:lpstr>Embedded Anwendungen</vt:lpstr>
      <vt:lpstr>Geschichte </vt:lpstr>
      <vt:lpstr>Lizenzmodelle </vt:lpstr>
      <vt:lpstr>File Structure  </vt:lpstr>
      <vt:lpstr>STM32F4</vt:lpstr>
      <vt:lpstr>Hardware Abstraction Layer (HAL)</vt:lpstr>
      <vt:lpstr>Entwicklungsumgebung</vt:lpstr>
      <vt:lpstr>Dynamische Speicherallokation</vt:lpstr>
      <vt:lpstr>Dynamische Speicherallokation</vt:lpstr>
      <vt:lpstr>Sicherheit Speicherverwaltung</vt:lpstr>
      <vt:lpstr>Gefahren der Speicherverwaltung</vt:lpstr>
      <vt:lpstr>Tasks</vt:lpstr>
      <vt:lpstr>Scheduler</vt:lpstr>
      <vt:lpstr>Cooperative Mode</vt:lpstr>
      <vt:lpstr>Preemptive Mode</vt:lpstr>
      <vt:lpstr>Time Slicing</vt:lpstr>
      <vt:lpstr>Echtzeitfähigkeit</vt:lpstr>
      <vt:lpstr>Intertaskcommunication</vt:lpstr>
      <vt:lpstr>Beispiel Counting Semaphore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Firma Sicom Stein Sohn GmbH</cp:lastModifiedBy>
  <cp:revision>136</cp:revision>
  <dcterms:created xsi:type="dcterms:W3CDTF">2017-06-13T08:39:59Z</dcterms:created>
  <dcterms:modified xsi:type="dcterms:W3CDTF">2017-06-30T15:50:39Z</dcterms:modified>
</cp:coreProperties>
</file>