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84" r:id="rId4"/>
    <p:sldId id="267" r:id="rId5"/>
    <p:sldId id="269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72" r:id="rId14"/>
    <p:sldId id="270" r:id="rId15"/>
    <p:sldId id="271" r:id="rId16"/>
    <p:sldId id="273" r:id="rId17"/>
    <p:sldId id="277" r:id="rId18"/>
    <p:sldId id="276" r:id="rId19"/>
    <p:sldId id="279" r:id="rId20"/>
    <p:sldId id="280" r:id="rId21"/>
    <p:sldId id="281" r:id="rId22"/>
    <p:sldId id="282" r:id="rId23"/>
    <p:sldId id="292" r:id="rId24"/>
    <p:sldId id="293" r:id="rId25"/>
    <p:sldId id="29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5349" autoAdjust="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4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022428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4544" y="6361905"/>
            <a:ext cx="4718956" cy="546099"/>
          </a:xfrm>
        </p:spPr>
        <p:txBody>
          <a:bodyPr/>
          <a:lstStyle/>
          <a:p>
            <a:r>
              <a:rPr lang="de-DE" dirty="0"/>
              <a:t>STM32F4 – 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207908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425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531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92FCF7-0BF7-4E46-AE45-4C1BC1753637}"/>
              </a:ext>
            </a:extLst>
          </p:cNvPr>
          <p:cNvSpPr txBox="1"/>
          <p:nvPr/>
        </p:nvSpPr>
        <p:spPr>
          <a:xfrm>
            <a:off x="6739905" y="2077915"/>
            <a:ext cx="482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pvPortMalloc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pvPortFree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889370" y="2035841"/>
            <a:ext cx="43813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625386" y="2834945"/>
            <a:ext cx="49092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Nicht Thread </a:t>
            </a:r>
            <a:r>
              <a:rPr lang="de-DE" sz="2800" dirty="0" err="1"/>
              <a:t>safe</a:t>
            </a: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FBA0538-5B75-4D71-B0D2-5E19AF9F84F9}"/>
              </a:ext>
            </a:extLst>
          </p:cNvPr>
          <p:cNvSpPr/>
          <p:nvPr/>
        </p:nvSpPr>
        <p:spPr>
          <a:xfrm>
            <a:off x="6464787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B0702B1-7159-4ED2-B7D9-6B9C306A3B62}"/>
              </a:ext>
            </a:extLst>
          </p:cNvPr>
          <p:cNvSpPr/>
          <p:nvPr/>
        </p:nvSpPr>
        <p:spPr>
          <a:xfrm>
            <a:off x="5729184" y="3624146"/>
            <a:ext cx="1071649" cy="667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25CB82-FADD-414A-84CA-5B41F4ED476B}"/>
              </a:ext>
            </a:extLst>
          </p:cNvPr>
          <p:cNvSpPr txBox="1"/>
          <p:nvPr/>
        </p:nvSpPr>
        <p:spPr>
          <a:xfrm>
            <a:off x="7019658" y="2834945"/>
            <a:ext cx="47093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Individuell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5 Templates Heap1 – Heap5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Thread </a:t>
            </a:r>
            <a:r>
              <a:rPr lang="de-DE" sz="2800" dirty="0" err="1"/>
              <a:t>safe</a:t>
            </a: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Deterministisch*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/>
          <p:nvPr/>
        </p:nvCxnSpPr>
        <p:spPr>
          <a:xfrm>
            <a:off x="802815" y="2338186"/>
            <a:ext cx="45544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2" grpId="0" animBg="1"/>
      <p:bldP spid="5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600584" y="3560022"/>
            <a:ext cx="347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13F363D-59AE-415D-9A9E-BCF8093C6D7E}"/>
              </a:ext>
            </a:extLst>
          </p:cNvPr>
          <p:cNvSpPr/>
          <p:nvPr/>
        </p:nvSpPr>
        <p:spPr>
          <a:xfrm>
            <a:off x="5580211" y="2091776"/>
            <a:ext cx="1872149" cy="3566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8756D6-B56D-4EF2-9DE1-6E72F551D96E}"/>
              </a:ext>
            </a:extLst>
          </p:cNvPr>
          <p:cNvSpPr txBox="1"/>
          <p:nvPr/>
        </p:nvSpPr>
        <p:spPr>
          <a:xfrm rot="16200000">
            <a:off x="4927645" y="3609843"/>
            <a:ext cx="3177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Speicheralgorithmus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D4D5FC0-6002-4CA3-9779-A96C43486676}"/>
              </a:ext>
            </a:extLst>
          </p:cNvPr>
          <p:cNvSpPr/>
          <p:nvPr/>
        </p:nvSpPr>
        <p:spPr>
          <a:xfrm>
            <a:off x="9510545" y="2084405"/>
            <a:ext cx="1872149" cy="357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7F2AD1-1CB1-42CD-82DF-027DDFC38308}"/>
              </a:ext>
            </a:extLst>
          </p:cNvPr>
          <p:cNvSpPr txBox="1"/>
          <p:nvPr/>
        </p:nvSpPr>
        <p:spPr>
          <a:xfrm rot="16200000">
            <a:off x="9371261" y="3560021"/>
            <a:ext cx="2150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FreeRTOS</a:t>
            </a:r>
            <a:r>
              <a:rPr lang="de-DE" sz="2800" dirty="0"/>
              <a:t> API</a:t>
            </a:r>
          </a:p>
        </p:txBody>
      </p: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06150" y="2109821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2" name="Stack1">
            <a:extLst>
              <a:ext uri="{FF2B5EF4-FFF2-40B4-BE49-F238E27FC236}">
                <a16:creationId xmlns:a16="http://schemas.microsoft.com/office/drawing/2014/main" id="{07C774FE-0421-461F-81FE-A9686F8EA1F6}"/>
              </a:ext>
            </a:extLst>
          </p:cNvPr>
          <p:cNvGrpSpPr/>
          <p:nvPr/>
        </p:nvGrpSpPr>
        <p:grpSpPr>
          <a:xfrm>
            <a:off x="1706151" y="2112609"/>
            <a:ext cx="1188721" cy="3548681"/>
            <a:chOff x="1453896" y="2084404"/>
            <a:chExt cx="1188721" cy="3548681"/>
          </a:xfrm>
        </p:grpSpPr>
        <p:sp>
          <p:nvSpPr>
            <p:cNvPr id="24" name="Flussdiagramm: Dokument 23">
              <a:extLst>
                <a:ext uri="{FF2B5EF4-FFF2-40B4-BE49-F238E27FC236}">
                  <a16:creationId xmlns:a16="http://schemas.microsoft.com/office/drawing/2014/main" id="{3B0254FD-1241-4D3F-A905-617890D9BDB7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6" name="Flussdiagramm: Dokument 25">
              <a:extLst>
                <a:ext uri="{FF2B5EF4-FFF2-40B4-BE49-F238E27FC236}">
                  <a16:creationId xmlns:a16="http://schemas.microsoft.com/office/drawing/2014/main" id="{A541AAC5-F7A6-4D45-95FC-B3270014879A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94F4F25-91D7-4DFB-B7A2-12497EDE933F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3C0E7DE-0FEE-415C-86B3-EA813E4ED989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F30B90D-055D-4555-8B4D-F052DD1DC1A6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7CC6C5F7-D76E-4CD6-8E6D-93EF7D99116B}"/>
                </a:ext>
              </a:extLst>
            </p:cNvPr>
            <p:cNvSpPr txBox="1"/>
            <p:nvPr/>
          </p:nvSpPr>
          <p:spPr>
            <a:xfrm>
              <a:off x="1558964" y="216827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676F32B-652C-4325-B6B0-7228F008881D}"/>
              </a:ext>
            </a:extLst>
          </p:cNvPr>
          <p:cNvSpPr txBox="1"/>
          <p:nvPr/>
        </p:nvSpPr>
        <p:spPr>
          <a:xfrm>
            <a:off x="1811219" y="4470325"/>
            <a:ext cx="978571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Stack 1</a:t>
            </a:r>
          </a:p>
        </p:txBody>
      </p:sp>
    </p:spTree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35E8-731E-46CF-8190-7196335F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Sicherheit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3581A-FFB1-42DE-86BE-E38404BA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grpSp>
        <p:nvGrpSpPr>
          <p:cNvPr id="41" name="Stack1">
            <a:extLst>
              <a:ext uri="{FF2B5EF4-FFF2-40B4-BE49-F238E27FC236}">
                <a16:creationId xmlns:a16="http://schemas.microsoft.com/office/drawing/2014/main" id="{2CC81243-22EA-4326-A8D2-B93A841EAA67}"/>
              </a:ext>
            </a:extLst>
          </p:cNvPr>
          <p:cNvGrpSpPr/>
          <p:nvPr/>
        </p:nvGrpSpPr>
        <p:grpSpPr>
          <a:xfrm>
            <a:off x="923250" y="2569111"/>
            <a:ext cx="1188721" cy="3548681"/>
            <a:chOff x="1453896" y="2084404"/>
            <a:chExt cx="1188721" cy="3548681"/>
          </a:xfrm>
        </p:grpSpPr>
        <p:sp>
          <p:nvSpPr>
            <p:cNvPr id="31" name="Flussdiagramm: Dokument 30">
              <a:extLst>
                <a:ext uri="{FF2B5EF4-FFF2-40B4-BE49-F238E27FC236}">
                  <a16:creationId xmlns:a16="http://schemas.microsoft.com/office/drawing/2014/main" id="{36CE3746-679B-49E2-9780-1AF51286F92D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2" name="Flussdiagramm: Dokument 31">
              <a:extLst>
                <a:ext uri="{FF2B5EF4-FFF2-40B4-BE49-F238E27FC236}">
                  <a16:creationId xmlns:a16="http://schemas.microsoft.com/office/drawing/2014/main" id="{48211D39-C8EF-4F6B-8A60-898524E97625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C866636-E777-425F-89AF-4BFB70D54A21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5EA097D-E5C1-40C4-A363-50B2723FCFC5}"/>
                </a:ext>
              </a:extLst>
            </p:cNvPr>
            <p:cNvSpPr txBox="1"/>
            <p:nvPr/>
          </p:nvSpPr>
          <p:spPr>
            <a:xfrm>
              <a:off x="1558969" y="4392882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ECECD28-014D-44CE-B776-DE02FCE2BC1C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6DB0DE1-7D71-4AF6-93BB-656BE3527D7E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B3BDB3D-F5B6-4E86-9D82-495AB0E8E36D}"/>
                </a:ext>
              </a:extLst>
            </p:cNvPr>
            <p:cNvSpPr txBox="1"/>
            <p:nvPr/>
          </p:nvSpPr>
          <p:spPr>
            <a:xfrm>
              <a:off x="1558968" y="2204207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grpSp>
        <p:nvGrpSpPr>
          <p:cNvPr id="52" name="Stack 2">
            <a:extLst>
              <a:ext uri="{FF2B5EF4-FFF2-40B4-BE49-F238E27FC236}">
                <a16:creationId xmlns:a16="http://schemas.microsoft.com/office/drawing/2014/main" id="{AD091ACE-09A4-47B1-8087-0836739E417F}"/>
              </a:ext>
            </a:extLst>
          </p:cNvPr>
          <p:cNvGrpSpPr/>
          <p:nvPr/>
        </p:nvGrpSpPr>
        <p:grpSpPr>
          <a:xfrm>
            <a:off x="923249" y="2319439"/>
            <a:ext cx="1505420" cy="3798353"/>
            <a:chOff x="3346758" y="1881565"/>
            <a:chExt cx="1505420" cy="3798353"/>
          </a:xfrm>
        </p:grpSpPr>
        <p:sp>
          <p:nvSpPr>
            <p:cNvPr id="43" name="Flussdiagramm: Dokument 42">
              <a:extLst>
                <a:ext uri="{FF2B5EF4-FFF2-40B4-BE49-F238E27FC236}">
                  <a16:creationId xmlns:a16="http://schemas.microsoft.com/office/drawing/2014/main" id="{0AF68594-CF07-4B95-B037-60C7E21A46B9}"/>
                </a:ext>
              </a:extLst>
            </p:cNvPr>
            <p:cNvSpPr/>
            <p:nvPr/>
          </p:nvSpPr>
          <p:spPr>
            <a:xfrm>
              <a:off x="3346759" y="2131237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4" name="Flussdiagramm: Dokument 43">
              <a:extLst>
                <a:ext uri="{FF2B5EF4-FFF2-40B4-BE49-F238E27FC236}">
                  <a16:creationId xmlns:a16="http://schemas.microsoft.com/office/drawing/2014/main" id="{C7CE26FB-3391-4BCD-AF17-1DD4CEE488AC}"/>
                </a:ext>
              </a:extLst>
            </p:cNvPr>
            <p:cNvSpPr/>
            <p:nvPr/>
          </p:nvSpPr>
          <p:spPr>
            <a:xfrm rot="10800000">
              <a:off x="3346758" y="4098006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AE9DB08-ED8D-421E-A37F-4B17A29A7313}"/>
                </a:ext>
              </a:extLst>
            </p:cNvPr>
            <p:cNvSpPr txBox="1"/>
            <p:nvPr/>
          </p:nvSpPr>
          <p:spPr>
            <a:xfrm>
              <a:off x="3451832" y="5215449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6B09944-2BE5-43F6-9AAC-24012C1CBFE8}"/>
                </a:ext>
              </a:extLst>
            </p:cNvPr>
            <p:cNvSpPr txBox="1"/>
            <p:nvPr/>
          </p:nvSpPr>
          <p:spPr>
            <a:xfrm>
              <a:off x="3451831" y="4439715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9C3D818-E772-49D8-84E7-FE6974836245}"/>
                </a:ext>
              </a:extLst>
            </p:cNvPr>
            <p:cNvSpPr txBox="1"/>
            <p:nvPr/>
          </p:nvSpPr>
          <p:spPr>
            <a:xfrm>
              <a:off x="3451830" y="3280471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65AAD603-CCDF-4DA8-9D60-EE72357DDC3C}"/>
                </a:ext>
              </a:extLst>
            </p:cNvPr>
            <p:cNvSpPr txBox="1"/>
            <p:nvPr/>
          </p:nvSpPr>
          <p:spPr>
            <a:xfrm>
              <a:off x="3451831" y="2917038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72182E-434E-4DB6-AA96-A7E7FCB40223}"/>
                </a:ext>
              </a:extLst>
            </p:cNvPr>
            <p:cNvSpPr txBox="1"/>
            <p:nvPr/>
          </p:nvSpPr>
          <p:spPr>
            <a:xfrm>
              <a:off x="3451830" y="2251040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8840F64-6E6B-4869-8566-574E8EECEAB7}"/>
                </a:ext>
              </a:extLst>
            </p:cNvPr>
            <p:cNvSpPr txBox="1"/>
            <p:nvPr/>
          </p:nvSpPr>
          <p:spPr>
            <a:xfrm>
              <a:off x="3451829" y="1881565"/>
              <a:ext cx="97857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2</a:t>
              </a:r>
            </a:p>
          </p:txBody>
        </p:sp>
        <p:sp>
          <p:nvSpPr>
            <p:cNvPr id="51" name="Explosion: 8 Zacken 50">
              <a:extLst>
                <a:ext uri="{FF2B5EF4-FFF2-40B4-BE49-F238E27FC236}">
                  <a16:creationId xmlns:a16="http://schemas.microsoft.com/office/drawing/2014/main" id="{F2C96439-139F-4FC5-A6FE-BF5395FE020C}"/>
                </a:ext>
              </a:extLst>
            </p:cNvPr>
            <p:cNvSpPr/>
            <p:nvPr/>
          </p:nvSpPr>
          <p:spPr>
            <a:xfrm>
              <a:off x="4323858" y="1917582"/>
              <a:ext cx="528320" cy="561163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91FE440D-8245-4030-91C3-2AE5519CBC7B}"/>
              </a:ext>
            </a:extLst>
          </p:cNvPr>
          <p:cNvSpPr txBox="1"/>
          <p:nvPr/>
        </p:nvSpPr>
        <p:spPr>
          <a:xfrm>
            <a:off x="3638550" y="1770681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Heap /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34478A4-3DF0-4DA3-BFBF-F327822B9EB6}"/>
              </a:ext>
            </a:extLst>
          </p:cNvPr>
          <p:cNvSpPr txBox="1"/>
          <p:nvPr/>
        </p:nvSpPr>
        <p:spPr>
          <a:xfrm>
            <a:off x="3638551" y="2636037"/>
            <a:ext cx="74053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dynamisches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Kann erst nach langer Zeit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Ende mit Systemabsturz (</a:t>
            </a:r>
            <a:r>
              <a:rPr lang="de-DE" sz="2400" dirty="0" err="1"/>
              <a:t>HardFault</a:t>
            </a:r>
            <a:r>
              <a:rPr lang="de-DE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65823B4-253F-4861-8B8B-E51D328A6FDD}"/>
              </a:ext>
            </a:extLst>
          </p:cNvPr>
          <p:cNvSpPr txBox="1"/>
          <p:nvPr/>
        </p:nvSpPr>
        <p:spPr>
          <a:xfrm>
            <a:off x="3638550" y="4000426"/>
            <a:ext cx="70700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dirty="0"/>
              <a:t>Abhilfe statische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Speicher zu Kompilierzeit bekannt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mehr Speicher benötigt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Andere Erzeugerfunktionen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0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8F88D-0F67-4D0B-B549-3B5E364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Gefahren der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AB996B-5BC3-4B38-AEEA-75C080DA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825782-9CEE-406B-B21E-1A7A91A4371A}"/>
              </a:ext>
            </a:extLst>
          </p:cNvPr>
          <p:cNvSpPr txBox="1"/>
          <p:nvPr/>
        </p:nvSpPr>
        <p:spPr>
          <a:xfrm>
            <a:off x="4348480" y="1785464"/>
            <a:ext cx="532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Fehlerhafte Speicherzugriffe</a:t>
            </a:r>
          </a:p>
        </p:txBody>
      </p:sp>
      <p:pic>
        <p:nvPicPr>
          <p:cNvPr id="7" name="shared2">
            <a:extLst>
              <a:ext uri="{FF2B5EF4-FFF2-40B4-BE49-F238E27FC236}">
                <a16:creationId xmlns:a16="http://schemas.microsoft.com/office/drawing/2014/main" id="{C60C41F0-CA20-47FD-B246-094DAD5CB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2761331" cy="2523600"/>
          </a:xfrm>
          <a:prstGeom prst="rect">
            <a:avLst/>
          </a:prstGeom>
        </p:spPr>
      </p:pic>
      <p:pic>
        <p:nvPicPr>
          <p:cNvPr id="8" name="shared3">
            <a:extLst>
              <a:ext uri="{FF2B5EF4-FFF2-40B4-BE49-F238E27FC236}">
                <a16:creationId xmlns:a16="http://schemas.microsoft.com/office/drawing/2014/main" id="{DEDE43A7-3739-46DB-9881-BB5827FEC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3242887" cy="2523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9F35F86-5C04-40CA-A5F6-057A7F23E8B9}"/>
              </a:ext>
            </a:extLst>
          </p:cNvPr>
          <p:cNvSpPr txBox="1"/>
          <p:nvPr/>
        </p:nvSpPr>
        <p:spPr>
          <a:xfrm>
            <a:off x="4450081" y="2465015"/>
            <a:ext cx="6807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gemeinsamen Adressraum: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ungewollte Speicherzugriffe z.B. durch Pointer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Fehler können z.T. nur sporadisch in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Sehr schwer zu analysieren durch Nebenläufigkeit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8EAD15-ECD9-470F-86E0-F0C36D525318}"/>
              </a:ext>
            </a:extLst>
          </p:cNvPr>
          <p:cNvSpPr txBox="1"/>
          <p:nvPr/>
        </p:nvSpPr>
        <p:spPr>
          <a:xfrm>
            <a:off x="4450081" y="4208838"/>
            <a:ext cx="6553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Abhilfe durch Einsatz einer MPU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MPU kontrolliert Zugriffe auf Speicher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Zugriffe über Berechtigungen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 auf Kernel nur über API Möglich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Nicht für alle Mikroprozessoren verfügbar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693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xTaskCreate</a:t>
            </a:r>
            <a:r>
              <a:rPr lang="de-DE" sz="8000" dirty="0"/>
              <a:t>() erzeugt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xTaskDelete</a:t>
            </a:r>
            <a:r>
              <a:rPr lang="de-DE" sz="8000" dirty="0"/>
              <a:t>() gelöscht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Einmalige Ausführung  = Task </a:t>
            </a:r>
            <a:r>
              <a:rPr lang="de-DE" sz="8000" dirty="0" err="1"/>
              <a:t>job</a:t>
            </a:r>
            <a:endParaRPr lang="de-DE" sz="8000" dirty="0"/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56" y="1823430"/>
            <a:ext cx="3467584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1982933"/>
            <a:ext cx="614277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1 CPU Kern = 1 max. Task im Running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Einfache Konfiguration über </a:t>
            </a:r>
            <a:r>
              <a:rPr lang="de-DE" sz="2400" dirty="0" err="1"/>
              <a:t>FreeRTOS</a:t>
            </a:r>
            <a:r>
              <a:rPr lang="de-DE" sz="2400" dirty="0"/>
              <a:t> </a:t>
            </a:r>
            <a:r>
              <a:rPr lang="de-DE" sz="2400" dirty="0" err="1"/>
              <a:t>Config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EB05B5-0B7D-4339-8E3C-781ADB450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43" y="3348083"/>
            <a:ext cx="3996653" cy="73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Cooperative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A9E71F-8875-4FBF-BCFB-43FC72A0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4606"/>
            <a:ext cx="6638037" cy="245726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0EA15AE-3A19-4008-9E2C-B9B664F69BC6}"/>
              </a:ext>
            </a:extLst>
          </p:cNvPr>
          <p:cNvSpPr/>
          <p:nvPr/>
        </p:nvSpPr>
        <p:spPr>
          <a:xfrm>
            <a:off x="3285744" y="5583936"/>
            <a:ext cx="2164080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427544-5025-40C2-90C4-BFF017665F94}"/>
              </a:ext>
            </a:extLst>
          </p:cNvPr>
          <p:cNvSpPr/>
          <p:nvPr/>
        </p:nvSpPr>
        <p:spPr>
          <a:xfrm>
            <a:off x="5565648" y="5535168"/>
            <a:ext cx="2791968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961632" y="2080252"/>
            <a:ext cx="42702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 (RR)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8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A0C1A-5C57-4903-BCAC-8EF4B7B6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Preemptive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E7112C-1805-4AB3-95F5-679174C7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E9BD3A-4987-4A32-A202-D5460725C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9"/>
          <a:stretch/>
        </p:blipFill>
        <p:spPr>
          <a:xfrm>
            <a:off x="100584" y="2403881"/>
            <a:ext cx="6592824" cy="25382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F6093D-DCC7-493F-AD35-4E0486367A3E}"/>
              </a:ext>
            </a:extLst>
          </p:cNvPr>
          <p:cNvSpPr txBox="1"/>
          <p:nvPr/>
        </p:nvSpPr>
        <p:spPr>
          <a:xfrm>
            <a:off x="6556248" y="2934324"/>
            <a:ext cx="55321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high </a:t>
            </a:r>
            <a:r>
              <a:rPr lang="de-DE" sz="2400" dirty="0" err="1"/>
              <a:t>Prio</a:t>
            </a:r>
            <a:r>
              <a:rPr lang="de-DE" sz="2400" dirty="0"/>
              <a:t>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 (RR)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2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</a:t>
            </a:r>
            <a:r>
              <a:rPr lang="de-DE" dirty="0" err="1"/>
              <a:t>Allocation</a:t>
            </a:r>
            <a:endParaRPr lang="de-DE" dirty="0"/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Low Power Modes</a:t>
            </a:r>
          </a:p>
        </p:txBody>
      </p:sp>
    </p:spTree>
    <p:extLst>
      <p:ext uri="{BB962C8B-B14F-4D97-AF65-F5344CB8AC3E}">
        <p14:creationId xmlns:p14="http://schemas.microsoft.com/office/powerpoint/2010/main" val="3663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DEC9F-BEB8-403E-B5B2-21FB12CB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Slicing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E2668C-D1E6-4735-8A01-AC8511E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F5065B-2E9D-498C-BA83-A908F5070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" b="27106"/>
          <a:stretch/>
        </p:blipFill>
        <p:spPr>
          <a:xfrm>
            <a:off x="0" y="1690688"/>
            <a:ext cx="6331505" cy="21453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1FAE22D-5880-4263-A828-EC45E634728F}"/>
              </a:ext>
            </a:extLst>
          </p:cNvPr>
          <p:cNvSpPr txBox="1"/>
          <p:nvPr/>
        </p:nvSpPr>
        <p:spPr>
          <a:xfrm>
            <a:off x="6331505" y="2439158"/>
            <a:ext cx="5532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Timing basieren auf dem </a:t>
            </a:r>
            <a:r>
              <a:rPr lang="de-DE" sz="2400" dirty="0" err="1"/>
              <a:t>Systick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Die wohl am häufigsten verwendete Konfiguration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29BEF9-9AB3-4B0A-A7B1-BCC8900D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96" y="4027087"/>
            <a:ext cx="5037257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96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4AF4F-AC12-4EDD-9431-0C1B3326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Echtzeitfähigkeit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7E254-5A7C-4A51-A0E0-C85013CB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Eintreffendes Ereignisse  </a:t>
            </a:r>
            <a:r>
              <a:rPr lang="de-DE" dirty="0">
                <a:sym typeface="Wingdings" panose="05000000000000000000" pitchFamily="2" charset="2"/>
              </a:rPr>
              <a:t> deterministische Antwort</a:t>
            </a:r>
          </a:p>
          <a:p>
            <a:r>
              <a:rPr lang="de-DE" dirty="0">
                <a:sym typeface="Wingdings" panose="05000000000000000000" pitchFamily="2" charset="2"/>
              </a:rPr>
              <a:t>Wie?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Geeignete Scheduling Algorithmen (z.B. Fixed </a:t>
            </a:r>
            <a:r>
              <a:rPr lang="de-DE" dirty="0" err="1">
                <a:sym typeface="Wingdings" panose="05000000000000000000" pitchFamily="2" charset="2"/>
              </a:rPr>
              <a:t>Preemtive</a:t>
            </a:r>
            <a:r>
              <a:rPr lang="de-DE" dirty="0">
                <a:sym typeface="Wingdings" panose="05000000000000000000" pitchFamily="2" charset="2"/>
              </a:rPr>
              <a:t> Scheduling)</a:t>
            </a:r>
          </a:p>
          <a:p>
            <a:pPr lvl="1"/>
            <a:r>
              <a:rPr lang="de-DE" dirty="0"/>
              <a:t>Nichtblockierende Intertaskkommunikation</a:t>
            </a:r>
          </a:p>
          <a:p>
            <a:r>
              <a:rPr lang="de-DE" dirty="0" err="1"/>
              <a:t>Schedulinganalyse</a:t>
            </a:r>
            <a:endParaRPr lang="de-DE" dirty="0"/>
          </a:p>
          <a:p>
            <a:pPr lvl="1"/>
            <a:r>
              <a:rPr lang="de-DE" dirty="0"/>
              <a:t>Design Phase</a:t>
            </a:r>
          </a:p>
          <a:p>
            <a:pPr lvl="1"/>
            <a:r>
              <a:rPr lang="de-DE" dirty="0" err="1"/>
              <a:t>Worst</a:t>
            </a:r>
            <a:r>
              <a:rPr lang="de-DE" dirty="0"/>
              <a:t> Case </a:t>
            </a:r>
            <a:r>
              <a:rPr lang="de-DE" dirty="0" err="1"/>
              <a:t>Runtime</a:t>
            </a:r>
            <a:r>
              <a:rPr lang="de-DE" dirty="0"/>
              <a:t> / </a:t>
            </a:r>
            <a:r>
              <a:rPr lang="de-DE" dirty="0" err="1"/>
              <a:t>Worst</a:t>
            </a:r>
            <a:r>
              <a:rPr lang="de-DE" dirty="0"/>
              <a:t> Case Response Times</a:t>
            </a:r>
          </a:p>
          <a:p>
            <a:pPr lvl="1"/>
            <a:r>
              <a:rPr lang="de-DE" dirty="0"/>
              <a:t>RMA / DMA</a:t>
            </a:r>
          </a:p>
          <a:p>
            <a:r>
              <a:rPr lang="de-DE" dirty="0"/>
              <a:t>Für welche System ist </a:t>
            </a:r>
            <a:r>
              <a:rPr lang="de-DE" dirty="0" err="1"/>
              <a:t>FreeRTOS</a:t>
            </a:r>
            <a:r>
              <a:rPr lang="de-DE" dirty="0"/>
              <a:t> geeignet ?</a:t>
            </a:r>
          </a:p>
          <a:p>
            <a:pPr lvl="1"/>
            <a:r>
              <a:rPr lang="de-DE" dirty="0"/>
              <a:t>Für weiche Echtzeitsystem</a:t>
            </a:r>
          </a:p>
          <a:p>
            <a:pPr lvl="1"/>
            <a:r>
              <a:rPr lang="de-DE" dirty="0"/>
              <a:t>Für harte Echtzeitsysteme von den Anforderungen / Kontext abhängig</a:t>
            </a:r>
          </a:p>
          <a:p>
            <a:pPr lvl="1"/>
            <a:r>
              <a:rPr lang="de-DE" dirty="0"/>
              <a:t>Für harte Echtzeitmessung erforderlich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065097-734D-4D6C-AEBD-B7B912DA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33588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Am Beispiel der </a:t>
            </a:r>
            <a:r>
              <a:rPr lang="de-DE" dirty="0" err="1"/>
              <a:t>Counting</a:t>
            </a:r>
            <a:r>
              <a:rPr lang="de-DE" dirty="0"/>
              <a:t> Semaphor</a:t>
            </a:r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2" idx="4"/>
          </p:cNvCxnSpPr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5" grpId="0"/>
      <p:bldP spid="15" grpId="1"/>
      <p:bldP spid="15" grpId="2"/>
      <p:bldP spid="15" grpId="3"/>
      <p:bldP spid="20" grpId="0"/>
      <p:bldP spid="20" grpId="1"/>
      <p:bldP spid="20" grpId="2"/>
      <p:bldP spid="20" grpId="3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32" grpId="0" animBg="1"/>
      <p:bldP spid="32" grpId="1" animBg="1"/>
      <p:bldP spid="36" grpId="0" animBg="1"/>
      <p:bldP spid="3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30754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2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62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68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19652"/>
              </p:ext>
            </p:extLst>
          </p:nvPr>
        </p:nvGraphicFramePr>
        <p:xfrm>
          <a:off x="2024411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2626040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4457870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7515031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2024411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</p:spTree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966817" y="2574696"/>
            <a:ext cx="351958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 Erweiterbar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959718" y="2529994"/>
            <a:ext cx="3089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105"/>
          <a:stretch/>
        </p:blipFill>
        <p:spPr>
          <a:xfrm>
            <a:off x="10018935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8" y="1883664"/>
            <a:ext cx="5513832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49114" y="3390304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Einsatzbereiche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pic>
        <p:nvPicPr>
          <p:cNvPr id="8" name="Grafik 7" descr="Auto_Blitze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01" y="1829142"/>
            <a:ext cx="2650168" cy="1740797"/>
          </a:xfrm>
          <a:prstGeom prst="rect">
            <a:avLst/>
          </a:prstGeom>
        </p:spPr>
      </p:pic>
      <p:pic>
        <p:nvPicPr>
          <p:cNvPr id="9" name="Grafik 8" descr="flugzeu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6184" y="1801647"/>
            <a:ext cx="3241343" cy="2159545"/>
          </a:xfrm>
          <a:prstGeom prst="rect">
            <a:avLst/>
          </a:prstGeom>
        </p:spPr>
      </p:pic>
      <p:pic>
        <p:nvPicPr>
          <p:cNvPr id="10" name="Grafik 9" descr="hand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36" y="3807725"/>
            <a:ext cx="3211773" cy="2408830"/>
          </a:xfrm>
          <a:prstGeom prst="rect">
            <a:avLst/>
          </a:prstGeom>
        </p:spPr>
      </p:pic>
      <p:cxnSp>
        <p:nvCxnSpPr>
          <p:cNvPr id="12" name="Gerade Verbindung 11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industrierobo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6599" y="4042879"/>
            <a:ext cx="2685837" cy="2134440"/>
          </a:xfrm>
          <a:prstGeom prst="rect">
            <a:avLst/>
          </a:prstGeom>
        </p:spPr>
      </p:pic>
      <p:pic>
        <p:nvPicPr>
          <p:cNvPr id="14" name="Grafik 13" descr="IMG-20170517-WA0002.jpg"/>
          <p:cNvPicPr>
            <a:picLocks noChangeAspect="1"/>
          </p:cNvPicPr>
          <p:nvPr/>
        </p:nvPicPr>
        <p:blipFill>
          <a:blip r:embed="rId6" cstate="print"/>
          <a:srcRect b="22335"/>
          <a:stretch>
            <a:fillRect/>
          </a:stretch>
        </p:blipFill>
        <p:spPr>
          <a:xfrm>
            <a:off x="6274937" y="4462818"/>
            <a:ext cx="3748822" cy="1637731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8218076" y="2134821"/>
            <a:ext cx="76215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185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Lizenzmodelle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319272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0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447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</Words>
  <Application>Microsoft Office PowerPoint</Application>
  <PresentationFormat>Breitbild</PresentationFormat>
  <Paragraphs>378</Paragraphs>
  <Slides>24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Inhalt</vt:lpstr>
      <vt:lpstr>Was sind Echtzeitsysteme?</vt:lpstr>
      <vt:lpstr>Embedded Anwendungen</vt:lpstr>
      <vt:lpstr>Einsatzbereiche</vt:lpstr>
      <vt:lpstr>FreeRTOS </vt:lpstr>
      <vt:lpstr>FreeRTOS </vt:lpstr>
      <vt:lpstr>FreeRTOS </vt:lpstr>
      <vt:lpstr>Umgebung</vt:lpstr>
      <vt:lpstr>Umgebung</vt:lpstr>
      <vt:lpstr>Umgebung</vt:lpstr>
      <vt:lpstr>Dynamische Speicherallokation</vt:lpstr>
      <vt:lpstr>Dynamische Speicherallokation</vt:lpstr>
      <vt:lpstr>Sicherheit Speicherverwaltung</vt:lpstr>
      <vt:lpstr>Gefahren der Speicherverwaltung</vt:lpstr>
      <vt:lpstr>Tasks</vt:lpstr>
      <vt:lpstr>Scheduler</vt:lpstr>
      <vt:lpstr>Cooperative Mode</vt:lpstr>
      <vt:lpstr>Preemptive Mode</vt:lpstr>
      <vt:lpstr>Time Slicing</vt:lpstr>
      <vt:lpstr>Echtzeitfähigkeit</vt:lpstr>
      <vt:lpstr>Intertaskcommunication</vt:lpstr>
      <vt:lpstr>Interrupt handling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126</cp:revision>
  <dcterms:created xsi:type="dcterms:W3CDTF">2017-06-13T08:39:59Z</dcterms:created>
  <dcterms:modified xsi:type="dcterms:W3CDTF">2017-06-29T07:57:20Z</dcterms:modified>
</cp:coreProperties>
</file>