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68" r:id="rId4"/>
    <p:sldId id="257" r:id="rId5"/>
    <p:sldId id="267" r:id="rId6"/>
    <p:sldId id="261" r:id="rId7"/>
    <p:sldId id="272" r:id="rId8"/>
    <p:sldId id="271" r:id="rId9"/>
    <p:sldId id="274" r:id="rId10"/>
    <p:sldId id="278" r:id="rId11"/>
    <p:sldId id="273" r:id="rId12"/>
    <p:sldId id="276" r:id="rId13"/>
    <p:sldId id="260" r:id="rId14"/>
    <p:sldId id="265" r:id="rId15"/>
    <p:sldId id="258" r:id="rId16"/>
    <p:sldId id="266" r:id="rId17"/>
    <p:sldId id="259" r:id="rId18"/>
    <p:sldId id="277" r:id="rId19"/>
    <p:sldId id="279" r:id="rId20"/>
    <p:sldId id="263" r:id="rId21"/>
    <p:sldId id="264" r:id="rId22"/>
    <p:sldId id="270" r:id="rId23"/>
    <p:sldId id="2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85305" autoAdjust="0"/>
  </p:normalViewPr>
  <p:slideViewPr>
    <p:cSldViewPr snapToGrid="0">
      <p:cViewPr>
        <p:scale>
          <a:sx n="200" d="100"/>
          <a:sy n="200" d="100"/>
        </p:scale>
        <p:origin x="4116" y="2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IEC 61508 Norm für elektronische</a:t>
            </a:r>
            <a:r>
              <a:rPr lang="de-DE" baseline="0" dirty="0" smtClean="0"/>
              <a:t>, programmierbare Systeme, die Sicherheitsaufgaben übernehmen (funktionale Sicherheit)</a:t>
            </a:r>
          </a:p>
          <a:p>
            <a:r>
              <a:rPr lang="de-DE" baseline="0" dirty="0" smtClean="0"/>
              <a:t>Anwendung in der Produkthaftung</a:t>
            </a:r>
          </a:p>
          <a:p>
            <a:r>
              <a:rPr lang="de-DE" baseline="0" dirty="0" smtClean="0"/>
              <a:t>Als EN 61508 inhaltsgleich übernommen</a:t>
            </a:r>
          </a:p>
          <a:p>
            <a:r>
              <a:rPr lang="de-DE" baseline="0" dirty="0" smtClean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 smtClean="0"/>
              <a:t>SIL 4 stellt sehr hohe Anforderungen, selbst im </a:t>
            </a:r>
            <a:r>
              <a:rPr lang="de-DE" baseline="0" dirty="0" err="1" smtClean="0"/>
              <a:t>KfZ</a:t>
            </a:r>
            <a:r>
              <a:rPr lang="de-DE" baseline="0" dirty="0" smtClean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xmlns="" val="14755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Eclipse</a:t>
            </a:r>
            <a:r>
              <a:rPr lang="de-DE" dirty="0" smtClean="0"/>
              <a:t> CDT </a:t>
            </a:r>
          </a:p>
          <a:p>
            <a:pPr lvl="1"/>
            <a:r>
              <a:rPr lang="de-DE" dirty="0" smtClean="0"/>
              <a:t>Gnu ARM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smtClean="0"/>
              <a:t>GCC Toolchain</a:t>
            </a:r>
          </a:p>
          <a:p>
            <a:pPr lvl="2"/>
            <a:r>
              <a:rPr lang="de-DE" dirty="0" smtClean="0"/>
              <a:t>GCC</a:t>
            </a:r>
          </a:p>
          <a:p>
            <a:pPr lvl="2"/>
            <a:r>
              <a:rPr lang="de-DE" dirty="0" smtClean="0"/>
              <a:t>GDB (Gnu Debugger)</a:t>
            </a:r>
          </a:p>
          <a:p>
            <a:pPr lvl="1"/>
            <a:r>
              <a:rPr lang="de-DE" dirty="0" smtClean="0"/>
              <a:t>GNU </a:t>
            </a:r>
            <a:r>
              <a:rPr lang="de-DE" dirty="0" err="1" smtClean="0"/>
              <a:t>Build</a:t>
            </a:r>
            <a:r>
              <a:rPr lang="de-DE" dirty="0" smtClean="0"/>
              <a:t> Tools</a:t>
            </a:r>
          </a:p>
          <a:p>
            <a:pPr lvl="2"/>
            <a:r>
              <a:rPr lang="de-DE" dirty="0" smtClean="0"/>
              <a:t>Make</a:t>
            </a:r>
          </a:p>
          <a:p>
            <a:pPr lvl="2"/>
            <a:r>
              <a:rPr lang="de-DE" dirty="0" err="1" smtClean="0"/>
              <a:t>Rm</a:t>
            </a: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ISP </a:t>
            </a:r>
            <a:r>
              <a:rPr lang="de-DE" dirty="0" err="1" smtClean="0"/>
              <a:t>Programmer</a:t>
            </a:r>
            <a:endParaRPr lang="de-DE" dirty="0" smtClean="0"/>
          </a:p>
          <a:p>
            <a:pPr lvl="2"/>
            <a:r>
              <a:rPr lang="de-DE" dirty="0" err="1" smtClean="0"/>
              <a:t>Segger</a:t>
            </a:r>
            <a:r>
              <a:rPr lang="de-DE" dirty="0" smtClean="0"/>
              <a:t> </a:t>
            </a:r>
            <a:r>
              <a:rPr lang="de-DE" dirty="0" err="1" smtClean="0"/>
              <a:t>Jlink</a:t>
            </a:r>
            <a:endParaRPr lang="de-DE" dirty="0" smtClean="0"/>
          </a:p>
          <a:p>
            <a:pPr lvl="1"/>
            <a:r>
              <a:rPr lang="de-DE" dirty="0" err="1" smtClean="0"/>
              <a:t>OpenOCD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Gesamtansicht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Memorymanagement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9963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Speicheralgorithmen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Malloc</a:t>
            </a:r>
            <a:r>
              <a:rPr lang="de-DE" dirty="0"/>
              <a:t> &amp; </a:t>
            </a:r>
            <a:r>
              <a:rPr lang="de-DE" dirty="0" err="1"/>
              <a:t>free</a:t>
            </a:r>
            <a:r>
              <a:rPr lang="de-DE" dirty="0"/>
              <a:t> (STD C Library)</a:t>
            </a:r>
          </a:p>
          <a:p>
            <a:r>
              <a:rPr lang="de-DE" dirty="0"/>
              <a:t>Struktur in </a:t>
            </a:r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Probleme Fragmentierung</a:t>
            </a:r>
          </a:p>
          <a:p>
            <a:r>
              <a:rPr lang="de-DE" dirty="0"/>
              <a:t>Eigene Speicherverwaltung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1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Management - </a:t>
            </a:r>
            <a:r>
              <a:rPr lang="de-DE" dirty="0" err="1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MPU</a:t>
            </a:r>
          </a:p>
          <a:p>
            <a:r>
              <a:rPr lang="de-DE" dirty="0"/>
              <a:t>STATIC </a:t>
            </a:r>
            <a:r>
              <a:rPr lang="de-DE" dirty="0" err="1"/>
              <a:t>Allocation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0800000">
            <a:off x="0" y="6176962"/>
            <a:ext cx="12192000" cy="681037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28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560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9348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 smtClean="0"/>
              <a:t>Tasks müssen untereinander kommunizieren &amp; Daten austauschen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/>
                <a:gridCol w="2948045"/>
                <a:gridCol w="2948045"/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 smtClean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Mutexe</a:t>
                      </a:r>
                      <a:r>
                        <a:rPr lang="de-DE" dirty="0" smtClean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Task </a:t>
                      </a:r>
                      <a:r>
                        <a:rPr lang="de-DE" dirty="0" err="1" smtClean="0"/>
                        <a:t>Notification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 smtClean="0"/>
                        <a:t>Separater</a:t>
                      </a:r>
                      <a:r>
                        <a:rPr lang="de-DE" baseline="0" dirty="0" smtClean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smtClean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smtClean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smtClean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smtClean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smtClean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 smtClean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 smtClean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 smtClean="0"/>
                        <a:t>Durch verschiedene Tasks</a:t>
                      </a:r>
                      <a:r>
                        <a:rPr lang="de-DE" baseline="0" dirty="0" smtClean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smtClean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smtClean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 smtClean="0"/>
                        <a:t>Synchronistation</a:t>
                      </a:r>
                      <a:endParaRPr lang="de-DE" dirty="0" smtClean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 smtClean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 smtClean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 smtClean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 smtClean="0"/>
                        <a:t>Beinhaltet</a:t>
                      </a:r>
                      <a:r>
                        <a:rPr lang="de-DE" baseline="0" dirty="0" smtClean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smtClean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smtClean="0"/>
                        <a:t>Datenkommunikation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</a:t>
            </a:r>
            <a:r>
              <a:rPr lang="de-DE" dirty="0" err="1" smtClean="0"/>
              <a:t>handling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 smtClean="0"/>
              <a:t>Am Beispiel der </a:t>
            </a:r>
            <a:r>
              <a:rPr lang="de-DE" dirty="0" err="1" smtClean="0"/>
              <a:t>Counting</a:t>
            </a:r>
            <a:r>
              <a:rPr lang="de-DE" dirty="0" smtClean="0"/>
              <a:t> Semaphor</a:t>
            </a:r>
            <a:endParaRPr lang="de-DE" dirty="0"/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ISR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Semaphore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Proc1</a:t>
            </a:r>
            <a:endParaRPr lang="de-DE" dirty="0"/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/>
                <a:gridCol w="809296"/>
                <a:gridCol w="987973"/>
                <a:gridCol w="189886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Bezeichnung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Proc1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Proc2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ISR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xSemaphoreTake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xSemaphoreSetFromISR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 smtClean="0"/>
              <a:t>Interrupt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 Power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011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Einleitung</a:t>
            </a:r>
          </a:p>
          <a:p>
            <a:r>
              <a:rPr lang="de-DE" dirty="0" err="1" smtClean="0"/>
              <a:t>FreeRTOS</a:t>
            </a:r>
            <a:endParaRPr lang="de-DE" dirty="0" smtClean="0"/>
          </a:p>
          <a:p>
            <a:r>
              <a:rPr lang="de-DE" dirty="0" smtClean="0"/>
              <a:t>Umgebung</a:t>
            </a:r>
          </a:p>
          <a:p>
            <a:r>
              <a:rPr lang="de-DE" dirty="0" smtClean="0"/>
              <a:t>Memory </a:t>
            </a:r>
            <a:r>
              <a:rPr lang="de-DE" dirty="0" err="1" smtClean="0"/>
              <a:t>Allocation</a:t>
            </a:r>
            <a:endParaRPr lang="de-DE" dirty="0" smtClean="0"/>
          </a:p>
          <a:p>
            <a:r>
              <a:rPr lang="de-DE" dirty="0" err="1" smtClean="0"/>
              <a:t>Scheduling</a:t>
            </a:r>
            <a:endParaRPr lang="de-DE" dirty="0" smtClean="0"/>
          </a:p>
          <a:p>
            <a:r>
              <a:rPr lang="de-DE" dirty="0" smtClean="0"/>
              <a:t>Intertask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r>
              <a:rPr lang="de-DE" dirty="0" smtClean="0"/>
              <a:t>Interrupt </a:t>
            </a:r>
            <a:r>
              <a:rPr lang="de-DE" dirty="0" err="1" smtClean="0"/>
              <a:t>handling</a:t>
            </a:r>
            <a:endParaRPr lang="de-DE" dirty="0" smtClean="0"/>
          </a:p>
          <a:p>
            <a:r>
              <a:rPr lang="de-DE" dirty="0" smtClean="0"/>
              <a:t>Low Power Modes</a:t>
            </a:r>
          </a:p>
          <a:p>
            <a:r>
              <a:rPr lang="de-DE" dirty="0" smtClean="0"/>
              <a:t>Tools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63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Wir stehen nun gerne für Fragen und Diskusionen zur Verfügung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Einsatzbereiche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8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 &amp; Echtzeitbetriebssysteme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10413242" y="1766656"/>
            <a:ext cx="174029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seit etwa 2007</a:t>
            </a:r>
          </a:p>
          <a:p>
            <a:r>
              <a:rPr lang="de-DE" dirty="0" smtClean="0"/>
              <a:t>Real Time Engineers Ltd.</a:t>
            </a:r>
          </a:p>
          <a:p>
            <a:r>
              <a:rPr lang="de-DE" dirty="0" smtClean="0"/>
              <a:t>35 Architekturen</a:t>
            </a:r>
          </a:p>
          <a:p>
            <a:r>
              <a:rPr lang="de-DE" dirty="0" smtClean="0"/>
              <a:t>113.000 Downloads</a:t>
            </a:r>
          </a:p>
          <a:p>
            <a:r>
              <a:rPr lang="de-DE" dirty="0" smtClean="0"/>
              <a:t>Verschiedene Lizenzmodelle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Open Source Lizenz</a:t>
            </a:r>
          </a:p>
          <a:p>
            <a:pPr lvl="1"/>
            <a:r>
              <a:rPr lang="de-DE" dirty="0" err="1" smtClean="0"/>
              <a:t>FreeRTOS</a:t>
            </a:r>
            <a:endParaRPr lang="de-DE" dirty="0" smtClean="0"/>
          </a:p>
          <a:p>
            <a:pPr lvl="1"/>
            <a:r>
              <a:rPr lang="de-DE" dirty="0" smtClean="0"/>
              <a:t>Keine Garantie, kein Support</a:t>
            </a:r>
          </a:p>
          <a:p>
            <a:pPr lvl="1"/>
            <a:r>
              <a:rPr lang="de-DE" dirty="0" smtClean="0"/>
              <a:t>Offenlegung des entwickelten Quellcodes erforderlich</a:t>
            </a:r>
          </a:p>
          <a:p>
            <a:r>
              <a:rPr lang="de-DE" dirty="0" smtClean="0"/>
              <a:t>Kommerzielle Lizenz</a:t>
            </a:r>
          </a:p>
          <a:p>
            <a:pPr lvl="1"/>
            <a:r>
              <a:rPr lang="de-DE" dirty="0" err="1" smtClean="0"/>
              <a:t>OpenRTOS</a:t>
            </a:r>
            <a:endParaRPr lang="de-DE" dirty="0" smtClean="0"/>
          </a:p>
          <a:p>
            <a:pPr lvl="1"/>
            <a:r>
              <a:rPr lang="de-DE" dirty="0" smtClean="0"/>
              <a:t>Garantie, Entwicklersupport (Treiber, Kernelanpassungen)</a:t>
            </a:r>
          </a:p>
          <a:p>
            <a:pPr lvl="1"/>
            <a:r>
              <a:rPr lang="de-DE" dirty="0" smtClean="0"/>
              <a:t>Quellcodes dürfen als 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vertrieben werden</a:t>
            </a:r>
          </a:p>
          <a:p>
            <a:r>
              <a:rPr lang="de-DE" dirty="0" err="1" smtClean="0"/>
              <a:t>SafeRTOS</a:t>
            </a:r>
            <a:endParaRPr lang="de-DE" dirty="0" smtClean="0"/>
          </a:p>
          <a:p>
            <a:pPr lvl="1"/>
            <a:r>
              <a:rPr lang="de-DE" dirty="0" smtClean="0"/>
              <a:t>Vor-zertifizierte kommerzielle Version </a:t>
            </a:r>
            <a:br>
              <a:rPr lang="de-DE" dirty="0" smtClean="0"/>
            </a:br>
            <a:r>
              <a:rPr lang="de-DE" dirty="0" smtClean="0"/>
              <a:t>(nach IEC 61508 SIL 3, </a:t>
            </a:r>
            <a:r>
              <a:rPr lang="de-DE" dirty="0" err="1" smtClean="0"/>
              <a:t>TüV</a:t>
            </a:r>
            <a:r>
              <a:rPr lang="de-DE" dirty="0" smtClean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Lizenzmodelle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319272" y="1825625"/>
            <a:ext cx="6629400" cy="4351338"/>
          </a:xfrm>
        </p:spPr>
        <p:txBody>
          <a:bodyPr/>
          <a:lstStyle/>
          <a:p>
            <a:r>
              <a:rPr lang="de-DE" dirty="0" err="1" smtClean="0"/>
              <a:t>FreeRTOS</a:t>
            </a:r>
            <a:r>
              <a:rPr lang="de-DE" dirty="0" smtClean="0"/>
              <a:t> </a:t>
            </a:r>
            <a:r>
              <a:rPr lang="de-DE" dirty="0" smtClean="0"/>
              <a:t>-&gt; Basis OS</a:t>
            </a:r>
          </a:p>
          <a:p>
            <a:r>
              <a:rPr lang="de-DE" dirty="0" err="1" smtClean="0"/>
              <a:t>FreeRTOS</a:t>
            </a:r>
            <a:r>
              <a:rPr lang="de-DE" dirty="0" smtClean="0"/>
              <a:t>-Plus -&gt; Add-</a:t>
            </a:r>
            <a:r>
              <a:rPr lang="de-DE" dirty="0" err="1" smtClean="0"/>
              <a:t>Ons</a:t>
            </a:r>
            <a:endParaRPr lang="de-DE" dirty="0" smtClean="0"/>
          </a:p>
          <a:p>
            <a:r>
              <a:rPr lang="de-DE" dirty="0" smtClean="0"/>
              <a:t>Source -&gt; </a:t>
            </a:r>
            <a:r>
              <a:rPr lang="de-DE" dirty="0" smtClean="0"/>
              <a:t> C-Quellcode für das OS</a:t>
            </a:r>
          </a:p>
          <a:p>
            <a:r>
              <a:rPr lang="de-DE" dirty="0" smtClean="0"/>
              <a:t>Demo -&gt; Beispielcode </a:t>
            </a:r>
          </a:p>
          <a:p>
            <a:r>
              <a:rPr lang="de-DE" dirty="0" err="1" smtClean="0"/>
              <a:t>Include</a:t>
            </a:r>
            <a:r>
              <a:rPr lang="de-DE" dirty="0" smtClean="0"/>
              <a:t> -&gt; </a:t>
            </a:r>
            <a:r>
              <a:rPr lang="de-DE" dirty="0" smtClean="0"/>
              <a:t>p</a:t>
            </a:r>
            <a:r>
              <a:rPr lang="de-DE" dirty="0" smtClean="0"/>
              <a:t>lattformunabhängige Codeanteile</a:t>
            </a:r>
          </a:p>
          <a:p>
            <a:r>
              <a:rPr lang="de-DE" dirty="0" smtClean="0"/>
              <a:t>Portable –&gt; plattformabhängige Codeanteile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0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 smtClean="0"/>
              <a:t>ARM Cortex M4</a:t>
            </a:r>
          </a:p>
          <a:p>
            <a:r>
              <a:rPr lang="de-DE" dirty="0" smtClean="0"/>
              <a:t>180 MHz</a:t>
            </a:r>
          </a:p>
          <a:p>
            <a:r>
              <a:rPr lang="de-DE" dirty="0" smtClean="0"/>
              <a:t>1</a:t>
            </a:r>
            <a:r>
              <a:rPr lang="de-DE" dirty="0" smtClean="0"/>
              <a:t>MB Flash</a:t>
            </a:r>
          </a:p>
          <a:p>
            <a:r>
              <a:rPr lang="de-DE" dirty="0" smtClean="0"/>
              <a:t>2x USB</a:t>
            </a:r>
          </a:p>
          <a:p>
            <a:r>
              <a:rPr lang="de-DE" dirty="0" smtClean="0"/>
              <a:t>1x Audio</a:t>
            </a:r>
          </a:p>
          <a:p>
            <a:r>
              <a:rPr lang="de-DE" dirty="0" smtClean="0"/>
              <a:t>100 PINs, davon ca. 64 als Ein-/Ausgang</a:t>
            </a:r>
            <a:endParaRPr lang="de-DE" dirty="0" smtClean="0"/>
          </a:p>
          <a:p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Ethernet - MAC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STM32F4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Umgebung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022428" y="1825625"/>
            <a:ext cx="4014635" cy="4351338"/>
          </a:xfrm>
        </p:spPr>
        <p:txBody>
          <a:bodyPr/>
          <a:lstStyle/>
          <a:p>
            <a:r>
              <a:rPr lang="de-DE" dirty="0" smtClean="0"/>
              <a:t>Abstraktionsebene zur HW</a:t>
            </a:r>
          </a:p>
          <a:p>
            <a:r>
              <a:rPr lang="de-DE" dirty="0" smtClean="0"/>
              <a:t>d</a:t>
            </a:r>
            <a:r>
              <a:rPr lang="de-DE" dirty="0" smtClean="0"/>
              <a:t>efiniert </a:t>
            </a:r>
            <a:r>
              <a:rPr lang="de-DE" dirty="0" smtClean="0"/>
              <a:t>s</a:t>
            </a:r>
            <a:r>
              <a:rPr lang="de-DE" dirty="0" smtClean="0"/>
              <a:t>ystemspezifische Werte</a:t>
            </a:r>
          </a:p>
          <a:p>
            <a:r>
              <a:rPr lang="de-DE" dirty="0" smtClean="0"/>
              <a:t>Setzt Adressen für Hardwarezugriffe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4544" y="6361905"/>
            <a:ext cx="4718956" cy="546099"/>
          </a:xfrm>
        </p:spPr>
        <p:txBody>
          <a:bodyPr/>
          <a:lstStyle/>
          <a:p>
            <a:r>
              <a:rPr lang="de-DE" dirty="0" smtClean="0"/>
              <a:t>STM32F4 – Hardware </a:t>
            </a:r>
            <a:r>
              <a:rPr lang="de-DE" dirty="0" err="1" smtClean="0"/>
              <a:t>Abstraction</a:t>
            </a:r>
            <a:r>
              <a:rPr lang="de-DE" dirty="0" smtClean="0"/>
              <a:t> Layer (HAL)</a:t>
            </a:r>
            <a:endParaRPr lang="de-DE" dirty="0"/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Einleitung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de-DE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Power Modes Tools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207908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425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Benutzerdefiniert</PresentationFormat>
  <Paragraphs>241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Office Theme</vt:lpstr>
      <vt:lpstr>Memory Management</vt:lpstr>
      <vt:lpstr>RealTime OS FreeRTOS auf dem STM32F4</vt:lpstr>
      <vt:lpstr>Inhalt</vt:lpstr>
      <vt:lpstr>Einsatzbereiche</vt:lpstr>
      <vt:lpstr>Echtzeit &amp; Echtzeitbetriebssysteme</vt:lpstr>
      <vt:lpstr>FreeRTOS </vt:lpstr>
      <vt:lpstr>FreeRTOS </vt:lpstr>
      <vt:lpstr>FreeRTOS </vt:lpstr>
      <vt:lpstr>Umgebung</vt:lpstr>
      <vt:lpstr>Umgebung</vt:lpstr>
      <vt:lpstr>Umgebung</vt:lpstr>
      <vt:lpstr>Umgebung</vt:lpstr>
      <vt:lpstr>Memorymanagement</vt:lpstr>
      <vt:lpstr>Speicheralgorithmen</vt:lpstr>
      <vt:lpstr>Memory Management - Advanced</vt:lpstr>
      <vt:lpstr>Scheduling</vt:lpstr>
      <vt:lpstr>Intertaskcommunication</vt:lpstr>
      <vt:lpstr>Intertaskcommunication</vt:lpstr>
      <vt:lpstr>Interrupt handling</vt:lpstr>
      <vt:lpstr>Low Power</vt:lpstr>
      <vt:lpstr>Debugging</vt:lpstr>
      <vt:lpstr>Quellen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Christoph</cp:lastModifiedBy>
  <cp:revision>91</cp:revision>
  <dcterms:created xsi:type="dcterms:W3CDTF">2017-06-13T08:39:59Z</dcterms:created>
  <dcterms:modified xsi:type="dcterms:W3CDTF">2017-06-25T14:58:29Z</dcterms:modified>
</cp:coreProperties>
</file>