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84" r:id="rId4"/>
    <p:sldId id="267" r:id="rId5"/>
    <p:sldId id="269" r:id="rId6"/>
    <p:sldId id="286" r:id="rId7"/>
    <p:sldId id="287" r:id="rId8"/>
    <p:sldId id="288" r:id="rId9"/>
    <p:sldId id="289" r:id="rId10"/>
    <p:sldId id="290" r:id="rId11"/>
    <p:sldId id="291" r:id="rId12"/>
    <p:sldId id="272" r:id="rId13"/>
    <p:sldId id="270" r:id="rId14"/>
    <p:sldId id="277" r:id="rId15"/>
    <p:sldId id="276" r:id="rId16"/>
    <p:sldId id="279" r:id="rId17"/>
    <p:sldId id="296" r:id="rId18"/>
    <p:sldId id="292" r:id="rId19"/>
    <p:sldId id="293" r:id="rId20"/>
    <p:sldId id="297" r:id="rId21"/>
    <p:sldId id="299" r:id="rId22"/>
    <p:sldId id="301" r:id="rId23"/>
    <p:sldId id="300" r:id="rId24"/>
    <p:sldId id="295" r:id="rId25"/>
    <p:sldId id="294" r:id="rId26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9" autoAdjust="0"/>
    <p:restoredTop sz="82864" autoAdjust="0"/>
  </p:normalViewPr>
  <p:slideViewPr>
    <p:cSldViewPr snapToGrid="0">
      <p:cViewPr varScale="1">
        <p:scale>
          <a:sx n="88" d="100"/>
          <a:sy n="88" d="100"/>
        </p:scale>
        <p:origin x="-672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="" xmlns:a16="http://schemas.microsoft.com/office/drawing/2014/main" id="{79677087-83A3-4454-81D0-8574E90505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544817FC-7EC0-4090-84C4-8F2F13CBD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6489-14E1-462A-B32E-B31B9D8DDB1E}" type="datetimeFigureOut">
              <a:rPr lang="de-DE" smtClean="0"/>
              <a:pPr/>
              <a:t>06.07.2017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DB34D94-50DC-44DF-8C2B-60940B0DB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41B3D724-41FE-4065-B0DD-2D6B29A7BD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8DBF4-B2E8-4916-9B8A-FDCA134AC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24691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06.07.2017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Ausdrücklich: Echtzeit heißt nicht besonders schnell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6813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Arduino</a:t>
            </a:r>
          </a:p>
          <a:p>
            <a:r>
              <a:rPr lang="de-DE" dirty="0"/>
              <a:t>Wie eignet Sich ein RTOS für Echtzeitsystem : Scheduling Strategien, Interprozesskommunikation</a:t>
            </a:r>
          </a:p>
          <a:p>
            <a:r>
              <a:rPr lang="de-DE" dirty="0"/>
              <a:t>Beide geeignet abhängig vom Kontext.</a:t>
            </a:r>
          </a:p>
          <a:p>
            <a:r>
              <a:rPr lang="de-DE" dirty="0"/>
              <a:t>Übergabe Christoph: Geschichte / Aufbau / Einrichtung</a:t>
            </a:r>
          </a:p>
          <a:p>
            <a:r>
              <a:rPr lang="de-DE" dirty="0"/>
              <a:t>Task besteht ist eine eigene Programmeinheit. Hat einen eigenen Stack und einen TCB für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infromationen</a:t>
            </a:r>
            <a:r>
              <a:rPr lang="de-DE" dirty="0"/>
              <a:t> und Register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0583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IEC 61508 Norm für elektronische</a:t>
            </a:r>
            <a:r>
              <a:rPr lang="de-DE" baseline="0" dirty="0"/>
              <a:t>, programmierbare Systeme, die Sicherheitsaufgaben übernehmen (funktionale Sicherheit)</a:t>
            </a:r>
          </a:p>
          <a:p>
            <a:r>
              <a:rPr lang="de-DE" baseline="0" dirty="0"/>
              <a:t>Anwendung in der Produkthaftung</a:t>
            </a:r>
          </a:p>
          <a:p>
            <a:r>
              <a:rPr lang="de-DE" baseline="0" dirty="0"/>
              <a:t>Als EN 61508 inhaltsgleich übernommen</a:t>
            </a:r>
          </a:p>
          <a:p>
            <a:r>
              <a:rPr lang="de-DE" baseline="0" dirty="0"/>
              <a:t>SIL Sicherheitsanforderungsstufe, Beschreibt die Zuverlässigkeit der Sicherheitsfunktionen bzw. Abschaltsicherheit von gefahrenverursachenden Anwendungen</a:t>
            </a:r>
          </a:p>
          <a:p>
            <a:r>
              <a:rPr lang="de-DE" baseline="0" dirty="0"/>
              <a:t>SIL 4 stellt sehr hohe Anforderungen, selbst im </a:t>
            </a:r>
            <a:r>
              <a:rPr lang="de-DE" baseline="0" dirty="0" err="1"/>
              <a:t>KfZ</a:t>
            </a:r>
            <a:r>
              <a:rPr lang="de-DE" baseline="0" dirty="0"/>
              <a:t> und Industrie 4.0 Bereich nicht angewendet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5858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Implementierung Heap 1 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0366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Nebenläufigkeit hat Auswirkung: „Thread </a:t>
            </a:r>
            <a:r>
              <a:rPr lang="de-DE" dirty="0" err="1"/>
              <a:t>safe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5256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43121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  <a:r>
              <a:rPr lang="de-DE" dirty="0" err="1"/>
              <a:t>Scheduleraufgabe</a:t>
            </a:r>
            <a:endParaRPr lang="de-DE" dirty="0"/>
          </a:p>
          <a:p>
            <a:r>
              <a:rPr lang="de-DE" dirty="0"/>
              <a:t>Einmalige Task Ausführung wird Job </a:t>
            </a:r>
            <a:r>
              <a:rPr lang="de-DE" dirty="0" err="1"/>
              <a:t>geannt</a:t>
            </a:r>
            <a:r>
              <a:rPr lang="de-DE" dirty="0"/>
              <a:t>.</a:t>
            </a:r>
          </a:p>
          <a:p>
            <a:r>
              <a:rPr lang="de-DE" dirty="0"/>
              <a:t>Sequenzielle </a:t>
            </a:r>
            <a:r>
              <a:rPr lang="de-DE" dirty="0" err="1"/>
              <a:t>ausführung</a:t>
            </a:r>
            <a:r>
              <a:rPr lang="de-DE" dirty="0"/>
              <a:t> von Task </a:t>
            </a:r>
            <a:r>
              <a:rPr lang="de-DE" dirty="0" err="1"/>
              <a:t>jobs</a:t>
            </a:r>
            <a:endParaRPr lang="de-DE" dirty="0"/>
          </a:p>
          <a:p>
            <a:r>
              <a:rPr lang="de-DE" dirty="0"/>
              <a:t>Taskwechsel  =Kontextswitch</a:t>
            </a:r>
          </a:p>
          <a:p>
            <a:r>
              <a:rPr lang="de-DE" dirty="0"/>
              <a:t>Instruktionsfolge wird nicht beeinflusst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883045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71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5454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="" xmlns:p14="http://schemas.microsoft.com/office/powerpoint/2010/main" val="14755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Eclipse</a:t>
            </a:r>
            <a:r>
              <a:rPr lang="de-DE" dirty="0"/>
              <a:t> CDT </a:t>
            </a:r>
          </a:p>
          <a:p>
            <a:pPr lvl="1"/>
            <a:r>
              <a:rPr lang="de-DE" dirty="0"/>
              <a:t>Gnu ARM </a:t>
            </a:r>
            <a:r>
              <a:rPr lang="de-DE" dirty="0" err="1"/>
              <a:t>Plugin</a:t>
            </a:r>
            <a:endParaRPr lang="de-DE" dirty="0"/>
          </a:p>
          <a:p>
            <a:pPr lvl="1"/>
            <a:r>
              <a:rPr lang="de-DE" dirty="0"/>
              <a:t>GCC Toolchain</a:t>
            </a:r>
          </a:p>
          <a:p>
            <a:pPr lvl="2"/>
            <a:r>
              <a:rPr lang="de-DE" dirty="0"/>
              <a:t>GCC</a:t>
            </a:r>
          </a:p>
          <a:p>
            <a:pPr lvl="2"/>
            <a:r>
              <a:rPr lang="de-DE" dirty="0"/>
              <a:t>GDB (Gnu Debugger)</a:t>
            </a:r>
          </a:p>
          <a:p>
            <a:pPr lvl="1"/>
            <a:r>
              <a:rPr lang="de-DE" dirty="0"/>
              <a:t>GNU </a:t>
            </a:r>
            <a:r>
              <a:rPr lang="de-DE" dirty="0" err="1"/>
              <a:t>Build</a:t>
            </a:r>
            <a:r>
              <a:rPr lang="de-DE" dirty="0"/>
              <a:t> Tools</a:t>
            </a:r>
          </a:p>
          <a:p>
            <a:pPr lvl="2"/>
            <a:r>
              <a:rPr lang="de-DE" dirty="0"/>
              <a:t>Make</a:t>
            </a:r>
          </a:p>
          <a:p>
            <a:pPr lvl="2"/>
            <a:r>
              <a:rPr lang="de-DE" dirty="0" err="1"/>
              <a:t>Rm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ISP </a:t>
            </a:r>
            <a:r>
              <a:rPr lang="de-DE" dirty="0" err="1"/>
              <a:t>Programmer</a:t>
            </a:r>
            <a:endParaRPr lang="de-DE" dirty="0"/>
          </a:p>
          <a:p>
            <a:pPr lvl="2"/>
            <a:r>
              <a:rPr lang="de-DE" dirty="0" err="1"/>
              <a:t>Segger</a:t>
            </a:r>
            <a:r>
              <a:rPr lang="de-DE" dirty="0"/>
              <a:t> </a:t>
            </a:r>
            <a:r>
              <a:rPr lang="de-DE" dirty="0" err="1"/>
              <a:t>Jlink</a:t>
            </a:r>
            <a:endParaRPr lang="de-DE" dirty="0"/>
          </a:p>
          <a:p>
            <a:pPr lvl="1"/>
            <a:r>
              <a:rPr lang="de-DE" dirty="0" err="1"/>
              <a:t>OpenOCD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pic>
        <p:nvPicPr>
          <p:cNvPr id="9" name="Grafik 8" descr="20170615_132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010911" y="3570732"/>
            <a:ext cx="4608576" cy="25923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4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7AFEDD9-CD28-4FAE-80F4-FE24693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49FD879F-9FAD-4393-ADC7-6AC52CE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="" xmlns:a16="http://schemas.microsoft.com/office/drawing/2014/main" id="{8CDFD2E7-9BE5-48A9-8A34-8124EFDDC387}"/>
              </a:ext>
            </a:extLst>
          </p:cNvPr>
          <p:cNvSpPr txBox="1"/>
          <p:nvPr/>
        </p:nvSpPr>
        <p:spPr>
          <a:xfrm>
            <a:off x="371150" y="2078558"/>
            <a:ext cx="4099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STD C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51ABE4D3-BB27-4ACC-84C4-16047217F7CE}"/>
              </a:ext>
            </a:extLst>
          </p:cNvPr>
          <p:cNvSpPr txBox="1"/>
          <p:nvPr/>
        </p:nvSpPr>
        <p:spPr>
          <a:xfrm>
            <a:off x="306197" y="2834945"/>
            <a:ext cx="4305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deterministisch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Tendieren zu Fragmentierung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Benötigen viel Speicher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="" xmlns:a16="http://schemas.microsoft.com/office/drawing/2014/main" id="{9C2BD50F-2AC7-4AA9-9B0D-2BBFFB49CE70}"/>
              </a:ext>
            </a:extLst>
          </p:cNvPr>
          <p:cNvSpPr/>
          <p:nvPr/>
        </p:nvSpPr>
        <p:spPr>
          <a:xfrm>
            <a:off x="157928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="" xmlns:a16="http://schemas.microsoft.com/office/drawing/2014/main" id="{24E6EF1B-BA0D-4CBA-B55D-2F90C6EB2EB3}"/>
              </a:ext>
            </a:extLst>
          </p:cNvPr>
          <p:cNvCxnSpPr>
            <a:cxnSpLocks/>
          </p:cNvCxnSpPr>
          <p:nvPr/>
        </p:nvCxnSpPr>
        <p:spPr>
          <a:xfrm>
            <a:off x="326420" y="2339525"/>
            <a:ext cx="41513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="" xmlns:a16="http://schemas.microsoft.com/office/drawing/2014/main" id="{08CC590C-874E-4B76-9273-4EDAE071DA13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6" name="Gerade Verbindung 7">
            <a:extLst>
              <a:ext uri="{FF2B5EF4-FFF2-40B4-BE49-F238E27FC236}">
                <a16:creationId xmlns="" xmlns:a16="http://schemas.microsoft.com/office/drawing/2014/main" id="{1A32E0AC-1C3B-499C-8BF3-EEB9B045EF38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="" xmlns:a16="http://schemas.microsoft.com/office/drawing/2014/main" id="{CDDBFECC-82DF-440D-B88C-7E6C142DA88F}"/>
              </a:ext>
            </a:extLst>
          </p:cNvPr>
          <p:cNvGrpSpPr/>
          <p:nvPr/>
        </p:nvGrpSpPr>
        <p:grpSpPr>
          <a:xfrm>
            <a:off x="4636571" y="1872540"/>
            <a:ext cx="5321797" cy="4262518"/>
            <a:chOff x="4636571" y="1872540"/>
            <a:chExt cx="5321797" cy="4262518"/>
          </a:xfrm>
        </p:grpSpPr>
        <p:sp>
          <p:nvSpPr>
            <p:cNvPr id="6" name="Textfeld 5">
              <a:extLst>
                <a:ext uri="{FF2B5EF4-FFF2-40B4-BE49-F238E27FC236}">
                  <a16:creationId xmlns="" xmlns:a16="http://schemas.microsoft.com/office/drawing/2014/main" id="{3292FCF7-0BF7-4E46-AE45-4C1BC1753637}"/>
                </a:ext>
              </a:extLst>
            </p:cNvPr>
            <p:cNvSpPr txBox="1"/>
            <p:nvPr/>
          </p:nvSpPr>
          <p:spPr>
            <a:xfrm>
              <a:off x="5654581" y="2078558"/>
              <a:ext cx="4153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pvPortMalloc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() /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pvPortFree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="" xmlns:a16="http://schemas.microsoft.com/office/drawing/2014/main" id="{5125CB82-FADD-414A-84CA-5B41F4ED476B}"/>
                </a:ext>
              </a:extLst>
            </p:cNvPr>
            <p:cNvSpPr txBox="1"/>
            <p:nvPr/>
          </p:nvSpPr>
          <p:spPr>
            <a:xfrm>
              <a:off x="5748176" y="2841849"/>
              <a:ext cx="4140541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Individuell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5 Templates Heap1 – Heap5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Thread </a:t>
              </a:r>
              <a:r>
                <a:rPr lang="de-DE" sz="2400" dirty="0" err="1"/>
                <a:t>safe</a:t>
              </a:r>
              <a:endParaRPr lang="de-DE" sz="24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Deterministisch*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="" xmlns:a16="http://schemas.microsoft.com/office/drawing/2014/main" id="{A45CB1FD-522F-4CF2-B9FA-B94EF5517E81}"/>
                </a:ext>
              </a:extLst>
            </p:cNvPr>
            <p:cNvSpPr/>
            <p:nvPr/>
          </p:nvSpPr>
          <p:spPr>
            <a:xfrm>
              <a:off x="5504497" y="1872540"/>
              <a:ext cx="4453871" cy="4133088"/>
            </a:xfrm>
            <a:prstGeom prst="roundRect">
              <a:avLst/>
            </a:prstGeom>
            <a:noFill/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Pfeil: nach rechts 4">
              <a:extLst>
                <a:ext uri="{FF2B5EF4-FFF2-40B4-BE49-F238E27FC236}">
                  <a16:creationId xmlns="" xmlns:a16="http://schemas.microsoft.com/office/drawing/2014/main" id="{9B0702B1-7159-4ED2-B7D9-6B9C306A3B62}"/>
                </a:ext>
              </a:extLst>
            </p:cNvPr>
            <p:cNvSpPr/>
            <p:nvPr/>
          </p:nvSpPr>
          <p:spPr>
            <a:xfrm>
              <a:off x="4636571" y="3605233"/>
              <a:ext cx="1071649" cy="6676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="" xmlns:p14="http://schemas.microsoft.com/office/powerpoint/2010/main" val="34441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773FAA8-F163-4AD1-8576-9C8F0058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21D47380-A749-437A-8E08-FF266797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471CC193-BF67-4D7B-9944-69EF9D5E06CF}"/>
              </a:ext>
            </a:extLst>
          </p:cNvPr>
          <p:cNvSpPr txBox="1"/>
          <p:nvPr/>
        </p:nvSpPr>
        <p:spPr>
          <a:xfrm rot="16200000">
            <a:off x="-369109" y="3609843"/>
            <a:ext cx="357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ucHeap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</a:t>
            </a:r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maxHeapSize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="" xmlns:a16="http://schemas.microsoft.com/office/drawing/2014/main" id="{5D72CC4B-574F-4332-B8BB-78197CFA5CB2}"/>
              </a:ext>
            </a:extLst>
          </p:cNvPr>
          <p:cNvGrpSpPr/>
          <p:nvPr/>
        </p:nvGrpSpPr>
        <p:grpSpPr>
          <a:xfrm>
            <a:off x="5580211" y="2084405"/>
            <a:ext cx="5802483" cy="3574097"/>
            <a:chOff x="5580211" y="2084405"/>
            <a:chExt cx="5802483" cy="3574097"/>
          </a:xfrm>
        </p:grpSpPr>
        <p:sp>
          <p:nvSpPr>
            <p:cNvPr id="17" name="Rechteck 16">
              <a:extLst>
                <a:ext uri="{FF2B5EF4-FFF2-40B4-BE49-F238E27FC236}">
                  <a16:creationId xmlns="" xmlns:a16="http://schemas.microsoft.com/office/drawing/2014/main" id="{D13F363D-59AE-415D-9A9E-BCF8093C6D7E}"/>
                </a:ext>
              </a:extLst>
            </p:cNvPr>
            <p:cNvSpPr/>
            <p:nvPr/>
          </p:nvSpPr>
          <p:spPr>
            <a:xfrm>
              <a:off x="5580211" y="2091776"/>
              <a:ext cx="1872149" cy="35667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="" xmlns:a16="http://schemas.microsoft.com/office/drawing/2014/main" id="{678756D6-B56D-4EF2-9DE1-6E72F551D96E}"/>
                </a:ext>
              </a:extLst>
            </p:cNvPr>
            <p:cNvSpPr txBox="1"/>
            <p:nvPr/>
          </p:nvSpPr>
          <p:spPr>
            <a:xfrm rot="16200000">
              <a:off x="4927645" y="3394400"/>
              <a:ext cx="317728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dirty="0"/>
                <a:t>Speicheralgorithmus</a:t>
              </a:r>
            </a:p>
            <a:p>
              <a:pPr algn="ctr"/>
              <a:r>
                <a:rPr lang="de-DE" sz="2800" dirty="0"/>
                <a:t>z.B. Heap 1 – Heap 5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="" xmlns:a16="http://schemas.microsoft.com/office/drawing/2014/main" id="{8D4D5FC0-6002-4CA3-9779-A96C43486676}"/>
                </a:ext>
              </a:extLst>
            </p:cNvPr>
            <p:cNvSpPr/>
            <p:nvPr/>
          </p:nvSpPr>
          <p:spPr>
            <a:xfrm>
              <a:off x="9510545" y="2084405"/>
              <a:ext cx="1872149" cy="35740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="" xmlns:a16="http://schemas.microsoft.com/office/drawing/2014/main" id="{387F2AD1-1CB1-42CD-82DF-027DDFC38308}"/>
                </a:ext>
              </a:extLst>
            </p:cNvPr>
            <p:cNvSpPr txBox="1"/>
            <p:nvPr/>
          </p:nvSpPr>
          <p:spPr>
            <a:xfrm rot="16200000">
              <a:off x="9371261" y="3560021"/>
              <a:ext cx="2150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err="1"/>
                <a:t>FreeRTOS</a:t>
              </a:r>
              <a:r>
                <a:rPr lang="de-DE" sz="2800" dirty="0"/>
                <a:t> API</a:t>
              </a:r>
            </a:p>
          </p:txBody>
        </p:sp>
      </p:grpSp>
      <p:grpSp>
        <p:nvGrpSpPr>
          <p:cNvPr id="3" name="Stack2">
            <a:extLst>
              <a:ext uri="{FF2B5EF4-FFF2-40B4-BE49-F238E27FC236}">
                <a16:creationId xmlns="" xmlns:a16="http://schemas.microsoft.com/office/drawing/2014/main" id="{18C4F205-192E-45A7-AA4E-564A52280944}"/>
              </a:ext>
            </a:extLst>
          </p:cNvPr>
          <p:cNvGrpSpPr/>
          <p:nvPr/>
        </p:nvGrpSpPr>
        <p:grpSpPr>
          <a:xfrm>
            <a:off x="1725725" y="2134127"/>
            <a:ext cx="1188721" cy="3548681"/>
            <a:chOff x="3318830" y="2222252"/>
            <a:chExt cx="1188721" cy="3548681"/>
          </a:xfrm>
        </p:grpSpPr>
        <p:sp>
          <p:nvSpPr>
            <p:cNvPr id="33" name="Flussdiagramm: Dokument 32">
              <a:extLst>
                <a:ext uri="{FF2B5EF4-FFF2-40B4-BE49-F238E27FC236}">
                  <a16:creationId xmlns="" xmlns:a16="http://schemas.microsoft.com/office/drawing/2014/main" id="{5D37606C-86D4-400B-8E5B-1E7773E9597E}"/>
                </a:ext>
              </a:extLst>
            </p:cNvPr>
            <p:cNvSpPr/>
            <p:nvPr/>
          </p:nvSpPr>
          <p:spPr>
            <a:xfrm>
              <a:off x="3318831" y="2222252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4" name="Flussdiagramm: Dokument 33">
              <a:extLst>
                <a:ext uri="{FF2B5EF4-FFF2-40B4-BE49-F238E27FC236}">
                  <a16:creationId xmlns="" xmlns:a16="http://schemas.microsoft.com/office/drawing/2014/main" id="{4738961D-1BE6-42B2-8490-D5EE6B430DF1}"/>
                </a:ext>
              </a:extLst>
            </p:cNvPr>
            <p:cNvSpPr/>
            <p:nvPr/>
          </p:nvSpPr>
          <p:spPr>
            <a:xfrm rot="10800000">
              <a:off x="3318830" y="4189021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="" xmlns:a16="http://schemas.microsoft.com/office/drawing/2014/main" id="{A11A284B-D537-4997-A1CF-D9EE29FD658D}"/>
                </a:ext>
              </a:extLst>
            </p:cNvPr>
            <p:cNvSpPr txBox="1"/>
            <p:nvPr/>
          </p:nvSpPr>
          <p:spPr>
            <a:xfrm>
              <a:off x="3423904" y="5306464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="" xmlns:a16="http://schemas.microsoft.com/office/drawing/2014/main" id="{F27CD3AA-4659-4879-838E-A38E2068E191}"/>
                </a:ext>
              </a:extLst>
            </p:cNvPr>
            <p:cNvSpPr txBox="1"/>
            <p:nvPr/>
          </p:nvSpPr>
          <p:spPr>
            <a:xfrm>
              <a:off x="3423903" y="4581530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="" xmlns:a16="http://schemas.microsoft.com/office/drawing/2014/main" id="{2A582C8B-3193-492E-AA05-5CA958480D7D}"/>
                </a:ext>
              </a:extLst>
            </p:cNvPr>
            <p:cNvSpPr txBox="1"/>
            <p:nvPr/>
          </p:nvSpPr>
          <p:spPr>
            <a:xfrm>
              <a:off x="3423902" y="3371486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="" xmlns:a16="http://schemas.microsoft.com/office/drawing/2014/main" id="{29C10D75-4241-4862-A582-B41B29A6D397}"/>
                </a:ext>
              </a:extLst>
            </p:cNvPr>
            <p:cNvSpPr txBox="1"/>
            <p:nvPr/>
          </p:nvSpPr>
          <p:spPr>
            <a:xfrm>
              <a:off x="3423903" y="3008053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="" xmlns:a16="http://schemas.microsoft.com/office/drawing/2014/main" id="{918BD300-19F3-4F52-A56B-EAB9FD3B5041}"/>
                </a:ext>
              </a:extLst>
            </p:cNvPr>
            <p:cNvSpPr txBox="1"/>
            <p:nvPr/>
          </p:nvSpPr>
          <p:spPr>
            <a:xfrm>
              <a:off x="3423901" y="2677419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="" xmlns:a16="http://schemas.microsoft.com/office/drawing/2014/main" id="{2EE87C73-3E28-4986-BB17-CB576E765C29}"/>
                </a:ext>
              </a:extLst>
            </p:cNvPr>
            <p:cNvSpPr txBox="1"/>
            <p:nvPr/>
          </p:nvSpPr>
          <p:spPr>
            <a:xfrm>
              <a:off x="3423899" y="2333216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7" name="Stack 1">
            <a:extLst>
              <a:ext uri="{FF2B5EF4-FFF2-40B4-BE49-F238E27FC236}">
                <a16:creationId xmlns="" xmlns:a16="http://schemas.microsoft.com/office/drawing/2014/main" id="{396E6619-BDA8-4983-B636-BC38CF2DA7D0}"/>
              </a:ext>
            </a:extLst>
          </p:cNvPr>
          <p:cNvGrpSpPr/>
          <p:nvPr/>
        </p:nvGrpSpPr>
        <p:grpSpPr>
          <a:xfrm>
            <a:off x="1727784" y="2134127"/>
            <a:ext cx="1188721" cy="3548681"/>
            <a:chOff x="3755385" y="2282813"/>
            <a:chExt cx="1188721" cy="3548681"/>
          </a:xfrm>
        </p:grpSpPr>
        <p:grpSp>
          <p:nvGrpSpPr>
            <p:cNvPr id="6" name="Gruppieren 5">
              <a:extLst>
                <a:ext uri="{FF2B5EF4-FFF2-40B4-BE49-F238E27FC236}">
                  <a16:creationId xmlns="" xmlns:a16="http://schemas.microsoft.com/office/drawing/2014/main" id="{64A560FD-BDB8-40F0-ACBF-4FD4A96D5A79}"/>
                </a:ext>
              </a:extLst>
            </p:cNvPr>
            <p:cNvGrpSpPr/>
            <p:nvPr/>
          </p:nvGrpSpPr>
          <p:grpSpPr>
            <a:xfrm>
              <a:off x="3755385" y="2282813"/>
              <a:ext cx="1188721" cy="3548681"/>
              <a:chOff x="3755385" y="2282813"/>
              <a:chExt cx="1188721" cy="3548681"/>
            </a:xfrm>
          </p:grpSpPr>
          <p:sp>
            <p:nvSpPr>
              <p:cNvPr id="24" name="Flussdiagramm: Dokument 23">
                <a:extLst>
                  <a:ext uri="{FF2B5EF4-FFF2-40B4-BE49-F238E27FC236}">
                    <a16:creationId xmlns="" xmlns:a16="http://schemas.microsoft.com/office/drawing/2014/main" id="{3B0254FD-1241-4D3F-A905-617890D9BDB7}"/>
                  </a:ext>
                </a:extLst>
              </p:cNvPr>
              <p:cNvSpPr/>
              <p:nvPr/>
            </p:nvSpPr>
            <p:spPr>
              <a:xfrm>
                <a:off x="3755386" y="2282813"/>
                <a:ext cx="1188720" cy="2041922"/>
              </a:xfrm>
              <a:prstGeom prst="flowChartDocumen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26" name="Flussdiagramm: Dokument 25">
                <a:extLst>
                  <a:ext uri="{FF2B5EF4-FFF2-40B4-BE49-F238E27FC236}">
                    <a16:creationId xmlns="" xmlns:a16="http://schemas.microsoft.com/office/drawing/2014/main" id="{A541AAC5-F7A6-4D45-95FC-B3270014879A}"/>
                  </a:ext>
                </a:extLst>
              </p:cNvPr>
              <p:cNvSpPr/>
              <p:nvPr/>
            </p:nvSpPr>
            <p:spPr>
              <a:xfrm rot="10800000">
                <a:off x="3755385" y="4249582"/>
                <a:ext cx="1188720" cy="1581912"/>
              </a:xfrm>
              <a:prstGeom prst="flowChartDocumen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="" xmlns:a16="http://schemas.microsoft.com/office/drawing/2014/main" id="{194F4F25-91D7-4DFB-B7A2-12497EDE933F}"/>
                  </a:ext>
                </a:extLst>
              </p:cNvPr>
              <p:cNvSpPr txBox="1"/>
              <p:nvPr/>
            </p:nvSpPr>
            <p:spPr>
              <a:xfrm>
                <a:off x="3860459" y="5367025"/>
                <a:ext cx="97857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TCB1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="" xmlns:a16="http://schemas.microsoft.com/office/drawing/2014/main" id="{03C0E7DE-0FEE-415C-86B3-EA813E4ED989}"/>
                  </a:ext>
                </a:extLst>
              </p:cNvPr>
              <p:cNvSpPr txBox="1"/>
              <p:nvPr/>
            </p:nvSpPr>
            <p:spPr>
              <a:xfrm>
                <a:off x="3860457" y="3432047"/>
                <a:ext cx="978571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Sem 1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="" xmlns:a16="http://schemas.microsoft.com/office/drawing/2014/main" id="{FF30B90D-055D-4555-8B4D-F052DD1DC1A6}"/>
                  </a:ext>
                </a:extLst>
              </p:cNvPr>
              <p:cNvSpPr txBox="1"/>
              <p:nvPr/>
            </p:nvSpPr>
            <p:spPr>
              <a:xfrm>
                <a:off x="3860458" y="3068614"/>
                <a:ext cx="97857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TCB X</a:t>
                </a: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="" xmlns:a16="http://schemas.microsoft.com/office/drawing/2014/main" id="{7CC6C5F7-D76E-4CD6-8E6D-93EF7D99116B}"/>
                  </a:ext>
                </a:extLst>
              </p:cNvPr>
              <p:cNvSpPr txBox="1"/>
              <p:nvPr/>
            </p:nvSpPr>
            <p:spPr>
              <a:xfrm>
                <a:off x="3860453" y="2366684"/>
                <a:ext cx="978571" cy="72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Stack X</a:t>
                </a:r>
              </a:p>
            </p:txBody>
          </p:sp>
        </p:grpSp>
        <p:sp>
          <p:nvSpPr>
            <p:cNvPr id="32" name="Textfeld 31">
              <a:extLst>
                <a:ext uri="{FF2B5EF4-FFF2-40B4-BE49-F238E27FC236}">
                  <a16:creationId xmlns="" xmlns:a16="http://schemas.microsoft.com/office/drawing/2014/main" id="{A27BE5DD-FD0D-420A-A079-AC46367F1CC3}"/>
                </a:ext>
              </a:extLst>
            </p:cNvPr>
            <p:cNvSpPr txBox="1"/>
            <p:nvPr/>
          </p:nvSpPr>
          <p:spPr>
            <a:xfrm>
              <a:off x="3860453" y="4647025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</p:grpSp>
      <p:sp>
        <p:nvSpPr>
          <p:cNvPr id="15" name="Pfeil: nach rechts 14">
            <a:extLst>
              <a:ext uri="{FF2B5EF4-FFF2-40B4-BE49-F238E27FC236}">
                <a16:creationId xmlns="" xmlns:a16="http://schemas.microsoft.com/office/drawing/2014/main" id="{28FD6023-536B-4507-B186-32031DDCA1CD}"/>
              </a:ext>
            </a:extLst>
          </p:cNvPr>
          <p:cNvSpPr/>
          <p:nvPr/>
        </p:nvSpPr>
        <p:spPr>
          <a:xfrm flipH="1">
            <a:off x="2781176" y="2187370"/>
            <a:ext cx="3010462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pvPortMalloc</a:t>
            </a:r>
            <a:r>
              <a:rPr lang="de-DE" sz="2800" dirty="0"/>
              <a:t>()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="" xmlns:a16="http://schemas.microsoft.com/office/drawing/2014/main" id="{2BAA150E-DEB2-49F2-9B41-DC2C6658D9D4}"/>
              </a:ext>
            </a:extLst>
          </p:cNvPr>
          <p:cNvSpPr/>
          <p:nvPr/>
        </p:nvSpPr>
        <p:spPr>
          <a:xfrm flipH="1">
            <a:off x="7076828" y="2196480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xTaskCreate</a:t>
            </a:r>
            <a:r>
              <a:rPr lang="de-DE" sz="2800" dirty="0"/>
              <a:t>()</a:t>
            </a:r>
          </a:p>
        </p:txBody>
      </p:sp>
      <p:sp>
        <p:nvSpPr>
          <p:cNvPr id="21" name="Pfeil: delete">
            <a:extLst>
              <a:ext uri="{FF2B5EF4-FFF2-40B4-BE49-F238E27FC236}">
                <a16:creationId xmlns="" xmlns:a16="http://schemas.microsoft.com/office/drawing/2014/main" id="{ACA347FB-8677-4E22-B4F7-186B44D7F5F6}"/>
              </a:ext>
            </a:extLst>
          </p:cNvPr>
          <p:cNvSpPr/>
          <p:nvPr/>
        </p:nvSpPr>
        <p:spPr>
          <a:xfrm flipH="1">
            <a:off x="7076828" y="3104594"/>
            <a:ext cx="2805515" cy="900000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xTaskDelete</a:t>
            </a:r>
            <a:r>
              <a:rPr lang="de-DE" sz="2800" dirty="0"/>
              <a:t>()</a:t>
            </a:r>
          </a:p>
        </p:txBody>
      </p:sp>
      <p:sp>
        <p:nvSpPr>
          <p:cNvPr id="23" name="Pfeil: free">
            <a:extLst>
              <a:ext uri="{FF2B5EF4-FFF2-40B4-BE49-F238E27FC236}">
                <a16:creationId xmlns="" xmlns:a16="http://schemas.microsoft.com/office/drawing/2014/main" id="{787D0162-99F6-42D0-B5C2-864ABF802358}"/>
              </a:ext>
            </a:extLst>
          </p:cNvPr>
          <p:cNvSpPr/>
          <p:nvPr/>
        </p:nvSpPr>
        <p:spPr>
          <a:xfrm flipH="1">
            <a:off x="2786662" y="3095830"/>
            <a:ext cx="3010467" cy="900000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pvPortFree</a:t>
            </a:r>
            <a:r>
              <a:rPr lang="de-DE" sz="2800" dirty="0"/>
              <a:t>()</a:t>
            </a:r>
          </a:p>
        </p:txBody>
      </p:sp>
      <p:sp>
        <p:nvSpPr>
          <p:cNvPr id="9" name="Wolke 8">
            <a:extLst>
              <a:ext uri="{FF2B5EF4-FFF2-40B4-BE49-F238E27FC236}">
                <a16:creationId xmlns="" xmlns:a16="http://schemas.microsoft.com/office/drawing/2014/main" id="{D68FD1F4-7345-403D-B248-244C490896E9}"/>
              </a:ext>
            </a:extLst>
          </p:cNvPr>
          <p:cNvSpPr/>
          <p:nvPr/>
        </p:nvSpPr>
        <p:spPr>
          <a:xfrm>
            <a:off x="3750511" y="4788944"/>
            <a:ext cx="2345489" cy="10489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Implementiert </a:t>
            </a:r>
            <a:r>
              <a:rPr lang="de-DE" sz="1600" dirty="0" err="1"/>
              <a:t>z.b.</a:t>
            </a:r>
            <a:r>
              <a:rPr lang="de-DE" sz="1600" dirty="0"/>
              <a:t> </a:t>
            </a:r>
            <a:r>
              <a:rPr lang="de-DE" sz="1600" dirty="0" err="1"/>
              <a:t>best</a:t>
            </a:r>
            <a:r>
              <a:rPr lang="de-DE" sz="1600" dirty="0"/>
              <a:t> fit oder </a:t>
            </a:r>
            <a:r>
              <a:rPr lang="de-DE" sz="1600" dirty="0" err="1"/>
              <a:t>first</a:t>
            </a:r>
            <a:r>
              <a:rPr lang="de-DE" sz="1600" dirty="0"/>
              <a:t> fit</a:t>
            </a:r>
          </a:p>
        </p:txBody>
      </p:sp>
      <p:sp>
        <p:nvSpPr>
          <p:cNvPr id="10" name="Rechteck 9" hidden="1">
            <a:extLst>
              <a:ext uri="{FF2B5EF4-FFF2-40B4-BE49-F238E27FC236}">
                <a16:creationId xmlns="" xmlns:a16="http://schemas.microsoft.com/office/drawing/2014/main" id="{05DBD7CB-6F0D-4800-8FC8-3DC3EB946F02}"/>
              </a:ext>
            </a:extLst>
          </p:cNvPr>
          <p:cNvSpPr/>
          <p:nvPr/>
        </p:nvSpPr>
        <p:spPr>
          <a:xfrm>
            <a:off x="990328" y="2054046"/>
            <a:ext cx="10392365" cy="39561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Risiko Dynamische Speicherverwaltung !</a:t>
            </a:r>
          </a:p>
          <a:p>
            <a:pPr algn="ctr"/>
            <a:r>
              <a:rPr lang="de-DE" sz="2800" dirty="0" err="1">
                <a:solidFill>
                  <a:schemeClr val="tx1"/>
                </a:solidFill>
              </a:rPr>
              <a:t>Stackoverflow</a:t>
            </a:r>
            <a:r>
              <a:rPr lang="de-DE" sz="2800" dirty="0">
                <a:solidFill>
                  <a:schemeClr val="tx1"/>
                </a:solidFill>
              </a:rPr>
              <a:t> / </a:t>
            </a:r>
            <a:r>
              <a:rPr lang="de-DE" sz="2800" dirty="0" err="1">
                <a:solidFill>
                  <a:schemeClr val="tx1"/>
                </a:solidFill>
              </a:rPr>
              <a:t>Memoryleaks</a:t>
            </a:r>
            <a:endParaRPr lang="de-DE" sz="2800" dirty="0">
              <a:solidFill>
                <a:schemeClr val="tx1"/>
              </a:solidFill>
            </a:endParaRPr>
          </a:p>
          <a:p>
            <a:pPr algn="ctr"/>
            <a:endParaRPr lang="de-DE" sz="2800" dirty="0">
              <a:solidFill>
                <a:schemeClr val="tx1"/>
              </a:solidFill>
            </a:endParaRPr>
          </a:p>
          <a:p>
            <a:pPr algn="ctr"/>
            <a:r>
              <a:rPr lang="de-DE" sz="2800" dirty="0">
                <a:solidFill>
                  <a:schemeClr val="tx1"/>
                </a:solidFill>
              </a:rPr>
              <a:t>Abhilfe 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 Statische Speicherallokation</a:t>
            </a:r>
            <a:endParaRPr lang="de-DE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100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5BDABF4-6A95-439D-8D3A-DA3970F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176F6AC-791A-49A7-82E1-DD2C666CA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57" y="1941914"/>
            <a:ext cx="10515600" cy="4351338"/>
          </a:xfrm>
        </p:spPr>
        <p:txBody>
          <a:bodyPr>
            <a:normAutofit fontScale="32500" lnSpcReduction="20000"/>
          </a:bodyPr>
          <a:lstStyle/>
          <a:p>
            <a:r>
              <a:rPr lang="de-DE" sz="8000" dirty="0"/>
              <a:t>sind eigenständige Programmeinheiten</a:t>
            </a:r>
          </a:p>
          <a:p>
            <a:r>
              <a:rPr lang="de-DE" sz="8000" dirty="0"/>
              <a:t>werden in einer Schleife ausgeführt</a:t>
            </a:r>
          </a:p>
          <a:p>
            <a:r>
              <a:rPr lang="de-DE" sz="8000" dirty="0"/>
              <a:t>sind Event gesteuert </a:t>
            </a:r>
          </a:p>
          <a:p>
            <a:pPr lvl="1"/>
            <a:r>
              <a:rPr lang="de-DE" sz="8000" dirty="0"/>
              <a:t>Interprozesskommunikation</a:t>
            </a:r>
          </a:p>
          <a:p>
            <a:pPr lvl="1"/>
            <a:r>
              <a:rPr lang="de-DE" sz="8000" dirty="0" err="1"/>
              <a:t>Timerevent</a:t>
            </a:r>
            <a:endParaRPr lang="de-DE" sz="8000" dirty="0"/>
          </a:p>
          <a:p>
            <a:r>
              <a:rPr lang="de-DE" sz="8000" dirty="0"/>
              <a:t>besteht aus</a:t>
            </a:r>
          </a:p>
          <a:p>
            <a:pPr lvl="1"/>
            <a:r>
              <a:rPr lang="de-DE" sz="8000" dirty="0"/>
              <a:t>TCB (Task Control Block)</a:t>
            </a:r>
          </a:p>
          <a:p>
            <a:pPr lvl="1"/>
            <a:r>
              <a:rPr lang="de-DE" sz="8000" dirty="0"/>
              <a:t>Stack</a:t>
            </a:r>
          </a:p>
          <a:p>
            <a:r>
              <a:rPr lang="de-DE" sz="8000" dirty="0"/>
              <a:t>haben eine Priorität</a:t>
            </a:r>
          </a:p>
          <a:p>
            <a:r>
              <a:rPr lang="de-DE" sz="8000" dirty="0"/>
              <a:t>Systemtask : Die </a:t>
            </a:r>
            <a:r>
              <a:rPr lang="de-DE" sz="8000" dirty="0" err="1"/>
              <a:t>Idle</a:t>
            </a:r>
            <a:r>
              <a:rPr lang="de-DE" sz="8000" dirty="0"/>
              <a:t> Task (</a:t>
            </a:r>
            <a:r>
              <a:rPr lang="de-DE" sz="8000" dirty="0" err="1"/>
              <a:t>Prio</a:t>
            </a:r>
            <a:r>
              <a:rPr lang="de-DE" sz="8000" dirty="0"/>
              <a:t> 0)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464372B-5773-4BFE-BE11-02BCA115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FE0623CE-4406-41FF-BA93-CF12837C4C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28" y="1825625"/>
            <a:ext cx="3467584" cy="4353533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="" xmlns:a16="http://schemas.microsoft.com/office/drawing/2014/main" id="{54D9A601-C368-4E43-BB5D-767AD05ED3A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="" xmlns:a16="http://schemas.microsoft.com/office/drawing/2014/main" id="{C461B434-F8B8-4802-822E-BFA54862EE43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="" xmlns:p14="http://schemas.microsoft.com/office/powerpoint/2010/main" val="28614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A538962-AA10-4831-A21F-39427C91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D5029D67-7C47-434B-83E3-5F74F5C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85CE94F3-710B-4ED5-BB05-5AC8534A09D0}"/>
              </a:ext>
            </a:extLst>
          </p:cNvPr>
          <p:cNvSpPr txBox="1"/>
          <p:nvPr/>
        </p:nvSpPr>
        <p:spPr>
          <a:xfrm>
            <a:off x="5878441" y="2274791"/>
            <a:ext cx="5874237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Alle Algorithmen basieren auf Round-Robin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Fixed </a:t>
            </a:r>
            <a:r>
              <a:rPr lang="de-DE" sz="2400" dirty="0" err="1"/>
              <a:t>Priority</a:t>
            </a:r>
            <a:r>
              <a:rPr lang="de-DE" sz="2400" dirty="0"/>
              <a:t> Scheduling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3 Scheduling Optionen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Cooperative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 Mode </a:t>
            </a:r>
            <a:r>
              <a:rPr lang="de-DE" sz="2400" dirty="0" err="1"/>
              <a:t>with</a:t>
            </a:r>
            <a:r>
              <a:rPr lang="de-DE" sz="2400" dirty="0"/>
              <a:t> Time </a:t>
            </a:r>
            <a:r>
              <a:rPr lang="de-DE" sz="2400" dirty="0" err="1"/>
              <a:t>Slicing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B92E8399-6E1E-470E-BBA4-7805A50802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4" y="2274791"/>
            <a:ext cx="4856901" cy="28856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426659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Scheduling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12" name="Cooperative Text">
            <a:extLst>
              <a:ext uri="{FF2B5EF4-FFF2-40B4-BE49-F238E27FC236}">
                <a16:creationId xmlns="" xmlns:a16="http://schemas.microsoft.com/office/drawing/2014/main" id="{22CC0027-EB22-4F54-A686-52F98ACA376A}"/>
              </a:ext>
            </a:extLst>
          </p:cNvPr>
          <p:cNvSpPr txBox="1"/>
          <p:nvPr/>
        </p:nvSpPr>
        <p:spPr>
          <a:xfrm>
            <a:off x="6593840" y="1984350"/>
            <a:ext cx="49924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Cooperative</a:t>
            </a:r>
            <a:r>
              <a:rPr lang="de-DE" sz="2400" b="1" dirty="0"/>
              <a:t> Mode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Kontextwechsel nur durch Task initiiert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taskYield</a:t>
            </a:r>
            <a:r>
              <a:rPr lang="de-DE" sz="2400" dirty="0"/>
              <a:t>()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blocked</a:t>
            </a:r>
            <a:r>
              <a:rPr lang="de-DE" sz="2400" dirty="0"/>
              <a:t> API </a:t>
            </a:r>
            <a:r>
              <a:rPr lang="de-DE" sz="2400" dirty="0" err="1"/>
              <a:t>call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Taskwechsel -Task mit höchster </a:t>
            </a:r>
            <a:r>
              <a:rPr lang="de-DE" sz="2400" dirty="0" err="1"/>
              <a:t>Prio</a:t>
            </a:r>
            <a:r>
              <a:rPr lang="de-DE" sz="2400" dirty="0"/>
              <a:t> wird gewählt.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Praktisch bei externen Ressourcen</a:t>
            </a:r>
          </a:p>
          <a:p>
            <a:endParaRPr lang="de-DE" sz="2400" dirty="0"/>
          </a:p>
          <a:p>
            <a:endParaRPr lang="de-DE" dirty="0"/>
          </a:p>
        </p:txBody>
      </p:sp>
      <p:pic>
        <p:nvPicPr>
          <p:cNvPr id="8" name="Cooperative">
            <a:extLst>
              <a:ext uri="{FF2B5EF4-FFF2-40B4-BE49-F238E27FC236}">
                <a16:creationId xmlns="" xmlns:a16="http://schemas.microsoft.com/office/drawing/2014/main" id="{7154A1AA-387D-4AD5-87CA-19CCB85249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0792" b="-1"/>
          <a:stretch/>
        </p:blipFill>
        <p:spPr>
          <a:xfrm>
            <a:off x="468721" y="2697464"/>
            <a:ext cx="6125119" cy="21703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99987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Scheduling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9" name="Preemptive">
            <a:extLst>
              <a:ext uri="{FF2B5EF4-FFF2-40B4-BE49-F238E27FC236}">
                <a16:creationId xmlns="" xmlns:a16="http://schemas.microsoft.com/office/drawing/2014/main" id="{C6C0787E-FF26-43AD-B9C6-973C4C2403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9372"/>
          <a:stretch/>
        </p:blipFill>
        <p:spPr>
          <a:xfrm>
            <a:off x="421908" y="2672080"/>
            <a:ext cx="6230908" cy="2230274"/>
          </a:xfrm>
          <a:prstGeom prst="rect">
            <a:avLst/>
          </a:prstGeom>
        </p:spPr>
      </p:pic>
      <p:sp>
        <p:nvSpPr>
          <p:cNvPr id="11" name="Preeptive Text">
            <a:extLst>
              <a:ext uri="{FF2B5EF4-FFF2-40B4-BE49-F238E27FC236}">
                <a16:creationId xmlns="" xmlns:a16="http://schemas.microsoft.com/office/drawing/2014/main" id="{DAB3B608-CB9A-4795-8A3B-9600E66211EE}"/>
              </a:ext>
            </a:extLst>
          </p:cNvPr>
          <p:cNvSpPr txBox="1"/>
          <p:nvPr/>
        </p:nvSpPr>
        <p:spPr>
          <a:xfrm>
            <a:off x="6593840" y="1984350"/>
            <a:ext cx="553212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Preemptive</a:t>
            </a:r>
            <a:r>
              <a:rPr lang="de-DE" sz="2400" b="1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Ready Task mit höherer Priorität verdrängt </a:t>
            </a:r>
            <a:r>
              <a:rPr lang="de-DE" sz="2400" b="1" dirty="0"/>
              <a:t>sofort</a:t>
            </a:r>
            <a:r>
              <a:rPr lang="de-DE" sz="2400" dirty="0"/>
              <a:t> Running Task mit </a:t>
            </a:r>
            <a:r>
              <a:rPr lang="de-DE" sz="2400"/>
              <a:t>niedriger Priorität</a:t>
            </a:r>
            <a:endParaRPr lang="de-DE" sz="2400" dirty="0"/>
          </a:p>
          <a:p>
            <a:endParaRPr lang="de-DE" sz="2400" b="1" dirty="0"/>
          </a:p>
          <a:p>
            <a:r>
              <a:rPr lang="de-DE" sz="2400" b="1" dirty="0" err="1"/>
              <a:t>Timeslicing</a:t>
            </a:r>
            <a:r>
              <a:rPr lang="de-DE" sz="2400" b="1" dirty="0"/>
              <a:t> (Option)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Option für </a:t>
            </a: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Feste </a:t>
            </a:r>
            <a:r>
              <a:rPr lang="de-DE" sz="2400" dirty="0" err="1"/>
              <a:t>Schedulingintervalle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zwischen 1 und 100 </a:t>
            </a:r>
            <a:r>
              <a:rPr lang="de-DE" sz="2400" dirty="0" err="1"/>
              <a:t>ms</a:t>
            </a:r>
            <a:r>
              <a:rPr lang="de-DE" sz="2400" dirty="0"/>
              <a:t> Tick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3747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1640" cy="4351338"/>
          </a:xfrm>
        </p:spPr>
        <p:txBody>
          <a:bodyPr/>
          <a:lstStyle/>
          <a:p>
            <a:r>
              <a:rPr lang="de-DE" dirty="0"/>
              <a:t>Tasks müssen untereinander kommunizieren &amp; Daten austauschen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53008" y="2740490"/>
          <a:ext cx="884413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0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80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480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2567"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Queues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Mutexe</a:t>
                      </a:r>
                      <a:r>
                        <a:rPr lang="de-DE" dirty="0"/>
                        <a:t>/Semaphore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Task </a:t>
                      </a:r>
                      <a:r>
                        <a:rPr lang="de-DE" dirty="0" err="1"/>
                        <a:t>Notification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606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</a:t>
                      </a:r>
                      <a:r>
                        <a:rPr lang="de-DE" baseline="0" dirty="0"/>
                        <a:t>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schreibbar (ideal durch einen)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Datenobjekte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Kann mehrere Objekte beinhalten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</a:t>
                      </a:r>
                      <a:r>
                        <a:rPr lang="de-DE" baseline="0" dirty="0"/>
                        <a:t> lesbar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binäre Zustände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i.d.R. nur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err="1" smtClean="0"/>
                        <a:t>Synchronisatation</a:t>
                      </a:r>
                      <a:endParaRPr lang="de-DE" dirty="0"/>
                    </a:p>
                    <a:p>
                      <a:pPr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Task-Speicherbereich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Nur durch den jeweiligen Task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Beinhaltet</a:t>
                      </a:r>
                      <a:r>
                        <a:rPr lang="de-DE" baseline="0" dirty="0"/>
                        <a:t> Datenobjekt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ußzeilenplatzhalter 4">
            <a:extLst>
              <a:ext uri="{FF2B5EF4-FFF2-40B4-BE49-F238E27FC236}">
                <a16:creationId xmlns="" xmlns:a16="http://schemas.microsoft.com/office/drawing/2014/main" id="{58747079-608B-4AFA-8078-48F04CFA1DE0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7">
            <a:extLst>
              <a:ext uri="{FF2B5EF4-FFF2-40B4-BE49-F238E27FC236}">
                <a16:creationId xmlns="" xmlns:a16="http://schemas.microsoft.com/office/drawing/2014/main" id="{BC63F1A0-1B96-41B0-8879-307260B3DFDF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771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=""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=""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612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159256" y="2725478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3" name="Fußzeilenplatzhalter 4">
            <a:extLst>
              <a:ext uri="{FF2B5EF4-FFF2-40B4-BE49-F238E27FC236}">
                <a16:creationId xmlns=""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=""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612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323" y="152061"/>
            <a:ext cx="10515600" cy="1325563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Echtzeitsysteme</a:t>
            </a:r>
          </a:p>
          <a:p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Umgebung</a:t>
            </a:r>
          </a:p>
          <a:p>
            <a:r>
              <a:rPr lang="de-DE" dirty="0"/>
              <a:t>Memory Management</a:t>
            </a:r>
          </a:p>
          <a:p>
            <a:r>
              <a:rPr lang="de-DE" dirty="0" err="1"/>
              <a:t>Scheduling</a:t>
            </a:r>
            <a:endParaRPr lang="de-DE" dirty="0"/>
          </a:p>
          <a:p>
            <a:r>
              <a:rPr lang="de-DE" dirty="0"/>
              <a:t>Intertask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/>
              <a:t>Interrupt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Debugging &amp; Tools</a:t>
            </a:r>
          </a:p>
        </p:txBody>
      </p:sp>
    </p:spTree>
    <p:extLst>
      <p:ext uri="{BB962C8B-B14F-4D97-AF65-F5344CB8AC3E}">
        <p14:creationId xmlns="" xmlns:p14="http://schemas.microsoft.com/office/powerpoint/2010/main" val="3663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1802525" y="3494684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xSemaphoreSetFromISR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2759" y="2596054"/>
            <a:ext cx="461665" cy="11409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19284" y="27361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497033" y="3466245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1605516" y="2870791"/>
            <a:ext cx="680484" cy="287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1616149" y="2881423"/>
            <a:ext cx="1052623" cy="297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mit Pfeil 43"/>
          <p:cNvCxnSpPr>
            <a:endCxn id="15" idx="1"/>
          </p:cNvCxnSpPr>
          <p:nvPr/>
        </p:nvCxnSpPr>
        <p:spPr>
          <a:xfrm flipV="1">
            <a:off x="1609725" y="3679350"/>
            <a:ext cx="192800" cy="6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=""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=""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612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6331941" y="2736364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3" name="Fußzeilenplatzhalter 4">
            <a:extLst>
              <a:ext uri="{FF2B5EF4-FFF2-40B4-BE49-F238E27FC236}">
                <a16:creationId xmlns=""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=""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612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2397642" y="2934586"/>
            <a:ext cx="2046767" cy="180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7" idx="3"/>
          </p:cNvCxnSpPr>
          <p:nvPr/>
        </p:nvCxnSpPr>
        <p:spPr>
          <a:xfrm>
            <a:off x="2937633" y="2879840"/>
            <a:ext cx="1481967" cy="234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=""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=""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612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4677269-BD45-472F-A32F-497C9990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4E39441-B7A4-4B71-9B65-C1BD85E4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 Abstraktionsschicht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Lösung : RTOS Awareness</a:t>
            </a:r>
          </a:p>
          <a:p>
            <a:r>
              <a:rPr lang="de-DE" dirty="0"/>
              <a:t>Problem Nebenläufigkeit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Lösung: Trace Tools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F4052868-27D0-499C-A552-D665E875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Praxis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7D74A15B-8566-4918-BDC9-B33BA34E243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" name="Gerade Verbindung 7">
            <a:extLst>
              <a:ext uri="{FF2B5EF4-FFF2-40B4-BE49-F238E27FC236}">
                <a16:creationId xmlns="" xmlns:a16="http://schemas.microsoft.com/office/drawing/2014/main" id="{7E9DAF63-0285-447B-A3B5-4A8A5ACFD5E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307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Wir stehen nun gerne für Fragen und Diskusionen zur Verfügung</a:t>
            </a:r>
          </a:p>
        </p:txBody>
      </p:sp>
    </p:spTree>
    <p:extLst>
      <p:ext uri="{BB962C8B-B14F-4D97-AF65-F5344CB8AC3E}">
        <p14:creationId xmlns="" xmlns:p14="http://schemas.microsoft.com/office/powerpoint/2010/main" val="30754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72777"/>
            <a:ext cx="10515600" cy="1325563"/>
          </a:xfrm>
        </p:spPr>
        <p:txBody>
          <a:bodyPr/>
          <a:lstStyle/>
          <a:p>
            <a:r>
              <a:rPr lang="de-DE" dirty="0"/>
              <a:t>Was sind Echtzeitsysteme?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6815" y="1825625"/>
            <a:ext cx="9653049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1026" name="Picture 2" descr="Bildergebnis für cnc maschine">
            <a:extLst>
              <a:ext uri="{FF2B5EF4-FFF2-40B4-BE49-F238E27FC236}">
                <a16:creationId xmlns="" xmlns:a16="http://schemas.microsoft.com/office/drawing/2014/main" id="{7C297552-9A5C-430F-B7BF-4ECB71FB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29" y="2691636"/>
            <a:ext cx="1897364" cy="14166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Tastatur commodore">
            <a:extLst>
              <a:ext uri="{FF2B5EF4-FFF2-40B4-BE49-F238E27FC236}">
                <a16:creationId xmlns="" xmlns:a16="http://schemas.microsoft.com/office/drawing/2014/main" id="{0661ED3C-9466-48C3-85C7-632E138A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39" y="2789745"/>
            <a:ext cx="2552687" cy="13972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irbag">
            <a:extLst>
              <a:ext uri="{FF2B5EF4-FFF2-40B4-BE49-F238E27FC236}">
                <a16:creationId xmlns="" xmlns:a16="http://schemas.microsoft.com/office/drawing/2014/main" id="{F003E738-F5CA-4F6E-856F-942AF1C4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45" y="2698464"/>
            <a:ext cx="1912542" cy="14166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>
            <a:extLst>
              <a:ext uri="{FF2B5EF4-FFF2-40B4-BE49-F238E27FC236}">
                <a16:creationId xmlns="" xmlns:a16="http://schemas.microsoft.com/office/drawing/2014/main" id="{446DB9A0-D12E-420E-852C-6E155F19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05881844"/>
              </p:ext>
            </p:extLst>
          </p:nvPr>
        </p:nvGraphicFramePr>
        <p:xfrm>
          <a:off x="996888" y="4553593"/>
          <a:ext cx="81280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1869085196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9147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Harte Echtzeitsystem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Weiche Echtzeitsystem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8515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macht das gesamt System unbrauchbar.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ist kurzfristig erlaubt. Dies führt z.B. zu einer verzögerten Übertragung.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3013316"/>
                  </a:ext>
                </a:extLst>
              </a:tr>
            </a:tbl>
          </a:graphicData>
        </a:graphic>
      </p:graphicFrame>
      <p:sp>
        <p:nvSpPr>
          <p:cNvPr id="12" name="Pfeil: gebogen 11">
            <a:extLst>
              <a:ext uri="{FF2B5EF4-FFF2-40B4-BE49-F238E27FC236}">
                <a16:creationId xmlns="" xmlns:a16="http://schemas.microsoft.com/office/drawing/2014/main" id="{F1C95A13-217D-4152-AFB1-470E8652EFBD}"/>
              </a:ext>
            </a:extLst>
          </p:cNvPr>
          <p:cNvSpPr/>
          <p:nvPr/>
        </p:nvSpPr>
        <p:spPr>
          <a:xfrm flipH="1">
            <a:off x="159851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gebogen 18">
            <a:extLst>
              <a:ext uri="{FF2B5EF4-FFF2-40B4-BE49-F238E27FC236}">
                <a16:creationId xmlns="" xmlns:a16="http://schemas.microsoft.com/office/drawing/2014/main" id="{02795F1E-AB43-4E76-848F-6C65791D5B84}"/>
              </a:ext>
            </a:extLst>
          </p:cNvPr>
          <p:cNvSpPr/>
          <p:nvPr/>
        </p:nvSpPr>
        <p:spPr>
          <a:xfrm>
            <a:off x="343034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="" xmlns:a16="http://schemas.microsoft.com/office/drawing/2014/main" id="{CC3418D8-C68E-46BF-B1A9-3CEED33A66CA}"/>
              </a:ext>
            </a:extLst>
          </p:cNvPr>
          <p:cNvSpPr/>
          <p:nvPr/>
        </p:nvSpPr>
        <p:spPr>
          <a:xfrm>
            <a:off x="6487508" y="3303918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8DD7928B-E8B2-4C94-A8A5-213E52E0FB49}"/>
              </a:ext>
            </a:extLst>
          </p:cNvPr>
          <p:cNvSpPr txBox="1"/>
          <p:nvPr/>
        </p:nvSpPr>
        <p:spPr>
          <a:xfrm>
            <a:off x="996888" y="1834833"/>
            <a:ext cx="8128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</a:t>
            </a:r>
            <a:r>
              <a:rPr lang="de-DE" sz="2000" dirty="0"/>
              <a:t> System, das eine Aufgabe in definierten zeitlichen Grenzen ausführt. </a:t>
            </a:r>
          </a:p>
          <a:p>
            <a:pPr algn="ctr"/>
            <a:r>
              <a:rPr lang="de-DE" sz="2000" dirty="0"/>
              <a:t>Es ist somit vorhersehbar und deterministisch.</a:t>
            </a:r>
          </a:p>
        </p:txBody>
      </p:sp>
      <p:sp>
        <p:nvSpPr>
          <p:cNvPr id="14" name="Fußzeilenplatzhalter 4">
            <a:extLst>
              <a:ext uri="{FF2B5EF4-FFF2-40B4-BE49-F238E27FC236}">
                <a16:creationId xmlns="" xmlns:a16="http://schemas.microsoft.com/office/drawing/2014/main" id="{7FD7D624-FBCB-480D-9D8B-AF8D994B841C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" name="Gerade Verbindung 11">
            <a:extLst>
              <a:ext uri="{FF2B5EF4-FFF2-40B4-BE49-F238E27FC236}">
                <a16:creationId xmlns="" xmlns:a16="http://schemas.microsoft.com/office/drawing/2014/main" id="{65C03E83-5C7D-4D4B-A513-BECC2DC96FAE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="" xmlns:p14="http://schemas.microsoft.com/office/powerpoint/2010/main" val="357465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="" xmlns:a16="http://schemas.microsoft.com/office/drawing/2014/main" id="{507A5837-4FCD-4FFF-87E2-F5C3086BB529}"/>
              </a:ext>
            </a:extLst>
          </p:cNvPr>
          <p:cNvSpPr txBox="1"/>
          <p:nvPr/>
        </p:nvSpPr>
        <p:spPr>
          <a:xfrm>
            <a:off x="1844903" y="2507173"/>
            <a:ext cx="393965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Sequenziell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Abhängige Programmabschnitte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Schlechter erweiterbar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Nicht so gut für Teamarbeit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-Abstraktion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 Overhead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="" xmlns:a16="http://schemas.microsoft.com/office/drawing/2014/main" id="{BD8BDF0F-1DCC-4293-B702-67BB52F0ADC5}"/>
              </a:ext>
            </a:extLst>
          </p:cNvPr>
          <p:cNvSpPr txBox="1"/>
          <p:nvPr/>
        </p:nvSpPr>
        <p:spPr>
          <a:xfrm>
            <a:off x="6772414" y="2507173"/>
            <a:ext cx="39710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Nebenläufig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Eigenständige Module (Task)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für Teamarbeit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erweiterbar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Abstrahiert Timings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Funktionsoverhead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vermeidbar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34CE8BCC-3048-47F3-90AD-801FD6E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Embedded Anwendungen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="" xmlns:a16="http://schemas.microsoft.com/office/drawing/2014/main" id="{3E34CD5D-112F-4598-83DD-A1B842D0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/>
          <a:srcRect t="6105"/>
          <a:stretch/>
        </p:blipFill>
        <p:spPr>
          <a:xfrm>
            <a:off x="10281692" y="2321169"/>
            <a:ext cx="1541942" cy="303432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280E2FE0-B75F-4FD9-97B5-135DEFE6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A47251C5-73A7-4903-A34E-93FEF8FA3CC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t="8205"/>
          <a:stretch/>
        </p:blipFill>
        <p:spPr>
          <a:xfrm>
            <a:off x="651509" y="2321169"/>
            <a:ext cx="1182176" cy="301402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="" xmlns:a16="http://schemas.microsoft.com/office/drawing/2014/main" id="{F5F39E6D-09D6-4D67-B425-274B5D53B1E8}"/>
              </a:ext>
            </a:extLst>
          </p:cNvPr>
          <p:cNvSpPr/>
          <p:nvPr/>
        </p:nvSpPr>
        <p:spPr>
          <a:xfrm>
            <a:off x="246185" y="1883663"/>
            <a:ext cx="5482999" cy="4254377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="" xmlns:a16="http://schemas.microsoft.com/office/drawing/2014/main" id="{0D36CC96-73EF-4D79-BC40-AEE569964664}"/>
              </a:ext>
            </a:extLst>
          </p:cNvPr>
          <p:cNvSpPr/>
          <p:nvPr/>
        </p:nvSpPr>
        <p:spPr>
          <a:xfrm>
            <a:off x="6373367" y="1883664"/>
            <a:ext cx="5660977" cy="4254376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B62CE119-7A38-425E-9A44-739FCCC01AA1}"/>
              </a:ext>
            </a:extLst>
          </p:cNvPr>
          <p:cNvSpPr txBox="1"/>
          <p:nvPr/>
        </p:nvSpPr>
        <p:spPr>
          <a:xfrm rot="20624077">
            <a:off x="5285408" y="3176613"/>
            <a:ext cx="1587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="" xmlns:a16="http://schemas.microsoft.com/office/drawing/2014/main" id="{79F25965-7A5A-4D4B-8D4C-701BCFB5C65B}"/>
              </a:ext>
            </a:extLst>
          </p:cNvPr>
          <p:cNvSpPr txBox="1"/>
          <p:nvPr/>
        </p:nvSpPr>
        <p:spPr>
          <a:xfrm>
            <a:off x="2546675" y="188366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="" xmlns:a16="http://schemas.microsoft.com/office/drawing/2014/main" id="{E2525275-D888-41A9-B23C-63593F8A837B}"/>
              </a:ext>
            </a:extLst>
          </p:cNvPr>
          <p:cNvSpPr txBox="1"/>
          <p:nvPr/>
        </p:nvSpPr>
        <p:spPr>
          <a:xfrm>
            <a:off x="8519370" y="1883663"/>
            <a:ext cx="145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0430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seit etwa 2007</a:t>
            </a:r>
          </a:p>
          <a:p>
            <a:r>
              <a:rPr lang="de-DE" dirty="0"/>
              <a:t>Real Time Engineers Ltd.</a:t>
            </a:r>
          </a:p>
          <a:p>
            <a:r>
              <a:rPr lang="de-DE" dirty="0"/>
              <a:t>35 Architekturen</a:t>
            </a:r>
          </a:p>
          <a:p>
            <a:r>
              <a:rPr lang="de-DE" dirty="0"/>
              <a:t>113.000 Downloads</a:t>
            </a:r>
          </a:p>
          <a:p>
            <a:r>
              <a:rPr lang="de-DE" dirty="0"/>
              <a:t>Verschiedene Lizenzmodelle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="" xmlns:a16="http://schemas.microsoft.com/office/drawing/2014/main" id="{74D35B47-CC21-43CE-AF04-6505B70667C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FreeRTOS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11">
            <a:extLst>
              <a:ext uri="{FF2B5EF4-FFF2-40B4-BE49-F238E27FC236}">
                <a16:creationId xmlns="" xmlns:a16="http://schemas.microsoft.com/office/drawing/2014/main" id="{6FB4D23B-EF86-488F-8772-CBB7EE842FB1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866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Lizenzmodelle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Open Source Lizenz</a:t>
            </a:r>
          </a:p>
          <a:p>
            <a:pPr lvl="1"/>
            <a:r>
              <a:rPr lang="de-DE" dirty="0" err="1"/>
              <a:t>FreeRTOS</a:t>
            </a:r>
            <a:endParaRPr lang="de-DE" dirty="0"/>
          </a:p>
          <a:p>
            <a:pPr lvl="1"/>
            <a:r>
              <a:rPr lang="de-DE" dirty="0"/>
              <a:t>Keine Garantie, kein Support</a:t>
            </a:r>
          </a:p>
          <a:p>
            <a:pPr lvl="1"/>
            <a:r>
              <a:rPr lang="de-DE" dirty="0"/>
              <a:t>Offenlegung des entwickelten Quellcodes erforderlich</a:t>
            </a:r>
          </a:p>
          <a:p>
            <a:r>
              <a:rPr lang="de-DE" dirty="0"/>
              <a:t>Kommerzielle Lizenz</a:t>
            </a:r>
          </a:p>
          <a:p>
            <a:pPr lvl="1"/>
            <a:r>
              <a:rPr lang="de-DE" dirty="0" err="1"/>
              <a:t>OpenRTOS</a:t>
            </a:r>
            <a:endParaRPr lang="de-DE" dirty="0"/>
          </a:p>
          <a:p>
            <a:pPr lvl="1"/>
            <a:r>
              <a:rPr lang="de-DE" dirty="0"/>
              <a:t>Garantie, Entwicklersupport (Treiber, Kernelanpassungen)</a:t>
            </a:r>
          </a:p>
          <a:p>
            <a:pPr lvl="1"/>
            <a:r>
              <a:rPr lang="de-DE" dirty="0"/>
              <a:t>Quellcodes dürfen als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vertrieben werden</a:t>
            </a:r>
          </a:p>
          <a:p>
            <a:r>
              <a:rPr lang="de-DE" dirty="0" err="1"/>
              <a:t>SafeRTOS</a:t>
            </a:r>
            <a:endParaRPr lang="de-DE" dirty="0"/>
          </a:p>
          <a:p>
            <a:pPr lvl="1"/>
            <a:r>
              <a:rPr lang="de-DE" dirty="0"/>
              <a:t>Vor-zertifizierte kommerzielle Version </a:t>
            </a:r>
            <a:br>
              <a:rPr lang="de-DE" dirty="0"/>
            </a:br>
            <a:r>
              <a:rPr lang="de-DE" dirty="0"/>
              <a:t>(nach IEC 61508 SIL 3, </a:t>
            </a:r>
            <a:r>
              <a:rPr lang="de-DE" dirty="0" err="1"/>
              <a:t>TüV</a:t>
            </a:r>
            <a:r>
              <a:rPr lang="de-DE" dirty="0"/>
              <a:t> Süd)</a:t>
            </a:r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22405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 err="1"/>
              <a:t>Structure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922588" y="1825625"/>
            <a:ext cx="6629400" cy="4351338"/>
          </a:xfrm>
        </p:spPr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-&gt; Basis OS</a:t>
            </a:r>
          </a:p>
          <a:p>
            <a:r>
              <a:rPr lang="de-DE" dirty="0" err="1"/>
              <a:t>FreeRTOS</a:t>
            </a:r>
            <a:r>
              <a:rPr lang="de-DE" dirty="0"/>
              <a:t>-Plus -&gt; Add-</a:t>
            </a:r>
            <a:r>
              <a:rPr lang="de-DE" dirty="0" err="1"/>
              <a:t>Ons</a:t>
            </a:r>
            <a:endParaRPr lang="de-DE" dirty="0"/>
          </a:p>
          <a:p>
            <a:r>
              <a:rPr lang="de-DE" dirty="0"/>
              <a:t>Source -&gt;  C-Quellcode für das OS</a:t>
            </a:r>
          </a:p>
          <a:p>
            <a:r>
              <a:rPr lang="de-DE" dirty="0"/>
              <a:t>Demo -&gt; Beispielcode </a:t>
            </a:r>
          </a:p>
          <a:p>
            <a:r>
              <a:rPr lang="de-DE" dirty="0" err="1"/>
              <a:t>Include</a:t>
            </a:r>
            <a:r>
              <a:rPr lang="de-DE" dirty="0"/>
              <a:t> -&gt; plattformunabhängige Codeanteile</a:t>
            </a:r>
          </a:p>
          <a:p>
            <a:r>
              <a:rPr lang="de-DE" dirty="0"/>
              <a:t>Portable –&gt; plattformabhängige Codeanteile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9803"/>
          <a:stretch>
            <a:fillRect/>
          </a:stretch>
        </p:blipFill>
        <p:spPr bwMode="auto">
          <a:xfrm>
            <a:off x="603316" y="1778889"/>
            <a:ext cx="310896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Gerade Verbindung 6"/>
          <p:cNvCxnSpPr/>
          <p:nvPr/>
        </p:nvCxnSpPr>
        <p:spPr>
          <a:xfrm flipH="1" flipV="1">
            <a:off x="1857080" y="1904214"/>
            <a:ext cx="1960776" cy="1602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2007909" y="2554664"/>
            <a:ext cx="1866507" cy="2036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 flipV="1">
            <a:off x="2045616" y="2582944"/>
            <a:ext cx="1857081" cy="4619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1960775" y="3129699"/>
            <a:ext cx="1960776" cy="1819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 flipV="1">
            <a:off x="1838227" y="2271860"/>
            <a:ext cx="2064470" cy="1319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1847654" y="3648173"/>
            <a:ext cx="2073897" cy="114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 flipV="1">
            <a:off x="2090057" y="2754086"/>
            <a:ext cx="1785257" cy="1382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2079171" y="2917371"/>
            <a:ext cx="1883229" cy="2046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9447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STM32F4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255264" y="1825625"/>
            <a:ext cx="6781800" cy="4351338"/>
          </a:xfrm>
        </p:spPr>
        <p:txBody>
          <a:bodyPr/>
          <a:lstStyle/>
          <a:p>
            <a:r>
              <a:rPr lang="de-DE" dirty="0"/>
              <a:t>ARM Cortex M4</a:t>
            </a:r>
          </a:p>
          <a:p>
            <a:r>
              <a:rPr lang="de-DE" dirty="0"/>
              <a:t>180 MHz</a:t>
            </a:r>
          </a:p>
          <a:p>
            <a:r>
              <a:rPr lang="de-DE" dirty="0"/>
              <a:t>1MB Flash</a:t>
            </a:r>
          </a:p>
          <a:p>
            <a:r>
              <a:rPr lang="de-DE" dirty="0"/>
              <a:t>2x USB</a:t>
            </a:r>
          </a:p>
          <a:p>
            <a:r>
              <a:rPr lang="de-DE" dirty="0"/>
              <a:t>1x Audio</a:t>
            </a:r>
          </a:p>
          <a:p>
            <a:r>
              <a:rPr lang="de-DE" dirty="0"/>
              <a:t>100 PINs, davon ca. 64 als Ein-/Ausgang</a:t>
            </a:r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Ethernet - MAC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7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495935" y="2706751"/>
            <a:ext cx="4515104" cy="25397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50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</a:t>
            </a:r>
            <a:r>
              <a:rPr lang="de-DE" dirty="0" err="1"/>
              <a:t>Abstraction</a:t>
            </a:r>
            <a:r>
              <a:rPr lang="de-DE" dirty="0"/>
              <a:t> Layer (HAL)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6917976" y="1825625"/>
            <a:ext cx="4014635" cy="4351338"/>
          </a:xfrm>
        </p:spPr>
        <p:txBody>
          <a:bodyPr/>
          <a:lstStyle/>
          <a:p>
            <a:r>
              <a:rPr lang="de-DE" dirty="0"/>
              <a:t>Abstraktionsebene zur HW</a:t>
            </a:r>
          </a:p>
          <a:p>
            <a:r>
              <a:rPr lang="de-DE" dirty="0"/>
              <a:t>definiert systemspezifische Werte</a:t>
            </a:r>
          </a:p>
          <a:p>
            <a:r>
              <a:rPr lang="de-DE" dirty="0"/>
              <a:t>Setzt Adressen für Hardwarezugriffe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43" b="857"/>
          <a:stretch>
            <a:fillRect/>
          </a:stretch>
        </p:blipFill>
        <p:spPr bwMode="auto">
          <a:xfrm>
            <a:off x="1103456" y="1901403"/>
            <a:ext cx="5625333" cy="315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973" y="5255829"/>
            <a:ext cx="6105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ußzeilenplatzhalter 4">
            <a:extLst>
              <a:ext uri="{FF2B5EF4-FFF2-40B4-BE49-F238E27FC236}">
                <a16:creationId xmlns="" xmlns:a16="http://schemas.microsoft.com/office/drawing/2014/main" id="{3C19E46F-96A4-42F0-9ADE-8A642B59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379" y="6361905"/>
            <a:ext cx="2807172" cy="546099"/>
          </a:xfrm>
        </p:spPr>
        <p:txBody>
          <a:bodyPr/>
          <a:lstStyle/>
          <a:p>
            <a:r>
              <a:rPr lang="de-DE" dirty="0"/>
              <a:t>Umgebung</a:t>
            </a:r>
          </a:p>
        </p:txBody>
      </p:sp>
    </p:spTree>
    <p:extLst>
      <p:ext uri="{BB962C8B-B14F-4D97-AF65-F5344CB8AC3E}">
        <p14:creationId xmlns="" xmlns:p14="http://schemas.microsoft.com/office/powerpoint/2010/main" val="34553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8.4|10.5|4.9|3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6.6|29.1|64.7|49|41.8|7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5.4|11.4|3.6|9.1|2|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2|9.5|1.4|22.1|3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7|27.6|23|7|3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3.1|61.2|2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9|16.1|6.1|47.5|1.1|2.8|8|47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9|16.1|6.1|47.5|1.1|2.8|8|47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</Words>
  <Application>Microsoft Office PowerPoint</Application>
  <PresentationFormat>Benutzerdefiniert</PresentationFormat>
  <Paragraphs>416</Paragraphs>
  <Slides>24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26" baseType="lpstr">
      <vt:lpstr>Office Theme</vt:lpstr>
      <vt:lpstr>Memory Management</vt:lpstr>
      <vt:lpstr>RealTime OS FreeRTOS auf dem STM32F4</vt:lpstr>
      <vt:lpstr>Inhalt</vt:lpstr>
      <vt:lpstr>Was sind Echtzeitsysteme?</vt:lpstr>
      <vt:lpstr>Embedded Anwendungen</vt:lpstr>
      <vt:lpstr>Geschichte </vt:lpstr>
      <vt:lpstr>Lizenzmodelle </vt:lpstr>
      <vt:lpstr>File Structure  </vt:lpstr>
      <vt:lpstr>STM32F4</vt:lpstr>
      <vt:lpstr>Hardware Abstraction Layer (HAL)</vt:lpstr>
      <vt:lpstr>Entwicklungsumgebung</vt:lpstr>
      <vt:lpstr>Dynamische Speicherallokation</vt:lpstr>
      <vt:lpstr>Dynamische Speicherallokation</vt:lpstr>
      <vt:lpstr>Tasks</vt:lpstr>
      <vt:lpstr>Scheduler</vt:lpstr>
      <vt:lpstr>Scheduling Algorithmen</vt:lpstr>
      <vt:lpstr>Scheduling Algorithmen</vt:lpstr>
      <vt:lpstr>Intertaskcommunication</vt:lpstr>
      <vt:lpstr>Beispiel Counting Semaphore</vt:lpstr>
      <vt:lpstr>Beispiel Counting Semaphore</vt:lpstr>
      <vt:lpstr>Beispiel Counting Semaphore</vt:lpstr>
      <vt:lpstr>Beispiel Counting Semaphore</vt:lpstr>
      <vt:lpstr>Beispiel Counting Semaphore</vt:lpstr>
      <vt:lpstr>Debugging </vt:lpstr>
      <vt:lpstr>Vielen Dank für Ihre Aufmerksamkeit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Christoph</cp:lastModifiedBy>
  <cp:revision>196</cp:revision>
  <cp:lastPrinted>2017-07-01T12:10:37Z</cp:lastPrinted>
  <dcterms:created xsi:type="dcterms:W3CDTF">2017-06-13T08:39:59Z</dcterms:created>
  <dcterms:modified xsi:type="dcterms:W3CDTF">2017-07-06T14:31:19Z</dcterms:modified>
</cp:coreProperties>
</file>