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18" r:id="rId2"/>
    <p:sldId id="541" r:id="rId3"/>
    <p:sldId id="546" r:id="rId4"/>
    <p:sldId id="516" r:id="rId5"/>
    <p:sldId id="523" r:id="rId6"/>
    <p:sldId id="553" r:id="rId7"/>
    <p:sldId id="545" r:id="rId8"/>
    <p:sldId id="524" r:id="rId9"/>
    <p:sldId id="548" r:id="rId10"/>
    <p:sldId id="526" r:id="rId11"/>
    <p:sldId id="527" r:id="rId12"/>
    <p:sldId id="554" r:id="rId13"/>
    <p:sldId id="528" r:id="rId14"/>
    <p:sldId id="529" r:id="rId15"/>
    <p:sldId id="530" r:id="rId16"/>
    <p:sldId id="531" r:id="rId17"/>
    <p:sldId id="532" r:id="rId18"/>
    <p:sldId id="555" r:id="rId19"/>
    <p:sldId id="551" r:id="rId20"/>
    <p:sldId id="533" r:id="rId21"/>
    <p:sldId id="535" r:id="rId22"/>
    <p:sldId id="536" r:id="rId23"/>
    <p:sldId id="537" r:id="rId24"/>
    <p:sldId id="558" r:id="rId25"/>
    <p:sldId id="556" r:id="rId26"/>
    <p:sldId id="544" r:id="rId27"/>
    <p:sldId id="547" r:id="rId2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623"/>
    <a:srgbClr val="D29500"/>
    <a:srgbClr val="D69365"/>
    <a:srgbClr val="00CCFF"/>
    <a:srgbClr val="BE5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70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588" y="-174"/>
      </p:cViewPr>
      <p:guideLst>
        <p:guide orient="horz" pos="16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4D2EA-AF13-48EB-846E-1E8D43F3E606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B32782A2-2973-464A-9965-93C4E9F8B9A2}">
      <dgm:prSet phldrT="[文本]" custT="1"/>
      <dgm:spPr/>
      <dgm:t>
        <a:bodyPr/>
        <a:lstStyle/>
        <a:p>
          <a:endParaRPr lang="zh-CN" altLang="en-US" sz="1400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574D7CA0-C35E-48DB-BED9-548004186C50}" type="parTrans" cxnId="{0CAC4173-4517-48FF-A31A-9CCD04800DC8}">
      <dgm:prSet/>
      <dgm:spPr/>
      <dgm:t>
        <a:bodyPr/>
        <a:lstStyle/>
        <a:p>
          <a:endParaRPr lang="zh-CN" altLang="en-US"/>
        </a:p>
      </dgm:t>
    </dgm:pt>
    <dgm:pt modelId="{E8EC0EAC-59D4-496D-B0EC-C21DFCA56F45}" type="sibTrans" cxnId="{0CAC4173-4517-48FF-A31A-9CCD04800DC8}">
      <dgm:prSet/>
      <dgm:spPr/>
      <dgm:t>
        <a:bodyPr/>
        <a:lstStyle/>
        <a:p>
          <a:endParaRPr lang="zh-CN" altLang="en-US"/>
        </a:p>
      </dgm:t>
    </dgm:pt>
    <dgm:pt modelId="{932087B8-C596-4509-8218-76D3198620E6}">
      <dgm:prSet phldrT="[文本]" custT="1"/>
      <dgm:spPr/>
      <dgm:t>
        <a:bodyPr/>
        <a:lstStyle/>
        <a:p>
          <a:endParaRPr lang="zh-CN" altLang="en-US" sz="1200" b="1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FA606DB-E8A8-4F97-A848-77711FB0FEE8}" type="parTrans" cxnId="{4340972F-56BE-4FAD-AD2D-31AEDBEC7FBC}">
      <dgm:prSet/>
      <dgm:spPr/>
      <dgm:t>
        <a:bodyPr/>
        <a:lstStyle/>
        <a:p>
          <a:endParaRPr lang="zh-CN" altLang="en-US"/>
        </a:p>
      </dgm:t>
    </dgm:pt>
    <dgm:pt modelId="{719A1B80-AB8D-41AF-B046-9B636F891E74}" type="sibTrans" cxnId="{4340972F-56BE-4FAD-AD2D-31AEDBEC7FBC}">
      <dgm:prSet/>
      <dgm:spPr/>
      <dgm:t>
        <a:bodyPr/>
        <a:lstStyle/>
        <a:p>
          <a:endParaRPr lang="zh-CN" altLang="en-US"/>
        </a:p>
      </dgm:t>
    </dgm:pt>
    <dgm:pt modelId="{C207744F-BF37-43B0-999B-D01CCB763A55}">
      <dgm:prSet phldrT="[文本]" custT="1"/>
      <dgm:spPr>
        <a:solidFill>
          <a:srgbClr val="FF0000"/>
        </a:solidFill>
      </dgm:spPr>
      <dgm:t>
        <a:bodyPr/>
        <a:lstStyle/>
        <a:p>
          <a:endParaRPr lang="en-US" altLang="zh-CN" sz="1600" b="1" dirty="0" smtClean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DA85FFEB-3AF3-4866-82C7-E2235543EDE9}" type="parTrans" cxnId="{C7FE930B-EF40-4F32-A8DE-B6F54AF3B52D}">
      <dgm:prSet/>
      <dgm:spPr/>
      <dgm:t>
        <a:bodyPr/>
        <a:lstStyle/>
        <a:p>
          <a:endParaRPr lang="zh-CN" altLang="en-US"/>
        </a:p>
      </dgm:t>
    </dgm:pt>
    <dgm:pt modelId="{68106237-62AE-498F-8599-C77624004954}" type="sibTrans" cxnId="{C7FE930B-EF40-4F32-A8DE-B6F54AF3B52D}">
      <dgm:prSet/>
      <dgm:spPr/>
      <dgm:t>
        <a:bodyPr/>
        <a:lstStyle/>
        <a:p>
          <a:endParaRPr lang="zh-CN" altLang="en-US"/>
        </a:p>
      </dgm:t>
    </dgm:pt>
    <dgm:pt modelId="{3BE8F3C6-0780-4B4D-B058-6CBA2A7E5337}" type="pres">
      <dgm:prSet presAssocID="{8BB4D2EA-AF13-48EB-846E-1E8D43F3E606}" presName="Name0" presStyleCnt="0">
        <dgm:presLayoutVars>
          <dgm:dir/>
          <dgm:animLvl val="lvl"/>
          <dgm:resizeHandles val="exact"/>
        </dgm:presLayoutVars>
      </dgm:prSet>
      <dgm:spPr/>
    </dgm:pt>
    <dgm:pt modelId="{EEA6CBDA-9E11-4884-A3C5-A3A61C84677D}" type="pres">
      <dgm:prSet presAssocID="{B32782A2-2973-464A-9965-93C4E9F8B9A2}" presName="Name8" presStyleCnt="0"/>
      <dgm:spPr/>
    </dgm:pt>
    <dgm:pt modelId="{A4250C2C-F735-4FED-993B-46BE63988243}" type="pres">
      <dgm:prSet presAssocID="{B32782A2-2973-464A-9965-93C4E9F8B9A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2BD00-9AEB-4BDA-AB0C-212990D0B13D}" type="pres">
      <dgm:prSet presAssocID="{B32782A2-2973-464A-9965-93C4E9F8B9A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FE1DBC-9F46-41B0-8950-BD218D746A8A}" type="pres">
      <dgm:prSet presAssocID="{932087B8-C596-4509-8218-76D3198620E6}" presName="Name8" presStyleCnt="0"/>
      <dgm:spPr/>
    </dgm:pt>
    <dgm:pt modelId="{8F6D2BFE-C78C-45BD-B2E9-BC5A879816C2}" type="pres">
      <dgm:prSet presAssocID="{932087B8-C596-4509-8218-76D3198620E6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B8E7BD-E3A5-4C4A-A30C-B4D8558024CB}" type="pres">
      <dgm:prSet presAssocID="{932087B8-C596-4509-8218-76D3198620E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EDF8C1-FEDA-41D6-AE1C-D223826B6FD2}" type="pres">
      <dgm:prSet presAssocID="{C207744F-BF37-43B0-999B-D01CCB763A55}" presName="Name8" presStyleCnt="0"/>
      <dgm:spPr/>
    </dgm:pt>
    <dgm:pt modelId="{D1DF2B25-4799-4CDB-9B88-A9F6560A96CB}" type="pres">
      <dgm:prSet presAssocID="{C207744F-BF37-43B0-999B-D01CCB763A55}" presName="level" presStyleLbl="node1" presStyleIdx="2" presStyleCnt="3" custLinFactNeighborX="2429" custLinFactNeighborY="29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42EF5B-60D0-4323-9C06-3EEF2B876840}" type="pres">
      <dgm:prSet presAssocID="{C207744F-BF37-43B0-999B-D01CCB763A5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1D1019-4FA9-42E9-BE99-94E95CC20C6A}" type="presOf" srcId="{932087B8-C596-4509-8218-76D3198620E6}" destId="{CFB8E7BD-E3A5-4C4A-A30C-B4D8558024CB}" srcOrd="1" destOrd="0" presId="urn:microsoft.com/office/officeart/2005/8/layout/pyramid1"/>
    <dgm:cxn modelId="{C7FE930B-EF40-4F32-A8DE-B6F54AF3B52D}" srcId="{8BB4D2EA-AF13-48EB-846E-1E8D43F3E606}" destId="{C207744F-BF37-43B0-999B-D01CCB763A55}" srcOrd="2" destOrd="0" parTransId="{DA85FFEB-3AF3-4866-82C7-E2235543EDE9}" sibTransId="{68106237-62AE-498F-8599-C77624004954}"/>
    <dgm:cxn modelId="{0CAC4173-4517-48FF-A31A-9CCD04800DC8}" srcId="{8BB4D2EA-AF13-48EB-846E-1E8D43F3E606}" destId="{B32782A2-2973-464A-9965-93C4E9F8B9A2}" srcOrd="0" destOrd="0" parTransId="{574D7CA0-C35E-48DB-BED9-548004186C50}" sibTransId="{E8EC0EAC-59D4-496D-B0EC-C21DFCA56F45}"/>
    <dgm:cxn modelId="{DB203AC9-C242-4009-AE4F-E21E1D473076}" type="presOf" srcId="{B32782A2-2973-464A-9965-93C4E9F8B9A2}" destId="{A4250C2C-F735-4FED-993B-46BE63988243}" srcOrd="0" destOrd="0" presId="urn:microsoft.com/office/officeart/2005/8/layout/pyramid1"/>
    <dgm:cxn modelId="{F7B16748-2E55-4320-93C2-D4F978792F66}" type="presOf" srcId="{932087B8-C596-4509-8218-76D3198620E6}" destId="{8F6D2BFE-C78C-45BD-B2E9-BC5A879816C2}" srcOrd="0" destOrd="0" presId="urn:microsoft.com/office/officeart/2005/8/layout/pyramid1"/>
    <dgm:cxn modelId="{7A0B24F4-FADF-4285-A212-29518A05B6C8}" type="presOf" srcId="{8BB4D2EA-AF13-48EB-846E-1E8D43F3E606}" destId="{3BE8F3C6-0780-4B4D-B058-6CBA2A7E5337}" srcOrd="0" destOrd="0" presId="urn:microsoft.com/office/officeart/2005/8/layout/pyramid1"/>
    <dgm:cxn modelId="{A7DBA3CA-9B3E-4CA3-8E67-52283DFAADA2}" type="presOf" srcId="{B32782A2-2973-464A-9965-93C4E9F8B9A2}" destId="{3642BD00-9AEB-4BDA-AB0C-212990D0B13D}" srcOrd="1" destOrd="0" presId="urn:microsoft.com/office/officeart/2005/8/layout/pyramid1"/>
    <dgm:cxn modelId="{30F7DDAC-5166-474E-8837-3CDD3F364F70}" type="presOf" srcId="{C207744F-BF37-43B0-999B-D01CCB763A55}" destId="{D1DF2B25-4799-4CDB-9B88-A9F6560A96CB}" srcOrd="0" destOrd="0" presId="urn:microsoft.com/office/officeart/2005/8/layout/pyramid1"/>
    <dgm:cxn modelId="{A0E948B0-6731-43D6-B2B9-1F7253D63E52}" type="presOf" srcId="{C207744F-BF37-43B0-999B-D01CCB763A55}" destId="{C242EF5B-60D0-4323-9C06-3EEF2B876840}" srcOrd="1" destOrd="0" presId="urn:microsoft.com/office/officeart/2005/8/layout/pyramid1"/>
    <dgm:cxn modelId="{4340972F-56BE-4FAD-AD2D-31AEDBEC7FBC}" srcId="{8BB4D2EA-AF13-48EB-846E-1E8D43F3E606}" destId="{932087B8-C596-4509-8218-76D3198620E6}" srcOrd="1" destOrd="0" parTransId="{2FA606DB-E8A8-4F97-A848-77711FB0FEE8}" sibTransId="{719A1B80-AB8D-41AF-B046-9B636F891E74}"/>
    <dgm:cxn modelId="{979045F6-72F0-4337-B6C9-DB6B69EEE381}" type="presParOf" srcId="{3BE8F3C6-0780-4B4D-B058-6CBA2A7E5337}" destId="{EEA6CBDA-9E11-4884-A3C5-A3A61C84677D}" srcOrd="0" destOrd="0" presId="urn:microsoft.com/office/officeart/2005/8/layout/pyramid1"/>
    <dgm:cxn modelId="{E80C0A2D-7F3A-4E89-95C6-887D025BF287}" type="presParOf" srcId="{EEA6CBDA-9E11-4884-A3C5-A3A61C84677D}" destId="{A4250C2C-F735-4FED-993B-46BE63988243}" srcOrd="0" destOrd="0" presId="urn:microsoft.com/office/officeart/2005/8/layout/pyramid1"/>
    <dgm:cxn modelId="{DC364717-6735-4137-BD9E-44034859D42A}" type="presParOf" srcId="{EEA6CBDA-9E11-4884-A3C5-A3A61C84677D}" destId="{3642BD00-9AEB-4BDA-AB0C-212990D0B13D}" srcOrd="1" destOrd="0" presId="urn:microsoft.com/office/officeart/2005/8/layout/pyramid1"/>
    <dgm:cxn modelId="{4C840158-FF0E-449E-AE23-D7E8F86F2291}" type="presParOf" srcId="{3BE8F3C6-0780-4B4D-B058-6CBA2A7E5337}" destId="{13FE1DBC-9F46-41B0-8950-BD218D746A8A}" srcOrd="1" destOrd="0" presId="urn:microsoft.com/office/officeart/2005/8/layout/pyramid1"/>
    <dgm:cxn modelId="{0E44D8D2-787A-4387-9F63-96F5A5935B94}" type="presParOf" srcId="{13FE1DBC-9F46-41B0-8950-BD218D746A8A}" destId="{8F6D2BFE-C78C-45BD-B2E9-BC5A879816C2}" srcOrd="0" destOrd="0" presId="urn:microsoft.com/office/officeart/2005/8/layout/pyramid1"/>
    <dgm:cxn modelId="{6860D362-2FB7-447C-8C49-051FB82FA5F3}" type="presParOf" srcId="{13FE1DBC-9F46-41B0-8950-BD218D746A8A}" destId="{CFB8E7BD-E3A5-4C4A-A30C-B4D8558024CB}" srcOrd="1" destOrd="0" presId="urn:microsoft.com/office/officeart/2005/8/layout/pyramid1"/>
    <dgm:cxn modelId="{D79AEBE8-BC05-46BF-952D-B26DB3CEF0E7}" type="presParOf" srcId="{3BE8F3C6-0780-4B4D-B058-6CBA2A7E5337}" destId="{D8EDF8C1-FEDA-41D6-AE1C-D223826B6FD2}" srcOrd="2" destOrd="0" presId="urn:microsoft.com/office/officeart/2005/8/layout/pyramid1"/>
    <dgm:cxn modelId="{ED1704B0-1B50-4B8C-9BBC-6279275CB275}" type="presParOf" srcId="{D8EDF8C1-FEDA-41D6-AE1C-D223826B6FD2}" destId="{D1DF2B25-4799-4CDB-9B88-A9F6560A96CB}" srcOrd="0" destOrd="0" presId="urn:microsoft.com/office/officeart/2005/8/layout/pyramid1"/>
    <dgm:cxn modelId="{FA814B38-A8AA-44DC-B452-CE114A5B6753}" type="presParOf" srcId="{D8EDF8C1-FEDA-41D6-AE1C-D223826B6FD2}" destId="{C242EF5B-60D0-4323-9C06-3EEF2B87684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025995-C3BD-4BD4-B445-00D38739977E}" type="doc">
      <dgm:prSet loTypeId="urn:microsoft.com/office/officeart/2005/8/layout/radial5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FDC037F-7CDE-4F12-A822-88578E6AF60A}">
      <dgm:prSet phldrT="[文本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市场吸引力</a:t>
          </a:r>
          <a:endParaRPr lang="zh-CN" altLang="en-US" sz="1600" b="1" dirty="0">
            <a:solidFill>
              <a:schemeClr val="tx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3140313A-327A-455C-906A-1F928B13E874}" type="parTrans" cxnId="{408147F3-458B-45DE-ACC7-9C1605435588}">
      <dgm:prSet/>
      <dgm:spPr/>
      <dgm:t>
        <a:bodyPr/>
        <a:lstStyle/>
        <a:p>
          <a:endParaRPr lang="zh-CN" altLang="en-US"/>
        </a:p>
      </dgm:t>
    </dgm:pt>
    <dgm:pt modelId="{DEF40949-684B-4DCE-AC08-0AE04FBA9BFF}" type="sibTrans" cxnId="{408147F3-458B-45DE-ACC7-9C1605435588}">
      <dgm:prSet/>
      <dgm:spPr/>
      <dgm:t>
        <a:bodyPr/>
        <a:lstStyle/>
        <a:p>
          <a:endParaRPr lang="zh-CN" altLang="en-US"/>
        </a:p>
      </dgm:t>
    </dgm:pt>
    <dgm:pt modelId="{38C5547B-8C48-44D9-A6EE-347E17B4A1AA}">
      <dgm:prSet phldrT="[文本]" custT="1"/>
      <dgm:spPr/>
      <dgm:t>
        <a:bodyPr/>
        <a:lstStyle/>
        <a:p>
          <a:r>
            <a:rPr lang="zh-CN" altLang="en-US" sz="1200" b="1" dirty="0" smtClean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市场竞争画像</a:t>
          </a:r>
          <a:endParaRPr lang="zh-CN" altLang="en-US" sz="1200" b="1" dirty="0">
            <a:solidFill>
              <a:schemeClr val="bg1">
                <a:lumMod val="95000"/>
              </a:schemeClr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66A70908-8356-4488-9FF3-EAC99CBA89A6}" type="parTrans" cxnId="{36820365-44A6-413B-9308-1BC603C5B6F8}">
      <dgm:prSet/>
      <dgm:spPr/>
      <dgm:t>
        <a:bodyPr/>
        <a:lstStyle/>
        <a:p>
          <a:endParaRPr lang="zh-CN" altLang="en-US"/>
        </a:p>
      </dgm:t>
    </dgm:pt>
    <dgm:pt modelId="{B77E2BBA-A557-43E0-AF15-19774E4BEFC7}" type="sibTrans" cxnId="{36820365-44A6-413B-9308-1BC603C5B6F8}">
      <dgm:prSet/>
      <dgm:spPr/>
      <dgm:t>
        <a:bodyPr/>
        <a:lstStyle/>
        <a:p>
          <a:endParaRPr lang="zh-CN" altLang="en-US"/>
        </a:p>
      </dgm:t>
    </dgm:pt>
    <dgm:pt modelId="{83AFA117-0CFD-4A90-AE63-03F9720EF3D1}">
      <dgm:prSet phldrT="[文本]" custT="1"/>
      <dgm:spPr/>
      <dgm:t>
        <a:bodyPr/>
        <a:lstStyle/>
        <a:p>
          <a:r>
            <a:rPr lang="zh-CN" altLang="en-US" sz="1200" b="1" dirty="0" smtClean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市场规模画像</a:t>
          </a:r>
          <a:endParaRPr lang="zh-CN" altLang="en-US" sz="1200" b="1" dirty="0">
            <a:solidFill>
              <a:schemeClr val="bg1">
                <a:lumMod val="95000"/>
              </a:schemeClr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73BF9D4-6AD4-4C99-97B7-45E09515FA1D}" type="parTrans" cxnId="{F0902BE7-371E-46E2-90C1-5BF0F3F2CEAE}">
      <dgm:prSet/>
      <dgm:spPr/>
      <dgm:t>
        <a:bodyPr/>
        <a:lstStyle/>
        <a:p>
          <a:endParaRPr lang="zh-CN" altLang="en-US"/>
        </a:p>
      </dgm:t>
    </dgm:pt>
    <dgm:pt modelId="{1EEED92E-8924-47F0-9CB8-5C9B3814A613}" type="sibTrans" cxnId="{F0902BE7-371E-46E2-90C1-5BF0F3F2CEAE}">
      <dgm:prSet/>
      <dgm:spPr/>
      <dgm:t>
        <a:bodyPr/>
        <a:lstStyle/>
        <a:p>
          <a:endParaRPr lang="zh-CN" altLang="en-US"/>
        </a:p>
      </dgm:t>
    </dgm:pt>
    <dgm:pt modelId="{D5CC8085-A8C9-4FD6-BB7B-42A8F2E3C70B}">
      <dgm:prSet phldrT="[文本]" custT="1"/>
      <dgm:spPr>
        <a:solidFill>
          <a:srgbClr val="FF0000">
            <a:alpha val="85000"/>
          </a:srgbClr>
        </a:solidFill>
      </dgm:spPr>
      <dgm:t>
        <a:bodyPr/>
        <a:lstStyle/>
        <a:p>
          <a:r>
            <a:rPr lang="zh-CN" altLang="en-US" sz="1200" b="1" dirty="0" smtClean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市场盈利画像</a:t>
          </a:r>
          <a:endParaRPr lang="zh-CN" altLang="en-US" sz="1200" b="1" dirty="0">
            <a:solidFill>
              <a:schemeClr val="bg1">
                <a:lumMod val="95000"/>
              </a:schemeClr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722552CD-1C4B-4142-BDAD-B3D2C1C9813C}" type="parTrans" cxnId="{6D3253D0-6D19-40BB-9BA3-F86E0433932D}">
      <dgm:prSet/>
      <dgm:spPr/>
      <dgm:t>
        <a:bodyPr/>
        <a:lstStyle/>
        <a:p>
          <a:endParaRPr lang="zh-CN" altLang="en-US"/>
        </a:p>
      </dgm:t>
    </dgm:pt>
    <dgm:pt modelId="{7BACCADE-EEDA-4CE8-860D-474FA945A229}" type="sibTrans" cxnId="{6D3253D0-6D19-40BB-9BA3-F86E0433932D}">
      <dgm:prSet/>
      <dgm:spPr/>
      <dgm:t>
        <a:bodyPr/>
        <a:lstStyle/>
        <a:p>
          <a:endParaRPr lang="zh-CN" altLang="en-US"/>
        </a:p>
      </dgm:t>
    </dgm:pt>
    <dgm:pt modelId="{E1DD4BBA-64B2-4B69-AC7F-94EBD659333D}">
      <dgm:prSet phldrT="[文本]" custT="1"/>
      <dgm:spPr/>
      <dgm:t>
        <a:bodyPr/>
        <a:lstStyle/>
        <a:p>
          <a:r>
            <a:rPr lang="zh-CN" altLang="en-US" sz="1200" b="1" dirty="0" smtClean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市场突破画像</a:t>
          </a:r>
          <a:endParaRPr lang="zh-CN" altLang="en-US" sz="1200" b="1" dirty="0">
            <a:solidFill>
              <a:schemeClr val="bg1">
                <a:lumMod val="95000"/>
              </a:schemeClr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D3A5CD61-49BC-403E-B10F-6D202A46A0DA}" type="parTrans" cxnId="{C208688D-C437-489C-A4F2-9E36E69837C1}">
      <dgm:prSet/>
      <dgm:spPr/>
      <dgm:t>
        <a:bodyPr/>
        <a:lstStyle/>
        <a:p>
          <a:endParaRPr lang="zh-CN" altLang="en-US"/>
        </a:p>
      </dgm:t>
    </dgm:pt>
    <dgm:pt modelId="{179FBAF9-5E79-4C8A-94D1-C9FF73F9048A}" type="sibTrans" cxnId="{C208688D-C437-489C-A4F2-9E36E69837C1}">
      <dgm:prSet/>
      <dgm:spPr/>
      <dgm:t>
        <a:bodyPr/>
        <a:lstStyle/>
        <a:p>
          <a:endParaRPr lang="zh-CN" altLang="en-US"/>
        </a:p>
      </dgm:t>
    </dgm:pt>
    <dgm:pt modelId="{82D743C2-5FC1-48E1-B991-162E8046DA92}" type="pres">
      <dgm:prSet presAssocID="{00025995-C3BD-4BD4-B445-00D38739977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810635-C997-4994-BA96-ADFF95F3E244}" type="pres">
      <dgm:prSet presAssocID="{1FDC037F-7CDE-4F12-A822-88578E6AF60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EA83803-DAE7-4A37-A3E6-E584BF76E5C1}" type="pres">
      <dgm:prSet presAssocID="{66A70908-8356-4488-9FF3-EAC99CBA89A6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99B0DA9-0CD1-4D2D-A7B2-4DC561AFD6E3}" type="pres">
      <dgm:prSet presAssocID="{66A70908-8356-4488-9FF3-EAC99CBA89A6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AF5A27DE-3317-46BC-BE1B-2DBD23FA56C7}" type="pres">
      <dgm:prSet presAssocID="{38C5547B-8C48-44D9-A6EE-347E17B4A1AA}" presName="node" presStyleLbl="node1" presStyleIdx="0" presStyleCnt="4" custScaleX="82877" custScaleY="828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562AB4-CE3B-41AF-BBC4-4EA803F82637}" type="pres">
      <dgm:prSet presAssocID="{273BF9D4-6AD4-4C99-97B7-45E09515FA1D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BF9EA4C-64AB-44FA-A117-653DB8D17E57}" type="pres">
      <dgm:prSet presAssocID="{273BF9D4-6AD4-4C99-97B7-45E09515FA1D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9246FC0-1B4D-4847-8F48-DBEEE5D43905}" type="pres">
      <dgm:prSet presAssocID="{83AFA117-0CFD-4A90-AE63-03F9720EF3D1}" presName="node" presStyleLbl="node1" presStyleIdx="1" presStyleCnt="4" custScaleX="84069" custScaleY="840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F53C0-6D9F-4763-956F-5C1FE4EBEC0E}" type="pres">
      <dgm:prSet presAssocID="{722552CD-1C4B-4142-BDAD-B3D2C1C9813C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3D99DF4-91FA-4D28-8AD7-C57AC75DDFE0}" type="pres">
      <dgm:prSet presAssocID="{722552CD-1C4B-4142-BDAD-B3D2C1C9813C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4C6DE61B-59F0-4954-ADB0-68C5303D2755}" type="pres">
      <dgm:prSet presAssocID="{D5CC8085-A8C9-4FD6-BB7B-42A8F2E3C70B}" presName="node" presStyleLbl="node1" presStyleIdx="2" presStyleCnt="4" custScaleX="83370" custScaleY="833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03F777-F186-4915-AF3E-E26922B466A9}" type="pres">
      <dgm:prSet presAssocID="{D3A5CD61-49BC-403E-B10F-6D202A46A0DA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55A1BF81-B6DC-4471-9384-C5C39E295EF2}" type="pres">
      <dgm:prSet presAssocID="{D3A5CD61-49BC-403E-B10F-6D202A46A0DA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6287F4E-8098-489C-8AC7-F641B12D8C9D}" type="pres">
      <dgm:prSet presAssocID="{E1DD4BBA-64B2-4B69-AC7F-94EBD659333D}" presName="node" presStyleLbl="node1" presStyleIdx="3" presStyleCnt="4" custScaleX="73879" custScaleY="738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881B27-7AC6-4AEF-A33A-D7D22217CF78}" type="presOf" srcId="{83AFA117-0CFD-4A90-AE63-03F9720EF3D1}" destId="{E9246FC0-1B4D-4847-8F48-DBEEE5D43905}" srcOrd="0" destOrd="0" presId="urn:microsoft.com/office/officeart/2005/8/layout/radial5"/>
    <dgm:cxn modelId="{C208688D-C437-489C-A4F2-9E36E69837C1}" srcId="{1FDC037F-7CDE-4F12-A822-88578E6AF60A}" destId="{E1DD4BBA-64B2-4B69-AC7F-94EBD659333D}" srcOrd="3" destOrd="0" parTransId="{D3A5CD61-49BC-403E-B10F-6D202A46A0DA}" sibTransId="{179FBAF9-5E79-4C8A-94D1-C9FF73F9048A}"/>
    <dgm:cxn modelId="{F0902BE7-371E-46E2-90C1-5BF0F3F2CEAE}" srcId="{1FDC037F-7CDE-4F12-A822-88578E6AF60A}" destId="{83AFA117-0CFD-4A90-AE63-03F9720EF3D1}" srcOrd="1" destOrd="0" parTransId="{273BF9D4-6AD4-4C99-97B7-45E09515FA1D}" sibTransId="{1EEED92E-8924-47F0-9CB8-5C9B3814A613}"/>
    <dgm:cxn modelId="{36820365-44A6-413B-9308-1BC603C5B6F8}" srcId="{1FDC037F-7CDE-4F12-A822-88578E6AF60A}" destId="{38C5547B-8C48-44D9-A6EE-347E17B4A1AA}" srcOrd="0" destOrd="0" parTransId="{66A70908-8356-4488-9FF3-EAC99CBA89A6}" sibTransId="{B77E2BBA-A557-43E0-AF15-19774E4BEFC7}"/>
    <dgm:cxn modelId="{B1480F33-A0A1-4E3D-9621-EBDE87BAA3F6}" type="presOf" srcId="{66A70908-8356-4488-9FF3-EAC99CBA89A6}" destId="{5EA83803-DAE7-4A37-A3E6-E584BF76E5C1}" srcOrd="0" destOrd="0" presId="urn:microsoft.com/office/officeart/2005/8/layout/radial5"/>
    <dgm:cxn modelId="{1D7F2B27-ADB8-4F9A-9AC9-E95FAD4C792F}" type="presOf" srcId="{1FDC037F-7CDE-4F12-A822-88578E6AF60A}" destId="{17810635-C997-4994-BA96-ADFF95F3E244}" srcOrd="0" destOrd="0" presId="urn:microsoft.com/office/officeart/2005/8/layout/radial5"/>
    <dgm:cxn modelId="{6D3253D0-6D19-40BB-9BA3-F86E0433932D}" srcId="{1FDC037F-7CDE-4F12-A822-88578E6AF60A}" destId="{D5CC8085-A8C9-4FD6-BB7B-42A8F2E3C70B}" srcOrd="2" destOrd="0" parTransId="{722552CD-1C4B-4142-BDAD-B3D2C1C9813C}" sibTransId="{7BACCADE-EEDA-4CE8-860D-474FA945A229}"/>
    <dgm:cxn modelId="{ED04AE8B-C4A8-4F8C-94A1-8BB960D57A8A}" type="presOf" srcId="{722552CD-1C4B-4142-BDAD-B3D2C1C9813C}" destId="{B31F53C0-6D9F-4763-956F-5C1FE4EBEC0E}" srcOrd="0" destOrd="0" presId="urn:microsoft.com/office/officeart/2005/8/layout/radial5"/>
    <dgm:cxn modelId="{408147F3-458B-45DE-ACC7-9C1605435588}" srcId="{00025995-C3BD-4BD4-B445-00D38739977E}" destId="{1FDC037F-7CDE-4F12-A822-88578E6AF60A}" srcOrd="0" destOrd="0" parTransId="{3140313A-327A-455C-906A-1F928B13E874}" sibTransId="{DEF40949-684B-4DCE-AC08-0AE04FBA9BFF}"/>
    <dgm:cxn modelId="{995C8C7C-6875-4768-BE0E-BB19D5D69B56}" type="presOf" srcId="{D5CC8085-A8C9-4FD6-BB7B-42A8F2E3C70B}" destId="{4C6DE61B-59F0-4954-ADB0-68C5303D2755}" srcOrd="0" destOrd="0" presId="urn:microsoft.com/office/officeart/2005/8/layout/radial5"/>
    <dgm:cxn modelId="{3A41A701-4262-4117-B67C-4A00D79A091D}" type="presOf" srcId="{273BF9D4-6AD4-4C99-97B7-45E09515FA1D}" destId="{4BF9EA4C-64AB-44FA-A117-653DB8D17E57}" srcOrd="1" destOrd="0" presId="urn:microsoft.com/office/officeart/2005/8/layout/radial5"/>
    <dgm:cxn modelId="{D9B99241-793B-421F-92BC-616435E54A40}" type="presOf" srcId="{273BF9D4-6AD4-4C99-97B7-45E09515FA1D}" destId="{65562AB4-CE3B-41AF-BBC4-4EA803F82637}" srcOrd="0" destOrd="0" presId="urn:microsoft.com/office/officeart/2005/8/layout/radial5"/>
    <dgm:cxn modelId="{76E94960-4016-48F1-8451-6777B7E8908B}" type="presOf" srcId="{E1DD4BBA-64B2-4B69-AC7F-94EBD659333D}" destId="{D6287F4E-8098-489C-8AC7-F641B12D8C9D}" srcOrd="0" destOrd="0" presId="urn:microsoft.com/office/officeart/2005/8/layout/radial5"/>
    <dgm:cxn modelId="{6C44FDB1-CCDD-43AA-98E6-AF05AB2EA3A0}" type="presOf" srcId="{D3A5CD61-49BC-403E-B10F-6D202A46A0DA}" destId="{6A03F777-F186-4915-AF3E-E26922B466A9}" srcOrd="0" destOrd="0" presId="urn:microsoft.com/office/officeart/2005/8/layout/radial5"/>
    <dgm:cxn modelId="{47A78B4F-606D-4B85-BD28-C40C26D1E7F2}" type="presOf" srcId="{38C5547B-8C48-44D9-A6EE-347E17B4A1AA}" destId="{AF5A27DE-3317-46BC-BE1B-2DBD23FA56C7}" srcOrd="0" destOrd="0" presId="urn:microsoft.com/office/officeart/2005/8/layout/radial5"/>
    <dgm:cxn modelId="{1B76B8E4-F677-42DD-BEB7-B2C762B5BEE3}" type="presOf" srcId="{D3A5CD61-49BC-403E-B10F-6D202A46A0DA}" destId="{55A1BF81-B6DC-4471-9384-C5C39E295EF2}" srcOrd="1" destOrd="0" presId="urn:microsoft.com/office/officeart/2005/8/layout/radial5"/>
    <dgm:cxn modelId="{BA13019D-9BA5-4585-BF0B-31FA04475076}" type="presOf" srcId="{66A70908-8356-4488-9FF3-EAC99CBA89A6}" destId="{A99B0DA9-0CD1-4D2D-A7B2-4DC561AFD6E3}" srcOrd="1" destOrd="0" presId="urn:microsoft.com/office/officeart/2005/8/layout/radial5"/>
    <dgm:cxn modelId="{DB0C29C0-755E-45AD-B7DE-A016A1D5C01E}" type="presOf" srcId="{00025995-C3BD-4BD4-B445-00D38739977E}" destId="{82D743C2-5FC1-48E1-B991-162E8046DA92}" srcOrd="0" destOrd="0" presId="urn:microsoft.com/office/officeart/2005/8/layout/radial5"/>
    <dgm:cxn modelId="{773399EC-AE06-4318-A329-55E71EB74AF6}" type="presOf" srcId="{722552CD-1C4B-4142-BDAD-B3D2C1C9813C}" destId="{03D99DF4-91FA-4D28-8AD7-C57AC75DDFE0}" srcOrd="1" destOrd="0" presId="urn:microsoft.com/office/officeart/2005/8/layout/radial5"/>
    <dgm:cxn modelId="{96DACAB1-639D-49A9-9ADA-FB75FA2044DB}" type="presParOf" srcId="{82D743C2-5FC1-48E1-B991-162E8046DA92}" destId="{17810635-C997-4994-BA96-ADFF95F3E244}" srcOrd="0" destOrd="0" presId="urn:microsoft.com/office/officeart/2005/8/layout/radial5"/>
    <dgm:cxn modelId="{74F3376C-A1F6-4938-9B6D-C98C4C96DB7C}" type="presParOf" srcId="{82D743C2-5FC1-48E1-B991-162E8046DA92}" destId="{5EA83803-DAE7-4A37-A3E6-E584BF76E5C1}" srcOrd="1" destOrd="0" presId="urn:microsoft.com/office/officeart/2005/8/layout/radial5"/>
    <dgm:cxn modelId="{4774B0AB-0B04-4C28-9E1B-F108F7E584BD}" type="presParOf" srcId="{5EA83803-DAE7-4A37-A3E6-E584BF76E5C1}" destId="{A99B0DA9-0CD1-4D2D-A7B2-4DC561AFD6E3}" srcOrd="0" destOrd="0" presId="urn:microsoft.com/office/officeart/2005/8/layout/radial5"/>
    <dgm:cxn modelId="{B69720DA-E3DC-4DD1-B00F-B59EEDE9FF5A}" type="presParOf" srcId="{82D743C2-5FC1-48E1-B991-162E8046DA92}" destId="{AF5A27DE-3317-46BC-BE1B-2DBD23FA56C7}" srcOrd="2" destOrd="0" presId="urn:microsoft.com/office/officeart/2005/8/layout/radial5"/>
    <dgm:cxn modelId="{9B3B2C87-BECA-44BA-BC74-27A0FD0DB62C}" type="presParOf" srcId="{82D743C2-5FC1-48E1-B991-162E8046DA92}" destId="{65562AB4-CE3B-41AF-BBC4-4EA803F82637}" srcOrd="3" destOrd="0" presId="urn:microsoft.com/office/officeart/2005/8/layout/radial5"/>
    <dgm:cxn modelId="{64FB6BD1-5B8D-40A5-94D5-C796B9519E7D}" type="presParOf" srcId="{65562AB4-CE3B-41AF-BBC4-4EA803F82637}" destId="{4BF9EA4C-64AB-44FA-A117-653DB8D17E57}" srcOrd="0" destOrd="0" presId="urn:microsoft.com/office/officeart/2005/8/layout/radial5"/>
    <dgm:cxn modelId="{5EEA563D-069C-4F0F-94A4-375E31959A71}" type="presParOf" srcId="{82D743C2-5FC1-48E1-B991-162E8046DA92}" destId="{E9246FC0-1B4D-4847-8F48-DBEEE5D43905}" srcOrd="4" destOrd="0" presId="urn:microsoft.com/office/officeart/2005/8/layout/radial5"/>
    <dgm:cxn modelId="{9C0D237C-A811-4D6A-B1B7-CD71DFE8A06C}" type="presParOf" srcId="{82D743C2-5FC1-48E1-B991-162E8046DA92}" destId="{B31F53C0-6D9F-4763-956F-5C1FE4EBEC0E}" srcOrd="5" destOrd="0" presId="urn:microsoft.com/office/officeart/2005/8/layout/radial5"/>
    <dgm:cxn modelId="{E0DACB97-198F-4A84-BE38-6E3A79A95F20}" type="presParOf" srcId="{B31F53C0-6D9F-4763-956F-5C1FE4EBEC0E}" destId="{03D99DF4-91FA-4D28-8AD7-C57AC75DDFE0}" srcOrd="0" destOrd="0" presId="urn:microsoft.com/office/officeart/2005/8/layout/radial5"/>
    <dgm:cxn modelId="{EAD7FD9D-17E1-43A3-8CFC-3DE18F30C5FB}" type="presParOf" srcId="{82D743C2-5FC1-48E1-B991-162E8046DA92}" destId="{4C6DE61B-59F0-4954-ADB0-68C5303D2755}" srcOrd="6" destOrd="0" presId="urn:microsoft.com/office/officeart/2005/8/layout/radial5"/>
    <dgm:cxn modelId="{755084FA-E241-47F5-A653-385C954C22A1}" type="presParOf" srcId="{82D743C2-5FC1-48E1-B991-162E8046DA92}" destId="{6A03F777-F186-4915-AF3E-E26922B466A9}" srcOrd="7" destOrd="0" presId="urn:microsoft.com/office/officeart/2005/8/layout/radial5"/>
    <dgm:cxn modelId="{CC2CCE5C-64F6-41F3-8A71-BFB2244F8119}" type="presParOf" srcId="{6A03F777-F186-4915-AF3E-E26922B466A9}" destId="{55A1BF81-B6DC-4471-9384-C5C39E295EF2}" srcOrd="0" destOrd="0" presId="urn:microsoft.com/office/officeart/2005/8/layout/radial5"/>
    <dgm:cxn modelId="{B1C41122-6D4C-4C63-91ED-34D881040DEC}" type="presParOf" srcId="{82D743C2-5FC1-48E1-B991-162E8046DA92}" destId="{D6287F4E-8098-489C-8AC7-F641B12D8C9D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76CF19-64C8-42C4-99B5-5264DAC93A6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5E597EF7-DD5E-4D86-869C-46533BD6D97B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竞争目标主导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CADB378-AB64-4945-BA3F-A34EDBAF49B0}" type="parTrans" cxnId="{C1C950C8-43DA-41ED-9E63-D9EB9FAD37D7}">
      <dgm:prSet/>
      <dgm:spPr/>
      <dgm:t>
        <a:bodyPr/>
        <a:lstStyle/>
        <a:p>
          <a:endParaRPr lang="zh-CN" altLang="en-US"/>
        </a:p>
      </dgm:t>
    </dgm:pt>
    <dgm:pt modelId="{23D708CF-B98B-497D-B59B-B76C37FCDA69}" type="sibTrans" cxnId="{C1C950C8-43DA-41ED-9E63-D9EB9FAD37D7}">
      <dgm:prSet/>
      <dgm:spPr/>
      <dgm:t>
        <a:bodyPr/>
        <a:lstStyle/>
        <a:p>
          <a:endParaRPr lang="zh-CN" altLang="en-US"/>
        </a:p>
      </dgm:t>
    </dgm:pt>
    <dgm:pt modelId="{35846CC2-DC65-4CA7-A563-45D1118B5D6E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动态平衡主导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0B85292-FC26-4210-9A65-2DC86AE12F29}" type="parTrans" cxnId="{FDF6AE57-9316-4FCC-ABA0-DF9B1F264501}">
      <dgm:prSet/>
      <dgm:spPr/>
      <dgm:t>
        <a:bodyPr/>
        <a:lstStyle/>
        <a:p>
          <a:endParaRPr lang="zh-CN" altLang="en-US"/>
        </a:p>
      </dgm:t>
    </dgm:pt>
    <dgm:pt modelId="{B54EE9C6-6176-4350-9B6E-0D6E6DAC2142}" type="sibTrans" cxnId="{FDF6AE57-9316-4FCC-ABA0-DF9B1F264501}">
      <dgm:prSet/>
      <dgm:spPr/>
      <dgm:t>
        <a:bodyPr/>
        <a:lstStyle/>
        <a:p>
          <a:endParaRPr lang="zh-CN" altLang="en-US"/>
        </a:p>
      </dgm:t>
    </dgm:pt>
    <dgm:pt modelId="{07028570-258D-466C-9DAD-FA23923EEE80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虚拟最大主导</a:t>
          </a:r>
          <a:endParaRPr lang="zh-CN" altLang="en-US" b="1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35555B62-C985-4E21-A0EC-90D7076E09BE}" type="parTrans" cxnId="{CF2F966A-F474-407C-91BA-50E7DDF0F685}">
      <dgm:prSet/>
      <dgm:spPr/>
      <dgm:t>
        <a:bodyPr/>
        <a:lstStyle/>
        <a:p>
          <a:endParaRPr lang="zh-CN" altLang="en-US"/>
        </a:p>
      </dgm:t>
    </dgm:pt>
    <dgm:pt modelId="{A86552D0-37D2-406A-B632-BFDE6A7D740D}" type="sibTrans" cxnId="{CF2F966A-F474-407C-91BA-50E7DDF0F685}">
      <dgm:prSet/>
      <dgm:spPr/>
      <dgm:t>
        <a:bodyPr/>
        <a:lstStyle/>
        <a:p>
          <a:endParaRPr lang="zh-CN" altLang="en-US"/>
        </a:p>
      </dgm:t>
    </dgm:pt>
    <dgm:pt modelId="{E3D402B2-1B43-40C7-8154-6A9666D5730E}" type="pres">
      <dgm:prSet presAssocID="{3E76CF19-64C8-42C4-99B5-5264DAC93A6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3560E4A-591F-476F-9766-A3DED7A44A5B}" type="pres">
      <dgm:prSet presAssocID="{5E597EF7-DD5E-4D86-869C-46533BD6D97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261363-1C91-4671-B401-C63E7F6D53A6}" type="pres">
      <dgm:prSet presAssocID="{5E597EF7-DD5E-4D86-869C-46533BD6D97B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029DBA4A-053D-41FB-93DE-90C137F19623}" type="pres">
      <dgm:prSet presAssocID="{5E597EF7-DD5E-4D86-869C-46533BD6D97B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A178643A-8560-4ED4-AFD8-D1B4C67EC8B3}" type="pres">
      <dgm:prSet presAssocID="{35846CC2-DC65-4CA7-A563-45D1118B5D6E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C97DBB-44EB-4AC3-BE3B-17F613BB91F6}" type="pres">
      <dgm:prSet presAssocID="{35846CC2-DC65-4CA7-A563-45D1118B5D6E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6AB2C948-A11C-4A31-A51B-ABF09F65EE4D}" type="pres">
      <dgm:prSet presAssocID="{35846CC2-DC65-4CA7-A563-45D1118B5D6E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8F8EFC70-D1BD-4F3E-8904-FE081292704F}" type="pres">
      <dgm:prSet presAssocID="{07028570-258D-466C-9DAD-FA23923EEE80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4DACDC2E-01D1-4C10-991A-069B600DCFA6}" type="pres">
      <dgm:prSet presAssocID="{07028570-258D-466C-9DAD-FA23923EEE8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700B3-D321-4AA6-AAEC-50AF724C09B7}" type="pres">
      <dgm:prSet presAssocID="{07028570-258D-466C-9DAD-FA23923EEE80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BBD39D3D-AB9E-4EC3-B87D-7E17CA6F76A7}" type="pres">
      <dgm:prSet presAssocID="{07028570-258D-466C-9DAD-FA23923EEE80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BBDB4A4B-14D0-454B-A5A2-EB3E59536F47}" type="pres">
      <dgm:prSet presAssocID="{23D708CF-B98B-497D-B59B-B76C37FCDA69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5D102B0B-B5BE-463C-BD3B-87D48880BA0F}" type="pres">
      <dgm:prSet presAssocID="{B54EE9C6-6176-4350-9B6E-0D6E6DAC2142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8AF4AE5C-DFA2-4750-89F5-6F52D87DCCDB}" type="pres">
      <dgm:prSet presAssocID="{A86552D0-37D2-406A-B632-BFDE6A7D740D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88AA860-5BB6-4F91-A1C4-E27A7756ED69}" type="presOf" srcId="{3E76CF19-64C8-42C4-99B5-5264DAC93A6F}" destId="{E3D402B2-1B43-40C7-8154-6A9666D5730E}" srcOrd="0" destOrd="0" presId="urn:microsoft.com/office/officeart/2005/8/layout/gear1"/>
    <dgm:cxn modelId="{C085153F-FAEB-4BFC-A189-10E9B8AB852A}" type="presOf" srcId="{5E597EF7-DD5E-4D86-869C-46533BD6D97B}" destId="{C3560E4A-591F-476F-9766-A3DED7A44A5B}" srcOrd="0" destOrd="0" presId="urn:microsoft.com/office/officeart/2005/8/layout/gear1"/>
    <dgm:cxn modelId="{BD04152C-403C-45C9-8EE6-E07DC336917B}" type="presOf" srcId="{A86552D0-37D2-406A-B632-BFDE6A7D740D}" destId="{8AF4AE5C-DFA2-4750-89F5-6F52D87DCCDB}" srcOrd="0" destOrd="0" presId="urn:microsoft.com/office/officeart/2005/8/layout/gear1"/>
    <dgm:cxn modelId="{4F022DFE-FE87-4571-9719-80C2AC351621}" type="presOf" srcId="{35846CC2-DC65-4CA7-A563-45D1118B5D6E}" destId="{A7C97DBB-44EB-4AC3-BE3B-17F613BB91F6}" srcOrd="1" destOrd="0" presId="urn:microsoft.com/office/officeart/2005/8/layout/gear1"/>
    <dgm:cxn modelId="{D7519C02-7C3E-48E8-AC8B-667FA7C9A9B5}" type="presOf" srcId="{07028570-258D-466C-9DAD-FA23923EEE80}" destId="{4DACDC2E-01D1-4C10-991A-069B600DCFA6}" srcOrd="1" destOrd="0" presId="urn:microsoft.com/office/officeart/2005/8/layout/gear1"/>
    <dgm:cxn modelId="{CF2F966A-F474-407C-91BA-50E7DDF0F685}" srcId="{3E76CF19-64C8-42C4-99B5-5264DAC93A6F}" destId="{07028570-258D-466C-9DAD-FA23923EEE80}" srcOrd="2" destOrd="0" parTransId="{35555B62-C985-4E21-A0EC-90D7076E09BE}" sibTransId="{A86552D0-37D2-406A-B632-BFDE6A7D740D}"/>
    <dgm:cxn modelId="{795F08E9-BF92-4B46-83F6-214CFB342C0B}" type="presOf" srcId="{5E597EF7-DD5E-4D86-869C-46533BD6D97B}" destId="{029DBA4A-053D-41FB-93DE-90C137F19623}" srcOrd="2" destOrd="0" presId="urn:microsoft.com/office/officeart/2005/8/layout/gear1"/>
    <dgm:cxn modelId="{53A74C7C-4AEC-4710-B4A7-5D29B010ADE6}" type="presOf" srcId="{35846CC2-DC65-4CA7-A563-45D1118B5D6E}" destId="{A178643A-8560-4ED4-AFD8-D1B4C67EC8B3}" srcOrd="0" destOrd="0" presId="urn:microsoft.com/office/officeart/2005/8/layout/gear1"/>
    <dgm:cxn modelId="{6F113DE9-3FD7-4048-9601-6F8D5424C558}" type="presOf" srcId="{07028570-258D-466C-9DAD-FA23923EEE80}" destId="{8F8EFC70-D1BD-4F3E-8904-FE081292704F}" srcOrd="0" destOrd="0" presId="urn:microsoft.com/office/officeart/2005/8/layout/gear1"/>
    <dgm:cxn modelId="{CC83B0F1-9C92-4F5B-9122-CA44993F236A}" type="presOf" srcId="{35846CC2-DC65-4CA7-A563-45D1118B5D6E}" destId="{6AB2C948-A11C-4A31-A51B-ABF09F65EE4D}" srcOrd="2" destOrd="0" presId="urn:microsoft.com/office/officeart/2005/8/layout/gear1"/>
    <dgm:cxn modelId="{C1C950C8-43DA-41ED-9E63-D9EB9FAD37D7}" srcId="{3E76CF19-64C8-42C4-99B5-5264DAC93A6F}" destId="{5E597EF7-DD5E-4D86-869C-46533BD6D97B}" srcOrd="0" destOrd="0" parTransId="{ACADB378-AB64-4945-BA3F-A34EDBAF49B0}" sibTransId="{23D708CF-B98B-497D-B59B-B76C37FCDA69}"/>
    <dgm:cxn modelId="{4117D5C5-151F-42A1-BF32-F8A62F76E07D}" type="presOf" srcId="{23D708CF-B98B-497D-B59B-B76C37FCDA69}" destId="{BBDB4A4B-14D0-454B-A5A2-EB3E59536F47}" srcOrd="0" destOrd="0" presId="urn:microsoft.com/office/officeart/2005/8/layout/gear1"/>
    <dgm:cxn modelId="{9D248F61-C2CF-4D1E-BFC3-25B57F98E16A}" type="presOf" srcId="{B54EE9C6-6176-4350-9B6E-0D6E6DAC2142}" destId="{5D102B0B-B5BE-463C-BD3B-87D48880BA0F}" srcOrd="0" destOrd="0" presId="urn:microsoft.com/office/officeart/2005/8/layout/gear1"/>
    <dgm:cxn modelId="{FDF6AE57-9316-4FCC-ABA0-DF9B1F264501}" srcId="{3E76CF19-64C8-42C4-99B5-5264DAC93A6F}" destId="{35846CC2-DC65-4CA7-A563-45D1118B5D6E}" srcOrd="1" destOrd="0" parTransId="{00B85292-FC26-4210-9A65-2DC86AE12F29}" sibTransId="{B54EE9C6-6176-4350-9B6E-0D6E6DAC2142}"/>
    <dgm:cxn modelId="{169D377D-1F77-4F24-AEFB-23E28FEC148F}" type="presOf" srcId="{07028570-258D-466C-9DAD-FA23923EEE80}" destId="{BBD39D3D-AB9E-4EC3-B87D-7E17CA6F76A7}" srcOrd="3" destOrd="0" presId="urn:microsoft.com/office/officeart/2005/8/layout/gear1"/>
    <dgm:cxn modelId="{A866A795-86A1-4145-BB81-3F5FE7448AB2}" type="presOf" srcId="{5E597EF7-DD5E-4D86-869C-46533BD6D97B}" destId="{23261363-1C91-4671-B401-C63E7F6D53A6}" srcOrd="1" destOrd="0" presId="urn:microsoft.com/office/officeart/2005/8/layout/gear1"/>
    <dgm:cxn modelId="{C8B1266B-3E0E-448E-B5BC-A1D668FE3DA2}" type="presOf" srcId="{07028570-258D-466C-9DAD-FA23923EEE80}" destId="{69A700B3-D321-4AA6-AAEC-50AF724C09B7}" srcOrd="2" destOrd="0" presId="urn:microsoft.com/office/officeart/2005/8/layout/gear1"/>
    <dgm:cxn modelId="{81141FB2-0FBE-4DAB-8CA8-5F6A97D455D9}" type="presParOf" srcId="{E3D402B2-1B43-40C7-8154-6A9666D5730E}" destId="{C3560E4A-591F-476F-9766-A3DED7A44A5B}" srcOrd="0" destOrd="0" presId="urn:microsoft.com/office/officeart/2005/8/layout/gear1"/>
    <dgm:cxn modelId="{4DD4539A-40E3-445F-BADB-B878D742B932}" type="presParOf" srcId="{E3D402B2-1B43-40C7-8154-6A9666D5730E}" destId="{23261363-1C91-4671-B401-C63E7F6D53A6}" srcOrd="1" destOrd="0" presId="urn:microsoft.com/office/officeart/2005/8/layout/gear1"/>
    <dgm:cxn modelId="{363641F1-E179-4958-B60B-FBA666F12CB5}" type="presParOf" srcId="{E3D402B2-1B43-40C7-8154-6A9666D5730E}" destId="{029DBA4A-053D-41FB-93DE-90C137F19623}" srcOrd="2" destOrd="0" presId="urn:microsoft.com/office/officeart/2005/8/layout/gear1"/>
    <dgm:cxn modelId="{AB7EF050-0920-4622-BF27-5DE99654F353}" type="presParOf" srcId="{E3D402B2-1B43-40C7-8154-6A9666D5730E}" destId="{A178643A-8560-4ED4-AFD8-D1B4C67EC8B3}" srcOrd="3" destOrd="0" presId="urn:microsoft.com/office/officeart/2005/8/layout/gear1"/>
    <dgm:cxn modelId="{6A7843C8-4FD2-4BED-A2B1-5A667724CD2A}" type="presParOf" srcId="{E3D402B2-1B43-40C7-8154-6A9666D5730E}" destId="{A7C97DBB-44EB-4AC3-BE3B-17F613BB91F6}" srcOrd="4" destOrd="0" presId="urn:microsoft.com/office/officeart/2005/8/layout/gear1"/>
    <dgm:cxn modelId="{89D32BFD-04E0-42F8-B33F-880162BDFC9D}" type="presParOf" srcId="{E3D402B2-1B43-40C7-8154-6A9666D5730E}" destId="{6AB2C948-A11C-4A31-A51B-ABF09F65EE4D}" srcOrd="5" destOrd="0" presId="urn:microsoft.com/office/officeart/2005/8/layout/gear1"/>
    <dgm:cxn modelId="{FE193EEE-26D2-48D5-8881-46D66D6568E6}" type="presParOf" srcId="{E3D402B2-1B43-40C7-8154-6A9666D5730E}" destId="{8F8EFC70-D1BD-4F3E-8904-FE081292704F}" srcOrd="6" destOrd="0" presId="urn:microsoft.com/office/officeart/2005/8/layout/gear1"/>
    <dgm:cxn modelId="{08F36D1E-FB71-4CD2-BAA9-ABC1A33F8CFF}" type="presParOf" srcId="{E3D402B2-1B43-40C7-8154-6A9666D5730E}" destId="{4DACDC2E-01D1-4C10-991A-069B600DCFA6}" srcOrd="7" destOrd="0" presId="urn:microsoft.com/office/officeart/2005/8/layout/gear1"/>
    <dgm:cxn modelId="{8EDE6559-C7D6-4BFD-8CF5-2915182D0A7F}" type="presParOf" srcId="{E3D402B2-1B43-40C7-8154-6A9666D5730E}" destId="{69A700B3-D321-4AA6-AAEC-50AF724C09B7}" srcOrd="8" destOrd="0" presId="urn:microsoft.com/office/officeart/2005/8/layout/gear1"/>
    <dgm:cxn modelId="{F564814A-534C-41A7-84BA-4556E95A5AB0}" type="presParOf" srcId="{E3D402B2-1B43-40C7-8154-6A9666D5730E}" destId="{BBD39D3D-AB9E-4EC3-B87D-7E17CA6F76A7}" srcOrd="9" destOrd="0" presId="urn:microsoft.com/office/officeart/2005/8/layout/gear1"/>
    <dgm:cxn modelId="{FB0539E5-839D-4D60-A765-CEBBC0BA155A}" type="presParOf" srcId="{E3D402B2-1B43-40C7-8154-6A9666D5730E}" destId="{BBDB4A4B-14D0-454B-A5A2-EB3E59536F47}" srcOrd="10" destOrd="0" presId="urn:microsoft.com/office/officeart/2005/8/layout/gear1"/>
    <dgm:cxn modelId="{B7C80208-4796-4E7F-A615-8AE761DF9200}" type="presParOf" srcId="{E3D402B2-1B43-40C7-8154-6A9666D5730E}" destId="{5D102B0B-B5BE-463C-BD3B-87D48880BA0F}" srcOrd="11" destOrd="0" presId="urn:microsoft.com/office/officeart/2005/8/layout/gear1"/>
    <dgm:cxn modelId="{7499A753-17DD-4849-AA13-C9B96F722757}" type="presParOf" srcId="{E3D402B2-1B43-40C7-8154-6A9666D5730E}" destId="{8AF4AE5C-DFA2-4750-89F5-6F52D87DCCDB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50C2C-F735-4FED-993B-46BE63988243}">
      <dsp:nvSpPr>
        <dsp:cNvPr id="0" name=""/>
        <dsp:cNvSpPr/>
      </dsp:nvSpPr>
      <dsp:spPr>
        <a:xfrm>
          <a:off x="1313711" y="0"/>
          <a:ext cx="1313711" cy="961311"/>
        </a:xfrm>
        <a:prstGeom prst="trapezoid">
          <a:avLst>
            <a:gd name="adj" fmla="val 6832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1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1313711" y="0"/>
        <a:ext cx="1313711" cy="961311"/>
      </dsp:txXfrm>
    </dsp:sp>
    <dsp:sp modelId="{8F6D2BFE-C78C-45BD-B2E9-BC5A879816C2}">
      <dsp:nvSpPr>
        <dsp:cNvPr id="0" name=""/>
        <dsp:cNvSpPr/>
      </dsp:nvSpPr>
      <dsp:spPr>
        <a:xfrm>
          <a:off x="656855" y="961311"/>
          <a:ext cx="2627423" cy="961311"/>
        </a:xfrm>
        <a:prstGeom prst="trapezoid">
          <a:avLst>
            <a:gd name="adj" fmla="val 68329"/>
          </a:avLst>
        </a:prstGeom>
        <a:solidFill>
          <a:schemeClr val="accent2">
            <a:hueOff val="5259187"/>
            <a:satOff val="-30948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b="1" kern="1200" dirty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1116654" y="961311"/>
        <a:ext cx="1707825" cy="961311"/>
      </dsp:txXfrm>
    </dsp:sp>
    <dsp:sp modelId="{D1DF2B25-4799-4CDB-9B88-A9F6560A96CB}">
      <dsp:nvSpPr>
        <dsp:cNvPr id="0" name=""/>
        <dsp:cNvSpPr/>
      </dsp:nvSpPr>
      <dsp:spPr>
        <a:xfrm>
          <a:off x="0" y="1922622"/>
          <a:ext cx="3941135" cy="961311"/>
        </a:xfrm>
        <a:prstGeom prst="trapezoid">
          <a:avLst>
            <a:gd name="adj" fmla="val 68329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b="1" kern="1200" dirty="0" smtClean="0">
            <a:solidFill>
              <a:schemeClr val="bg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689698" y="1922622"/>
        <a:ext cx="2561737" cy="961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10635-C997-4994-BA96-ADFF95F3E244}">
      <dsp:nvSpPr>
        <dsp:cNvPr id="0" name=""/>
        <dsp:cNvSpPr/>
      </dsp:nvSpPr>
      <dsp:spPr>
        <a:xfrm>
          <a:off x="2486484" y="1496389"/>
          <a:ext cx="1068585" cy="1068585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市场吸引力</a:t>
          </a:r>
          <a:endParaRPr lang="zh-CN" altLang="en-US" sz="1600" b="1" kern="1200" dirty="0">
            <a:solidFill>
              <a:schemeClr val="tx1"/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2642975" y="1652880"/>
        <a:ext cx="755603" cy="755603"/>
      </dsp:txXfrm>
    </dsp:sp>
    <dsp:sp modelId="{5EA83803-DAE7-4A37-A3E6-E584BF76E5C1}">
      <dsp:nvSpPr>
        <dsp:cNvPr id="0" name=""/>
        <dsp:cNvSpPr/>
      </dsp:nvSpPr>
      <dsp:spPr>
        <a:xfrm rot="16200000">
          <a:off x="2883411" y="1063323"/>
          <a:ext cx="274733" cy="3633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924621" y="1177197"/>
        <a:ext cx="192313" cy="217991"/>
      </dsp:txXfrm>
    </dsp:sp>
    <dsp:sp modelId="{AF5A27DE-3317-46BC-BE1B-2DBD23FA56C7}">
      <dsp:nvSpPr>
        <dsp:cNvPr id="0" name=""/>
        <dsp:cNvSpPr/>
      </dsp:nvSpPr>
      <dsp:spPr>
        <a:xfrm>
          <a:off x="2577971" y="92413"/>
          <a:ext cx="885611" cy="88561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市场竞争画像</a:t>
          </a:r>
          <a:endParaRPr lang="zh-CN" altLang="en-US" sz="1200" b="1" kern="1200" dirty="0">
            <a:solidFill>
              <a:schemeClr val="bg1">
                <a:lumMod val="95000"/>
              </a:schemeClr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2707666" y="222108"/>
        <a:ext cx="626221" cy="626221"/>
      </dsp:txXfrm>
    </dsp:sp>
    <dsp:sp modelId="{65562AB4-CE3B-41AF-BBC4-4EA803F82637}">
      <dsp:nvSpPr>
        <dsp:cNvPr id="0" name=""/>
        <dsp:cNvSpPr/>
      </dsp:nvSpPr>
      <dsp:spPr>
        <a:xfrm>
          <a:off x="3667709" y="1849023"/>
          <a:ext cx="271358" cy="3633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667709" y="1921687"/>
        <a:ext cx="189951" cy="217991"/>
      </dsp:txXfrm>
    </dsp:sp>
    <dsp:sp modelId="{E9246FC0-1B4D-4847-8F48-DBEEE5D43905}">
      <dsp:nvSpPr>
        <dsp:cNvPr id="0" name=""/>
        <dsp:cNvSpPr/>
      </dsp:nvSpPr>
      <dsp:spPr>
        <a:xfrm>
          <a:off x="4067066" y="1581508"/>
          <a:ext cx="898349" cy="89834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市场规模画像</a:t>
          </a:r>
          <a:endParaRPr lang="zh-CN" altLang="en-US" sz="1200" b="1" kern="1200" dirty="0">
            <a:solidFill>
              <a:schemeClr val="bg1">
                <a:lumMod val="95000"/>
              </a:schemeClr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198626" y="1713068"/>
        <a:ext cx="635229" cy="635229"/>
      </dsp:txXfrm>
    </dsp:sp>
    <dsp:sp modelId="{B31F53C0-6D9F-4763-956F-5C1FE4EBEC0E}">
      <dsp:nvSpPr>
        <dsp:cNvPr id="0" name=""/>
        <dsp:cNvSpPr/>
      </dsp:nvSpPr>
      <dsp:spPr>
        <a:xfrm rot="5400000">
          <a:off x="2884109" y="2633445"/>
          <a:ext cx="273337" cy="3633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925110" y="2665109"/>
        <a:ext cx="191336" cy="217991"/>
      </dsp:txXfrm>
    </dsp:sp>
    <dsp:sp modelId="{4C6DE61B-59F0-4954-ADB0-68C5303D2755}">
      <dsp:nvSpPr>
        <dsp:cNvPr id="0" name=""/>
        <dsp:cNvSpPr/>
      </dsp:nvSpPr>
      <dsp:spPr>
        <a:xfrm>
          <a:off x="2575337" y="3080706"/>
          <a:ext cx="890880" cy="890880"/>
        </a:xfrm>
        <a:prstGeom prst="ellipse">
          <a:avLst/>
        </a:prstGeom>
        <a:solidFill>
          <a:srgbClr val="FF0000">
            <a:alpha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市场盈利画像</a:t>
          </a:r>
          <a:endParaRPr lang="zh-CN" altLang="en-US" sz="1200" b="1" kern="1200" dirty="0">
            <a:solidFill>
              <a:schemeClr val="bg1">
                <a:lumMod val="95000"/>
              </a:schemeClr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2705803" y="3211172"/>
        <a:ext cx="629948" cy="629948"/>
      </dsp:txXfrm>
    </dsp:sp>
    <dsp:sp modelId="{6A03F777-F186-4915-AF3E-E26922B466A9}">
      <dsp:nvSpPr>
        <dsp:cNvPr id="0" name=""/>
        <dsp:cNvSpPr/>
      </dsp:nvSpPr>
      <dsp:spPr>
        <a:xfrm rot="10800000">
          <a:off x="2061654" y="1849023"/>
          <a:ext cx="300213" cy="3633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151718" y="1921687"/>
        <a:ext cx="210149" cy="217991"/>
      </dsp:txXfrm>
    </dsp:sp>
    <dsp:sp modelId="{D6287F4E-8098-489C-8AC7-F641B12D8C9D}">
      <dsp:nvSpPr>
        <dsp:cNvPr id="0" name=""/>
        <dsp:cNvSpPr/>
      </dsp:nvSpPr>
      <dsp:spPr>
        <a:xfrm>
          <a:off x="1130583" y="1635952"/>
          <a:ext cx="789460" cy="78946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rPr>
            <a:t>市场突破画像</a:t>
          </a:r>
          <a:endParaRPr lang="zh-CN" altLang="en-US" sz="1200" b="1" kern="1200" dirty="0">
            <a:solidFill>
              <a:schemeClr val="bg1">
                <a:lumMod val="95000"/>
              </a:schemeClr>
            </a:solidFill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1246197" y="1751566"/>
        <a:ext cx="558232" cy="558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1E666-84BE-4E93-8CC4-A168BEC5A77B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5E379-133B-437D-A339-9530389DF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F07-F4B0-4B2A-8390-E87E8AB772F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8C63-6B15-4A70-BC77-4B7378725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65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F07-F4B0-4B2A-8390-E87E8AB772F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8C63-6B15-4A70-BC77-4B7378725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1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F07-F4B0-4B2A-8390-E87E8AB772F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8C63-6B15-4A70-BC77-4B7378725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265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8BDF310A-50C1-4DCF-84D6-B3A92F10ADE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5CA3A5A7-0FA5-4749-A39D-3B3FD54909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35306" y="195263"/>
            <a:ext cx="54769" cy="323850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38890" y="347663"/>
            <a:ext cx="47625" cy="169069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" y="201010"/>
            <a:ext cx="697625" cy="319252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35331" y="183356"/>
            <a:ext cx="6323360" cy="347663"/>
          </a:xfrm>
        </p:spPr>
        <p:txBody>
          <a:bodyPr>
            <a:noAutofit/>
          </a:bodyPr>
          <a:lstStyle>
            <a:lvl1pPr>
              <a:defRPr sz="2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11695" y="214943"/>
            <a:ext cx="1130227" cy="33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626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F07-F4B0-4B2A-8390-E87E8AB772F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8C63-6B15-4A70-BC77-4B73787252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35306" y="195263"/>
            <a:ext cx="54769" cy="323850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38890" y="347663"/>
            <a:ext cx="47625" cy="169069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201010"/>
            <a:ext cx="697625" cy="319252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C:\Users\58\Desktop\logo1-01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9212" y="206654"/>
            <a:ext cx="1837134" cy="326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032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F07-F4B0-4B2A-8390-E87E8AB772F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8C63-6B15-4A70-BC77-4B7378725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4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F07-F4B0-4B2A-8390-E87E8AB772F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8C63-6B15-4A70-BC77-4B7378725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1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F07-F4B0-4B2A-8390-E87E8AB772F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8C63-6B15-4A70-BC77-4B7378725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6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F07-F4B0-4B2A-8390-E87E8AB772F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8C63-6B15-4A70-BC77-4B7378725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9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F07-F4B0-4B2A-8390-E87E8AB772F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8C63-6B15-4A70-BC77-4B73787252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35306" y="195263"/>
            <a:ext cx="54769" cy="323850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38890" y="347663"/>
            <a:ext cx="47625" cy="169069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" y="201010"/>
            <a:ext cx="697625" cy="319252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C:\Users\58\Desktop\logo1-01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9212" y="206654"/>
            <a:ext cx="1837134" cy="326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87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F07-F4B0-4B2A-8390-E87E8AB772F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8C63-6B15-4A70-BC77-4B7378725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7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F07-F4B0-4B2A-8390-E87E8AB772F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8C63-6B15-4A70-BC77-4B7378725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57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4F07-F4B0-4B2A-8390-E87E8AB772F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D8C63-6B15-4A70-BC77-4B7378725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yushuaibing\Desktop\&#21697;&#29260;&#21830;&#24320;&#25918;.vsd\Drawing\~&#39029;-1\&#30697;&#24418;.209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16.emf"/><Relationship Id="rId7" Type="http://schemas.openxmlformats.org/officeDocument/2006/relationships/image" Target="../media/image5.png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11" Type="http://schemas.openxmlformats.org/officeDocument/2006/relationships/oleObject" Target="file:///C:\Users\yushuaibing\Desktop\&#21697;&#29260;&#21830;&#24320;&#25918;.vsd\Drawing\~&#39029;-1\&#30697;&#24418;.226" TargetMode="External"/><Relationship Id="rId5" Type="http://schemas.openxmlformats.org/officeDocument/2006/relationships/oleObject" Target="file:///C:\Users\yushuaibing\Desktop\&#21697;&#29260;&#21830;&#24320;&#25918;.vsd\Drawing\~&#39029;-1\&#30697;&#24418;.205" TargetMode="External"/><Relationship Id="rId15" Type="http://schemas.openxmlformats.org/officeDocument/2006/relationships/image" Target="../media/image15.emf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3.emf"/><Relationship Id="rId14" Type="http://schemas.openxmlformats.org/officeDocument/2006/relationships/oleObject" Target="file:///C:\Users\yushuaibing\Desktop\&#21697;&#29260;&#21830;&#24320;&#25918;.vsd\Drawing\~&#39029;-1\&#30697;&#24418;.24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077871" y="1115705"/>
            <a:ext cx="5087203" cy="30707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京东品牌商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开放价格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咨询方案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Y-Pricing Team</a:t>
            </a:r>
            <a:endParaRPr lang="zh-CN" altLang="en-US" sz="21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354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392326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5814" y="0"/>
            <a:ext cx="287079" cy="427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2892" y="150862"/>
            <a:ext cx="1701210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品牌商竞争力画像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9225" y="1297202"/>
            <a:ext cx="2094613" cy="27963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</a:b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四角色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</a:b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</a:b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除了市场吸引力之外，品牌商在市场中的竞争实力是决定细分市场定位的另一个核心要素，可以按照竞争程度分为四个角色：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</a:b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</a:br>
            <a:r>
              <a:rPr lang="zh-CN" altLang="en-US" sz="16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市场</a:t>
            </a:r>
            <a:r>
              <a:rPr lang="zh-CN" altLang="en-US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领先者</a:t>
            </a:r>
            <a:r>
              <a:rPr lang="zh-CN" altLang="en-US" sz="16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、</a:t>
            </a:r>
            <a:r>
              <a:rPr lang="en-US" altLang="zh-CN" sz="16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1600" dirty="0" smtClean="0">
                <a:solidFill>
                  <a:srgbClr val="C81623"/>
                </a:solidFill>
                <a:latin typeface="Comic Sans MS" panose="030F0702030302020204" pitchFamily="66" charset="0"/>
              </a:rPr>
            </a:br>
            <a:r>
              <a:rPr lang="zh-CN" altLang="en-US" sz="16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市场</a:t>
            </a:r>
            <a:r>
              <a:rPr lang="zh-CN" altLang="en-US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挑战者</a:t>
            </a:r>
            <a:r>
              <a:rPr lang="zh-CN" altLang="en-US" sz="16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、</a:t>
            </a:r>
            <a:r>
              <a:rPr lang="en-US" altLang="zh-CN" sz="16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1600" dirty="0" smtClean="0">
                <a:solidFill>
                  <a:srgbClr val="C81623"/>
                </a:solidFill>
                <a:latin typeface="Comic Sans MS" panose="030F0702030302020204" pitchFamily="66" charset="0"/>
              </a:rPr>
            </a:br>
            <a:r>
              <a:rPr lang="zh-CN" altLang="en-US" sz="16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市场</a:t>
            </a:r>
            <a:r>
              <a:rPr lang="zh-CN" altLang="en-US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追随者</a:t>
            </a:r>
            <a:r>
              <a:rPr lang="zh-CN" altLang="en-US" sz="16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、</a:t>
            </a:r>
            <a:r>
              <a:rPr lang="en-US" altLang="zh-CN" sz="16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1600" dirty="0" smtClean="0">
                <a:solidFill>
                  <a:srgbClr val="C81623"/>
                </a:solidFill>
                <a:latin typeface="Comic Sans MS" panose="030F0702030302020204" pitchFamily="66" charset="0"/>
              </a:rPr>
            </a:br>
            <a:r>
              <a:rPr lang="zh-CN" altLang="en-US" sz="16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市场</a:t>
            </a:r>
            <a:r>
              <a:rPr lang="zh-CN" altLang="en-US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填空者。</a:t>
            </a:r>
            <a:r>
              <a:rPr lang="en-US" altLang="zh-CN" sz="2400" dirty="0">
                <a:solidFill>
                  <a:srgbClr val="C81623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>
                <a:solidFill>
                  <a:srgbClr val="C81623"/>
                </a:solidFill>
                <a:latin typeface="Comic Sans MS" panose="030F0702030302020204" pitchFamily="66" charset="0"/>
              </a:rPr>
            </a:br>
            <a:endParaRPr lang="zh-CN" altLang="en-US" sz="2400" dirty="0">
              <a:solidFill>
                <a:srgbClr val="C81623"/>
              </a:solidFill>
              <a:latin typeface="Comic Sans MS" panose="030F0702030302020204" pitchFamily="66" charset="0"/>
            </a:endParaRPr>
          </a:p>
        </p:txBody>
      </p:sp>
      <p:pic>
        <p:nvPicPr>
          <p:cNvPr id="9218" name="Picture 2" descr="C:\Users\yushuaibing\Desktop\领先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74" y="1289661"/>
            <a:ext cx="1006265" cy="100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2779508" y="2197534"/>
            <a:ext cx="126084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市场领先者</a:t>
            </a:r>
            <a:endParaRPr lang="zh-CN" altLang="en-US" sz="15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8753" y="2636891"/>
            <a:ext cx="1350334" cy="1754372"/>
          </a:xfrm>
          <a:prstGeom prst="rect">
            <a:avLst/>
          </a:prstGeom>
          <a:solidFill>
            <a:schemeClr val="bg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在市场中具备行业龙头地位，通常具备有跨多个市场的竞争实力，并且有强有力的市场营销、渠道管理、供应链协同能力。有明显的市场竞争优势。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219" name="Picture 3" descr="C:\Users\yushuaibing\Desktop\重新挑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416" y="1512347"/>
            <a:ext cx="584796" cy="56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4363760" y="2200229"/>
            <a:ext cx="126084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市场挑战者</a:t>
            </a:r>
            <a:endParaRPr lang="zh-CN" altLang="en-US" sz="15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4900" y="2636891"/>
            <a:ext cx="1350334" cy="1754372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在市场中有较好的竞争力，市场份额虽然不足以称霸，但是有能力和市场第一阵营形成强有力的冲击。在资源投入、市场能动性上具备上升潜力。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222" name="Picture 6" descr="C:\Users\yushuaibing\Desktop\人群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61" y="1407368"/>
            <a:ext cx="632204" cy="63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5933319" y="2196807"/>
            <a:ext cx="126084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市场追随者</a:t>
            </a:r>
            <a:endParaRPr lang="zh-CN" altLang="en-US" sz="15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90787" y="2636891"/>
            <a:ext cx="1350334" cy="1754372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在市场中通常以跟随策略为主，有良好的灵活性，可以及时调整市场资源投入，也可以选择性的放弃或继续在某个市场中发力，是该市场中的大部分。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2355442" y="17"/>
            <a:ext cx="45719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23" name="Picture 7" descr="C:\Users\yushuaibing\Desktop\细分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101" y="1451365"/>
            <a:ext cx="537827" cy="53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7475044" y="2196806"/>
            <a:ext cx="126084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市场填空者</a:t>
            </a:r>
            <a:endParaRPr lang="zh-CN" altLang="en-US" sz="15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11243" y="2636890"/>
            <a:ext cx="1350334" cy="1754372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在市场中的尾部，存在龙头及重要玩家不重视、不关注的细分垂直市场，该市场规模小、盈利空间有限，但是对现有市场形成了完善和补充。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55165" y="436832"/>
            <a:ext cx="4942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企业的品牌经营是短期结合长期的策略，更是综合了多方因素的系统工程，我们通过四个角色（由强至弱）来描述品牌商自身面对市场时的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竞争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实力。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610043" y="500930"/>
            <a:ext cx="276940" cy="276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424" y="149741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篇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品牌商竞争力画像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385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路径引导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31291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5814" y="0"/>
            <a:ext cx="287079" cy="427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2892" y="150862"/>
            <a:ext cx="1701210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进入市场路径引导</a:t>
            </a:r>
          </a:p>
        </p:txBody>
      </p:sp>
      <p:sp>
        <p:nvSpPr>
          <p:cNvPr id="6" name="矩形 5"/>
          <p:cNvSpPr/>
          <p:nvPr/>
        </p:nvSpPr>
        <p:spPr>
          <a:xfrm flipH="1">
            <a:off x="2312910" y="17"/>
            <a:ext cx="45719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59489" y="1173568"/>
            <a:ext cx="2094613" cy="27963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九宫</a:t>
            </a: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格前</a:t>
            </a:r>
            <a:endParaRPr lang="en-US" altLang="zh-CN" sz="3600" dirty="0" smtClean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endParaRPr lang="en-US" altLang="zh-CN" sz="3600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通过建立市场的得分标准，我们能够判断品牌商</a:t>
            </a:r>
            <a:r>
              <a:rPr lang="zh-CN" altLang="en-US" sz="1800" dirty="0">
                <a:solidFill>
                  <a:srgbClr val="C81623"/>
                </a:solidFill>
                <a:latin typeface="Comic Sans MS" panose="030F0702030302020204" pitchFamily="66" charset="0"/>
              </a:rPr>
              <a:t>是否应该进入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该市场。</a:t>
            </a:r>
            <a:endParaRPr lang="en-US" altLang="zh-CN" sz="1800" dirty="0" smtClean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endParaRPr lang="zh-CN" altLang="en-US" sz="1800" dirty="0">
              <a:solidFill>
                <a:srgbClr val="C81623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91366" y="458368"/>
            <a:ext cx="48534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九宫格即指通用公司提出的市场策略判断工具，它能够定性的分析一个市场是否适合品牌商。在此基础上，我们将构建由市场吸引力、品牌商竞争力组成的二维路径引导体系。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08792" y="499280"/>
            <a:ext cx="276940" cy="276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图片 21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1:$J$9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6070" y="3093867"/>
            <a:ext cx="6737930" cy="177444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40" y="1370228"/>
            <a:ext cx="1179560" cy="94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817123"/>
              </p:ext>
            </p:extLst>
          </p:nvPr>
        </p:nvGraphicFramePr>
        <p:xfrm>
          <a:off x="2487120" y="2365993"/>
          <a:ext cx="1565439" cy="3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Visio" r:id="rId5" imgW="2476977" imgH="502886" progId="Visio.Drawing.11">
                  <p:link updateAutomatic="1"/>
                </p:oleObj>
              </mc:Choice>
              <mc:Fallback>
                <p:oleObj name="Visio" r:id="rId5" imgW="2476977" imgH="502886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7120" y="2365993"/>
                        <a:ext cx="1565439" cy="3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65" y="1383580"/>
            <a:ext cx="1155446" cy="93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905225"/>
              </p:ext>
            </p:extLst>
          </p:nvPr>
        </p:nvGraphicFramePr>
        <p:xfrm>
          <a:off x="4095090" y="2369269"/>
          <a:ext cx="1638937" cy="341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Visio" r:id="rId8" imgW="2476977" imgH="502886" progId="Visio.Drawing.11">
                  <p:link updateAutomatic="1"/>
                </p:oleObj>
              </mc:Choice>
              <mc:Fallback>
                <p:oleObj name="Visio" r:id="rId8" imgW="2476977" imgH="502886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95090" y="2369269"/>
                        <a:ext cx="1638937" cy="341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62" y="1366927"/>
            <a:ext cx="1151623" cy="95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697279"/>
              </p:ext>
            </p:extLst>
          </p:nvPr>
        </p:nvGraphicFramePr>
        <p:xfrm>
          <a:off x="5784973" y="2369251"/>
          <a:ext cx="1679083" cy="341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Visio" r:id="rId11" imgW="2476977" imgH="502886" progId="Visio.Drawing.11">
                  <p:link updateAutomatic="1"/>
                </p:oleObj>
              </mc:Choice>
              <mc:Fallback>
                <p:oleObj name="Visio" r:id="rId11" imgW="2476977" imgH="502886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84973" y="2369251"/>
                        <a:ext cx="1679083" cy="341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972" y="1366927"/>
            <a:ext cx="1164888" cy="94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418380"/>
              </p:ext>
            </p:extLst>
          </p:nvPr>
        </p:nvGraphicFramePr>
        <p:xfrm>
          <a:off x="7523069" y="2371927"/>
          <a:ext cx="1535960" cy="335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Visio" r:id="rId14" imgW="2476977" imgH="502886" progId="Visio.Drawing.11">
                  <p:link updateAutomatic="1"/>
                </p:oleObj>
              </mc:Choice>
              <mc:Fallback>
                <p:oleObj name="Visio" r:id="rId14" imgW="2476977" imgH="502886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23069" y="2371927"/>
                        <a:ext cx="1535960" cy="335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燕尾形 31"/>
          <p:cNvSpPr/>
          <p:nvPr/>
        </p:nvSpPr>
        <p:spPr>
          <a:xfrm rot="5400000">
            <a:off x="5621866" y="2775095"/>
            <a:ext cx="270129" cy="23371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69424" y="149741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篇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市场路径引导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585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4558" y="2036142"/>
            <a:ext cx="2371061" cy="58477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策略篇</a:t>
            </a:r>
          </a:p>
        </p:txBody>
      </p:sp>
    </p:spTree>
    <p:extLst>
      <p:ext uri="{BB962C8B-B14F-4D97-AF65-F5344CB8AC3E}">
        <p14:creationId xmlns:p14="http://schemas.microsoft.com/office/powerpoint/2010/main" val="1849185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31291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5814" y="0"/>
            <a:ext cx="287079" cy="427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2892" y="150862"/>
            <a:ext cx="1701210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九宫格矩阵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59489" y="1311797"/>
            <a:ext cx="2094613" cy="27963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九宫</a:t>
            </a: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格</a:t>
            </a:r>
            <a:endParaRPr lang="en-US" altLang="zh-CN" sz="3600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根据路径引导页综合得分</a:t>
            </a:r>
            <a:r>
              <a:rPr lang="zh-CN" alt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情况所落在的区域，</a:t>
            </a:r>
            <a:r>
              <a:rPr lang="zh-CN" alt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对于细分市场的</a:t>
            </a:r>
            <a:r>
              <a:rPr lang="zh-CN" altLang="en-US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适宜进入程度</a:t>
            </a:r>
            <a:r>
              <a:rPr lang="zh-CN" alt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进行了三种性质的判断，分为：</a:t>
            </a:r>
            <a:endParaRPr lang="en-US" altLang="zh-CN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endParaRPr lang="en-US" altLang="zh-CN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优势、发展区域；</a:t>
            </a:r>
            <a:endParaRPr lang="en-US" altLang="zh-CN" sz="1600" dirty="0">
              <a:solidFill>
                <a:srgbClr val="C81623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维持、稳定区域；</a:t>
            </a:r>
            <a:endParaRPr lang="en-US" altLang="zh-CN" sz="1600" dirty="0">
              <a:solidFill>
                <a:srgbClr val="C81623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观望、撤退区域。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127" y="1100519"/>
            <a:ext cx="4242397" cy="380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874" y="2302164"/>
            <a:ext cx="1045983" cy="104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2355442" y="149741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策略篇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-&gt;GE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九宫格矩阵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91366" y="426469"/>
            <a:ext cx="4853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九宫格不仅对一个市场的评估有效，模型也同样适用于同时对多个市场进行评估，评估后将会有助于品牌商判断是否进入该细分市场或投入资源。</a:t>
            </a:r>
            <a:endParaRPr lang="en-US" altLang="zh-CN" sz="1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508792" y="478014"/>
            <a:ext cx="276940" cy="276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14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31291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5814" y="0"/>
            <a:ext cx="287079" cy="427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2892" y="150862"/>
            <a:ext cx="1701210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市场进入策略面板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65134" y="1258647"/>
            <a:ext cx="2094613" cy="27963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五种进入策略</a:t>
            </a:r>
            <a:endParaRPr lang="en-US" altLang="zh-CN" sz="32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endParaRPr lang="en-US" altLang="zh-CN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当决定</a:t>
            </a:r>
            <a:r>
              <a:rPr lang="zh-CN" altLang="en-US" sz="1800" dirty="0">
                <a:solidFill>
                  <a:srgbClr val="C81623"/>
                </a:solidFill>
                <a:latin typeface="Comic Sans MS" panose="030F0702030302020204" pitchFamily="66" charset="0"/>
              </a:rPr>
              <a:t>进入</a:t>
            </a:r>
            <a:r>
              <a:rPr lang="zh-CN" altLang="en-US" sz="1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市场、或者</a:t>
            </a:r>
            <a:r>
              <a:rPr lang="zh-CN" altLang="en-US" sz="1800" dirty="0">
                <a:solidFill>
                  <a:srgbClr val="C81623"/>
                </a:solidFill>
                <a:latin typeface="Comic Sans MS" panose="030F0702030302020204" pitchFamily="66" charset="0"/>
              </a:rPr>
              <a:t>持续</a:t>
            </a:r>
            <a:r>
              <a:rPr lang="zh-CN" altLang="en-US" sz="1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在市场进行投入的时候。不同的市场策略也会导致</a:t>
            </a:r>
            <a:r>
              <a:rPr lang="zh-CN" altLang="en-US" sz="1800" dirty="0">
                <a:solidFill>
                  <a:srgbClr val="C81623"/>
                </a:solidFill>
                <a:latin typeface="Comic Sans MS" panose="030F0702030302020204" pitchFamily="66" charset="0"/>
              </a:rPr>
              <a:t>不同的竞争状态</a:t>
            </a:r>
            <a:r>
              <a:rPr lang="zh-CN" altLang="en-US" sz="1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。</a:t>
            </a:r>
            <a:endParaRPr lang="en-US" altLang="zh-CN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8836" y="1658075"/>
            <a:ext cx="734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差异化进入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59205" y="1614151"/>
            <a:ext cx="107450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选择的专门化进入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290" name="Picture 2" descr="C:\Users\yushuaibing\Desktop\差异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06" y="2142310"/>
            <a:ext cx="636994" cy="63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yushuaibing\Desktop\热门专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754" y="2191268"/>
            <a:ext cx="596828" cy="59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yushuaibing\Desktop\集中注意力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761" y="2179337"/>
            <a:ext cx="608760" cy="6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3442063" y="2780959"/>
            <a:ext cx="88299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集中化进入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293" name="Picture 5" descr="C:\Users\yushuaibing\Desktop\专题实心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709" y="2208570"/>
            <a:ext cx="502799" cy="50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5204060" y="2795741"/>
            <a:ext cx="83527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专门化进入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294" name="Picture 6" descr="C:\Users\yushuaibing\Desktop\差异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380" y="2198085"/>
            <a:ext cx="5966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7073124" y="2824882"/>
            <a:ext cx="83753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无差异化进入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55442" y="149741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策略篇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市场进入策略面板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91366" y="426469"/>
            <a:ext cx="4853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当品牌商确定进入该市场后，可以结合我们出具的市场分析指标，在如下策略面板中进一步选择合适的竞争策略进入。</a:t>
            </a:r>
            <a:endParaRPr lang="en-US" altLang="zh-CN" sz="1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508792" y="478014"/>
            <a:ext cx="276940" cy="276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肘形连接符 20"/>
          <p:cNvCxnSpPr>
            <a:stCxn id="12292" idx="1"/>
          </p:cNvCxnSpPr>
          <p:nvPr/>
        </p:nvCxnSpPr>
        <p:spPr>
          <a:xfrm rot="10800000" flipV="1">
            <a:off x="3296097" y="2483717"/>
            <a:ext cx="241664" cy="128021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562197" y="3732028"/>
            <a:ext cx="1584324" cy="956929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集中所有力量在一个目标市场上进行资源投入，充分满足该细分市场的需求，能够较为集中的突出品牌形象，但具有一定风险。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526304" y="1181174"/>
            <a:ext cx="1539575" cy="956929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选择了若干目标市场，在几个市场上同时进行品牌营销，在每个市场上均存在获利机会。有利于分散风险。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6" name="肘形连接符 25"/>
          <p:cNvCxnSpPr>
            <a:stCxn id="12" idx="0"/>
            <a:endCxn id="36" idx="0"/>
          </p:cNvCxnSpPr>
          <p:nvPr/>
        </p:nvCxnSpPr>
        <p:spPr>
          <a:xfrm rot="16200000" flipV="1">
            <a:off x="3829787" y="647480"/>
            <a:ext cx="432977" cy="1500365"/>
          </a:xfrm>
          <a:prstGeom prst="bentConnector3">
            <a:avLst>
              <a:gd name="adj1" fmla="val 12578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678013" y="3732027"/>
            <a:ext cx="1539575" cy="956929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集中资源生产一种产品提供给各类顾客，或者专门为满足某个顾客群体的各种服务，这种方式能够更加充分的考虑用户需求。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7" name="肘形连接符 36"/>
          <p:cNvCxnSpPr>
            <a:stCxn id="12293" idx="1"/>
            <a:endCxn id="41" idx="0"/>
          </p:cNvCxnSpPr>
          <p:nvPr/>
        </p:nvCxnSpPr>
        <p:spPr>
          <a:xfrm rot="10800000" flipH="1" flipV="1">
            <a:off x="5333709" y="2459969"/>
            <a:ext cx="114092" cy="1272057"/>
          </a:xfrm>
          <a:prstGeom prst="bentConnector4">
            <a:avLst>
              <a:gd name="adj1" fmla="val -200365"/>
              <a:gd name="adj2" fmla="val 7074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677941" y="3732029"/>
            <a:ext cx="1539575" cy="956929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使用一个品牌、一种营销组合来满足市场上大多数消费者需求，可以降低经营及广告等费用，但是风险比较大。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5" name="肘形连接符 44"/>
          <p:cNvCxnSpPr>
            <a:stCxn id="12294" idx="3"/>
            <a:endCxn id="49" idx="3"/>
          </p:cNvCxnSpPr>
          <p:nvPr/>
        </p:nvCxnSpPr>
        <p:spPr>
          <a:xfrm>
            <a:off x="7746079" y="2468085"/>
            <a:ext cx="471437" cy="1742409"/>
          </a:xfrm>
          <a:prstGeom prst="bentConnector3">
            <a:avLst>
              <a:gd name="adj1" fmla="val 14849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212009" y="1167585"/>
            <a:ext cx="1644912" cy="956929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多个细分市场均为目标市场，分别设计和提供不同产品，不同的营销组合，满足不同市场的需求。适用于大企业，有利于获得较大市场份额。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52" name="肘形连接符 51"/>
          <p:cNvCxnSpPr>
            <a:stCxn id="9" idx="1"/>
          </p:cNvCxnSpPr>
          <p:nvPr/>
        </p:nvCxnSpPr>
        <p:spPr>
          <a:xfrm rot="10800000" flipH="1">
            <a:off x="6128835" y="1396877"/>
            <a:ext cx="1083173" cy="522809"/>
          </a:xfrm>
          <a:prstGeom prst="bentConnector3">
            <a:avLst>
              <a:gd name="adj1" fmla="val -2110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209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92" y="1743740"/>
            <a:ext cx="3673293" cy="310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231291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5814" y="0"/>
            <a:ext cx="287079" cy="427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2892" y="150862"/>
            <a:ext cx="1701210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波士顿矩阵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65134" y="1258647"/>
            <a:ext cx="2094613" cy="27963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四象限</a:t>
            </a:r>
            <a:endParaRPr lang="en-US" altLang="zh-CN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评估</a:t>
            </a:r>
            <a:endParaRPr lang="en-US" altLang="zh-CN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新进入细分市场，或者已经进入细分市场，基于波士顿四象限战略角色模型对</a:t>
            </a:r>
            <a:r>
              <a:rPr lang="zh-CN" altLang="en-US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品牌商整体表现</a:t>
            </a:r>
            <a:r>
              <a:rPr lang="zh-CN" alt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、或者</a:t>
            </a:r>
            <a:r>
              <a:rPr lang="zh-CN" altLang="en-US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商品维度的表现</a:t>
            </a:r>
            <a:r>
              <a:rPr lang="zh-CN" alt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，进行评估</a:t>
            </a:r>
            <a:r>
              <a:rPr lang="zh-CN" altLang="en-US" sz="1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。</a:t>
            </a:r>
            <a:endParaRPr lang="en-US" altLang="zh-CN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7" y="1180506"/>
            <a:ext cx="35528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355442" y="149741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策略篇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波士顿矩阵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91366" y="394570"/>
            <a:ext cx="50022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进入市场之后，波士顿战略角色模型中，横轴表示品牌商在京东的市场占有率，纵轴表示品牌商在京东的市场销售增速。波士顿矩阵可以下沉到品牌商</a:t>
            </a:r>
            <a:r>
              <a:rPr lang="en-US" altLang="zh-CN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SKU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级别的评估颗粒度，帮助品牌商更好的识别市场状态。</a:t>
            </a:r>
            <a:endParaRPr lang="en-US" altLang="zh-CN" sz="1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508792" y="446115"/>
            <a:ext cx="276940" cy="276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96022" y="1180506"/>
            <a:ext cx="2477386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1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明星类：全力投入，营销、产品资源。</a:t>
            </a:r>
            <a:endParaRPr lang="en-US" altLang="zh-CN" sz="1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问题类：减少投入，有选择性的投放资源。</a:t>
            </a:r>
            <a:endParaRPr lang="en-US" altLang="zh-CN" sz="1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62197" y="4369015"/>
            <a:ext cx="2860403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1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瘦狗类：尽早退出，转移剩余资源、逐步退出。</a:t>
            </a:r>
            <a:endParaRPr lang="en-US" altLang="zh-CN" sz="1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金牛类：充分利用，现有资源维持高利润、撇脂</a:t>
            </a:r>
            <a:endParaRPr lang="en-US" altLang="zh-CN" sz="1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847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31291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5814" y="0"/>
            <a:ext cx="287079" cy="427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2892" y="150862"/>
            <a:ext cx="1701210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市场规模分析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86400" y="1184216"/>
            <a:ext cx="2094613" cy="27963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三层次</a:t>
            </a:r>
            <a:r>
              <a:rPr lang="en-US" altLang="zh-CN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altLang="zh-CN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在一个细分市场中，会存在或</a:t>
            </a:r>
            <a:r>
              <a:rPr lang="zh-CN" altLang="en-US" sz="16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一</a:t>
            </a:r>
            <a:r>
              <a:rPr lang="zh-CN" altLang="en-US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个</a:t>
            </a:r>
            <a:r>
              <a:rPr lang="zh-CN" alt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、或</a:t>
            </a:r>
            <a:r>
              <a:rPr lang="zh-CN" altLang="en-US" sz="16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少量</a:t>
            </a:r>
            <a:r>
              <a:rPr lang="zh-CN" alt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、或</a:t>
            </a:r>
            <a:r>
              <a:rPr lang="zh-CN" altLang="en-US" sz="16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多</a:t>
            </a:r>
            <a:r>
              <a:rPr lang="zh-CN" altLang="en-US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个</a:t>
            </a:r>
            <a:r>
              <a:rPr lang="zh-CN" alt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竞争品牌，我们通过市场规模分析图，来为我们下一步进行竞争分析指明局势。</a:t>
            </a:r>
            <a:endParaRPr lang="en-US" altLang="zh-CN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5442" y="149741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策略篇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市场规模分析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5669" y="415836"/>
            <a:ext cx="50022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细分市场中的品牌商规模和各自的占有率，对于衡量一个市场的饱和程度，竞争程度，起到一个指向性的导览功能。市场规模分析图以规模排序为主要切入，全景展示品牌商所在的细分市场中的实力分布。</a:t>
            </a:r>
            <a:endParaRPr lang="en-US" altLang="zh-CN" sz="1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455627" y="467381"/>
            <a:ext cx="276940" cy="276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60" y="1492218"/>
            <a:ext cx="2754076" cy="1610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5751827" y="1495897"/>
            <a:ext cx="2933830" cy="1596434"/>
            <a:chOff x="5720321" y="1508276"/>
            <a:chExt cx="2860156" cy="1672921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0321" y="1508276"/>
              <a:ext cx="2849523" cy="814817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0954" y="2393370"/>
              <a:ext cx="2849523" cy="787827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88" y="3700166"/>
            <a:ext cx="5994469" cy="109511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 flipH="1">
            <a:off x="3427661" y="1046611"/>
            <a:ext cx="1463316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市场规模分析</a:t>
            </a:r>
            <a:r>
              <a:rPr lang="en-US" altLang="zh-CN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1-</a:t>
            </a:r>
          </a:p>
          <a:p>
            <a:pPr algn="ctr"/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占有率</a:t>
            </a:r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实力分布</a:t>
            </a:r>
          </a:p>
        </p:txBody>
      </p:sp>
      <p:sp>
        <p:nvSpPr>
          <p:cNvPr id="40" name="TextBox 39"/>
          <p:cNvSpPr txBox="1"/>
          <p:nvPr/>
        </p:nvSpPr>
        <p:spPr>
          <a:xfrm flipH="1">
            <a:off x="6479206" y="1035979"/>
            <a:ext cx="1463316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市场规模分析</a:t>
            </a:r>
            <a:r>
              <a:rPr lang="en-US" altLang="zh-CN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2-</a:t>
            </a:r>
          </a:p>
          <a:p>
            <a:pPr algn="ctr"/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销售、流量排序</a:t>
            </a:r>
          </a:p>
        </p:txBody>
      </p:sp>
      <p:sp>
        <p:nvSpPr>
          <p:cNvPr id="42" name="TextBox 41"/>
          <p:cNvSpPr txBox="1"/>
          <p:nvPr/>
        </p:nvSpPr>
        <p:spPr>
          <a:xfrm flipH="1">
            <a:off x="4678320" y="3238501"/>
            <a:ext cx="2052388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市场规模分析</a:t>
            </a:r>
            <a:r>
              <a:rPr lang="en-US" altLang="zh-CN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</a:p>
          <a:p>
            <a:pPr algn="ctr"/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行业大盘、企业小盘走势</a:t>
            </a:r>
          </a:p>
        </p:txBody>
      </p:sp>
    </p:spTree>
    <p:extLst>
      <p:ext uri="{BB962C8B-B14F-4D97-AF65-F5344CB8AC3E}">
        <p14:creationId xmlns:p14="http://schemas.microsoft.com/office/powerpoint/2010/main" val="4247561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254102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5814" y="0"/>
            <a:ext cx="287079" cy="427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2892" y="150862"/>
            <a:ext cx="1701210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识别竞争品牌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86400" y="1184216"/>
            <a:ext cx="2094613" cy="27963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三种</a:t>
            </a:r>
            <a:endParaRPr lang="en-US" altLang="zh-CN" sz="32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识别器</a:t>
            </a:r>
            <a:endParaRPr lang="en-US" altLang="zh-CN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endParaRPr lang="en-US" altLang="zh-CN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细分市场的竞争无时无刻不在发生，对于竞争品牌，需要建立依托算法、数据、人工智能的识别工具。目前已经建立的有：</a:t>
            </a:r>
            <a:endParaRPr lang="en-US" altLang="zh-CN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endParaRPr lang="en-US" altLang="zh-CN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1</a:t>
            </a:r>
            <a:r>
              <a:rPr lang="zh-CN" altLang="en-US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、替代性</a:t>
            </a:r>
            <a:endParaRPr lang="en-US" altLang="zh-CN" sz="1600" dirty="0">
              <a:solidFill>
                <a:srgbClr val="C81623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2</a:t>
            </a:r>
            <a:r>
              <a:rPr lang="zh-CN" altLang="en-US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、重合度</a:t>
            </a:r>
            <a:endParaRPr lang="en-US" altLang="zh-CN" sz="1600" dirty="0">
              <a:solidFill>
                <a:srgbClr val="C81623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3</a:t>
            </a:r>
            <a:r>
              <a:rPr lang="zh-CN" altLang="en-US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、规模相似性</a:t>
            </a:r>
            <a:endParaRPr lang="en-US" altLang="zh-CN" sz="1600" dirty="0">
              <a:solidFill>
                <a:srgbClr val="C81623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5442" y="149741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策略篇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识别竞争品牌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2567" y="415836"/>
            <a:ext cx="5002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对于已经知道了自身在市场中的定位（波士顿矩阵）、已经知道了市场的整体规模实力分布（规模分析），最重要的就是确定竞争品牌了。</a:t>
            </a:r>
            <a:endParaRPr lang="en-US" altLang="zh-CN" sz="1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455627" y="488647"/>
            <a:ext cx="276940" cy="276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36850" y="1024786"/>
            <a:ext cx="102821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替代性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识别器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64579" y="1007826"/>
            <a:ext cx="31900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</a:t>
            </a:r>
            <a:r>
              <a:rPr lang="zh-CN" altLang="en-US" sz="1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顾客点击和订单行为数据，从忠诚、替代、蚕食</a:t>
            </a:r>
            <a:r>
              <a:rPr lang="zh-CN" altLang="en-US" sz="10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三维</a:t>
            </a:r>
            <a:r>
              <a:rPr lang="zh-CN" altLang="en-US" sz="1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视角分析</a:t>
            </a:r>
            <a:r>
              <a:rPr lang="zh-CN" altLang="en-US" sz="1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，帮助品牌商明晰品牌及</a:t>
            </a:r>
            <a:r>
              <a:rPr lang="en-US" altLang="zh-CN" sz="1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SKU</a:t>
            </a:r>
            <a:r>
              <a:rPr lang="zh-CN" altLang="en-US" sz="1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层级</a:t>
            </a:r>
            <a:r>
              <a:rPr lang="zh-CN" altLang="en-US" sz="1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当前及潜在的竞争对象及应对方向</a:t>
            </a:r>
            <a:r>
              <a:rPr lang="zh-CN" altLang="en-US" sz="1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1000" dirty="0"/>
          </a:p>
        </p:txBody>
      </p:sp>
      <p:sp>
        <p:nvSpPr>
          <p:cNvPr id="35" name="矩形 34"/>
          <p:cNvSpPr/>
          <p:nvPr/>
        </p:nvSpPr>
        <p:spPr>
          <a:xfrm>
            <a:off x="2636369" y="1757936"/>
            <a:ext cx="102821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重合度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识别器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367" y="3180590"/>
            <a:ext cx="1966422" cy="143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矩形 37"/>
          <p:cNvSpPr/>
          <p:nvPr/>
        </p:nvSpPr>
        <p:spPr>
          <a:xfrm>
            <a:off x="3681577" y="1710568"/>
            <a:ext cx="3190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根据海量数据的匹配关系，以</a:t>
            </a:r>
            <a:r>
              <a:rPr lang="zh-CN" altLang="en-US" sz="10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数据挖掘</a:t>
            </a:r>
            <a:r>
              <a:rPr lang="zh-CN" altLang="en-US" sz="1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10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商品相似性匹配技术</a:t>
            </a:r>
            <a:r>
              <a:rPr lang="zh-CN" altLang="en-US" sz="1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为基础，对经营分类、商品的同质化品牌商进行识别，帮助品牌商明晰</a:t>
            </a:r>
            <a:r>
              <a:rPr lang="zh-CN" altLang="en-US" sz="10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具备竞争关系的同类型品牌商。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53367" y="2477665"/>
            <a:ext cx="102821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规模相似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识别器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692207" y="2457520"/>
            <a:ext cx="31900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根据同一市场中，统计品牌商之间具备相似的</a:t>
            </a:r>
            <a:r>
              <a:rPr lang="en-US" altLang="zh-CN" sz="1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SKU</a:t>
            </a:r>
            <a:r>
              <a:rPr lang="zh-CN" altLang="en-US" sz="1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数量、相似的销售规模，帮助品牌商明晰</a:t>
            </a:r>
            <a:r>
              <a:rPr lang="zh-CN" altLang="en-US" sz="10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具备体量相近的竞争者</a:t>
            </a:r>
            <a:r>
              <a:rPr lang="zh-CN" altLang="en-US" sz="1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01" y="3192692"/>
            <a:ext cx="2082648" cy="141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212" y="3192692"/>
            <a:ext cx="2000245" cy="141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116" y="1050358"/>
            <a:ext cx="1974708" cy="197609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4" name="矩形 43"/>
          <p:cNvSpPr/>
          <p:nvPr/>
        </p:nvSpPr>
        <p:spPr>
          <a:xfrm>
            <a:off x="2355441" y="4866501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注：附件可以查看三种识别器的详细解释。</a:t>
            </a:r>
            <a:endParaRPr lang="zh-CN" altLang="en-US" sz="1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6010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4558" y="2036142"/>
            <a:ext cx="2371061" cy="58477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工具篇</a:t>
            </a:r>
          </a:p>
        </p:txBody>
      </p:sp>
    </p:spTree>
    <p:extLst>
      <p:ext uri="{BB962C8B-B14F-4D97-AF65-F5344CB8AC3E}">
        <p14:creationId xmlns:p14="http://schemas.microsoft.com/office/powerpoint/2010/main" val="2624209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281013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5814" y="0"/>
            <a:ext cx="287079" cy="427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9094" y="179823"/>
            <a:ext cx="1701210" cy="29238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1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价格带对比竞争模型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86400" y="1184216"/>
            <a:ext cx="2094613" cy="27963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价格带</a:t>
            </a:r>
            <a:endParaRPr lang="en-US" altLang="zh-CN" sz="3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分析</a:t>
            </a:r>
            <a:endParaRPr lang="en-US" altLang="zh-CN" sz="3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endParaRPr lang="en-US" altLang="zh-CN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是品牌商面向消费者的一个信息窗口。一个合理的价格带定位，以及价格带上的商品布局，将影响</a:t>
            </a:r>
            <a:r>
              <a:rPr lang="zh-CN" altLang="en-US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消费者对品牌商的认知、甚至是忠诚度</a:t>
            </a:r>
            <a:r>
              <a:rPr lang="zh-CN" alt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5442" y="149741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工具篇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价格带对比竞争模型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2567" y="447735"/>
            <a:ext cx="6294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在上一篇中，已经完成品牌商竞争者识别，接下来就将聚焦在价格带这一问题，并分析竞争品牌的价格带定位和商品分布是否有直接竞争关系，帮助品牌商在价格带上进行策略优化。</a:t>
            </a:r>
            <a:endParaRPr lang="en-US" altLang="zh-CN" sz="1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455627" y="488647"/>
            <a:ext cx="276940" cy="276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3521613" y="1329076"/>
            <a:ext cx="1463316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市场价格带全景</a:t>
            </a:r>
          </a:p>
        </p:txBody>
      </p:sp>
      <p:sp>
        <p:nvSpPr>
          <p:cNvPr id="41" name="TextBox 40"/>
          <p:cNvSpPr txBox="1"/>
          <p:nvPr/>
        </p:nvSpPr>
        <p:spPr>
          <a:xfrm flipH="1">
            <a:off x="3064420" y="1650321"/>
            <a:ext cx="1297173" cy="46166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价格带</a:t>
            </a:r>
            <a:endParaRPr lang="en-US" altLang="zh-CN" sz="12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热销商品</a:t>
            </a:r>
          </a:p>
        </p:txBody>
      </p:sp>
      <p:sp>
        <p:nvSpPr>
          <p:cNvPr id="42" name="TextBox 41"/>
          <p:cNvSpPr txBox="1"/>
          <p:nvPr/>
        </p:nvSpPr>
        <p:spPr>
          <a:xfrm flipH="1">
            <a:off x="4237099" y="1648512"/>
            <a:ext cx="1176669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价格带忠诚度</a:t>
            </a:r>
          </a:p>
        </p:txBody>
      </p:sp>
      <p:sp>
        <p:nvSpPr>
          <p:cNvPr id="43" name="TextBox 42"/>
          <p:cNvSpPr txBox="1"/>
          <p:nvPr/>
        </p:nvSpPr>
        <p:spPr>
          <a:xfrm flipH="1">
            <a:off x="4233866" y="1839327"/>
            <a:ext cx="1176669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价格带替代度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5862822" y="1316830"/>
            <a:ext cx="1463316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竞争价格带全景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521842" y="1737219"/>
            <a:ext cx="953385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我的价格带</a:t>
            </a:r>
          </a:p>
        </p:txBody>
      </p:sp>
      <p:sp>
        <p:nvSpPr>
          <p:cNvPr id="46" name="TextBox 45"/>
          <p:cNvSpPr txBox="1"/>
          <p:nvPr/>
        </p:nvSpPr>
        <p:spPr>
          <a:xfrm flipH="1">
            <a:off x="6551948" y="1727344"/>
            <a:ext cx="1297173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竞争品牌价格带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4700142" y="939657"/>
            <a:ext cx="1463316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价格带分析</a:t>
            </a:r>
          </a:p>
        </p:txBody>
      </p:sp>
      <p:cxnSp>
        <p:nvCxnSpPr>
          <p:cNvPr id="50" name="肘形连接符 49"/>
          <p:cNvCxnSpPr>
            <a:stCxn id="49" idx="2"/>
          </p:cNvCxnSpPr>
          <p:nvPr/>
        </p:nvCxnSpPr>
        <p:spPr>
          <a:xfrm rot="5400000">
            <a:off x="5080016" y="1112582"/>
            <a:ext cx="247711" cy="4558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9" idx="2"/>
          </p:cNvCxnSpPr>
          <p:nvPr/>
        </p:nvCxnSpPr>
        <p:spPr>
          <a:xfrm rot="16200000" flipH="1">
            <a:off x="5512025" y="1136431"/>
            <a:ext cx="249307" cy="4097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551948" y="1615095"/>
            <a:ext cx="0" cy="5222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223233" y="1678404"/>
            <a:ext cx="0" cy="522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3" name="圆角矩形 15362"/>
          <p:cNvSpPr/>
          <p:nvPr/>
        </p:nvSpPr>
        <p:spPr>
          <a:xfrm>
            <a:off x="2892436" y="2179823"/>
            <a:ext cx="2572808" cy="1424294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5615412" y="2162462"/>
            <a:ext cx="2572808" cy="1441655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21" y="2307449"/>
            <a:ext cx="2364637" cy="124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985" y="2297816"/>
            <a:ext cx="2433435" cy="11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20" y="4169150"/>
            <a:ext cx="1203922" cy="77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5" y="4167820"/>
            <a:ext cx="1985497" cy="8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33" y="4189086"/>
            <a:ext cx="1441122" cy="74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/>
          <p:cNvSpPr txBox="1"/>
          <p:nvPr/>
        </p:nvSpPr>
        <p:spPr>
          <a:xfrm flipH="1">
            <a:off x="3083215" y="3696852"/>
            <a:ext cx="1297173" cy="46166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一品牌，不同价格带</a:t>
            </a:r>
          </a:p>
        </p:txBody>
      </p:sp>
      <p:sp>
        <p:nvSpPr>
          <p:cNvPr id="89" name="TextBox 88"/>
          <p:cNvSpPr txBox="1"/>
          <p:nvPr/>
        </p:nvSpPr>
        <p:spPr>
          <a:xfrm flipH="1">
            <a:off x="4850965" y="3686218"/>
            <a:ext cx="1297173" cy="46166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不同品牌，同一价格带</a:t>
            </a:r>
          </a:p>
        </p:txBody>
      </p:sp>
      <p:sp>
        <p:nvSpPr>
          <p:cNvPr id="90" name="TextBox 89"/>
          <p:cNvSpPr txBox="1"/>
          <p:nvPr/>
        </p:nvSpPr>
        <p:spPr>
          <a:xfrm flipH="1">
            <a:off x="6820398" y="3703819"/>
            <a:ext cx="1297173" cy="46166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不同品牌，不同价格带</a:t>
            </a:r>
          </a:p>
        </p:txBody>
      </p:sp>
      <p:sp>
        <p:nvSpPr>
          <p:cNvPr id="15372" name="圆角矩形 15371"/>
          <p:cNvSpPr/>
          <p:nvPr/>
        </p:nvSpPr>
        <p:spPr>
          <a:xfrm>
            <a:off x="2594097" y="3686218"/>
            <a:ext cx="5975745" cy="129001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780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4265" y="2130918"/>
            <a:ext cx="61030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京东品牌商开放价格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0483" y="2754166"/>
            <a:ext cx="796378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10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81013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5814" y="0"/>
            <a:ext cx="287079" cy="427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9094" y="179823"/>
            <a:ext cx="1701210" cy="29238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1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性价比优化模型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86400" y="1184216"/>
            <a:ext cx="2094613" cy="27963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性价比</a:t>
            </a:r>
            <a:endParaRPr lang="en-US" altLang="zh-CN" sz="3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分析</a:t>
            </a:r>
            <a:endParaRPr lang="en-US" altLang="zh-CN" sz="3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endParaRPr lang="en-US" altLang="zh-CN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对于品牌商的价格制定，既要注意商品间互相的差异化定价，也要注意商品价格形象，商品间的互相影响作用。基于</a:t>
            </a:r>
            <a:r>
              <a:rPr lang="zh-CN" altLang="en-US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商品属性及属性值</a:t>
            </a:r>
            <a:r>
              <a:rPr lang="zh-CN" alt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，我们可以</a:t>
            </a:r>
            <a:r>
              <a:rPr lang="zh-CN" altLang="en-US" sz="1600" dirty="0">
                <a:solidFill>
                  <a:srgbClr val="C81623"/>
                </a:solidFill>
                <a:latin typeface="Comic Sans MS" panose="030F0702030302020204" pitchFamily="66" charset="0"/>
              </a:rPr>
              <a:t>深度优化商品原始定价</a:t>
            </a:r>
            <a:r>
              <a:rPr lang="zh-CN" alt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5442" y="149741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工具篇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性价比优化模型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00668" y="527096"/>
            <a:ext cx="6294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除了价格带的竞争，在产品性价比上，品牌商也需要从自身商品的价格结构入手，考虑当前的价格结构是否合理。我们基于消费者决策树分析提炼的商品属性及重要性排序，为品牌商优化产品价格结构及性价比进行分析。</a:t>
            </a:r>
            <a:endParaRPr lang="en-US" altLang="zh-CN" sz="1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34361" y="573711"/>
            <a:ext cx="276940" cy="276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846" y="1184216"/>
            <a:ext cx="2963597" cy="384832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 flipH="1">
            <a:off x="5847905" y="1112993"/>
            <a:ext cx="3019648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消费者既看重商品的品质，又看重商品的价格。好的商品价格贵，差的商品价格便宜；新的商品贵，老的商品便宜。这些印象都是消费者心目中已经形成定势的。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 flipH="1">
            <a:off x="5847905" y="2189090"/>
            <a:ext cx="3019648" cy="830997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通过对消费者实际订单和点击浏览的数据，可以通过消费者决策树模型进行学习，从而得出左图中各个属性重要性的排序。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73" y="3017975"/>
            <a:ext cx="1536259" cy="96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 flipH="1">
            <a:off x="5858538" y="4143050"/>
            <a:ext cx="3019648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通过建立商品重要性和价格差距之间的函数关系式，求出优化后的商家产品价格结构。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76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26473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5814" y="0"/>
            <a:ext cx="287079" cy="427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9094" y="172129"/>
            <a:ext cx="1701210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商品标签分类体系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86401" y="1184216"/>
            <a:ext cx="2003904" cy="27963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四标签</a:t>
            </a:r>
            <a:endParaRPr lang="en-US" altLang="zh-CN" sz="3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endParaRPr lang="en-US" altLang="zh-CN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商品的价格和商品的类型有紧密的联系。而影响价格的重要元素一个是</a:t>
            </a:r>
            <a:r>
              <a:rPr lang="zh-CN" altLang="en-US" sz="1400" dirty="0">
                <a:solidFill>
                  <a:srgbClr val="C81623"/>
                </a:solidFill>
                <a:latin typeface="Comic Sans MS" panose="030F0702030302020204" pitchFamily="66" charset="0"/>
              </a:rPr>
              <a:t>流量多少</a:t>
            </a:r>
            <a:r>
              <a:rPr lang="zh-CN" alt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，一个是</a:t>
            </a:r>
            <a:r>
              <a:rPr lang="zh-CN" altLang="en-US" sz="1400" dirty="0">
                <a:solidFill>
                  <a:srgbClr val="C81623"/>
                </a:solidFill>
                <a:latin typeface="Comic Sans MS" panose="030F0702030302020204" pitchFamily="66" charset="0"/>
              </a:rPr>
              <a:t>价格敏感度高低</a:t>
            </a:r>
            <a:r>
              <a:rPr lang="zh-CN" alt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。我们可以基于此分为四种标签：</a:t>
            </a:r>
            <a:endParaRPr lang="en-US" altLang="zh-CN" sz="14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endParaRPr lang="en-US" altLang="zh-CN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C81623"/>
                </a:solidFill>
                <a:latin typeface="Comic Sans MS" panose="030F0702030302020204" pitchFamily="66" charset="0"/>
              </a:rPr>
              <a:t>1</a:t>
            </a:r>
            <a:r>
              <a:rPr lang="zh-CN" altLang="en-US" sz="1400" dirty="0">
                <a:solidFill>
                  <a:srgbClr val="C81623"/>
                </a:solidFill>
                <a:latin typeface="Comic Sans MS" panose="030F0702030302020204" pitchFamily="66" charset="0"/>
              </a:rPr>
              <a:t>、爆</a:t>
            </a:r>
            <a:r>
              <a:rPr lang="zh-CN" altLang="en-US" sz="14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款引流类</a:t>
            </a:r>
            <a:endParaRPr lang="en-US" altLang="zh-CN" sz="1400" dirty="0">
              <a:solidFill>
                <a:srgbClr val="C81623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C81623"/>
                </a:solidFill>
                <a:latin typeface="Comic Sans MS" panose="030F0702030302020204" pitchFamily="66" charset="0"/>
              </a:rPr>
              <a:t>2</a:t>
            </a:r>
            <a:r>
              <a:rPr lang="zh-CN" altLang="en-US" sz="14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、价格敏感</a:t>
            </a:r>
            <a:r>
              <a:rPr lang="zh-CN" altLang="en-US" sz="1400" dirty="0">
                <a:solidFill>
                  <a:srgbClr val="C81623"/>
                </a:solidFill>
                <a:latin typeface="Comic Sans MS" panose="030F0702030302020204" pitchFamily="66" charset="0"/>
              </a:rPr>
              <a:t>类</a:t>
            </a:r>
            <a:endParaRPr lang="en-US" altLang="zh-CN" sz="1400" dirty="0">
              <a:solidFill>
                <a:srgbClr val="C81623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C81623"/>
                </a:solidFill>
                <a:latin typeface="Comic Sans MS" panose="030F0702030302020204" pitchFamily="66" charset="0"/>
              </a:rPr>
              <a:t>3</a:t>
            </a:r>
            <a:r>
              <a:rPr lang="zh-CN" altLang="en-US" sz="1400" dirty="0">
                <a:solidFill>
                  <a:srgbClr val="C81623"/>
                </a:solidFill>
                <a:latin typeface="Comic Sans MS" panose="030F0702030302020204" pitchFamily="66" charset="0"/>
              </a:rPr>
              <a:t>、</a:t>
            </a:r>
            <a:r>
              <a:rPr lang="zh-CN" altLang="en-US" sz="14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潜力增长类</a:t>
            </a:r>
            <a:endParaRPr lang="en-US" altLang="zh-CN" sz="1400" dirty="0">
              <a:solidFill>
                <a:srgbClr val="C81623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C81623"/>
                </a:solidFill>
                <a:latin typeface="Comic Sans MS" panose="030F0702030302020204" pitchFamily="66" charset="0"/>
              </a:rPr>
              <a:t>4</a:t>
            </a:r>
            <a:r>
              <a:rPr lang="zh-CN" altLang="en-US" sz="1400" dirty="0">
                <a:solidFill>
                  <a:srgbClr val="C81623"/>
                </a:solidFill>
                <a:latin typeface="Comic Sans MS" panose="030F0702030302020204" pitchFamily="66" charset="0"/>
              </a:rPr>
              <a:t>、</a:t>
            </a:r>
            <a:r>
              <a:rPr lang="zh-CN" altLang="en-US" sz="14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维持利润类</a:t>
            </a:r>
            <a:endParaRPr lang="en-US" altLang="zh-CN" sz="1400" dirty="0">
              <a:solidFill>
                <a:srgbClr val="C81623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5442" y="192273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工具篇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商品标签分类体系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00668" y="527096"/>
            <a:ext cx="6294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前面介绍了价格带的竞争优化、性价比的竞争优化，如果再进一步的，深入到商品层面，我们希望能够对商品进行一个更加明晰的分类和定义，用于判定商品价值，打出标签，给出合适的价格策略。</a:t>
            </a:r>
            <a:endParaRPr lang="en-US" altLang="zh-CN" sz="1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434361" y="573711"/>
            <a:ext cx="276940" cy="276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668" y="1318437"/>
            <a:ext cx="6177518" cy="30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642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26473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5814" y="0"/>
            <a:ext cx="287079" cy="427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2259" y="124842"/>
            <a:ext cx="1701210" cy="33855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多决策价格建议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86401" y="1184216"/>
            <a:ext cx="2003904" cy="27963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Comic Sans MS" panose="030F0702030302020204" pitchFamily="66" charset="0"/>
              </a:rPr>
              <a:t>三</a:t>
            </a:r>
            <a:r>
              <a:rPr lang="zh-CN" altLang="en-US" sz="3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种</a:t>
            </a:r>
            <a:endParaRPr lang="en-US" altLang="zh-CN" sz="3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价格优化</a:t>
            </a:r>
            <a:endParaRPr lang="en-US" altLang="zh-CN" sz="3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endParaRPr lang="en-US" altLang="zh-CN" sz="14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在实际价格的竞争中，往往面临复杂、多变的市场环境，如何根据不同的情况、更加灵活的制定商品价格，需要多场景决策。</a:t>
            </a:r>
            <a:endParaRPr lang="en-US" altLang="zh-CN" sz="14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endParaRPr lang="en-US" altLang="zh-CN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C81623"/>
                </a:solidFill>
                <a:latin typeface="Comic Sans MS" panose="030F0702030302020204" pitchFamily="66" charset="0"/>
              </a:rPr>
              <a:t>1</a:t>
            </a:r>
            <a:r>
              <a:rPr lang="zh-CN" altLang="en-US" sz="1400" dirty="0">
                <a:solidFill>
                  <a:srgbClr val="C81623"/>
                </a:solidFill>
                <a:latin typeface="Comic Sans MS" panose="030F0702030302020204" pitchFamily="66" charset="0"/>
              </a:rPr>
              <a:t>、竞争主导；</a:t>
            </a:r>
            <a:endParaRPr lang="en-US" altLang="zh-CN" sz="1400" dirty="0">
              <a:solidFill>
                <a:srgbClr val="C81623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C81623"/>
                </a:solidFill>
                <a:latin typeface="Comic Sans MS" panose="030F0702030302020204" pitchFamily="66" charset="0"/>
              </a:rPr>
              <a:t>2</a:t>
            </a:r>
            <a:r>
              <a:rPr lang="zh-CN" altLang="en-US" sz="1400" dirty="0">
                <a:solidFill>
                  <a:srgbClr val="C81623"/>
                </a:solidFill>
                <a:latin typeface="Comic Sans MS" panose="030F0702030302020204" pitchFamily="66" charset="0"/>
              </a:rPr>
              <a:t>、动态销售利润平衡主导；</a:t>
            </a:r>
            <a:endParaRPr lang="en-US" altLang="zh-CN" sz="1400" dirty="0">
              <a:solidFill>
                <a:srgbClr val="C81623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C81623"/>
                </a:solidFill>
                <a:latin typeface="Comic Sans MS" panose="030F0702030302020204" pitchFamily="66" charset="0"/>
              </a:rPr>
              <a:t>3</a:t>
            </a:r>
            <a:r>
              <a:rPr lang="zh-CN" altLang="en-US" sz="1400" dirty="0">
                <a:solidFill>
                  <a:srgbClr val="C81623"/>
                </a:solidFill>
                <a:latin typeface="Comic Sans MS" panose="030F0702030302020204" pitchFamily="66" charset="0"/>
              </a:rPr>
              <a:t>、虚拟最大化目标主导</a:t>
            </a:r>
            <a:endParaRPr lang="en-US" altLang="zh-CN" sz="1400" dirty="0">
              <a:solidFill>
                <a:srgbClr val="C81623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5442" y="192273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工具篇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多决策价格建议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00668" y="527096"/>
            <a:ext cx="6294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前面商品分类和打标的基础上，我们持续的对商品进行“差异化”的价格策略优化。考虑到的情况主要有：市场竞争激烈、主要以市场竞争的价格作为参考；二、在销售过程中保持收入和利润的双提升；三、在理想环境下能够达到的最优销售价格。除此之外，还可以用价格模拟工具进行模拟预测。</a:t>
            </a:r>
            <a:endParaRPr lang="en-US" altLang="zh-CN" sz="1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434361" y="573711"/>
            <a:ext cx="276940" cy="276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574819462"/>
              </p:ext>
            </p:extLst>
          </p:nvPr>
        </p:nvGraphicFramePr>
        <p:xfrm>
          <a:off x="1566831" y="1711803"/>
          <a:ext cx="4281074" cy="249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燕尾形 13"/>
          <p:cNvSpPr/>
          <p:nvPr/>
        </p:nvSpPr>
        <p:spPr>
          <a:xfrm>
            <a:off x="4694905" y="2099219"/>
            <a:ext cx="223283" cy="216272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474" y="1570455"/>
            <a:ext cx="3672394" cy="101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249" y="2896159"/>
            <a:ext cx="3651619" cy="94219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下箭头 12"/>
          <p:cNvSpPr/>
          <p:nvPr/>
        </p:nvSpPr>
        <p:spPr>
          <a:xfrm>
            <a:off x="6969302" y="2608977"/>
            <a:ext cx="265511" cy="28707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72832" y="1467293"/>
            <a:ext cx="6422312" cy="327469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6969548" y="3906148"/>
            <a:ext cx="265511" cy="28707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276249" y="4218763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未来在品牌商的新品、生命周期商品、试用品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等维度的场景价格，也可以进一步给出建议。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156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26473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5814" y="0"/>
            <a:ext cx="287079" cy="427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2259" y="124842"/>
            <a:ext cx="1701210" cy="33855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价格监控工具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86401" y="1184216"/>
            <a:ext cx="2003904" cy="27963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Switching</a:t>
            </a:r>
          </a:p>
          <a:p>
            <a:pPr>
              <a:lnSpc>
                <a:spcPct val="10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监控工具</a:t>
            </a:r>
            <a:endParaRPr lang="en-US" altLang="zh-CN" sz="32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endParaRPr lang="en-US" altLang="zh-CN" sz="14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商品价格是构成竞争力优势的重要组成部分，但并不是唯一部分，在促销形式、制造生产、渠道管控、市场营销等等方面都可以形成竞争力。但无论是何种措施，最终都仍然要通过</a:t>
            </a:r>
            <a:r>
              <a:rPr lang="zh-CN" altLang="en-US" sz="1400" dirty="0">
                <a:solidFill>
                  <a:srgbClr val="C81623"/>
                </a:solidFill>
                <a:latin typeface="Comic Sans MS" panose="030F0702030302020204" pitchFamily="66" charset="0"/>
              </a:rPr>
              <a:t>品牌的竞争力指标</a:t>
            </a:r>
            <a:r>
              <a:rPr lang="zh-CN" alt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予以观察。</a:t>
            </a:r>
            <a:endParaRPr lang="en-US" altLang="zh-CN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5442" y="192273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工具篇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价格监控工具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00668" y="527096"/>
            <a:ext cx="6294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从工具篇开始的价格带竞争、性价比竞争、商品间竞争、价格竞争等优化措施，我们为品牌商提供的这些工具，最终还需要通过回归到品牌的竞争力指标来进行跟踪观测，以确保形成闭环。</a:t>
            </a:r>
            <a:endParaRPr lang="en-US" altLang="zh-CN" sz="1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434361" y="573711"/>
            <a:ext cx="276940" cy="276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408" y="1351384"/>
            <a:ext cx="1640416" cy="212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01" y="3810458"/>
            <a:ext cx="6024157" cy="93166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60" y="1173427"/>
            <a:ext cx="4260813" cy="248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812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80630" y="1531525"/>
            <a:ext cx="1375329" cy="855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1-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篇</a:t>
            </a:r>
          </a:p>
        </p:txBody>
      </p:sp>
      <p:sp>
        <p:nvSpPr>
          <p:cNvPr id="9" name="矩形 8"/>
          <p:cNvSpPr/>
          <p:nvPr/>
        </p:nvSpPr>
        <p:spPr>
          <a:xfrm>
            <a:off x="3280631" y="2387129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342619" y="2465420"/>
            <a:ext cx="1241812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定义细分市场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343187" y="2849383"/>
            <a:ext cx="1239434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市场评价指标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247490" y="3242503"/>
            <a:ext cx="1451152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市场吸引力画像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268756" y="3641089"/>
            <a:ext cx="1451152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品牌商竞争力画像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360507" y="4039675"/>
            <a:ext cx="1246384" cy="271250"/>
          </a:xfrm>
          <a:prstGeom prst="round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市场路径引导</a:t>
            </a:r>
            <a:endParaRPr lang="zh-CN" altLang="en-US" sz="11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2466753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65814" y="0"/>
            <a:ext cx="287079" cy="427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2893" y="77553"/>
            <a:ext cx="1456660" cy="3693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总体框架</a:t>
            </a:r>
          </a:p>
        </p:txBody>
      </p:sp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265814" y="2797759"/>
            <a:ext cx="2083977" cy="3476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5400" dirty="0" smtClean="0">
                <a:solidFill>
                  <a:schemeClr val="bg1"/>
                </a:solidFill>
              </a:rPr>
              <a:t>STP</a:t>
            </a:r>
            <a:r>
              <a:rPr lang="en-US" altLang="zh-CN" sz="5400" dirty="0">
                <a:solidFill>
                  <a:schemeClr val="bg1"/>
                </a:solidFill>
              </a:rPr>
              <a:t/>
            </a:r>
            <a:br>
              <a:rPr lang="en-US" altLang="zh-CN" sz="5400" dirty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一套</a:t>
            </a:r>
            <a:r>
              <a:rPr lang="zh-CN" alt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基于</a:t>
            </a:r>
            <a:r>
              <a:rPr lang="zh-CN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品牌商市场价值及价格定位</a:t>
            </a:r>
            <a:r>
              <a:rPr lang="zh-CN" alt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的方法论。</a:t>
            </a:r>
            <a: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zh-CN" alt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市场细分</a:t>
            </a:r>
            <a: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</a:t>
            </a:r>
            <a:r>
              <a:rPr lang="zh-CN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分析</a:t>
            </a:r>
            <a: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Segmenting</a:t>
            </a:r>
            <a: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zh-CN" alt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市场锚</a:t>
            </a:r>
            <a:r>
              <a:rPr lang="zh-CN" alt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定</a:t>
            </a:r>
            <a: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</a:t>
            </a:r>
            <a:r>
              <a:rPr lang="zh-CN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策略</a:t>
            </a:r>
            <a: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Targeting</a:t>
            </a:r>
            <a: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zh-CN" alt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竞争</a:t>
            </a:r>
            <a:r>
              <a:rPr lang="zh-CN" alt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定位</a:t>
            </a:r>
            <a: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</a:t>
            </a:r>
            <a:r>
              <a:rPr lang="zh-CN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工具</a:t>
            </a:r>
            <a: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Positioning</a:t>
            </a:r>
            <a: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zh-CN" alt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80631" y="2785715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280631" y="3178835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290172" y="3577421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290172" y="3976007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162586" y="1531525"/>
            <a:ext cx="1375329" cy="855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2-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策略篇</a:t>
            </a:r>
            <a:endParaRPr lang="zh-CN" altLang="en-US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62587" y="2387129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5224575" y="2465420"/>
            <a:ext cx="1241812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GE</a:t>
            </a:r>
            <a:r>
              <a:rPr lang="zh-CN" altLang="en-US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九宫格矩阵</a:t>
            </a:r>
            <a:endParaRPr lang="zh-CN" altLang="en-US" sz="11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129446" y="2849383"/>
            <a:ext cx="1472417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进入市场策略面板</a:t>
            </a:r>
            <a:endParaRPr lang="zh-CN" altLang="en-US" sz="11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129446" y="3242503"/>
            <a:ext cx="1451152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波士顿矩阵</a:t>
            </a:r>
            <a:endParaRPr lang="zh-CN" altLang="en-US" sz="11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150712" y="3641089"/>
            <a:ext cx="1451152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市场规模分析</a:t>
            </a:r>
            <a:endParaRPr lang="zh-CN" altLang="en-US" sz="11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242463" y="4039675"/>
            <a:ext cx="1246384" cy="271250"/>
          </a:xfrm>
          <a:prstGeom prst="round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识别竞争品牌</a:t>
            </a:r>
            <a:endParaRPr lang="zh-CN" altLang="en-US" sz="11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62587" y="2785715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162587" y="3178835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172128" y="3577421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172128" y="3976007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076446" y="1531525"/>
            <a:ext cx="1375329" cy="855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3-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工具篇</a:t>
            </a:r>
            <a:endParaRPr lang="zh-CN" altLang="en-US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076447" y="2387129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7138435" y="2465420"/>
            <a:ext cx="1241812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竞争价格带优化模型</a:t>
            </a:r>
            <a:endParaRPr lang="zh-CN" altLang="en-US" sz="11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043306" y="2849383"/>
            <a:ext cx="1472417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竞争性价比优化</a:t>
            </a:r>
            <a:endParaRPr lang="en-US" altLang="zh-CN" sz="11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</a:t>
            </a:r>
            <a:endParaRPr lang="zh-CN" altLang="en-US" sz="11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7043306" y="3242503"/>
            <a:ext cx="1451152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商品标签分类体系</a:t>
            </a:r>
            <a:endParaRPr lang="zh-CN" altLang="en-US" sz="11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7064572" y="3641089"/>
            <a:ext cx="1451152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多决策价格建议</a:t>
            </a:r>
            <a:endParaRPr lang="zh-CN" altLang="en-US" sz="11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7156323" y="4039675"/>
            <a:ext cx="1246384" cy="271250"/>
          </a:xfrm>
          <a:prstGeom prst="round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价格监控工具</a:t>
            </a:r>
            <a:endParaRPr lang="zh-CN" altLang="en-US" sz="11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076447" y="2785715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076447" y="3178835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7085988" y="3577421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7085988" y="3976007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778568" y="906125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24908" y="921794"/>
            <a:ext cx="441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563163" y="906124"/>
            <a:ext cx="453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 flipH="1">
            <a:off x="2475589" y="17"/>
            <a:ext cx="45719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5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7023" y="2381693"/>
            <a:ext cx="5092995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后续详细咨询方案请联系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价格团队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560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科技背景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41"/>
          <a:stretch/>
        </p:blipFill>
        <p:spPr bwMode="auto">
          <a:xfrm>
            <a:off x="0" y="0"/>
            <a:ext cx="74002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68093" y="1916675"/>
            <a:ext cx="935665" cy="1323439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4074181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 descr="http://www.sundaywin.com/uploadfile/2015/0905/201509051121561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2304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751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633" y="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67293" y="1171455"/>
            <a:ext cx="5890437" cy="347663"/>
          </a:xfrm>
        </p:spPr>
        <p:txBody>
          <a:bodyPr/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Q1</a:t>
            </a:r>
            <a:r>
              <a:rPr lang="zh-CN" altLang="en-US" sz="3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品牌商</a:t>
            </a:r>
            <a:r>
              <a:rPr lang="zh-CN" alt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如何应对未来</a:t>
            </a:r>
            <a:r>
              <a:rPr lang="zh-CN" alt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不确定的市场？</a:t>
            </a:r>
            <a:endParaRPr lang="zh-CN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094611" y="2022060"/>
            <a:ext cx="6007396" cy="3476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Q2</a:t>
            </a:r>
            <a:r>
              <a:rPr lang="zh-CN" altLang="en-US" sz="3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市场价值 </a:t>
            </a:r>
            <a: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VS </a:t>
            </a:r>
            <a:r>
              <a:rPr lang="zh-CN" alt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市场价格？</a:t>
            </a:r>
            <a:endParaRPr lang="zh-CN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700673" y="2796406"/>
            <a:ext cx="3487478" cy="3476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Q3</a:t>
            </a:r>
            <a:r>
              <a:rPr lang="zh-CN" altLang="en-US" sz="3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如何</a:t>
            </a:r>
            <a:r>
              <a:rPr lang="zh-CN" alt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应对竞争？</a:t>
            </a:r>
            <a:endParaRPr lang="en-US" altLang="zh-CN" sz="24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258343" y="4185589"/>
            <a:ext cx="797441" cy="3476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……</a:t>
            </a:r>
            <a:endParaRPr lang="zh-CN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179158" y="3593848"/>
            <a:ext cx="3487478" cy="3476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Q4</a:t>
            </a:r>
            <a:r>
              <a:rPr lang="zh-CN" altLang="en-US" sz="3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洞察用户</a:t>
            </a:r>
            <a:r>
              <a:rPr lang="zh-CN" alt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？</a:t>
            </a:r>
            <a:endParaRPr lang="en-US" altLang="zh-CN" sz="24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7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4985" y="-10068"/>
            <a:ext cx="2471738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645" y="2329907"/>
            <a:ext cx="1592918" cy="347663"/>
          </a:xfrm>
        </p:spPr>
        <p:txBody>
          <a:bodyPr/>
          <a:lstStyle/>
          <a:p>
            <a:r>
              <a:rPr lang="zh-CN" altLang="en-US" sz="5400" dirty="0">
                <a:solidFill>
                  <a:schemeClr val="bg1"/>
                </a:solidFill>
              </a:rPr>
              <a:t>目录</a:t>
            </a:r>
            <a:r>
              <a:rPr lang="en-US" altLang="zh-CN" sz="5400" dirty="0">
                <a:solidFill>
                  <a:schemeClr val="bg1"/>
                </a:solidFill>
              </a:rPr>
              <a:t/>
            </a:r>
            <a:br>
              <a:rPr lang="en-US" altLang="zh-CN" sz="5400" dirty="0">
                <a:solidFill>
                  <a:schemeClr val="bg1"/>
                </a:solidFill>
              </a:rPr>
            </a:br>
            <a:r>
              <a:rPr lang="en-US" altLang="zh-CN" sz="3000" dirty="0">
                <a:solidFill>
                  <a:schemeClr val="bg1"/>
                </a:solidFill>
                <a:latin typeface="Comic Sans MS" panose="030F0702030302020204" pitchFamily="66" charset="0"/>
              </a:rPr>
              <a:t>content</a:t>
            </a:r>
            <a:endParaRPr lang="zh-CN" altLang="en-US" sz="3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9004" y="2674629"/>
            <a:ext cx="1127061" cy="377026"/>
          </a:xfrm>
          <a:prstGeom prst="rect">
            <a:avLst/>
          </a:prstGeom>
          <a:noFill/>
        </p:spPr>
        <p:txBody>
          <a:bodyPr vert="horz" wrap="square" lIns="68580" tIns="34290" rIns="68580" bIns="34290" rtlCol="0" anchor="ctr" anchorCtr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分析篇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2475589" y="17"/>
            <a:ext cx="45719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53563" y="1945191"/>
            <a:ext cx="616689" cy="6166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61480" y="267735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29472" y="1944993"/>
            <a:ext cx="616689" cy="6166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4147" y="2680989"/>
            <a:ext cx="1127825" cy="377026"/>
          </a:xfrm>
          <a:prstGeom prst="rect">
            <a:avLst/>
          </a:prstGeom>
          <a:noFill/>
        </p:spPr>
        <p:txBody>
          <a:bodyPr vert="horz" wrap="square" lIns="68580" tIns="34290" rIns="68580" bIns="34290" rtlCol="0" anchor="ctr" anchorCtr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817552" y="1969725"/>
            <a:ext cx="616689" cy="6166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1468" y="2680990"/>
            <a:ext cx="1116418" cy="377026"/>
          </a:xfrm>
          <a:prstGeom prst="rect">
            <a:avLst/>
          </a:prstGeom>
          <a:noFill/>
        </p:spPr>
        <p:txBody>
          <a:bodyPr vert="horz" wrap="square" lIns="68580" tIns="34290" rIns="68580" bIns="34290" rtlCol="0" anchor="ctr" anchorCtr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242771" y="1969725"/>
            <a:ext cx="616689" cy="6166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5814" y="0"/>
            <a:ext cx="287079" cy="427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2893" y="77553"/>
            <a:ext cx="1456660" cy="3693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168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80630" y="1531525"/>
            <a:ext cx="1375329" cy="855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1-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篇</a:t>
            </a:r>
          </a:p>
        </p:txBody>
      </p:sp>
      <p:sp>
        <p:nvSpPr>
          <p:cNvPr id="9" name="矩形 8"/>
          <p:cNvSpPr/>
          <p:nvPr/>
        </p:nvSpPr>
        <p:spPr>
          <a:xfrm>
            <a:off x="3280631" y="2387129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342619" y="2465420"/>
            <a:ext cx="1241812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定义细分市场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343187" y="2849383"/>
            <a:ext cx="1239434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市场评价指标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247490" y="3242503"/>
            <a:ext cx="1451152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市场吸引力画像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268756" y="3641089"/>
            <a:ext cx="1451152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品牌商竞争力画像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360507" y="4039675"/>
            <a:ext cx="1246384" cy="271250"/>
          </a:xfrm>
          <a:prstGeom prst="round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市场路径引导</a:t>
            </a:r>
            <a:endParaRPr lang="zh-CN" altLang="en-US" sz="11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2466753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65814" y="0"/>
            <a:ext cx="287079" cy="427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2893" y="77553"/>
            <a:ext cx="1456660" cy="3693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总体框架</a:t>
            </a:r>
          </a:p>
        </p:txBody>
      </p:sp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265814" y="2797759"/>
            <a:ext cx="2083977" cy="3476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5400" dirty="0" smtClean="0">
                <a:solidFill>
                  <a:schemeClr val="bg1"/>
                </a:solidFill>
              </a:rPr>
              <a:t>STP</a:t>
            </a:r>
            <a:r>
              <a:rPr lang="en-US" altLang="zh-CN" sz="5400" dirty="0">
                <a:solidFill>
                  <a:schemeClr val="bg1"/>
                </a:solidFill>
              </a:rPr>
              <a:t/>
            </a:r>
            <a:br>
              <a:rPr lang="en-US" altLang="zh-CN" sz="5400" dirty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一套</a:t>
            </a:r>
            <a:r>
              <a:rPr lang="zh-CN" alt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基于</a:t>
            </a:r>
            <a:r>
              <a:rPr lang="zh-CN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品牌商市场价值及价格定位</a:t>
            </a:r>
            <a:r>
              <a:rPr lang="zh-CN" alt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的方法论。</a:t>
            </a:r>
            <a: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zh-CN" alt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市场细分</a:t>
            </a:r>
            <a: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</a:t>
            </a:r>
            <a:r>
              <a:rPr lang="zh-CN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分析</a:t>
            </a:r>
            <a: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Segmenting</a:t>
            </a:r>
            <a: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zh-CN" alt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市场锚</a:t>
            </a:r>
            <a:r>
              <a:rPr lang="zh-CN" alt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定</a:t>
            </a:r>
            <a: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</a:t>
            </a:r>
            <a:r>
              <a:rPr lang="zh-CN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策略</a:t>
            </a:r>
            <a: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Targeting</a:t>
            </a:r>
            <a: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zh-CN" alt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竞争</a:t>
            </a:r>
            <a:r>
              <a:rPr lang="zh-CN" alt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定位</a:t>
            </a:r>
            <a: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</a:t>
            </a:r>
            <a:r>
              <a:rPr lang="zh-CN" alt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工具</a:t>
            </a:r>
            <a: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zh-CN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Positioning</a:t>
            </a:r>
            <a: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zh-CN" alt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80631" y="2785715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280631" y="3178835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290172" y="3577421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290172" y="3976007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162586" y="1531525"/>
            <a:ext cx="1375329" cy="855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2-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策略篇</a:t>
            </a:r>
            <a:endParaRPr lang="zh-CN" altLang="en-US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62587" y="2387129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5224575" y="2465420"/>
            <a:ext cx="1241812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GE</a:t>
            </a:r>
            <a:r>
              <a:rPr lang="zh-CN" altLang="en-US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九宫格矩阵</a:t>
            </a:r>
            <a:endParaRPr lang="zh-CN" altLang="en-US" sz="11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129446" y="2849383"/>
            <a:ext cx="1472417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进入市场策略面板</a:t>
            </a:r>
            <a:endParaRPr lang="zh-CN" altLang="en-US" sz="11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129446" y="3242503"/>
            <a:ext cx="1451152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波士顿矩阵</a:t>
            </a:r>
            <a:endParaRPr lang="zh-CN" altLang="en-US" sz="11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150712" y="3641089"/>
            <a:ext cx="1451152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市场规模分析</a:t>
            </a:r>
            <a:endParaRPr lang="zh-CN" altLang="en-US" sz="11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242463" y="4039675"/>
            <a:ext cx="1246384" cy="271250"/>
          </a:xfrm>
          <a:prstGeom prst="round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识别竞争品牌</a:t>
            </a:r>
            <a:endParaRPr lang="zh-CN" altLang="en-US" sz="11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62587" y="2785715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162587" y="3178835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172128" y="3577421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172128" y="3976007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076446" y="1531525"/>
            <a:ext cx="1375329" cy="855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3-</a:t>
            </a: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工具篇</a:t>
            </a:r>
            <a:endParaRPr lang="zh-CN" altLang="en-US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076447" y="2387129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7138435" y="2465420"/>
            <a:ext cx="1241812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竞争价格带优化模型</a:t>
            </a:r>
            <a:endParaRPr lang="zh-CN" altLang="en-US" sz="11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043306" y="2849383"/>
            <a:ext cx="1472417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竞争性价比优化</a:t>
            </a:r>
            <a:endParaRPr lang="en-US" altLang="zh-CN" sz="11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</a:t>
            </a:r>
            <a:endParaRPr lang="zh-CN" altLang="en-US" sz="11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7043306" y="3242503"/>
            <a:ext cx="1451152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商品标签分类体系</a:t>
            </a:r>
            <a:endParaRPr lang="zh-CN" altLang="en-US" sz="11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7064572" y="3641089"/>
            <a:ext cx="1451152" cy="271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多决策价格建议</a:t>
            </a:r>
            <a:endParaRPr lang="zh-CN" altLang="en-US" sz="11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7156323" y="4039675"/>
            <a:ext cx="1246384" cy="271250"/>
          </a:xfrm>
          <a:prstGeom prst="round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zh-CN" altLang="en-US" sz="11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价格监控工具</a:t>
            </a:r>
            <a:endParaRPr lang="zh-CN" altLang="en-US" sz="11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076447" y="2785715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076447" y="3178835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7085988" y="3577421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7085988" y="3976007"/>
            <a:ext cx="1365788" cy="3985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778568" y="906125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24908" y="921794"/>
            <a:ext cx="441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563163" y="906124"/>
            <a:ext cx="453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 flipH="1">
            <a:off x="2475589" y="17"/>
            <a:ext cx="45719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4558" y="2036142"/>
            <a:ext cx="2371061" cy="58477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分析篇</a:t>
            </a:r>
          </a:p>
        </p:txBody>
      </p:sp>
    </p:spTree>
    <p:extLst>
      <p:ext uri="{BB962C8B-B14F-4D97-AF65-F5344CB8AC3E}">
        <p14:creationId xmlns:p14="http://schemas.microsoft.com/office/powerpoint/2010/main" val="7166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2413591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5814" y="0"/>
            <a:ext cx="287079" cy="427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2892" y="150862"/>
            <a:ext cx="1573619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定义细分市场</a:t>
            </a: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398721" y="1265269"/>
            <a:ext cx="1876642" cy="27963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zh-CN" altLang="en-US" sz="3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三分法</a:t>
            </a: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zh-CN" altLang="en-US" sz="1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对市场的划分做得越精细，就越有可能</a:t>
            </a:r>
            <a:r>
              <a:rPr lang="zh-CN" altLang="en-US" sz="18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从中发现隐藏的趋势和规律</a:t>
            </a:r>
            <a:r>
              <a:rPr lang="zh-CN" alt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。</a:t>
            </a:r>
            <a:r>
              <a:rPr lang="en-US" altLang="zh-CN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zh-CN" alt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4" name="图示 23"/>
          <p:cNvGraphicFramePr/>
          <p:nvPr>
            <p:extLst>
              <p:ext uri="{D42A27DB-BD31-4B8C-83A1-F6EECF244321}">
                <p14:modId xmlns:p14="http://schemas.microsoft.com/office/powerpoint/2010/main" val="3804852380"/>
              </p:ext>
            </p:extLst>
          </p:nvPr>
        </p:nvGraphicFramePr>
        <p:xfrm>
          <a:off x="2799865" y="1262781"/>
          <a:ext cx="3941135" cy="2883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矩形 26"/>
          <p:cNvSpPr/>
          <p:nvPr/>
        </p:nvSpPr>
        <p:spPr>
          <a:xfrm>
            <a:off x="6948403" y="1484447"/>
            <a:ext cx="19085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属性</a:t>
            </a:r>
            <a:r>
              <a:rPr lang="en-US" altLang="zh-CN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属性</a:t>
            </a:r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endParaRPr lang="en-US" altLang="zh-CN" sz="1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algn="ctr"/>
            <a:r>
              <a:rPr lang="en-US" altLang="zh-CN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级</a:t>
            </a:r>
            <a:r>
              <a:rPr lang="en-US" altLang="zh-CN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四级</a:t>
            </a:r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分类</a:t>
            </a:r>
            <a:endParaRPr lang="en-US" altLang="zh-CN" sz="1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algn="ctr"/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（将属性和分类进行结合，得到更加细分的市场）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19787" y="2441982"/>
            <a:ext cx="2254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属性</a:t>
            </a:r>
            <a:r>
              <a:rPr lang="en-US" altLang="zh-CN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属性值</a:t>
            </a:r>
            <a:endParaRPr lang="en-US" altLang="zh-CN" sz="1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（结合消费者决策树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模型可以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计算重要属性）</a:t>
            </a:r>
          </a:p>
        </p:txBody>
      </p:sp>
      <p:sp>
        <p:nvSpPr>
          <p:cNvPr id="29" name="矩形 28"/>
          <p:cNvSpPr/>
          <p:nvPr/>
        </p:nvSpPr>
        <p:spPr>
          <a:xfrm>
            <a:off x="6826114" y="3399230"/>
            <a:ext cx="2147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三级</a:t>
            </a:r>
            <a:r>
              <a:rPr lang="en-US" altLang="zh-CN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四级分类</a:t>
            </a:r>
            <a:endParaRPr lang="en-US" altLang="zh-CN" sz="1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（常规的市场细分方法）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52556" y="3437765"/>
            <a:ext cx="3051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举例：个护美妆</a:t>
            </a:r>
            <a:r>
              <a:rPr lang="en-US" altLang="zh-CN" sz="12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12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彩妆</a:t>
            </a:r>
            <a:r>
              <a:rPr lang="en-US" altLang="zh-CN" sz="12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12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唇妆</a:t>
            </a:r>
            <a:endParaRPr lang="en-US" altLang="zh-CN" sz="12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algn="ctr"/>
            <a:r>
              <a:rPr lang="zh-CN" altLang="en-US" sz="12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食品饮料</a:t>
            </a:r>
            <a:r>
              <a:rPr lang="en-US" altLang="zh-CN" sz="12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12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茗茶</a:t>
            </a:r>
            <a:r>
              <a:rPr lang="en-US" altLang="zh-CN" sz="12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12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乌龙茶</a:t>
            </a:r>
            <a:endParaRPr lang="en-US" altLang="zh-CN" sz="12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7616" y="2547188"/>
            <a:ext cx="3051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举例：品牌、价格带、</a:t>
            </a:r>
            <a:endParaRPr lang="en-US" altLang="zh-CN" sz="12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algn="ctr"/>
            <a:r>
              <a:rPr lang="zh-CN" altLang="en-US" sz="12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规格、颜色</a:t>
            </a:r>
            <a:r>
              <a:rPr lang="en-US" altLang="zh-CN" sz="12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endParaRPr lang="en-US" altLang="zh-CN" sz="12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11773" y="1479215"/>
            <a:ext cx="1903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举例：</a:t>
            </a:r>
            <a:endParaRPr lang="en-US" altLang="zh-CN" sz="12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algn="ctr"/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玫红色唇彩</a:t>
            </a:r>
            <a:endParaRPr lang="en-US" altLang="zh-CN" sz="12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algn="ctr"/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福建产地的乌龙茶</a:t>
            </a:r>
            <a:endParaRPr lang="en-US" altLang="zh-CN" sz="1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5890440" y="3593805"/>
            <a:ext cx="1329067" cy="1796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014361" y="475795"/>
            <a:ext cx="4715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首先，我们需要先定义什么是细分市场。按照颗粒度由粗至细，我们可以依次划分为三种类型的细分市场。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89054" y="4875977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注：此处的划分依据所基于的是京东平台全站数据。</a:t>
            </a:r>
            <a:endParaRPr lang="zh-CN" altLang="en-US" sz="1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76" name="椭圆 7175"/>
          <p:cNvSpPr/>
          <p:nvPr/>
        </p:nvSpPr>
        <p:spPr>
          <a:xfrm>
            <a:off x="2705495" y="571792"/>
            <a:ext cx="276940" cy="276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5704368" y="2690715"/>
            <a:ext cx="1100480" cy="898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255154" y="1784417"/>
            <a:ext cx="165071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 flipH="1">
            <a:off x="2419237" y="17"/>
            <a:ext cx="45719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469424" y="149741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篇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定义细分市场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42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 39"/>
          <p:cNvSpPr/>
          <p:nvPr/>
        </p:nvSpPr>
        <p:spPr>
          <a:xfrm>
            <a:off x="2897398" y="1669303"/>
            <a:ext cx="3519334" cy="286015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2349795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5814" y="0"/>
            <a:ext cx="287079" cy="427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2892" y="150862"/>
            <a:ext cx="1573619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市场评价指标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03024" y="1520461"/>
            <a:ext cx="1876642" cy="27963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</a:b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两根</a:t>
            </a: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轴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</a:b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</a:b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用发展的眼光来</a:t>
            </a:r>
            <a:r>
              <a:rPr lang="zh-CN" altLang="en-US" sz="18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评价市场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：可以建立描述市场现有状态的</a:t>
            </a:r>
            <a:r>
              <a:rPr lang="zh-CN" altLang="en-US" sz="18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存量轴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、和描述未来状态的</a:t>
            </a:r>
            <a:r>
              <a:rPr lang="zh-CN" altLang="en-US" sz="18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增量轴</a:t>
            </a:r>
            <a:r>
              <a:rPr lang="zh-CN" altLang="en-US" sz="1800" b="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。</a:t>
            </a:r>
            <a:r>
              <a:rPr lang="en-US" altLang="zh-CN" sz="1800" b="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1800" b="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</a:br>
            <a:r>
              <a:rPr lang="en-US" altLang="zh-CN" sz="2400" b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b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zh-CN" altLang="en-US" sz="2400" b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71829" y="380098"/>
            <a:ext cx="47580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确认了细分市场的类型后，我们通过市场存量轴和市场增量轴对细分市场构建评价指标体系，这样做的目的是能够对市场进行更加客观、定量的分析描述。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6566" y="1308575"/>
            <a:ext cx="1249300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市场存量轴</a:t>
            </a:r>
            <a:endParaRPr lang="zh-CN" altLang="en-US" sz="15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88258" y="1781170"/>
            <a:ext cx="1196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1-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市场规模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97597" y="2467408"/>
            <a:ext cx="1335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市场利润率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7597" y="3088967"/>
            <a:ext cx="1335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3-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市场占有率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82919" y="3726768"/>
            <a:ext cx="13503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4-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市场忠诚度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9765" y="2108793"/>
            <a:ext cx="99271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3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销售规模</a:t>
            </a:r>
            <a:endParaRPr lang="zh-CN" altLang="en-US" sz="13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22483" y="2107891"/>
            <a:ext cx="99419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3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流量规模</a:t>
            </a:r>
            <a:endParaRPr lang="zh-CN" altLang="en-US" sz="13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51289" y="2758674"/>
            <a:ext cx="232853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3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品类利润率（前台、后台）</a:t>
            </a:r>
            <a:endParaRPr lang="zh-CN" altLang="en-US" sz="13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44357" y="3416428"/>
            <a:ext cx="119613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300" b="1" dirty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平均</a:t>
            </a:r>
            <a:r>
              <a:rPr lang="zh-CN" altLang="en-US" sz="13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占有率</a:t>
            </a:r>
            <a:endParaRPr lang="zh-CN" altLang="en-US" sz="13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01882" y="3421245"/>
            <a:ext cx="162679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3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TOP3</a:t>
            </a:r>
            <a:r>
              <a:rPr lang="zh-CN" altLang="en-US" sz="13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品牌占有率</a:t>
            </a:r>
            <a:endParaRPr lang="zh-CN" altLang="en-US" sz="13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10431" y="4075588"/>
            <a:ext cx="119613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3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品类忠诚度</a:t>
            </a:r>
            <a:endParaRPr lang="zh-CN" altLang="en-US" sz="13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96303" y="4083217"/>
            <a:ext cx="119613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3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品牌忠诚度</a:t>
            </a:r>
            <a:endParaRPr lang="zh-CN" altLang="en-US" sz="13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8697" y="4075588"/>
            <a:ext cx="119613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3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属性忠诚度</a:t>
            </a:r>
            <a:endParaRPr lang="zh-CN" altLang="en-US" sz="13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75272" y="1905510"/>
            <a:ext cx="122325" cy="122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984611" y="2567827"/>
            <a:ext cx="122325" cy="122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984611" y="3189386"/>
            <a:ext cx="122325" cy="122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976566" y="3835907"/>
            <a:ext cx="122325" cy="122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964339" y="1308575"/>
            <a:ext cx="1249300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市场增量轴</a:t>
            </a:r>
            <a:endParaRPr lang="zh-CN" altLang="en-US" sz="15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05856" y="1791803"/>
            <a:ext cx="1600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1-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市场销售增速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92871" y="1884244"/>
            <a:ext cx="122325" cy="122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905856" y="3775383"/>
            <a:ext cx="1780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4-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市场被替代程度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92871" y="3857191"/>
            <a:ext cx="122325" cy="122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911174" y="3073610"/>
            <a:ext cx="1860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3-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市场需求价格弹性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798189" y="3176684"/>
            <a:ext cx="122325" cy="122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900541" y="2435482"/>
            <a:ext cx="1860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市场流量增速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798189" y="2527923"/>
            <a:ext cx="122325" cy="122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6512467" y="1658888"/>
            <a:ext cx="2344453" cy="286015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570918" y="2107891"/>
            <a:ext cx="2115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市场销售规模连续复合增速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570918" y="2740919"/>
            <a:ext cx="2115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市场流量规模连续复合增速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586852" y="3357956"/>
            <a:ext cx="2115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市场价格变化引起销量变化敏感度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570918" y="4057381"/>
            <a:ext cx="2190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市场被其余市场所蚕食的概率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89054" y="4875977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注：详细指标计算公式介绍请见报告后附件部分。</a:t>
            </a:r>
            <a:endParaRPr lang="zh-CN" altLang="en-US" sz="1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2689573" y="515529"/>
            <a:ext cx="276940" cy="276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5329585" y="1470157"/>
            <a:ext cx="1468604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 flipH="1">
            <a:off x="2334176" y="17"/>
            <a:ext cx="45719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469424" y="149741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篇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市场评价指标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485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37106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5814" y="0"/>
            <a:ext cx="287079" cy="427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2892" y="150862"/>
            <a:ext cx="1573619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市场吸引力画像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28592" y="1095175"/>
            <a:ext cx="2094613" cy="27963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</a:b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四画像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</a:b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</a:b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从市场的</a:t>
            </a:r>
            <a:r>
              <a:rPr lang="zh-CN" altLang="en-US" sz="18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竞争画像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、</a:t>
            </a:r>
            <a:r>
              <a:rPr lang="zh-CN" altLang="en-US" sz="18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规模画像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、</a:t>
            </a:r>
            <a:r>
              <a:rPr lang="zh-CN" altLang="en-US" sz="18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盈利画像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、</a:t>
            </a:r>
            <a:r>
              <a:rPr lang="zh-CN" altLang="en-US" sz="18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突破画像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四个角度来衡量</a:t>
            </a:r>
            <a:r>
              <a:rPr lang="zh-CN" altLang="en-US" sz="18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市场吸引力</a:t>
            </a:r>
            <a:r>
              <a:rPr lang="zh-CN" altLang="en-US" sz="2400" dirty="0" smtClean="0">
                <a:solidFill>
                  <a:srgbClr val="C81623"/>
                </a:solidFill>
                <a:latin typeface="Comic Sans MS" panose="030F0702030302020204" pitchFamily="66" charset="0"/>
              </a:rPr>
              <a:t>。</a:t>
            </a:r>
            <a:r>
              <a:rPr lang="en-US" altLang="zh-CN" sz="2400" dirty="0">
                <a:solidFill>
                  <a:srgbClr val="C81623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>
                <a:solidFill>
                  <a:srgbClr val="C81623"/>
                </a:solidFill>
                <a:latin typeface="Comic Sans MS" panose="030F0702030302020204" pitchFamily="66" charset="0"/>
              </a:rPr>
            </a:br>
            <a:endParaRPr lang="zh-CN" altLang="en-US" sz="2400" dirty="0">
              <a:solidFill>
                <a:srgbClr val="C81623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764822742"/>
              </p:ext>
            </p:extLst>
          </p:nvPr>
        </p:nvGraphicFramePr>
        <p:xfrm>
          <a:off x="1796902" y="82683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加号 23"/>
          <p:cNvSpPr/>
          <p:nvPr/>
        </p:nvSpPr>
        <p:spPr>
          <a:xfrm>
            <a:off x="6065866" y="1285499"/>
            <a:ext cx="308344" cy="277901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784115" y="1605203"/>
            <a:ext cx="9356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5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市场忠诚度</a:t>
            </a:r>
            <a:endParaRPr lang="zh-CN" altLang="en-US" sz="105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00067" y="999684"/>
            <a:ext cx="9356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5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市场替代度</a:t>
            </a:r>
            <a:endParaRPr lang="zh-CN" altLang="en-US" sz="105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" name="加号 50"/>
          <p:cNvSpPr/>
          <p:nvPr/>
        </p:nvSpPr>
        <p:spPr>
          <a:xfrm>
            <a:off x="6134982" y="4220086"/>
            <a:ext cx="308344" cy="277901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768167" y="4507891"/>
            <a:ext cx="10579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5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市场销售增速</a:t>
            </a:r>
            <a:endParaRPr lang="zh-CN" altLang="en-US" sz="105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79816" y="3976803"/>
            <a:ext cx="9356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5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市场规模</a:t>
            </a:r>
            <a:endParaRPr lang="zh-CN" altLang="en-US" sz="105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4" name="加号 53"/>
          <p:cNvSpPr/>
          <p:nvPr/>
        </p:nvSpPr>
        <p:spPr>
          <a:xfrm>
            <a:off x="3131280" y="1253819"/>
            <a:ext cx="308344" cy="277901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668772" y="1552257"/>
            <a:ext cx="126527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5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市场需求价格弹性</a:t>
            </a:r>
            <a:endParaRPr lang="zh-CN" altLang="en-US" sz="105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785731" y="989270"/>
            <a:ext cx="106325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5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市场流量水平</a:t>
            </a:r>
            <a:endParaRPr lang="zh-CN" altLang="en-US" sz="105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7" name="加号 56"/>
          <p:cNvSpPr/>
          <p:nvPr/>
        </p:nvSpPr>
        <p:spPr>
          <a:xfrm>
            <a:off x="3147227" y="4198820"/>
            <a:ext cx="308344" cy="277901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780416" y="4507891"/>
            <a:ext cx="126527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5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市场流量增速</a:t>
            </a:r>
            <a:endParaRPr lang="zh-CN" altLang="en-US" sz="105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854843" y="3934271"/>
            <a:ext cx="106325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5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市场利润率</a:t>
            </a:r>
            <a:endParaRPr lang="zh-CN" altLang="en-US" sz="105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209" name="直接箭头连接符 8208"/>
          <p:cNvCxnSpPr/>
          <p:nvPr/>
        </p:nvCxnSpPr>
        <p:spPr>
          <a:xfrm>
            <a:off x="5411972" y="1424449"/>
            <a:ext cx="446578" cy="2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6305107" y="3520235"/>
            <a:ext cx="0" cy="4140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3597282" y="4337772"/>
            <a:ext cx="60257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3301399" y="1848705"/>
            <a:ext cx="0" cy="4140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5" name="矩形 8214"/>
          <p:cNvSpPr/>
          <p:nvPr/>
        </p:nvSpPr>
        <p:spPr>
          <a:xfrm>
            <a:off x="7272670" y="861244"/>
            <a:ext cx="1435396" cy="40403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2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639" y="912407"/>
            <a:ext cx="1179560" cy="94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576" y="1888798"/>
            <a:ext cx="1155446" cy="93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9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766" y="2877297"/>
            <a:ext cx="1151623" cy="95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0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133" y="3859209"/>
            <a:ext cx="1164888" cy="94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矩形 83"/>
          <p:cNvSpPr/>
          <p:nvPr/>
        </p:nvSpPr>
        <p:spPr>
          <a:xfrm>
            <a:off x="2854843" y="348670"/>
            <a:ext cx="4534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然后，从细分市场构建评价指标体系中选取存量轴和增量轴一一匹配，得到描述市场吸引力的四画像。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577903" y="458639"/>
            <a:ext cx="276940" cy="276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03995" y="4912255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注：详细指标计算公式介绍请见报告后附件部分。</a:t>
            </a:r>
            <a:endParaRPr lang="zh-CN" altLang="en-US" sz="1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222" name="燕尾形 8221"/>
          <p:cNvSpPr/>
          <p:nvPr/>
        </p:nvSpPr>
        <p:spPr>
          <a:xfrm>
            <a:off x="6964326" y="2769161"/>
            <a:ext cx="223283" cy="216272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 flipH="1">
            <a:off x="2334176" y="17"/>
            <a:ext cx="45719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469424" y="149741"/>
            <a:ext cx="446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篇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市场吸引力画像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393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rtlCol="0" anchor="ctr" anchorCtr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37519</TotalTime>
  <Words>2592</Words>
  <Application>Microsoft Office PowerPoint</Application>
  <PresentationFormat>全屏显示(16:9)</PresentationFormat>
  <Paragraphs>304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Office 主题​​</vt:lpstr>
      <vt:lpstr>C:\Users\yushuaibing\Desktop\品牌商开放.vsd\Drawing\~页-1\矩形.205</vt:lpstr>
      <vt:lpstr>C:\Users\yushuaibing\Desktop\品牌商开放.vsd\Drawing\~页-1\矩形.209</vt:lpstr>
      <vt:lpstr>C:\Users\yushuaibing\Desktop\品牌商开放.vsd\Drawing\~页-1\矩形.226</vt:lpstr>
      <vt:lpstr>C:\Users\yushuaibing\Desktop\品牌商开放.vsd\Drawing\~页-1\矩形.245</vt:lpstr>
      <vt:lpstr>PowerPoint 演示文稿</vt:lpstr>
      <vt:lpstr>PowerPoint 演示文稿</vt:lpstr>
      <vt:lpstr>Q1：品牌商如何应对未来不确定的市场？</vt:lpstr>
      <vt:lpstr>目录 content</vt:lpstr>
      <vt:lpstr>STP 一套基于品牌商市场价值及价格定位的方法论。  市场细分-分析Segmenting 市场锚定-策略Targeting 竞争定位-工具 Positioning </vt:lpstr>
      <vt:lpstr>PowerPoint 演示文稿</vt:lpstr>
      <vt:lpstr> 三分法  对市场的划分做得越精细，就越有可能从中发现隐藏的趋势和规律。 </vt:lpstr>
      <vt:lpstr> 两根轴  用发展的眼光来评价市场：可以建立描述市场现有状态的存量轴、和描述未来状态的增量轴。  </vt:lpstr>
      <vt:lpstr> 四画像  从市场的竞争画像、规模画像、盈利画像、突破画像四个角度来衡量市场吸引力。 </vt:lpstr>
      <vt:lpstr> 四角色  除了市场吸引力之外，品牌商在市场中的竞争实力是决定细分市场定位的另一个核心要素，可以按照竞争程度分为四个角色：  市场领先者、 市场挑战者、 市场追随者、 市场填空者。 </vt:lpstr>
      <vt:lpstr>路径引导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STP 一套基于品牌商市场价值及价格定位的方法论。  市场细分-分析Segmenting 市场锚定-策略Targeting 竞争定位-工具 Positioning </vt:lpstr>
      <vt:lpstr>PowerPoint 演示文稿</vt:lpstr>
      <vt:lpstr>PowerPoint 演示文稿</vt:lpstr>
      <vt:lpstr>PowerPoint 演示文稿</vt:lpstr>
    </vt:vector>
  </TitlesOfParts>
  <Company>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余帅兵</dc:creator>
  <cp:lastModifiedBy>Helpdesk</cp:lastModifiedBy>
  <cp:revision>782</cp:revision>
  <dcterms:created xsi:type="dcterms:W3CDTF">2017-05-16T09:07:31Z</dcterms:created>
  <dcterms:modified xsi:type="dcterms:W3CDTF">2017-07-21T09:42:59Z</dcterms:modified>
</cp:coreProperties>
</file>