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580" r:id="rId2"/>
    <p:sldId id="597" r:id="rId3"/>
    <p:sldId id="592" r:id="rId4"/>
    <p:sldId id="568" r:id="rId5"/>
    <p:sldId id="579" r:id="rId6"/>
    <p:sldId id="596" r:id="rId7"/>
    <p:sldId id="564" r:id="rId8"/>
    <p:sldId id="584" r:id="rId9"/>
    <p:sldId id="582" r:id="rId10"/>
    <p:sldId id="590" r:id="rId11"/>
    <p:sldId id="583" r:id="rId12"/>
    <p:sldId id="598" r:id="rId13"/>
    <p:sldId id="599" r:id="rId14"/>
    <p:sldId id="600" r:id="rId15"/>
    <p:sldId id="601" r:id="rId16"/>
    <p:sldId id="602" r:id="rId17"/>
    <p:sldId id="603" r:id="rId18"/>
    <p:sldId id="604" r:id="rId19"/>
    <p:sldId id="605" r:id="rId20"/>
  </p:sldIdLst>
  <p:sldSz cx="9144000" cy="5143500" type="screen16x9"/>
  <p:notesSz cx="9144000" cy="6858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34">
          <p15:clr>
            <a:srgbClr val="A4A3A4"/>
          </p15:clr>
        </p15:guide>
        <p15:guide id="4"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1623"/>
    <a:srgbClr val="D29500"/>
    <a:srgbClr val="D69365"/>
    <a:srgbClr val="00CCFF"/>
    <a:srgbClr val="BE51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2" autoAdjust="0"/>
    <p:restoredTop sz="94660"/>
  </p:normalViewPr>
  <p:slideViewPr>
    <p:cSldViewPr snapToGrid="0" showGuides="1">
      <p:cViewPr varScale="1">
        <p:scale>
          <a:sx n="118" d="100"/>
          <a:sy n="118" d="100"/>
        </p:scale>
        <p:origin x="461" y="77"/>
      </p:cViewPr>
      <p:guideLst>
        <p:guide orient="horz" pos="2160"/>
        <p:guide pos="3840"/>
        <p:guide orient="horz" pos="1634"/>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1968"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ushuaibing\Desktop\&#19987;&#21033;&#25968;&#25454;&#20934;&#2279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ushuaibing\Desktop\&#19987;&#21033;&#25968;&#25454;&#20934;&#2279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ushuaibing\Desktop\&#19987;&#21033;&#25968;&#25454;&#20934;&#2279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FF0000">
                <a:alpha val="90000"/>
              </a:srgbClr>
            </a:solidFill>
            <a:ln>
              <a:solidFill>
                <a:srgbClr val="FF0000"/>
              </a:solidFill>
            </a:ln>
          </c:spPr>
          <c:invertIfNegative val="0"/>
          <c:val>
            <c:numRef>
              <c:f>Sheet1!$F$18:$F$19</c:f>
              <c:numCache>
                <c:formatCode>General</c:formatCode>
                <c:ptCount val="2"/>
                <c:pt idx="0">
                  <c:v>45</c:v>
                </c:pt>
                <c:pt idx="1">
                  <c:v>80</c:v>
                </c:pt>
              </c:numCache>
            </c:numRef>
          </c:val>
        </c:ser>
        <c:dLbls>
          <c:showLegendKey val="0"/>
          <c:showVal val="0"/>
          <c:showCatName val="0"/>
          <c:showSerName val="0"/>
          <c:showPercent val="0"/>
          <c:showBubbleSize val="0"/>
        </c:dLbls>
        <c:gapWidth val="80"/>
        <c:axId val="126755408"/>
        <c:axId val="126755968"/>
      </c:barChart>
      <c:catAx>
        <c:axId val="126755408"/>
        <c:scaling>
          <c:orientation val="minMax"/>
        </c:scaling>
        <c:delete val="1"/>
        <c:axPos val="b"/>
        <c:majorTickMark val="out"/>
        <c:minorTickMark val="none"/>
        <c:tickLblPos val="nextTo"/>
        <c:crossAx val="126755968"/>
        <c:crosses val="autoZero"/>
        <c:auto val="1"/>
        <c:lblAlgn val="ctr"/>
        <c:lblOffset val="100"/>
        <c:noMultiLvlLbl val="0"/>
      </c:catAx>
      <c:valAx>
        <c:axId val="126755968"/>
        <c:scaling>
          <c:orientation val="minMax"/>
        </c:scaling>
        <c:delete val="1"/>
        <c:axPos val="l"/>
        <c:numFmt formatCode="General" sourceLinked="1"/>
        <c:majorTickMark val="out"/>
        <c:minorTickMark val="none"/>
        <c:tickLblPos val="nextTo"/>
        <c:crossAx val="12675540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227575642264043E-2"/>
          <c:y val="0.19440742389359916"/>
          <c:w val="0.90851096215203586"/>
          <c:h val="0.68961295069126805"/>
        </c:manualLayout>
      </c:layout>
      <c:barChart>
        <c:barDir val="col"/>
        <c:grouping val="clustered"/>
        <c:varyColors val="0"/>
        <c:ser>
          <c:idx val="0"/>
          <c:order val="0"/>
          <c:tx>
            <c:v>商品数量</c:v>
          </c:tx>
          <c:spPr>
            <a:solidFill>
              <a:srgbClr val="FF0000"/>
            </a:solidFill>
          </c:spPr>
          <c:invertIfNegative val="0"/>
          <c:cat>
            <c:strRef>
              <c:f>Sheet3!$E$7:$E$13</c:f>
              <c:strCache>
                <c:ptCount val="7"/>
                <c:pt idx="0">
                  <c:v>0-50</c:v>
                </c:pt>
                <c:pt idx="1">
                  <c:v>51-100</c:v>
                </c:pt>
                <c:pt idx="2">
                  <c:v>101-150</c:v>
                </c:pt>
                <c:pt idx="3">
                  <c:v>151-200</c:v>
                </c:pt>
                <c:pt idx="4">
                  <c:v>201-250</c:v>
                </c:pt>
                <c:pt idx="5">
                  <c:v>251-300</c:v>
                </c:pt>
                <c:pt idx="6">
                  <c:v>301-350</c:v>
                </c:pt>
              </c:strCache>
            </c:strRef>
          </c:cat>
          <c:val>
            <c:numRef>
              <c:f>Sheet3!$F$7:$F$13</c:f>
              <c:numCache>
                <c:formatCode>General</c:formatCode>
                <c:ptCount val="7"/>
                <c:pt idx="0">
                  <c:v>45</c:v>
                </c:pt>
                <c:pt idx="1">
                  <c:v>56</c:v>
                </c:pt>
                <c:pt idx="2">
                  <c:v>63</c:v>
                </c:pt>
                <c:pt idx="3">
                  <c:v>48</c:v>
                </c:pt>
                <c:pt idx="4">
                  <c:v>59</c:v>
                </c:pt>
                <c:pt idx="5">
                  <c:v>62</c:v>
                </c:pt>
                <c:pt idx="6">
                  <c:v>36</c:v>
                </c:pt>
              </c:numCache>
            </c:numRef>
          </c:val>
        </c:ser>
        <c:dLbls>
          <c:showLegendKey val="0"/>
          <c:showVal val="0"/>
          <c:showCatName val="0"/>
          <c:showSerName val="0"/>
          <c:showPercent val="0"/>
          <c:showBubbleSize val="0"/>
        </c:dLbls>
        <c:gapWidth val="102"/>
        <c:axId val="126758208"/>
        <c:axId val="213168480"/>
      </c:barChart>
      <c:catAx>
        <c:axId val="126758208"/>
        <c:scaling>
          <c:orientation val="minMax"/>
        </c:scaling>
        <c:delete val="0"/>
        <c:axPos val="b"/>
        <c:numFmt formatCode="General" sourceLinked="0"/>
        <c:majorTickMark val="out"/>
        <c:minorTickMark val="none"/>
        <c:tickLblPos val="nextTo"/>
        <c:txPr>
          <a:bodyPr/>
          <a:lstStyle/>
          <a:p>
            <a:pPr>
              <a:defRPr b="0">
                <a:latin typeface="Arial" panose="020B0604020202020204" pitchFamily="34" charset="0"/>
                <a:cs typeface="Arial" panose="020B0604020202020204" pitchFamily="34" charset="0"/>
              </a:defRPr>
            </a:pPr>
            <a:endParaRPr lang="zh-CN"/>
          </a:p>
        </c:txPr>
        <c:crossAx val="213168480"/>
        <c:crosses val="autoZero"/>
        <c:auto val="1"/>
        <c:lblAlgn val="ctr"/>
        <c:lblOffset val="100"/>
        <c:noMultiLvlLbl val="0"/>
      </c:catAx>
      <c:valAx>
        <c:axId val="213168480"/>
        <c:scaling>
          <c:orientation val="minMax"/>
        </c:scaling>
        <c:delete val="0"/>
        <c:axPos val="l"/>
        <c:majorGridlines>
          <c:spPr>
            <a:ln>
              <a:solidFill>
                <a:schemeClr val="bg1">
                  <a:lumMod val="75000"/>
                  <a:alpha val="51000"/>
                </a:schemeClr>
              </a:solidFill>
            </a:ln>
          </c:spPr>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zh-CN"/>
          </a:p>
        </c:txPr>
        <c:crossAx val="126758208"/>
        <c:crosses val="autoZero"/>
        <c:crossBetween val="between"/>
      </c:valAx>
      <c:spPr>
        <a:ln>
          <a:solidFill>
            <a:schemeClr val="bg1">
              <a:lumMod val="75000"/>
            </a:schemeClr>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227575642264043E-2"/>
          <c:y val="0.10314394706021719"/>
          <c:w val="0.90851096215203586"/>
          <c:h val="0.64480122162826858"/>
        </c:manualLayout>
      </c:layout>
      <c:barChart>
        <c:barDir val="col"/>
        <c:grouping val="clustered"/>
        <c:varyColors val="0"/>
        <c:ser>
          <c:idx val="0"/>
          <c:order val="0"/>
          <c:tx>
            <c:v>商品数量</c:v>
          </c:tx>
          <c:spPr>
            <a:solidFill>
              <a:srgbClr val="FF0000"/>
            </a:solidFill>
          </c:spPr>
          <c:invertIfNegative val="0"/>
          <c:cat>
            <c:strRef>
              <c:f>Sheet3!$E$18:$E$24</c:f>
              <c:strCache>
                <c:ptCount val="7"/>
                <c:pt idx="0">
                  <c:v>5-45</c:v>
                </c:pt>
                <c:pt idx="1">
                  <c:v>46-124</c:v>
                </c:pt>
                <c:pt idx="2">
                  <c:v>125-158</c:v>
                </c:pt>
                <c:pt idx="3">
                  <c:v>159-198</c:v>
                </c:pt>
                <c:pt idx="4">
                  <c:v>199-245</c:v>
                </c:pt>
                <c:pt idx="5">
                  <c:v>246-298</c:v>
                </c:pt>
                <c:pt idx="6">
                  <c:v>299-378</c:v>
                </c:pt>
              </c:strCache>
            </c:strRef>
          </c:cat>
          <c:val>
            <c:numRef>
              <c:f>Sheet3!$F$18:$F$24</c:f>
              <c:numCache>
                <c:formatCode>General</c:formatCode>
                <c:ptCount val="7"/>
                <c:pt idx="0">
                  <c:v>45</c:v>
                </c:pt>
                <c:pt idx="1">
                  <c:v>77</c:v>
                </c:pt>
                <c:pt idx="2">
                  <c:v>56</c:v>
                </c:pt>
                <c:pt idx="3">
                  <c:v>40</c:v>
                </c:pt>
                <c:pt idx="4">
                  <c:v>85</c:v>
                </c:pt>
                <c:pt idx="5">
                  <c:v>54</c:v>
                </c:pt>
                <c:pt idx="6">
                  <c:v>46</c:v>
                </c:pt>
              </c:numCache>
            </c:numRef>
          </c:val>
        </c:ser>
        <c:dLbls>
          <c:showLegendKey val="0"/>
          <c:showVal val="0"/>
          <c:showCatName val="0"/>
          <c:showSerName val="0"/>
          <c:showPercent val="0"/>
          <c:showBubbleSize val="0"/>
        </c:dLbls>
        <c:gapWidth val="102"/>
        <c:axId val="213170720"/>
        <c:axId val="213171280"/>
      </c:barChart>
      <c:catAx>
        <c:axId val="213170720"/>
        <c:scaling>
          <c:orientation val="minMax"/>
        </c:scaling>
        <c:delete val="0"/>
        <c:axPos val="b"/>
        <c:numFmt formatCode="General" sourceLinked="0"/>
        <c:majorTickMark val="out"/>
        <c:minorTickMark val="none"/>
        <c:tickLblPos val="nextTo"/>
        <c:txPr>
          <a:bodyPr/>
          <a:lstStyle/>
          <a:p>
            <a:pPr>
              <a:defRPr b="0">
                <a:latin typeface="Arial" panose="020B0604020202020204" pitchFamily="34" charset="0"/>
                <a:cs typeface="Arial" panose="020B0604020202020204" pitchFamily="34" charset="0"/>
              </a:defRPr>
            </a:pPr>
            <a:endParaRPr lang="zh-CN"/>
          </a:p>
        </c:txPr>
        <c:crossAx val="213171280"/>
        <c:crosses val="autoZero"/>
        <c:auto val="1"/>
        <c:lblAlgn val="ctr"/>
        <c:lblOffset val="100"/>
        <c:noMultiLvlLbl val="0"/>
      </c:catAx>
      <c:valAx>
        <c:axId val="213171280"/>
        <c:scaling>
          <c:orientation val="minMax"/>
        </c:scaling>
        <c:delete val="0"/>
        <c:axPos val="l"/>
        <c:majorGridlines>
          <c:spPr>
            <a:ln>
              <a:solidFill>
                <a:schemeClr val="bg1">
                  <a:lumMod val="75000"/>
                  <a:alpha val="51000"/>
                </a:schemeClr>
              </a:solidFill>
            </a:ln>
          </c:spPr>
        </c:majorGridlines>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zh-CN"/>
          </a:p>
        </c:txPr>
        <c:crossAx val="213170720"/>
        <c:crosses val="autoZero"/>
        <c:crossBetween val="between"/>
      </c:valAx>
      <c:spPr>
        <a:ln>
          <a:solidFill>
            <a:schemeClr val="bg1">
              <a:lumMod val="75000"/>
            </a:schemeClr>
          </a:solidFill>
        </a:ln>
      </c:spPr>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3C46E-D7CB-4CC3-8F3F-F58AD26AEEB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B1180458-4584-4156-A3E9-FF1275561577}">
      <dgm:prSet phldrT="[文本]" custT="1"/>
      <dgm:spPr>
        <a:solidFill>
          <a:srgbClr val="FF0000"/>
        </a:solidFill>
      </dgm:spPr>
      <dgm:t>
        <a:bodyPr/>
        <a:lstStyle/>
        <a:p>
          <a:r>
            <a:rPr lang="zh-CN" altLang="en-US" sz="1400" b="1" dirty="0" smtClean="0">
              <a:latin typeface="华文楷体" panose="02010600040101010101" pitchFamily="2" charset="-122"/>
              <a:ea typeface="华文楷体" panose="02010600040101010101" pitchFamily="2" charset="-122"/>
            </a:rPr>
            <a:t>价格</a:t>
          </a:r>
          <a:endParaRPr lang="zh-CN" altLang="en-US" sz="1400" b="1" dirty="0">
            <a:latin typeface="华文楷体" panose="02010600040101010101" pitchFamily="2" charset="-122"/>
            <a:ea typeface="华文楷体" panose="02010600040101010101" pitchFamily="2" charset="-122"/>
          </a:endParaRPr>
        </a:p>
      </dgm:t>
    </dgm:pt>
    <dgm:pt modelId="{B7E53C75-ECE1-4E8F-B3B8-35D546BE3222}" type="parTrans" cxnId="{BF7C524F-7CEA-4C1A-87F8-21608F1E0378}">
      <dgm:prSet/>
      <dgm:spPr/>
      <dgm:t>
        <a:bodyPr/>
        <a:lstStyle/>
        <a:p>
          <a:endParaRPr lang="zh-CN" altLang="en-US"/>
        </a:p>
      </dgm:t>
    </dgm:pt>
    <dgm:pt modelId="{15690E11-366A-4902-BE41-669D5B5FCDA6}" type="sibTrans" cxnId="{BF7C524F-7CEA-4C1A-87F8-21608F1E0378}">
      <dgm:prSet/>
      <dgm:spPr/>
      <dgm:t>
        <a:bodyPr/>
        <a:lstStyle/>
        <a:p>
          <a:endParaRPr lang="zh-CN" altLang="en-US"/>
        </a:p>
      </dgm:t>
    </dgm:pt>
    <dgm:pt modelId="{C60F12E9-F655-44F8-8CEA-918B43C9AFA2}">
      <dgm:prSet phldrT="[文本]" custT="1"/>
      <dgm:spPr>
        <a:solidFill>
          <a:srgbClr val="FF0000"/>
        </a:solidFill>
      </dgm:spPr>
      <dgm:t>
        <a:bodyPr/>
        <a:lstStyle/>
        <a:p>
          <a:r>
            <a:rPr lang="zh-CN" altLang="en-US" sz="1400" b="1" dirty="0" smtClean="0">
              <a:latin typeface="华文楷体" panose="02010600040101010101" pitchFamily="2" charset="-122"/>
              <a:ea typeface="华文楷体" panose="02010600040101010101" pitchFamily="2" charset="-122"/>
            </a:rPr>
            <a:t>行业</a:t>
          </a:r>
          <a:endParaRPr lang="zh-CN" altLang="en-US" sz="1400" b="1" dirty="0">
            <a:latin typeface="华文楷体" panose="02010600040101010101" pitchFamily="2" charset="-122"/>
            <a:ea typeface="华文楷体" panose="02010600040101010101" pitchFamily="2" charset="-122"/>
          </a:endParaRPr>
        </a:p>
      </dgm:t>
    </dgm:pt>
    <dgm:pt modelId="{2107F6D2-B81E-421F-AAB4-AF6F1B437978}" type="parTrans" cxnId="{7741F55B-ACB1-4013-85C7-6049EE8AB2D5}">
      <dgm:prSet/>
      <dgm:spPr/>
      <dgm:t>
        <a:bodyPr/>
        <a:lstStyle/>
        <a:p>
          <a:endParaRPr lang="zh-CN" altLang="en-US"/>
        </a:p>
      </dgm:t>
    </dgm:pt>
    <dgm:pt modelId="{924A199A-66E7-4D4F-8B73-F3F298635161}" type="sibTrans" cxnId="{7741F55B-ACB1-4013-85C7-6049EE8AB2D5}">
      <dgm:prSet/>
      <dgm:spPr/>
      <dgm:t>
        <a:bodyPr/>
        <a:lstStyle/>
        <a:p>
          <a:endParaRPr lang="zh-CN" altLang="en-US"/>
        </a:p>
      </dgm:t>
    </dgm:pt>
    <dgm:pt modelId="{214E4FCB-00AD-442D-9EDE-3AF9DEF9B181}">
      <dgm:prSet phldrT="[文本]" custT="1"/>
      <dgm:spPr>
        <a:solidFill>
          <a:srgbClr val="FF0000"/>
        </a:solidFill>
      </dgm:spPr>
      <dgm:t>
        <a:bodyPr/>
        <a:lstStyle/>
        <a:p>
          <a:r>
            <a:rPr lang="zh-CN" altLang="en-US" sz="1400" b="1" dirty="0" smtClean="0">
              <a:latin typeface="华文楷体" panose="02010600040101010101" pitchFamily="2" charset="-122"/>
              <a:ea typeface="华文楷体" panose="02010600040101010101" pitchFamily="2" charset="-122"/>
            </a:rPr>
            <a:t>品牌</a:t>
          </a:r>
          <a:endParaRPr lang="zh-CN" altLang="en-US" sz="1400" b="1" dirty="0">
            <a:latin typeface="华文楷体" panose="02010600040101010101" pitchFamily="2" charset="-122"/>
            <a:ea typeface="华文楷体" panose="02010600040101010101" pitchFamily="2" charset="-122"/>
          </a:endParaRPr>
        </a:p>
      </dgm:t>
    </dgm:pt>
    <dgm:pt modelId="{A387D093-A0E5-4627-B3C3-130C53987701}" type="parTrans" cxnId="{F2D2842B-60EE-42A9-AB7C-88E9F18A7CDC}">
      <dgm:prSet/>
      <dgm:spPr/>
      <dgm:t>
        <a:bodyPr/>
        <a:lstStyle/>
        <a:p>
          <a:endParaRPr lang="zh-CN" altLang="en-US"/>
        </a:p>
      </dgm:t>
    </dgm:pt>
    <dgm:pt modelId="{8A9FD139-EFAC-4E0A-AE44-D0C4DC176AA3}" type="sibTrans" cxnId="{F2D2842B-60EE-42A9-AB7C-88E9F18A7CDC}">
      <dgm:prSet/>
      <dgm:spPr/>
      <dgm:t>
        <a:bodyPr/>
        <a:lstStyle/>
        <a:p>
          <a:endParaRPr lang="zh-CN" altLang="en-US"/>
        </a:p>
      </dgm:t>
    </dgm:pt>
    <dgm:pt modelId="{8A670CF0-7666-4601-9515-39E5906AD863}">
      <dgm:prSet phldrT="[文本]" custT="1"/>
      <dgm:spPr>
        <a:solidFill>
          <a:srgbClr val="FF0000"/>
        </a:solidFill>
      </dgm:spPr>
      <dgm:t>
        <a:bodyPr/>
        <a:lstStyle/>
        <a:p>
          <a:r>
            <a:rPr lang="zh-CN" altLang="en-US" sz="1400" b="1" dirty="0" smtClean="0">
              <a:latin typeface="华文楷体" panose="02010600040101010101" pitchFamily="2" charset="-122"/>
              <a:ea typeface="华文楷体" panose="02010600040101010101" pitchFamily="2" charset="-122"/>
            </a:rPr>
            <a:t>商品</a:t>
          </a:r>
          <a:endParaRPr lang="zh-CN" altLang="en-US" sz="1400" b="1" dirty="0">
            <a:latin typeface="华文楷体" panose="02010600040101010101" pitchFamily="2" charset="-122"/>
            <a:ea typeface="华文楷体" panose="02010600040101010101" pitchFamily="2" charset="-122"/>
          </a:endParaRPr>
        </a:p>
      </dgm:t>
    </dgm:pt>
    <dgm:pt modelId="{F408EB8A-9A77-4762-B1C5-3E989D6F6F1A}" type="parTrans" cxnId="{BF4320DF-A66D-493D-A8F3-2A577EE985F4}">
      <dgm:prSet/>
      <dgm:spPr/>
      <dgm:t>
        <a:bodyPr/>
        <a:lstStyle/>
        <a:p>
          <a:endParaRPr lang="zh-CN" altLang="en-US"/>
        </a:p>
      </dgm:t>
    </dgm:pt>
    <dgm:pt modelId="{83FBCC63-E0FA-4C11-A8DE-07EA4AF47574}" type="sibTrans" cxnId="{BF4320DF-A66D-493D-A8F3-2A577EE985F4}">
      <dgm:prSet/>
      <dgm:spPr/>
      <dgm:t>
        <a:bodyPr/>
        <a:lstStyle/>
        <a:p>
          <a:endParaRPr lang="zh-CN" altLang="en-US"/>
        </a:p>
      </dgm:t>
    </dgm:pt>
    <dgm:pt modelId="{D5FD1533-C886-4C34-932F-2F8992A54896}" type="pres">
      <dgm:prSet presAssocID="{C723C46E-D7CB-4CC3-8F3F-F58AD26AEEBA}" presName="cycle" presStyleCnt="0">
        <dgm:presLayoutVars>
          <dgm:chMax val="1"/>
          <dgm:dir/>
          <dgm:animLvl val="ctr"/>
          <dgm:resizeHandles val="exact"/>
        </dgm:presLayoutVars>
      </dgm:prSet>
      <dgm:spPr/>
      <dgm:t>
        <a:bodyPr/>
        <a:lstStyle/>
        <a:p>
          <a:endParaRPr lang="zh-CN" altLang="en-US"/>
        </a:p>
      </dgm:t>
    </dgm:pt>
    <dgm:pt modelId="{BFF90D8A-4F35-4804-A3BD-4F3F215E7107}" type="pres">
      <dgm:prSet presAssocID="{B1180458-4584-4156-A3E9-FF1275561577}" presName="centerShape" presStyleLbl="node0" presStyleIdx="0" presStyleCnt="1" custScaleX="68128" custScaleY="66654"/>
      <dgm:spPr/>
      <dgm:t>
        <a:bodyPr/>
        <a:lstStyle/>
        <a:p>
          <a:endParaRPr lang="zh-CN" altLang="en-US"/>
        </a:p>
      </dgm:t>
    </dgm:pt>
    <dgm:pt modelId="{671AC8C8-D75D-4028-95C4-5292044AAD8E}" type="pres">
      <dgm:prSet presAssocID="{2107F6D2-B81E-421F-AAB4-AF6F1B437978}" presName="parTrans" presStyleLbl="bgSibTrans2D1" presStyleIdx="0" presStyleCnt="3"/>
      <dgm:spPr/>
      <dgm:t>
        <a:bodyPr/>
        <a:lstStyle/>
        <a:p>
          <a:endParaRPr lang="zh-CN" altLang="en-US"/>
        </a:p>
      </dgm:t>
    </dgm:pt>
    <dgm:pt modelId="{55FE4BF2-EEB9-4143-8AC5-BB9EAB8E9487}" type="pres">
      <dgm:prSet presAssocID="{C60F12E9-F655-44F8-8CEA-918B43C9AFA2}" presName="node" presStyleLbl="node1" presStyleIdx="0" presStyleCnt="3" custScaleX="67883" custScaleY="43224" custRadScaleRad="86530" custRadScaleInc="2999">
        <dgm:presLayoutVars>
          <dgm:bulletEnabled val="1"/>
        </dgm:presLayoutVars>
      </dgm:prSet>
      <dgm:spPr/>
      <dgm:t>
        <a:bodyPr/>
        <a:lstStyle/>
        <a:p>
          <a:endParaRPr lang="zh-CN" altLang="en-US"/>
        </a:p>
      </dgm:t>
    </dgm:pt>
    <dgm:pt modelId="{407187FA-C685-4FD6-8596-96C976CCD010}" type="pres">
      <dgm:prSet presAssocID="{A387D093-A0E5-4627-B3C3-130C53987701}" presName="parTrans" presStyleLbl="bgSibTrans2D1" presStyleIdx="1" presStyleCnt="3"/>
      <dgm:spPr/>
      <dgm:t>
        <a:bodyPr/>
        <a:lstStyle/>
        <a:p>
          <a:endParaRPr lang="zh-CN" altLang="en-US"/>
        </a:p>
      </dgm:t>
    </dgm:pt>
    <dgm:pt modelId="{F413DE27-F497-48F5-BD81-13059D26A803}" type="pres">
      <dgm:prSet presAssocID="{214E4FCB-00AD-442D-9EDE-3AF9DEF9B181}" presName="node" presStyleLbl="node1" presStyleIdx="1" presStyleCnt="3" custScaleX="66168" custScaleY="39156" custRadScaleRad="79516" custRadScaleInc="948">
        <dgm:presLayoutVars>
          <dgm:bulletEnabled val="1"/>
        </dgm:presLayoutVars>
      </dgm:prSet>
      <dgm:spPr/>
      <dgm:t>
        <a:bodyPr/>
        <a:lstStyle/>
        <a:p>
          <a:endParaRPr lang="zh-CN" altLang="en-US"/>
        </a:p>
      </dgm:t>
    </dgm:pt>
    <dgm:pt modelId="{C15B3E49-A51C-4024-AB86-84B10D17D525}" type="pres">
      <dgm:prSet presAssocID="{F408EB8A-9A77-4762-B1C5-3E989D6F6F1A}" presName="parTrans" presStyleLbl="bgSibTrans2D1" presStyleIdx="2" presStyleCnt="3"/>
      <dgm:spPr/>
      <dgm:t>
        <a:bodyPr/>
        <a:lstStyle/>
        <a:p>
          <a:endParaRPr lang="zh-CN" altLang="en-US"/>
        </a:p>
      </dgm:t>
    </dgm:pt>
    <dgm:pt modelId="{2DEB2314-4E32-402C-887D-D40D5DB46540}" type="pres">
      <dgm:prSet presAssocID="{8A670CF0-7666-4601-9515-39E5906AD863}" presName="node" presStyleLbl="node1" presStyleIdx="2" presStyleCnt="3" custScaleX="74353" custScaleY="45024" custRadScaleRad="83283" custRadScaleInc="-6979">
        <dgm:presLayoutVars>
          <dgm:bulletEnabled val="1"/>
        </dgm:presLayoutVars>
      </dgm:prSet>
      <dgm:spPr/>
      <dgm:t>
        <a:bodyPr/>
        <a:lstStyle/>
        <a:p>
          <a:endParaRPr lang="zh-CN" altLang="en-US"/>
        </a:p>
      </dgm:t>
    </dgm:pt>
  </dgm:ptLst>
  <dgm:cxnLst>
    <dgm:cxn modelId="{BF7C524F-7CEA-4C1A-87F8-21608F1E0378}" srcId="{C723C46E-D7CB-4CC3-8F3F-F58AD26AEEBA}" destId="{B1180458-4584-4156-A3E9-FF1275561577}" srcOrd="0" destOrd="0" parTransId="{B7E53C75-ECE1-4E8F-B3B8-35D546BE3222}" sibTransId="{15690E11-366A-4902-BE41-669D5B5FCDA6}"/>
    <dgm:cxn modelId="{F3A54996-5B1E-4E9B-8B69-A762B880AEA1}" type="presOf" srcId="{C723C46E-D7CB-4CC3-8F3F-F58AD26AEEBA}" destId="{D5FD1533-C886-4C34-932F-2F8992A54896}" srcOrd="0" destOrd="0" presId="urn:microsoft.com/office/officeart/2005/8/layout/radial4"/>
    <dgm:cxn modelId="{0257874D-3BDE-4745-BC1F-8669DD422861}" type="presOf" srcId="{2107F6D2-B81E-421F-AAB4-AF6F1B437978}" destId="{671AC8C8-D75D-4028-95C4-5292044AAD8E}" srcOrd="0" destOrd="0" presId="urn:microsoft.com/office/officeart/2005/8/layout/radial4"/>
    <dgm:cxn modelId="{33EF46A2-F35E-49B5-806C-DB73441BDAE0}" type="presOf" srcId="{F408EB8A-9A77-4762-B1C5-3E989D6F6F1A}" destId="{C15B3E49-A51C-4024-AB86-84B10D17D525}" srcOrd="0" destOrd="0" presId="urn:microsoft.com/office/officeart/2005/8/layout/radial4"/>
    <dgm:cxn modelId="{F2D2842B-60EE-42A9-AB7C-88E9F18A7CDC}" srcId="{B1180458-4584-4156-A3E9-FF1275561577}" destId="{214E4FCB-00AD-442D-9EDE-3AF9DEF9B181}" srcOrd="1" destOrd="0" parTransId="{A387D093-A0E5-4627-B3C3-130C53987701}" sibTransId="{8A9FD139-EFAC-4E0A-AE44-D0C4DC176AA3}"/>
    <dgm:cxn modelId="{3057BA50-D239-4B62-A020-13BDDEB4B9F3}" type="presOf" srcId="{8A670CF0-7666-4601-9515-39E5906AD863}" destId="{2DEB2314-4E32-402C-887D-D40D5DB46540}" srcOrd="0" destOrd="0" presId="urn:microsoft.com/office/officeart/2005/8/layout/radial4"/>
    <dgm:cxn modelId="{BF4320DF-A66D-493D-A8F3-2A577EE985F4}" srcId="{B1180458-4584-4156-A3E9-FF1275561577}" destId="{8A670CF0-7666-4601-9515-39E5906AD863}" srcOrd="2" destOrd="0" parTransId="{F408EB8A-9A77-4762-B1C5-3E989D6F6F1A}" sibTransId="{83FBCC63-E0FA-4C11-A8DE-07EA4AF47574}"/>
    <dgm:cxn modelId="{6CBCA21A-DB8F-4320-88F2-13B1DF1A6552}" type="presOf" srcId="{C60F12E9-F655-44F8-8CEA-918B43C9AFA2}" destId="{55FE4BF2-EEB9-4143-8AC5-BB9EAB8E9487}" srcOrd="0" destOrd="0" presId="urn:microsoft.com/office/officeart/2005/8/layout/radial4"/>
    <dgm:cxn modelId="{7741F55B-ACB1-4013-85C7-6049EE8AB2D5}" srcId="{B1180458-4584-4156-A3E9-FF1275561577}" destId="{C60F12E9-F655-44F8-8CEA-918B43C9AFA2}" srcOrd="0" destOrd="0" parTransId="{2107F6D2-B81E-421F-AAB4-AF6F1B437978}" sibTransId="{924A199A-66E7-4D4F-8B73-F3F298635161}"/>
    <dgm:cxn modelId="{0D52A489-C410-4EF1-9BB1-FD4C70F10416}" type="presOf" srcId="{214E4FCB-00AD-442D-9EDE-3AF9DEF9B181}" destId="{F413DE27-F497-48F5-BD81-13059D26A803}" srcOrd="0" destOrd="0" presId="urn:microsoft.com/office/officeart/2005/8/layout/radial4"/>
    <dgm:cxn modelId="{B158D9A0-3466-4311-8FDE-2E53DA684BA7}" type="presOf" srcId="{A387D093-A0E5-4627-B3C3-130C53987701}" destId="{407187FA-C685-4FD6-8596-96C976CCD010}" srcOrd="0" destOrd="0" presId="urn:microsoft.com/office/officeart/2005/8/layout/radial4"/>
    <dgm:cxn modelId="{C32F1C31-18D6-4E58-83A3-D3CB463607FA}" type="presOf" srcId="{B1180458-4584-4156-A3E9-FF1275561577}" destId="{BFF90D8A-4F35-4804-A3BD-4F3F215E7107}" srcOrd="0" destOrd="0" presId="urn:microsoft.com/office/officeart/2005/8/layout/radial4"/>
    <dgm:cxn modelId="{07805622-D91B-4725-82BD-B7556DBAC82E}" type="presParOf" srcId="{D5FD1533-C886-4C34-932F-2F8992A54896}" destId="{BFF90D8A-4F35-4804-A3BD-4F3F215E7107}" srcOrd="0" destOrd="0" presId="urn:microsoft.com/office/officeart/2005/8/layout/radial4"/>
    <dgm:cxn modelId="{9F6CFB5C-B838-43B9-8B20-29992FE20466}" type="presParOf" srcId="{D5FD1533-C886-4C34-932F-2F8992A54896}" destId="{671AC8C8-D75D-4028-95C4-5292044AAD8E}" srcOrd="1" destOrd="0" presId="urn:microsoft.com/office/officeart/2005/8/layout/radial4"/>
    <dgm:cxn modelId="{A0DF56B0-6A9C-45DA-B272-ABCF8EBC870D}" type="presParOf" srcId="{D5FD1533-C886-4C34-932F-2F8992A54896}" destId="{55FE4BF2-EEB9-4143-8AC5-BB9EAB8E9487}" srcOrd="2" destOrd="0" presId="urn:microsoft.com/office/officeart/2005/8/layout/radial4"/>
    <dgm:cxn modelId="{531D21FE-1E01-43E6-AFE5-D623ACEA685C}" type="presParOf" srcId="{D5FD1533-C886-4C34-932F-2F8992A54896}" destId="{407187FA-C685-4FD6-8596-96C976CCD010}" srcOrd="3" destOrd="0" presId="urn:microsoft.com/office/officeart/2005/8/layout/radial4"/>
    <dgm:cxn modelId="{9CF7DB8D-E2FE-4752-9D2F-3AC20C91EC58}" type="presParOf" srcId="{D5FD1533-C886-4C34-932F-2F8992A54896}" destId="{F413DE27-F497-48F5-BD81-13059D26A803}" srcOrd="4" destOrd="0" presId="urn:microsoft.com/office/officeart/2005/8/layout/radial4"/>
    <dgm:cxn modelId="{15256DD1-7326-4C0F-892C-D98C5676D82C}" type="presParOf" srcId="{D5FD1533-C886-4C34-932F-2F8992A54896}" destId="{C15B3E49-A51C-4024-AB86-84B10D17D525}" srcOrd="5" destOrd="0" presId="urn:microsoft.com/office/officeart/2005/8/layout/radial4"/>
    <dgm:cxn modelId="{69AE7461-2CBF-4FDF-9165-A11AE9ECB99B}" type="presParOf" srcId="{D5FD1533-C886-4C34-932F-2F8992A54896}" destId="{2DEB2314-4E32-402C-887D-D40D5DB46540}"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FAB9CA-C021-4444-9EC9-87F5DB653DE6}" type="doc">
      <dgm:prSet loTypeId="urn:microsoft.com/office/officeart/2005/8/layout/pyramid3" loCatId="pyramid" qsTypeId="urn:microsoft.com/office/officeart/2005/8/quickstyle/simple1" qsCatId="simple" csTypeId="urn:microsoft.com/office/officeart/2005/8/colors/accent0_3" csCatId="mainScheme" phldr="1"/>
      <dgm:spPr/>
    </dgm:pt>
    <dgm:pt modelId="{F37D9214-EA25-40FD-A08B-30992935157A}">
      <dgm:prSet phldrT="[文本]" custT="1"/>
      <dgm:spPr/>
      <dgm:t>
        <a:bodyPr anchor="b"/>
        <a:lstStyle/>
        <a:p>
          <a:pPr>
            <a:lnSpc>
              <a:spcPts val="1500"/>
            </a:lnSpc>
          </a:pPr>
          <a:r>
            <a:rPr lang="zh-CN" altLang="en-US" sz="1800" b="1" dirty="0" smtClean="0">
              <a:solidFill>
                <a:schemeClr val="bg1"/>
              </a:solidFill>
              <a:latin typeface="华文楷体" panose="02010600040101010101" pitchFamily="2" charset="-122"/>
              <a:ea typeface="华文楷体" panose="02010600040101010101" pitchFamily="2" charset="-122"/>
            </a:rPr>
            <a:t>商品属性</a:t>
          </a:r>
          <a:r>
            <a:rPr lang="en-US" altLang="zh-CN" sz="1800" b="1" dirty="0" smtClean="0">
              <a:solidFill>
                <a:schemeClr val="bg1"/>
              </a:solidFill>
              <a:latin typeface="华文楷体" panose="02010600040101010101" pitchFamily="2" charset="-122"/>
              <a:ea typeface="华文楷体" panose="02010600040101010101" pitchFamily="2" charset="-122"/>
            </a:rPr>
            <a:t>&amp;</a:t>
          </a:r>
        </a:p>
        <a:p>
          <a:pPr>
            <a:lnSpc>
              <a:spcPts val="1500"/>
            </a:lnSpc>
          </a:pPr>
          <a:r>
            <a:rPr lang="zh-CN" altLang="en-US" sz="1800" b="1" dirty="0" smtClean="0">
              <a:solidFill>
                <a:schemeClr val="bg1"/>
              </a:solidFill>
              <a:latin typeface="华文楷体" panose="02010600040101010101" pitchFamily="2" charset="-122"/>
              <a:ea typeface="华文楷体" panose="02010600040101010101" pitchFamily="2" charset="-122"/>
            </a:rPr>
            <a:t>商品特征</a:t>
          </a:r>
          <a:endParaRPr lang="zh-CN" altLang="en-US" sz="1800" b="1" dirty="0">
            <a:solidFill>
              <a:schemeClr val="bg1"/>
            </a:solidFill>
            <a:latin typeface="华文楷体" panose="02010600040101010101" pitchFamily="2" charset="-122"/>
            <a:ea typeface="华文楷体" panose="02010600040101010101" pitchFamily="2" charset="-122"/>
          </a:endParaRPr>
        </a:p>
      </dgm:t>
    </dgm:pt>
    <dgm:pt modelId="{2340AEA3-4E77-4F49-90C5-9DD184B39705}" type="parTrans" cxnId="{2DE1BC99-ADED-4ED8-AD88-9BA068D54AEE}">
      <dgm:prSet/>
      <dgm:spPr/>
      <dgm:t>
        <a:bodyPr/>
        <a:lstStyle/>
        <a:p>
          <a:endParaRPr lang="zh-CN" altLang="en-US"/>
        </a:p>
      </dgm:t>
    </dgm:pt>
    <dgm:pt modelId="{86BBBCD0-2111-4465-9FC5-5D0AB150BF8C}" type="sibTrans" cxnId="{2DE1BC99-ADED-4ED8-AD88-9BA068D54AEE}">
      <dgm:prSet/>
      <dgm:spPr/>
      <dgm:t>
        <a:bodyPr/>
        <a:lstStyle/>
        <a:p>
          <a:endParaRPr lang="zh-CN" altLang="en-US"/>
        </a:p>
      </dgm:t>
    </dgm:pt>
    <dgm:pt modelId="{ED3FF3EC-9E24-4929-B3A3-AA9E69EE56E3}">
      <dgm:prSet phldrT="[文本]" custT="1"/>
      <dgm:spPr/>
      <dgm:t>
        <a:bodyPr anchor="b"/>
        <a:lstStyle/>
        <a:p>
          <a:pPr>
            <a:lnSpc>
              <a:spcPts val="1500"/>
            </a:lnSpc>
          </a:pPr>
          <a:r>
            <a:rPr lang="zh-CN" altLang="en-US" sz="1800" b="1" dirty="0" smtClean="0">
              <a:solidFill>
                <a:schemeClr val="bg1"/>
              </a:solidFill>
              <a:latin typeface="华文楷体" panose="02010600040101010101" pitchFamily="2" charset="-122"/>
              <a:ea typeface="华文楷体" panose="02010600040101010101" pitchFamily="2" charset="-122"/>
            </a:rPr>
            <a:t>关键属性</a:t>
          </a:r>
          <a:r>
            <a:rPr lang="en-US" altLang="zh-CN" sz="1800" b="1" dirty="0" smtClean="0">
              <a:solidFill>
                <a:schemeClr val="bg1"/>
              </a:solidFill>
              <a:latin typeface="华文楷体" panose="02010600040101010101" pitchFamily="2" charset="-122"/>
              <a:ea typeface="华文楷体" panose="02010600040101010101" pitchFamily="2" charset="-122"/>
            </a:rPr>
            <a:t>&amp;</a:t>
          </a:r>
        </a:p>
        <a:p>
          <a:pPr>
            <a:lnSpc>
              <a:spcPts val="1500"/>
            </a:lnSpc>
          </a:pPr>
          <a:r>
            <a:rPr lang="zh-CN" altLang="en-US" sz="1800" b="1" dirty="0" smtClean="0">
              <a:solidFill>
                <a:schemeClr val="bg1"/>
              </a:solidFill>
              <a:latin typeface="华文楷体" panose="02010600040101010101" pitchFamily="2" charset="-122"/>
              <a:ea typeface="华文楷体" panose="02010600040101010101" pitchFamily="2" charset="-122"/>
            </a:rPr>
            <a:t>频繁特征</a:t>
          </a:r>
          <a:endParaRPr lang="zh-CN" altLang="en-US" sz="1800" b="1" dirty="0">
            <a:solidFill>
              <a:schemeClr val="bg1"/>
            </a:solidFill>
            <a:latin typeface="华文楷体" panose="02010600040101010101" pitchFamily="2" charset="-122"/>
            <a:ea typeface="华文楷体" panose="02010600040101010101" pitchFamily="2" charset="-122"/>
          </a:endParaRPr>
        </a:p>
      </dgm:t>
    </dgm:pt>
    <dgm:pt modelId="{8FBA13C7-CAB9-4E3F-B805-E99B3A7AB927}" type="parTrans" cxnId="{20A65B24-D329-46B0-A64E-1E63D8CCFE1F}">
      <dgm:prSet/>
      <dgm:spPr/>
      <dgm:t>
        <a:bodyPr/>
        <a:lstStyle/>
        <a:p>
          <a:endParaRPr lang="zh-CN" altLang="en-US"/>
        </a:p>
      </dgm:t>
    </dgm:pt>
    <dgm:pt modelId="{16ABABEF-4667-41D2-AA7D-3C9CB187397B}" type="sibTrans" cxnId="{20A65B24-D329-46B0-A64E-1E63D8CCFE1F}">
      <dgm:prSet/>
      <dgm:spPr/>
      <dgm:t>
        <a:bodyPr/>
        <a:lstStyle/>
        <a:p>
          <a:endParaRPr lang="zh-CN" altLang="en-US"/>
        </a:p>
      </dgm:t>
    </dgm:pt>
    <dgm:pt modelId="{BCE7FDAC-1938-42A6-AE2C-6B463791AD95}">
      <dgm:prSet phldrT="[文本]" custT="1"/>
      <dgm:spPr/>
      <dgm:t>
        <a:bodyPr anchor="ctr"/>
        <a:lstStyle/>
        <a:p>
          <a:pPr>
            <a:lnSpc>
              <a:spcPct val="100000"/>
            </a:lnSpc>
          </a:pPr>
          <a:r>
            <a:rPr lang="zh-CN" altLang="en-US" sz="1800" b="1" dirty="0" smtClean="0">
              <a:solidFill>
                <a:schemeClr val="bg1"/>
              </a:solidFill>
              <a:latin typeface="华文楷体" panose="02010600040101010101" pitchFamily="2" charset="-122"/>
              <a:ea typeface="华文楷体" panose="02010600040101010101" pitchFamily="2" charset="-122"/>
            </a:rPr>
            <a:t>畅销特征集</a:t>
          </a:r>
          <a:r>
            <a:rPr lang="en-US" altLang="zh-CN" sz="1800" b="1" dirty="0" smtClean="0">
              <a:solidFill>
                <a:schemeClr val="bg1"/>
              </a:solidFill>
              <a:latin typeface="华文楷体" panose="02010600040101010101" pitchFamily="2" charset="-122"/>
              <a:ea typeface="华文楷体" panose="02010600040101010101" pitchFamily="2" charset="-122"/>
            </a:rPr>
            <a:t>&amp;</a:t>
          </a:r>
          <a:r>
            <a:rPr lang="zh-CN" altLang="en-US" sz="1800" b="1" dirty="0" smtClean="0">
              <a:solidFill>
                <a:schemeClr val="bg1"/>
              </a:solidFill>
              <a:latin typeface="华文楷体" panose="02010600040101010101" pitchFamily="2" charset="-122"/>
              <a:ea typeface="华文楷体" panose="02010600040101010101" pitchFamily="2" charset="-122"/>
            </a:rPr>
            <a:t>高潜特征集</a:t>
          </a:r>
          <a:endParaRPr lang="zh-CN" altLang="en-US" sz="1800" b="1" dirty="0">
            <a:solidFill>
              <a:schemeClr val="bg1"/>
            </a:solidFill>
            <a:latin typeface="华文楷体" panose="02010600040101010101" pitchFamily="2" charset="-122"/>
            <a:ea typeface="华文楷体" panose="02010600040101010101" pitchFamily="2" charset="-122"/>
          </a:endParaRPr>
        </a:p>
      </dgm:t>
    </dgm:pt>
    <dgm:pt modelId="{5082D166-09DA-4165-9CE1-39BD24EBD5F1}" type="parTrans" cxnId="{D14D21C9-73F5-4249-820A-B1B35A2CAF54}">
      <dgm:prSet/>
      <dgm:spPr/>
      <dgm:t>
        <a:bodyPr/>
        <a:lstStyle/>
        <a:p>
          <a:endParaRPr lang="zh-CN" altLang="en-US"/>
        </a:p>
      </dgm:t>
    </dgm:pt>
    <dgm:pt modelId="{95BC172A-AD15-4A81-8AA2-5D83AC0EBE85}" type="sibTrans" cxnId="{D14D21C9-73F5-4249-820A-B1B35A2CAF54}">
      <dgm:prSet/>
      <dgm:spPr/>
      <dgm:t>
        <a:bodyPr/>
        <a:lstStyle/>
        <a:p>
          <a:endParaRPr lang="zh-CN" altLang="en-US"/>
        </a:p>
      </dgm:t>
    </dgm:pt>
    <dgm:pt modelId="{A6BB1CC2-F3FB-4CE0-8BB2-7418FAAAA27E}">
      <dgm:prSet phldrT="[文本]" custT="1"/>
      <dgm:spPr/>
      <dgm:t>
        <a:bodyPr/>
        <a:lstStyle/>
        <a:p>
          <a:pPr>
            <a:lnSpc>
              <a:spcPts val="1500"/>
            </a:lnSpc>
          </a:pPr>
          <a:r>
            <a:rPr lang="en-US" altLang="zh-CN" sz="1800" b="1" dirty="0" smtClean="0">
              <a:solidFill>
                <a:schemeClr val="bg1"/>
              </a:solidFill>
              <a:latin typeface="华文楷体" panose="02010600040101010101" pitchFamily="2" charset="-122"/>
              <a:ea typeface="华文楷体" panose="02010600040101010101" pitchFamily="2" charset="-122"/>
            </a:rPr>
            <a:t>AI</a:t>
          </a:r>
          <a:r>
            <a:rPr lang="zh-CN" altLang="en-US" sz="1800" b="1" dirty="0" smtClean="0">
              <a:solidFill>
                <a:schemeClr val="bg1"/>
              </a:solidFill>
              <a:latin typeface="华文楷体" panose="02010600040101010101" pitchFamily="2" charset="-122"/>
              <a:ea typeface="华文楷体" panose="02010600040101010101" pitchFamily="2" charset="-122"/>
            </a:rPr>
            <a:t>好</a:t>
          </a:r>
          <a:endParaRPr lang="en-US" altLang="zh-CN" sz="1800" b="1" dirty="0" smtClean="0">
            <a:solidFill>
              <a:schemeClr val="bg1"/>
            </a:solidFill>
            <a:latin typeface="华文楷体" panose="02010600040101010101" pitchFamily="2" charset="-122"/>
            <a:ea typeface="华文楷体" panose="02010600040101010101" pitchFamily="2" charset="-122"/>
          </a:endParaRPr>
        </a:p>
        <a:p>
          <a:pPr>
            <a:lnSpc>
              <a:spcPts val="1500"/>
            </a:lnSpc>
          </a:pPr>
          <a:r>
            <a:rPr lang="zh-CN" altLang="en-US" sz="1800" b="1" dirty="0" smtClean="0">
              <a:solidFill>
                <a:schemeClr val="bg1"/>
              </a:solidFill>
              <a:latin typeface="华文楷体" panose="02010600040101010101" pitchFamily="2" charset="-122"/>
              <a:ea typeface="华文楷体" panose="02010600040101010101" pitchFamily="2" charset="-122"/>
            </a:rPr>
            <a:t>采销</a:t>
          </a:r>
          <a:endParaRPr lang="en-US" altLang="zh-CN" sz="1800" b="1" dirty="0" smtClean="0">
            <a:solidFill>
              <a:schemeClr val="bg1"/>
            </a:solidFill>
            <a:latin typeface="华文楷体" panose="02010600040101010101" pitchFamily="2" charset="-122"/>
            <a:ea typeface="华文楷体" panose="02010600040101010101" pitchFamily="2" charset="-122"/>
          </a:endParaRPr>
        </a:p>
        <a:p>
          <a:pPr>
            <a:lnSpc>
              <a:spcPct val="90000"/>
            </a:lnSpc>
          </a:pPr>
          <a:endParaRPr lang="zh-CN" altLang="en-US" sz="1800" b="1" dirty="0">
            <a:solidFill>
              <a:schemeClr val="bg1"/>
            </a:solidFill>
            <a:latin typeface="华文楷体" panose="02010600040101010101" pitchFamily="2" charset="-122"/>
            <a:ea typeface="华文楷体" panose="02010600040101010101" pitchFamily="2" charset="-122"/>
          </a:endParaRPr>
        </a:p>
      </dgm:t>
    </dgm:pt>
    <dgm:pt modelId="{191C6637-F6E9-4C97-A396-932F9FC15724}" type="parTrans" cxnId="{779F7B9E-1ACF-4FC4-8FD9-988EBD23D50D}">
      <dgm:prSet/>
      <dgm:spPr/>
      <dgm:t>
        <a:bodyPr/>
        <a:lstStyle/>
        <a:p>
          <a:endParaRPr lang="zh-CN" altLang="en-US"/>
        </a:p>
      </dgm:t>
    </dgm:pt>
    <dgm:pt modelId="{567FC281-4879-41D7-BC0B-A4F377DBD605}" type="sibTrans" cxnId="{779F7B9E-1ACF-4FC4-8FD9-988EBD23D50D}">
      <dgm:prSet/>
      <dgm:spPr/>
      <dgm:t>
        <a:bodyPr/>
        <a:lstStyle/>
        <a:p>
          <a:endParaRPr lang="zh-CN" altLang="en-US"/>
        </a:p>
      </dgm:t>
    </dgm:pt>
    <dgm:pt modelId="{6720AF20-AB8E-45F0-82E0-64911ED2B277}" type="pres">
      <dgm:prSet presAssocID="{0FFAB9CA-C021-4444-9EC9-87F5DB653DE6}" presName="Name0" presStyleCnt="0">
        <dgm:presLayoutVars>
          <dgm:dir/>
          <dgm:animLvl val="lvl"/>
          <dgm:resizeHandles val="exact"/>
        </dgm:presLayoutVars>
      </dgm:prSet>
      <dgm:spPr/>
    </dgm:pt>
    <dgm:pt modelId="{2B234674-75AD-4DDD-B6BF-ABF026B892FE}" type="pres">
      <dgm:prSet presAssocID="{F37D9214-EA25-40FD-A08B-30992935157A}" presName="Name8" presStyleCnt="0"/>
      <dgm:spPr/>
    </dgm:pt>
    <dgm:pt modelId="{3D4D9A20-0CE4-4740-9ED8-A0F6C48A4166}" type="pres">
      <dgm:prSet presAssocID="{F37D9214-EA25-40FD-A08B-30992935157A}" presName="level" presStyleLbl="node1" presStyleIdx="0" presStyleCnt="4" custScaleY="43085" custLinFactNeighborX="255" custLinFactNeighborY="-2575">
        <dgm:presLayoutVars>
          <dgm:chMax val="1"/>
          <dgm:bulletEnabled val="1"/>
        </dgm:presLayoutVars>
      </dgm:prSet>
      <dgm:spPr/>
      <dgm:t>
        <a:bodyPr/>
        <a:lstStyle/>
        <a:p>
          <a:endParaRPr lang="zh-CN" altLang="en-US"/>
        </a:p>
      </dgm:t>
    </dgm:pt>
    <dgm:pt modelId="{6C264698-3F59-4073-95BF-4909310A8033}" type="pres">
      <dgm:prSet presAssocID="{F37D9214-EA25-40FD-A08B-30992935157A}" presName="levelTx" presStyleLbl="revTx" presStyleIdx="0" presStyleCnt="0">
        <dgm:presLayoutVars>
          <dgm:chMax val="1"/>
          <dgm:bulletEnabled val="1"/>
        </dgm:presLayoutVars>
      </dgm:prSet>
      <dgm:spPr/>
      <dgm:t>
        <a:bodyPr/>
        <a:lstStyle/>
        <a:p>
          <a:endParaRPr lang="zh-CN" altLang="en-US"/>
        </a:p>
      </dgm:t>
    </dgm:pt>
    <dgm:pt modelId="{8B6F06C5-3745-4CF2-B671-C7D26BC1D21B}" type="pres">
      <dgm:prSet presAssocID="{ED3FF3EC-9E24-4929-B3A3-AA9E69EE56E3}" presName="Name8" presStyleCnt="0"/>
      <dgm:spPr/>
    </dgm:pt>
    <dgm:pt modelId="{AB9B727B-2D76-47F7-AF51-529158F78B22}" type="pres">
      <dgm:prSet presAssocID="{ED3FF3EC-9E24-4929-B3A3-AA9E69EE56E3}" presName="level" presStyleLbl="node1" presStyleIdx="1" presStyleCnt="4" custScaleY="41823">
        <dgm:presLayoutVars>
          <dgm:chMax val="1"/>
          <dgm:bulletEnabled val="1"/>
        </dgm:presLayoutVars>
      </dgm:prSet>
      <dgm:spPr/>
      <dgm:t>
        <a:bodyPr/>
        <a:lstStyle/>
        <a:p>
          <a:endParaRPr lang="zh-CN" altLang="en-US"/>
        </a:p>
      </dgm:t>
    </dgm:pt>
    <dgm:pt modelId="{A940B372-5863-4255-88B9-D973754FEEA2}" type="pres">
      <dgm:prSet presAssocID="{ED3FF3EC-9E24-4929-B3A3-AA9E69EE56E3}" presName="levelTx" presStyleLbl="revTx" presStyleIdx="0" presStyleCnt="0">
        <dgm:presLayoutVars>
          <dgm:chMax val="1"/>
          <dgm:bulletEnabled val="1"/>
        </dgm:presLayoutVars>
      </dgm:prSet>
      <dgm:spPr/>
      <dgm:t>
        <a:bodyPr/>
        <a:lstStyle/>
        <a:p>
          <a:endParaRPr lang="zh-CN" altLang="en-US"/>
        </a:p>
      </dgm:t>
    </dgm:pt>
    <dgm:pt modelId="{6709FE9C-5601-4E0C-A808-B23338D2C772}" type="pres">
      <dgm:prSet presAssocID="{BCE7FDAC-1938-42A6-AE2C-6B463791AD95}" presName="Name8" presStyleCnt="0"/>
      <dgm:spPr/>
    </dgm:pt>
    <dgm:pt modelId="{68A84E7C-7A1C-4B16-844A-67C6E62DA816}" type="pres">
      <dgm:prSet presAssocID="{BCE7FDAC-1938-42A6-AE2C-6B463791AD95}" presName="level" presStyleLbl="node1" presStyleIdx="2" presStyleCnt="4" custScaleY="83668">
        <dgm:presLayoutVars>
          <dgm:chMax val="1"/>
          <dgm:bulletEnabled val="1"/>
        </dgm:presLayoutVars>
      </dgm:prSet>
      <dgm:spPr/>
      <dgm:t>
        <a:bodyPr/>
        <a:lstStyle/>
        <a:p>
          <a:endParaRPr lang="zh-CN" altLang="en-US"/>
        </a:p>
      </dgm:t>
    </dgm:pt>
    <dgm:pt modelId="{D7C26476-744E-40FF-B288-9D012E2C59E0}" type="pres">
      <dgm:prSet presAssocID="{BCE7FDAC-1938-42A6-AE2C-6B463791AD95}" presName="levelTx" presStyleLbl="revTx" presStyleIdx="0" presStyleCnt="0">
        <dgm:presLayoutVars>
          <dgm:chMax val="1"/>
          <dgm:bulletEnabled val="1"/>
        </dgm:presLayoutVars>
      </dgm:prSet>
      <dgm:spPr/>
      <dgm:t>
        <a:bodyPr/>
        <a:lstStyle/>
        <a:p>
          <a:endParaRPr lang="zh-CN" altLang="en-US"/>
        </a:p>
      </dgm:t>
    </dgm:pt>
    <dgm:pt modelId="{0AD89DBE-4DA2-44DF-AEB7-53BA9838FA23}" type="pres">
      <dgm:prSet presAssocID="{A6BB1CC2-F3FB-4CE0-8BB2-7418FAAAA27E}" presName="Name8" presStyleCnt="0"/>
      <dgm:spPr/>
    </dgm:pt>
    <dgm:pt modelId="{46B611D8-4729-4CD0-8B02-552C85A48B2D}" type="pres">
      <dgm:prSet presAssocID="{A6BB1CC2-F3FB-4CE0-8BB2-7418FAAAA27E}" presName="level" presStyleLbl="node1" presStyleIdx="3" presStyleCnt="4" custAng="0">
        <dgm:presLayoutVars>
          <dgm:chMax val="1"/>
          <dgm:bulletEnabled val="1"/>
        </dgm:presLayoutVars>
      </dgm:prSet>
      <dgm:spPr/>
      <dgm:t>
        <a:bodyPr/>
        <a:lstStyle/>
        <a:p>
          <a:endParaRPr lang="zh-CN" altLang="en-US"/>
        </a:p>
      </dgm:t>
    </dgm:pt>
    <dgm:pt modelId="{33364023-E54E-4FF3-BD6A-E68D1CE25CE2}" type="pres">
      <dgm:prSet presAssocID="{A6BB1CC2-F3FB-4CE0-8BB2-7418FAAAA27E}" presName="levelTx" presStyleLbl="revTx" presStyleIdx="0" presStyleCnt="0">
        <dgm:presLayoutVars>
          <dgm:chMax val="1"/>
          <dgm:bulletEnabled val="1"/>
        </dgm:presLayoutVars>
      </dgm:prSet>
      <dgm:spPr/>
      <dgm:t>
        <a:bodyPr/>
        <a:lstStyle/>
        <a:p>
          <a:endParaRPr lang="zh-CN" altLang="en-US"/>
        </a:p>
      </dgm:t>
    </dgm:pt>
  </dgm:ptLst>
  <dgm:cxnLst>
    <dgm:cxn modelId="{48BF6916-2FB4-4779-ABEA-40908B031C77}" type="presOf" srcId="{A6BB1CC2-F3FB-4CE0-8BB2-7418FAAAA27E}" destId="{46B611D8-4729-4CD0-8B02-552C85A48B2D}" srcOrd="0" destOrd="0" presId="urn:microsoft.com/office/officeart/2005/8/layout/pyramid3"/>
    <dgm:cxn modelId="{C214A451-3B25-4565-B65A-5D162ADF30D9}" type="presOf" srcId="{BCE7FDAC-1938-42A6-AE2C-6B463791AD95}" destId="{D7C26476-744E-40FF-B288-9D012E2C59E0}" srcOrd="1" destOrd="0" presId="urn:microsoft.com/office/officeart/2005/8/layout/pyramid3"/>
    <dgm:cxn modelId="{20A65B24-D329-46B0-A64E-1E63D8CCFE1F}" srcId="{0FFAB9CA-C021-4444-9EC9-87F5DB653DE6}" destId="{ED3FF3EC-9E24-4929-B3A3-AA9E69EE56E3}" srcOrd="1" destOrd="0" parTransId="{8FBA13C7-CAB9-4E3F-B805-E99B3A7AB927}" sibTransId="{16ABABEF-4667-41D2-AA7D-3C9CB187397B}"/>
    <dgm:cxn modelId="{B9355F2C-D580-43A7-A951-A2303A734592}" type="presOf" srcId="{BCE7FDAC-1938-42A6-AE2C-6B463791AD95}" destId="{68A84E7C-7A1C-4B16-844A-67C6E62DA816}" srcOrd="0" destOrd="0" presId="urn:microsoft.com/office/officeart/2005/8/layout/pyramid3"/>
    <dgm:cxn modelId="{27476CA8-B986-4A0A-84F1-03EC1C51972E}" type="presOf" srcId="{F37D9214-EA25-40FD-A08B-30992935157A}" destId="{6C264698-3F59-4073-95BF-4909310A8033}" srcOrd="1" destOrd="0" presId="urn:microsoft.com/office/officeart/2005/8/layout/pyramid3"/>
    <dgm:cxn modelId="{95E7D5E8-64B0-4B0C-A59E-4FCB98C71427}" type="presOf" srcId="{0FFAB9CA-C021-4444-9EC9-87F5DB653DE6}" destId="{6720AF20-AB8E-45F0-82E0-64911ED2B277}" srcOrd="0" destOrd="0" presId="urn:microsoft.com/office/officeart/2005/8/layout/pyramid3"/>
    <dgm:cxn modelId="{4FF1C41C-7460-4212-99B9-F5B9B75176D1}" type="presOf" srcId="{ED3FF3EC-9E24-4929-B3A3-AA9E69EE56E3}" destId="{AB9B727B-2D76-47F7-AF51-529158F78B22}" srcOrd="0" destOrd="0" presId="urn:microsoft.com/office/officeart/2005/8/layout/pyramid3"/>
    <dgm:cxn modelId="{2DE1BC99-ADED-4ED8-AD88-9BA068D54AEE}" srcId="{0FFAB9CA-C021-4444-9EC9-87F5DB653DE6}" destId="{F37D9214-EA25-40FD-A08B-30992935157A}" srcOrd="0" destOrd="0" parTransId="{2340AEA3-4E77-4F49-90C5-9DD184B39705}" sibTransId="{86BBBCD0-2111-4465-9FC5-5D0AB150BF8C}"/>
    <dgm:cxn modelId="{FEA2737F-22F8-42F7-B109-76D4F7F8897E}" type="presOf" srcId="{ED3FF3EC-9E24-4929-B3A3-AA9E69EE56E3}" destId="{A940B372-5863-4255-88B9-D973754FEEA2}" srcOrd="1" destOrd="0" presId="urn:microsoft.com/office/officeart/2005/8/layout/pyramid3"/>
    <dgm:cxn modelId="{D14D21C9-73F5-4249-820A-B1B35A2CAF54}" srcId="{0FFAB9CA-C021-4444-9EC9-87F5DB653DE6}" destId="{BCE7FDAC-1938-42A6-AE2C-6B463791AD95}" srcOrd="2" destOrd="0" parTransId="{5082D166-09DA-4165-9CE1-39BD24EBD5F1}" sibTransId="{95BC172A-AD15-4A81-8AA2-5D83AC0EBE85}"/>
    <dgm:cxn modelId="{779F7B9E-1ACF-4FC4-8FD9-988EBD23D50D}" srcId="{0FFAB9CA-C021-4444-9EC9-87F5DB653DE6}" destId="{A6BB1CC2-F3FB-4CE0-8BB2-7418FAAAA27E}" srcOrd="3" destOrd="0" parTransId="{191C6637-F6E9-4C97-A396-932F9FC15724}" sibTransId="{567FC281-4879-41D7-BC0B-A4F377DBD605}"/>
    <dgm:cxn modelId="{92A267C3-CE81-4AC7-B4D1-BF5E446F0AE8}" type="presOf" srcId="{F37D9214-EA25-40FD-A08B-30992935157A}" destId="{3D4D9A20-0CE4-4740-9ED8-A0F6C48A4166}" srcOrd="0" destOrd="0" presId="urn:microsoft.com/office/officeart/2005/8/layout/pyramid3"/>
    <dgm:cxn modelId="{10971E5D-5D5D-4234-8F6F-1D3D2A496779}" type="presOf" srcId="{A6BB1CC2-F3FB-4CE0-8BB2-7418FAAAA27E}" destId="{33364023-E54E-4FF3-BD6A-E68D1CE25CE2}" srcOrd="1" destOrd="0" presId="urn:microsoft.com/office/officeart/2005/8/layout/pyramid3"/>
    <dgm:cxn modelId="{E5793D00-30D8-4346-98B9-6AB2A1A8F568}" type="presParOf" srcId="{6720AF20-AB8E-45F0-82E0-64911ED2B277}" destId="{2B234674-75AD-4DDD-B6BF-ABF026B892FE}" srcOrd="0" destOrd="0" presId="urn:microsoft.com/office/officeart/2005/8/layout/pyramid3"/>
    <dgm:cxn modelId="{796829FC-9064-42B3-A9E8-48102E5EBC0F}" type="presParOf" srcId="{2B234674-75AD-4DDD-B6BF-ABF026B892FE}" destId="{3D4D9A20-0CE4-4740-9ED8-A0F6C48A4166}" srcOrd="0" destOrd="0" presId="urn:microsoft.com/office/officeart/2005/8/layout/pyramid3"/>
    <dgm:cxn modelId="{B83E1B2C-EB5C-46E4-902D-9306DF18DFB1}" type="presParOf" srcId="{2B234674-75AD-4DDD-B6BF-ABF026B892FE}" destId="{6C264698-3F59-4073-95BF-4909310A8033}" srcOrd="1" destOrd="0" presId="urn:microsoft.com/office/officeart/2005/8/layout/pyramid3"/>
    <dgm:cxn modelId="{19C87E27-6953-4398-9879-665D335C13F3}" type="presParOf" srcId="{6720AF20-AB8E-45F0-82E0-64911ED2B277}" destId="{8B6F06C5-3745-4CF2-B671-C7D26BC1D21B}" srcOrd="1" destOrd="0" presId="urn:microsoft.com/office/officeart/2005/8/layout/pyramid3"/>
    <dgm:cxn modelId="{C392E8A8-0EAC-4551-BD89-CF4DCEEDA3AF}" type="presParOf" srcId="{8B6F06C5-3745-4CF2-B671-C7D26BC1D21B}" destId="{AB9B727B-2D76-47F7-AF51-529158F78B22}" srcOrd="0" destOrd="0" presId="urn:microsoft.com/office/officeart/2005/8/layout/pyramid3"/>
    <dgm:cxn modelId="{AC2A986B-0BB9-4412-89B4-5E26E3A21BEC}" type="presParOf" srcId="{8B6F06C5-3745-4CF2-B671-C7D26BC1D21B}" destId="{A940B372-5863-4255-88B9-D973754FEEA2}" srcOrd="1" destOrd="0" presId="urn:microsoft.com/office/officeart/2005/8/layout/pyramid3"/>
    <dgm:cxn modelId="{99EA4FFC-3D11-4E09-B6B7-1018276E5894}" type="presParOf" srcId="{6720AF20-AB8E-45F0-82E0-64911ED2B277}" destId="{6709FE9C-5601-4E0C-A808-B23338D2C772}" srcOrd="2" destOrd="0" presId="urn:microsoft.com/office/officeart/2005/8/layout/pyramid3"/>
    <dgm:cxn modelId="{F8DAA204-180C-4768-A716-61854304998D}" type="presParOf" srcId="{6709FE9C-5601-4E0C-A808-B23338D2C772}" destId="{68A84E7C-7A1C-4B16-844A-67C6E62DA816}" srcOrd="0" destOrd="0" presId="urn:microsoft.com/office/officeart/2005/8/layout/pyramid3"/>
    <dgm:cxn modelId="{094ED422-4B56-46FE-B19B-933681492495}" type="presParOf" srcId="{6709FE9C-5601-4E0C-A808-B23338D2C772}" destId="{D7C26476-744E-40FF-B288-9D012E2C59E0}" srcOrd="1" destOrd="0" presId="urn:microsoft.com/office/officeart/2005/8/layout/pyramid3"/>
    <dgm:cxn modelId="{02F2C074-6EB3-4DED-B8F2-5D70EA7A9213}" type="presParOf" srcId="{6720AF20-AB8E-45F0-82E0-64911ED2B277}" destId="{0AD89DBE-4DA2-44DF-AEB7-53BA9838FA23}" srcOrd="3" destOrd="0" presId="urn:microsoft.com/office/officeart/2005/8/layout/pyramid3"/>
    <dgm:cxn modelId="{FF89F04F-42D2-4772-9794-5E7F9D355C20}" type="presParOf" srcId="{0AD89DBE-4DA2-44DF-AEB7-53BA9838FA23}" destId="{46B611D8-4729-4CD0-8B02-552C85A48B2D}" srcOrd="0" destOrd="0" presId="urn:microsoft.com/office/officeart/2005/8/layout/pyramid3"/>
    <dgm:cxn modelId="{8107C022-58C0-474A-92FB-7C479572D575}" type="presParOf" srcId="{0AD89DBE-4DA2-44DF-AEB7-53BA9838FA23}" destId="{33364023-E54E-4FF3-BD6A-E68D1CE25CE2}"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90D8A-4F35-4804-A3BD-4F3F215E7107}">
      <dsp:nvSpPr>
        <dsp:cNvPr id="0" name=""/>
        <dsp:cNvSpPr/>
      </dsp:nvSpPr>
      <dsp:spPr>
        <a:xfrm>
          <a:off x="1237688" y="1219516"/>
          <a:ext cx="563702" cy="551506"/>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华文楷体" panose="02010600040101010101" pitchFamily="2" charset="-122"/>
              <a:ea typeface="华文楷体" panose="02010600040101010101" pitchFamily="2" charset="-122"/>
            </a:rPr>
            <a:t>价格</a:t>
          </a:r>
          <a:endParaRPr lang="zh-CN" altLang="en-US" sz="1400" b="1" kern="1200" dirty="0">
            <a:latin typeface="华文楷体" panose="02010600040101010101" pitchFamily="2" charset="-122"/>
            <a:ea typeface="华文楷体" panose="02010600040101010101" pitchFamily="2" charset="-122"/>
          </a:endParaRPr>
        </a:p>
      </dsp:txBody>
      <dsp:txXfrm>
        <a:off x="1320240" y="1300282"/>
        <a:ext cx="398598" cy="389974"/>
      </dsp:txXfrm>
    </dsp:sp>
    <dsp:sp modelId="{671AC8C8-D75D-4028-95C4-5292044AAD8E}">
      <dsp:nvSpPr>
        <dsp:cNvPr id="0" name=""/>
        <dsp:cNvSpPr/>
      </dsp:nvSpPr>
      <dsp:spPr>
        <a:xfrm rot="13007964">
          <a:off x="611715" y="968378"/>
          <a:ext cx="722222" cy="23581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FE4BF2-EEB9-4143-8AC5-BB9EAB8E9487}">
      <dsp:nvSpPr>
        <dsp:cNvPr id="0" name=""/>
        <dsp:cNvSpPr/>
      </dsp:nvSpPr>
      <dsp:spPr>
        <a:xfrm>
          <a:off x="416874" y="734069"/>
          <a:ext cx="533591" cy="271808"/>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华文楷体" panose="02010600040101010101" pitchFamily="2" charset="-122"/>
              <a:ea typeface="华文楷体" panose="02010600040101010101" pitchFamily="2" charset="-122"/>
            </a:rPr>
            <a:t>行业</a:t>
          </a:r>
          <a:endParaRPr lang="zh-CN" altLang="en-US" sz="1400" b="1" kern="1200" dirty="0">
            <a:latin typeface="华文楷体" panose="02010600040101010101" pitchFamily="2" charset="-122"/>
            <a:ea typeface="华文楷体" panose="02010600040101010101" pitchFamily="2" charset="-122"/>
          </a:endParaRPr>
        </a:p>
      </dsp:txBody>
      <dsp:txXfrm>
        <a:off x="424835" y="742030"/>
        <a:ext cx="517669" cy="255886"/>
      </dsp:txXfrm>
    </dsp:sp>
    <dsp:sp modelId="{407187FA-C685-4FD6-8596-96C976CCD010}">
      <dsp:nvSpPr>
        <dsp:cNvPr id="0" name=""/>
        <dsp:cNvSpPr/>
      </dsp:nvSpPr>
      <dsp:spPr>
        <a:xfrm rot="16234128">
          <a:off x="1202900" y="741091"/>
          <a:ext cx="645912" cy="23581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13DE27-F497-48F5-BD81-13059D26A803}">
      <dsp:nvSpPr>
        <dsp:cNvPr id="0" name=""/>
        <dsp:cNvSpPr/>
      </dsp:nvSpPr>
      <dsp:spPr>
        <a:xfrm>
          <a:off x="1269007" y="412944"/>
          <a:ext cx="520111" cy="246227"/>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华文楷体" panose="02010600040101010101" pitchFamily="2" charset="-122"/>
              <a:ea typeface="华文楷体" panose="02010600040101010101" pitchFamily="2" charset="-122"/>
            </a:rPr>
            <a:t>品牌</a:t>
          </a:r>
          <a:endParaRPr lang="zh-CN" altLang="en-US" sz="1400" b="1" kern="1200" dirty="0">
            <a:latin typeface="华文楷体" panose="02010600040101010101" pitchFamily="2" charset="-122"/>
            <a:ea typeface="华文楷体" panose="02010600040101010101" pitchFamily="2" charset="-122"/>
          </a:endParaRPr>
        </a:p>
      </dsp:txBody>
      <dsp:txXfrm>
        <a:off x="1276219" y="420156"/>
        <a:ext cx="505687" cy="231803"/>
      </dsp:txXfrm>
    </dsp:sp>
    <dsp:sp modelId="{C15B3E49-A51C-4024-AB86-84B10D17D525}">
      <dsp:nvSpPr>
        <dsp:cNvPr id="0" name=""/>
        <dsp:cNvSpPr/>
      </dsp:nvSpPr>
      <dsp:spPr>
        <a:xfrm rot="19248756">
          <a:off x="1689911" y="959083"/>
          <a:ext cx="685441" cy="23581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EB2314-4E32-402C-887D-D40D5DB46540}">
      <dsp:nvSpPr>
        <dsp:cNvPr id="0" name=""/>
        <dsp:cNvSpPr/>
      </dsp:nvSpPr>
      <dsp:spPr>
        <a:xfrm>
          <a:off x="2006044" y="718875"/>
          <a:ext cx="584449" cy="283127"/>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华文楷体" panose="02010600040101010101" pitchFamily="2" charset="-122"/>
              <a:ea typeface="华文楷体" panose="02010600040101010101" pitchFamily="2" charset="-122"/>
            </a:rPr>
            <a:t>商品</a:t>
          </a:r>
          <a:endParaRPr lang="zh-CN" altLang="en-US" sz="1400" b="1" kern="1200" dirty="0">
            <a:latin typeface="华文楷体" panose="02010600040101010101" pitchFamily="2" charset="-122"/>
            <a:ea typeface="华文楷体" panose="02010600040101010101" pitchFamily="2" charset="-122"/>
          </a:endParaRPr>
        </a:p>
      </dsp:txBody>
      <dsp:txXfrm>
        <a:off x="2014337" y="727168"/>
        <a:ext cx="567863" cy="266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D9A20-0CE4-4740-9ED8-A0F6C48A4166}">
      <dsp:nvSpPr>
        <dsp:cNvPr id="0" name=""/>
        <dsp:cNvSpPr/>
      </dsp:nvSpPr>
      <dsp:spPr>
        <a:xfrm rot="10800000">
          <a:off x="0" y="0"/>
          <a:ext cx="2165263" cy="630300"/>
        </a:xfrm>
        <a:prstGeom prst="trapezoid">
          <a:avLst>
            <a:gd name="adj" fmla="val 2755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lvl="0" algn="ctr" defTabSz="800100">
            <a:lnSpc>
              <a:spcPts val="15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商品属性</a:t>
          </a:r>
          <a:r>
            <a:rPr lang="en-US" altLang="zh-CN" sz="1800" b="1" kern="1200" dirty="0" smtClean="0">
              <a:solidFill>
                <a:schemeClr val="bg1"/>
              </a:solidFill>
              <a:latin typeface="华文楷体" panose="02010600040101010101" pitchFamily="2" charset="-122"/>
              <a:ea typeface="华文楷体" panose="02010600040101010101" pitchFamily="2" charset="-122"/>
            </a:rPr>
            <a:t>&amp;</a:t>
          </a:r>
        </a:p>
        <a:p>
          <a:pPr lvl="0" algn="ctr" defTabSz="800100">
            <a:lnSpc>
              <a:spcPts val="15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商品特征</a:t>
          </a:r>
          <a:endParaRPr lang="zh-CN" altLang="en-US" sz="1800" b="1" kern="1200" dirty="0">
            <a:solidFill>
              <a:schemeClr val="bg1"/>
            </a:solidFill>
            <a:latin typeface="华文楷体" panose="02010600040101010101" pitchFamily="2" charset="-122"/>
            <a:ea typeface="华文楷体" panose="02010600040101010101" pitchFamily="2" charset="-122"/>
          </a:endParaRPr>
        </a:p>
      </dsp:txBody>
      <dsp:txXfrm rot="-10800000">
        <a:off x="378921" y="0"/>
        <a:ext cx="1407420" cy="630300"/>
      </dsp:txXfrm>
    </dsp:sp>
    <dsp:sp modelId="{AB9B727B-2D76-47F7-AF51-529158F78B22}">
      <dsp:nvSpPr>
        <dsp:cNvPr id="0" name=""/>
        <dsp:cNvSpPr/>
      </dsp:nvSpPr>
      <dsp:spPr>
        <a:xfrm rot="10800000">
          <a:off x="173675" y="630300"/>
          <a:ext cx="1817911" cy="611838"/>
        </a:xfrm>
        <a:prstGeom prst="trapezoid">
          <a:avLst>
            <a:gd name="adj" fmla="val 2755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lvl="0" algn="ctr" defTabSz="800100">
            <a:lnSpc>
              <a:spcPts val="15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关键属性</a:t>
          </a:r>
          <a:r>
            <a:rPr lang="en-US" altLang="zh-CN" sz="1800" b="1" kern="1200" dirty="0" smtClean="0">
              <a:solidFill>
                <a:schemeClr val="bg1"/>
              </a:solidFill>
              <a:latin typeface="华文楷体" panose="02010600040101010101" pitchFamily="2" charset="-122"/>
              <a:ea typeface="华文楷体" panose="02010600040101010101" pitchFamily="2" charset="-122"/>
            </a:rPr>
            <a:t>&amp;</a:t>
          </a:r>
        </a:p>
        <a:p>
          <a:pPr lvl="0" algn="ctr" defTabSz="800100">
            <a:lnSpc>
              <a:spcPts val="15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频繁特征</a:t>
          </a:r>
          <a:endParaRPr lang="zh-CN" altLang="en-US" sz="1800" b="1" kern="1200" dirty="0">
            <a:solidFill>
              <a:schemeClr val="bg1"/>
            </a:solidFill>
            <a:latin typeface="华文楷体" panose="02010600040101010101" pitchFamily="2" charset="-122"/>
            <a:ea typeface="华文楷体" panose="02010600040101010101" pitchFamily="2" charset="-122"/>
          </a:endParaRPr>
        </a:p>
      </dsp:txBody>
      <dsp:txXfrm rot="-10800000">
        <a:off x="491810" y="630300"/>
        <a:ext cx="1181642" cy="611838"/>
      </dsp:txXfrm>
    </dsp:sp>
    <dsp:sp modelId="{68A84E7C-7A1C-4B16-844A-67C6E62DA816}">
      <dsp:nvSpPr>
        <dsp:cNvPr id="0" name=""/>
        <dsp:cNvSpPr/>
      </dsp:nvSpPr>
      <dsp:spPr>
        <a:xfrm rot="10800000">
          <a:off x="342264" y="1242139"/>
          <a:ext cx="1480733" cy="1223999"/>
        </a:xfrm>
        <a:prstGeom prst="trapezoid">
          <a:avLst>
            <a:gd name="adj" fmla="val 2755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畅销特征集</a:t>
          </a:r>
          <a:r>
            <a:rPr lang="en-US" altLang="zh-CN" sz="1800" b="1" kern="1200" dirty="0" smtClean="0">
              <a:solidFill>
                <a:schemeClr val="bg1"/>
              </a:solidFill>
              <a:latin typeface="华文楷体" panose="02010600040101010101" pitchFamily="2" charset="-122"/>
              <a:ea typeface="华文楷体" panose="02010600040101010101" pitchFamily="2" charset="-122"/>
            </a:rPr>
            <a:t>&amp;</a:t>
          </a:r>
          <a:r>
            <a:rPr lang="zh-CN" altLang="en-US" sz="1800" b="1" kern="1200" dirty="0" smtClean="0">
              <a:solidFill>
                <a:schemeClr val="bg1"/>
              </a:solidFill>
              <a:latin typeface="华文楷体" panose="02010600040101010101" pitchFamily="2" charset="-122"/>
              <a:ea typeface="华文楷体" panose="02010600040101010101" pitchFamily="2" charset="-122"/>
            </a:rPr>
            <a:t>高潜特征集</a:t>
          </a:r>
          <a:endParaRPr lang="zh-CN" altLang="en-US" sz="1800" b="1" kern="1200" dirty="0">
            <a:solidFill>
              <a:schemeClr val="bg1"/>
            </a:solidFill>
            <a:latin typeface="华文楷体" panose="02010600040101010101" pitchFamily="2" charset="-122"/>
            <a:ea typeface="华文楷体" panose="02010600040101010101" pitchFamily="2" charset="-122"/>
          </a:endParaRPr>
        </a:p>
      </dsp:txBody>
      <dsp:txXfrm rot="-10800000">
        <a:off x="601393" y="1242139"/>
        <a:ext cx="962476" cy="1223999"/>
      </dsp:txXfrm>
    </dsp:sp>
    <dsp:sp modelId="{46B611D8-4729-4CD0-8B02-552C85A48B2D}">
      <dsp:nvSpPr>
        <dsp:cNvPr id="0" name=""/>
        <dsp:cNvSpPr/>
      </dsp:nvSpPr>
      <dsp:spPr>
        <a:xfrm rot="10800000">
          <a:off x="679530" y="2466138"/>
          <a:ext cx="806201" cy="1462924"/>
        </a:xfrm>
        <a:prstGeom prst="trapezoid">
          <a:avLst>
            <a:gd name="adj"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ts val="1500"/>
            </a:lnSpc>
            <a:spcBef>
              <a:spcPct val="0"/>
            </a:spcBef>
            <a:spcAft>
              <a:spcPct val="35000"/>
            </a:spcAft>
          </a:pPr>
          <a:r>
            <a:rPr lang="en-US" altLang="zh-CN" sz="1800" b="1" kern="1200" dirty="0" smtClean="0">
              <a:solidFill>
                <a:schemeClr val="bg1"/>
              </a:solidFill>
              <a:latin typeface="华文楷体" panose="02010600040101010101" pitchFamily="2" charset="-122"/>
              <a:ea typeface="华文楷体" panose="02010600040101010101" pitchFamily="2" charset="-122"/>
            </a:rPr>
            <a:t>AI</a:t>
          </a:r>
          <a:r>
            <a:rPr lang="zh-CN" altLang="en-US" sz="1800" b="1" kern="1200" dirty="0" smtClean="0">
              <a:solidFill>
                <a:schemeClr val="bg1"/>
              </a:solidFill>
              <a:latin typeface="华文楷体" panose="02010600040101010101" pitchFamily="2" charset="-122"/>
              <a:ea typeface="华文楷体" panose="02010600040101010101" pitchFamily="2" charset="-122"/>
            </a:rPr>
            <a:t>好</a:t>
          </a:r>
          <a:endParaRPr lang="en-US" altLang="zh-CN" sz="1800" b="1" kern="1200" dirty="0" smtClean="0">
            <a:solidFill>
              <a:schemeClr val="bg1"/>
            </a:solidFill>
            <a:latin typeface="华文楷体" panose="02010600040101010101" pitchFamily="2" charset="-122"/>
            <a:ea typeface="华文楷体" panose="02010600040101010101" pitchFamily="2" charset="-122"/>
          </a:endParaRPr>
        </a:p>
        <a:p>
          <a:pPr lvl="0" algn="ctr" defTabSz="800100">
            <a:lnSpc>
              <a:spcPts val="1500"/>
            </a:lnSpc>
            <a:spcBef>
              <a:spcPct val="0"/>
            </a:spcBef>
            <a:spcAft>
              <a:spcPct val="35000"/>
            </a:spcAft>
          </a:pPr>
          <a:r>
            <a:rPr lang="zh-CN" altLang="en-US" sz="1800" b="1" kern="1200" dirty="0" smtClean="0">
              <a:solidFill>
                <a:schemeClr val="bg1"/>
              </a:solidFill>
              <a:latin typeface="华文楷体" panose="02010600040101010101" pitchFamily="2" charset="-122"/>
              <a:ea typeface="华文楷体" panose="02010600040101010101" pitchFamily="2" charset="-122"/>
            </a:rPr>
            <a:t>采销</a:t>
          </a:r>
          <a:endParaRPr lang="en-US" altLang="zh-CN" sz="1800" b="1" kern="1200" dirty="0" smtClean="0">
            <a:solidFill>
              <a:schemeClr val="bg1"/>
            </a:solidFill>
            <a:latin typeface="华文楷体" panose="02010600040101010101" pitchFamily="2" charset="-122"/>
            <a:ea typeface="华文楷体" panose="02010600040101010101" pitchFamily="2" charset="-122"/>
          </a:endParaRPr>
        </a:p>
        <a:p>
          <a:pPr lvl="0" algn="ctr" defTabSz="800100">
            <a:lnSpc>
              <a:spcPct val="90000"/>
            </a:lnSpc>
            <a:spcBef>
              <a:spcPct val="0"/>
            </a:spcBef>
            <a:spcAft>
              <a:spcPct val="35000"/>
            </a:spcAft>
          </a:pPr>
          <a:endParaRPr lang="zh-CN" altLang="en-US" sz="1800" b="1" kern="1200" dirty="0">
            <a:solidFill>
              <a:schemeClr val="bg1"/>
            </a:solidFill>
            <a:latin typeface="华文楷体" panose="02010600040101010101" pitchFamily="2" charset="-122"/>
            <a:ea typeface="华文楷体" panose="02010600040101010101" pitchFamily="2" charset="-122"/>
          </a:endParaRPr>
        </a:p>
      </dsp:txBody>
      <dsp:txXfrm rot="-10800000">
        <a:off x="679530" y="2466138"/>
        <a:ext cx="806201" cy="146292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951E666-84BE-4E93-8CC4-A168BEC5A77B}" type="datetimeFigureOut">
              <a:rPr lang="zh-CN" altLang="en-US" smtClean="0"/>
              <a:t>2017/9/20</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D95E379-133B-437D-A339-9530389DF949}" type="slidenum">
              <a:rPr lang="zh-CN" altLang="en-US" smtClean="0"/>
              <a:t>‹#›</a:t>
            </a:fld>
            <a:endParaRPr lang="zh-CN" altLang="en-US"/>
          </a:p>
        </p:txBody>
      </p:sp>
    </p:spTree>
    <p:extLst>
      <p:ext uri="{BB962C8B-B14F-4D97-AF65-F5344CB8AC3E}">
        <p14:creationId xmlns:p14="http://schemas.microsoft.com/office/powerpoint/2010/main" val="13618254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在细分市场发掘算法中，我们先找出一个三级品类下的商品属性与商品特征</a:t>
            </a:r>
            <a:endParaRPr lang="zh-CN" altLang="en-US" dirty="0"/>
          </a:p>
        </p:txBody>
      </p:sp>
      <p:sp>
        <p:nvSpPr>
          <p:cNvPr id="4" name="灯片编号占位符 3"/>
          <p:cNvSpPr>
            <a:spLocks noGrp="1"/>
          </p:cNvSpPr>
          <p:nvPr>
            <p:ph type="sldNum" sz="quarter" idx="10"/>
          </p:nvPr>
        </p:nvSpPr>
        <p:spPr/>
        <p:txBody>
          <a:bodyPr/>
          <a:lstStyle/>
          <a:p>
            <a:fld id="{1D95E379-133B-437D-A339-9530389DF949}" type="slidenum">
              <a:rPr lang="zh-CN" altLang="en-US" smtClean="0"/>
              <a:t>15</a:t>
            </a:fld>
            <a:endParaRPr lang="zh-CN" altLang="en-US"/>
          </a:p>
        </p:txBody>
      </p:sp>
    </p:spTree>
    <p:extLst>
      <p:ext uri="{BB962C8B-B14F-4D97-AF65-F5344CB8AC3E}">
        <p14:creationId xmlns:p14="http://schemas.microsoft.com/office/powerpoint/2010/main" val="395332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111065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90391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273843"/>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322326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日期占位符 1"/>
          <p:cNvSpPr>
            <a:spLocks noGrp="1"/>
          </p:cNvSpPr>
          <p:nvPr>
            <p:ph type="dt" sz="half" idx="10"/>
          </p:nvPr>
        </p:nvSpPr>
        <p:spPr>
          <a:xfrm>
            <a:off x="628650" y="4767264"/>
            <a:ext cx="2057400" cy="273844"/>
          </a:xfrm>
        </p:spPr>
        <p:txBody>
          <a:bodyPr/>
          <a:lstStyle/>
          <a:p>
            <a:fld id="{8BDF310A-50C1-4DCF-84D6-B3A92F10ADEC}" type="datetimeFigureOut">
              <a:rPr lang="zh-CN" altLang="en-US" smtClean="0"/>
              <a:t>2017/9/20</a:t>
            </a:fld>
            <a:endParaRPr lang="zh-CN" altLang="en-US"/>
          </a:p>
        </p:txBody>
      </p:sp>
      <p:sp>
        <p:nvSpPr>
          <p:cNvPr id="6" name="页脚占位符 2"/>
          <p:cNvSpPr>
            <a:spLocks noGrp="1"/>
          </p:cNvSpPr>
          <p:nvPr>
            <p:ph type="ftr" sz="quarter" idx="11"/>
          </p:nvPr>
        </p:nvSpPr>
        <p:spPr>
          <a:xfrm>
            <a:off x="3028950" y="4767264"/>
            <a:ext cx="3086100" cy="273844"/>
          </a:xfrm>
        </p:spPr>
        <p:txBody>
          <a:bodyPr/>
          <a:lstStyle/>
          <a:p>
            <a:endParaRPr lang="zh-CN" altLang="en-US"/>
          </a:p>
        </p:txBody>
      </p:sp>
      <p:sp>
        <p:nvSpPr>
          <p:cNvPr id="7" name="灯片编号占位符 3"/>
          <p:cNvSpPr>
            <a:spLocks noGrp="1"/>
          </p:cNvSpPr>
          <p:nvPr>
            <p:ph type="sldNum" sz="quarter" idx="12"/>
          </p:nvPr>
        </p:nvSpPr>
        <p:spPr>
          <a:xfrm>
            <a:off x="6457950" y="4767264"/>
            <a:ext cx="2057400" cy="273844"/>
          </a:xfrm>
        </p:spPr>
        <p:txBody>
          <a:bodyPr/>
          <a:lstStyle/>
          <a:p>
            <a:fld id="{5CA3A5A7-0FA5-4749-A39D-3B3FD54909D5}" type="slidenum">
              <a:rPr lang="zh-CN" altLang="en-US" smtClean="0"/>
              <a:t>‹#›</a:t>
            </a:fld>
            <a:endParaRPr lang="zh-CN" altLang="en-US"/>
          </a:p>
        </p:txBody>
      </p:sp>
      <p:sp>
        <p:nvSpPr>
          <p:cNvPr id="8" name="矩形 7"/>
          <p:cNvSpPr/>
          <p:nvPr userDrawn="1"/>
        </p:nvSpPr>
        <p:spPr>
          <a:xfrm>
            <a:off x="735308" y="195263"/>
            <a:ext cx="54769" cy="323850"/>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8"/>
          <p:cNvSpPr/>
          <p:nvPr userDrawn="1"/>
        </p:nvSpPr>
        <p:spPr>
          <a:xfrm>
            <a:off x="838892" y="347664"/>
            <a:ext cx="47625" cy="169069"/>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10" name="矩形 9"/>
          <p:cNvSpPr/>
          <p:nvPr userDrawn="1"/>
        </p:nvSpPr>
        <p:spPr>
          <a:xfrm>
            <a:off x="2" y="201010"/>
            <a:ext cx="697625" cy="319252"/>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标题 1"/>
          <p:cNvSpPr>
            <a:spLocks noGrp="1"/>
          </p:cNvSpPr>
          <p:nvPr>
            <p:ph type="title"/>
          </p:nvPr>
        </p:nvSpPr>
        <p:spPr>
          <a:xfrm>
            <a:off x="935331" y="183357"/>
            <a:ext cx="6323360" cy="347663"/>
          </a:xfrm>
        </p:spPr>
        <p:txBody>
          <a:bodyPr>
            <a:noAutofit/>
          </a:bodyPr>
          <a:lstStyle>
            <a:lvl1pPr>
              <a:defRPr sz="21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pic>
        <p:nvPicPr>
          <p:cNvPr id="2" name="图片 1"/>
          <p:cNvPicPr>
            <a:picLocks noChangeAspect="1"/>
          </p:cNvPicPr>
          <p:nvPr userDrawn="1"/>
        </p:nvPicPr>
        <p:blipFill>
          <a:blip r:embed="rId3"/>
          <a:stretch>
            <a:fillRect/>
          </a:stretch>
        </p:blipFill>
        <p:spPr>
          <a:xfrm>
            <a:off x="7711697" y="214944"/>
            <a:ext cx="1130227" cy="330722"/>
          </a:xfrm>
          <a:prstGeom prst="rect">
            <a:avLst/>
          </a:prstGeom>
        </p:spPr>
      </p:pic>
    </p:spTree>
    <p:extLst>
      <p:ext uri="{BB962C8B-B14F-4D97-AF65-F5344CB8AC3E}">
        <p14:creationId xmlns:p14="http://schemas.microsoft.com/office/powerpoint/2010/main" val="8354626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D8C63-6B15-4A70-BC77-4B737872528A}" type="slidenum">
              <a:rPr lang="zh-CN" altLang="en-US" smtClean="0"/>
              <a:t>‹#›</a:t>
            </a:fld>
            <a:endParaRPr lang="zh-CN" altLang="en-US"/>
          </a:p>
        </p:txBody>
      </p:sp>
      <p:sp>
        <p:nvSpPr>
          <p:cNvPr id="7" name="矩形 6"/>
          <p:cNvSpPr/>
          <p:nvPr userDrawn="1"/>
        </p:nvSpPr>
        <p:spPr>
          <a:xfrm>
            <a:off x="735308" y="195263"/>
            <a:ext cx="54769" cy="323850"/>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8" name="矩形 7"/>
          <p:cNvSpPr/>
          <p:nvPr userDrawn="1"/>
        </p:nvSpPr>
        <p:spPr>
          <a:xfrm>
            <a:off x="838892" y="347664"/>
            <a:ext cx="47625" cy="169069"/>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9" name="矩形 8"/>
          <p:cNvSpPr/>
          <p:nvPr userDrawn="1"/>
        </p:nvSpPr>
        <p:spPr>
          <a:xfrm>
            <a:off x="2" y="201010"/>
            <a:ext cx="697625" cy="319252"/>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Picture 2" descr="C:\Users\58\Desktop\logo1-01.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149212" y="206654"/>
            <a:ext cx="1837134" cy="326297"/>
          </a:xfrm>
          <a:prstGeom prst="rect">
            <a:avLst/>
          </a:prstGeom>
          <a:noFill/>
        </p:spPr>
      </p:pic>
    </p:spTree>
    <p:extLst>
      <p:ext uri="{BB962C8B-B14F-4D97-AF65-F5344CB8AC3E}">
        <p14:creationId xmlns:p14="http://schemas.microsoft.com/office/powerpoint/2010/main" val="7303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5"/>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165214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47741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8807"/>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2" y="1878807"/>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173116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241299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7D8C63-6B15-4A70-BC77-4B737872528A}" type="slidenum">
              <a:rPr lang="zh-CN" altLang="en-US" smtClean="0"/>
              <a:t>‹#›</a:t>
            </a:fld>
            <a:endParaRPr lang="zh-CN" altLang="en-US"/>
          </a:p>
        </p:txBody>
      </p:sp>
      <p:sp>
        <p:nvSpPr>
          <p:cNvPr id="5" name="矩形 4"/>
          <p:cNvSpPr/>
          <p:nvPr userDrawn="1"/>
        </p:nvSpPr>
        <p:spPr>
          <a:xfrm>
            <a:off x="735308" y="195263"/>
            <a:ext cx="54769" cy="323850"/>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6" name="矩形 5"/>
          <p:cNvSpPr/>
          <p:nvPr userDrawn="1"/>
        </p:nvSpPr>
        <p:spPr>
          <a:xfrm>
            <a:off x="838892" y="347664"/>
            <a:ext cx="47625" cy="169069"/>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7" name="矩形 6"/>
          <p:cNvSpPr/>
          <p:nvPr userDrawn="1"/>
        </p:nvSpPr>
        <p:spPr>
          <a:xfrm>
            <a:off x="2" y="201010"/>
            <a:ext cx="697625" cy="319252"/>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8" name="Picture 2" descr="C:\Users\58\Desktop\logo1-01.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149212" y="206654"/>
            <a:ext cx="1837134" cy="326297"/>
          </a:xfrm>
          <a:prstGeom prst="rect">
            <a:avLst/>
          </a:prstGeom>
          <a:noFill/>
        </p:spPr>
      </p:pic>
    </p:spTree>
    <p:extLst>
      <p:ext uri="{BB962C8B-B14F-4D97-AF65-F5344CB8AC3E}">
        <p14:creationId xmlns:p14="http://schemas.microsoft.com/office/powerpoint/2010/main" val="427870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48587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BB84F07-F4B0-4B2A-8390-E87E8AB772FC}"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342257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4"/>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DBB84F07-F4B0-4B2A-8390-E87E8AB772FC}" type="datetimeFigureOut">
              <a:rPr lang="zh-CN" altLang="en-US" smtClean="0"/>
              <a:t>2017/9/20</a:t>
            </a:fld>
            <a:endParaRPr lang="zh-CN" altLang="en-US"/>
          </a:p>
        </p:txBody>
      </p:sp>
      <p:sp>
        <p:nvSpPr>
          <p:cNvPr id="5" name="页脚占位符 4"/>
          <p:cNvSpPr>
            <a:spLocks noGrp="1"/>
          </p:cNvSpPr>
          <p:nvPr>
            <p:ph type="ftr" sz="quarter" idx="3"/>
          </p:nvPr>
        </p:nvSpPr>
        <p:spPr>
          <a:xfrm>
            <a:off x="3028950" y="4767264"/>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77D8C63-6B15-4A70-BC77-4B737872528A}" type="slidenum">
              <a:rPr lang="zh-CN" altLang="en-US" smtClean="0"/>
              <a:t>‹#›</a:t>
            </a:fld>
            <a:endParaRPr lang="zh-CN" altLang="en-US"/>
          </a:p>
        </p:txBody>
      </p:sp>
    </p:spTree>
    <p:extLst>
      <p:ext uri="{BB962C8B-B14F-4D97-AF65-F5344CB8AC3E}">
        <p14:creationId xmlns:p14="http://schemas.microsoft.com/office/powerpoint/2010/main" val="70854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2.xml"/><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image" Target="../media/image40.png"/><Relationship Id="rId5" Type="http://schemas.openxmlformats.org/officeDocument/2006/relationships/diagramQuickStyle" Target="../diagrams/quickStyle2.xml"/><Relationship Id="rId15" Type="http://schemas.openxmlformats.org/officeDocument/2006/relationships/image" Target="../media/image44.png"/><Relationship Id="rId10" Type="http://schemas.openxmlformats.org/officeDocument/2006/relationships/image" Target="../media/image39.jpg"/><Relationship Id="rId4" Type="http://schemas.openxmlformats.org/officeDocument/2006/relationships/diagramLayout" Target="../diagrams/layout2.xml"/><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4" descr="https://feedvisor.com/wp-content/uploads/2016/11/science_behind_algocommer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8"/>
            <a:ext cx="9144000" cy="530370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201" y="1907269"/>
            <a:ext cx="9144000" cy="876539"/>
          </a:xfrm>
          <a:prstGeom prst="rect">
            <a:avLst/>
          </a:prstGeom>
          <a:solidFill>
            <a:srgbClr val="FF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400" b="1" dirty="0" smtClean="0">
                <a:latin typeface="华文楷体" panose="02010600040101010101" pitchFamily="2" charset="-122"/>
                <a:ea typeface="华文楷体" panose="02010600040101010101" pitchFamily="2" charset="-122"/>
              </a:rPr>
              <a:t>京东品牌商“数据增值服务超市”</a:t>
            </a:r>
            <a:endParaRPr lang="en-US" altLang="zh-CN" sz="3400" b="1" dirty="0" smtClean="0">
              <a:latin typeface="华文楷体" panose="02010600040101010101" pitchFamily="2" charset="-122"/>
              <a:ea typeface="华文楷体" panose="02010600040101010101" pitchFamily="2" charset="-122"/>
            </a:endParaRPr>
          </a:p>
          <a:p>
            <a:pPr algn="ct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从品牌和消费者视角出发的</a:t>
            </a:r>
            <a:r>
              <a:rPr lang="en-US" altLang="zh-CN" sz="2000" b="1" dirty="0" smtClean="0">
                <a:latin typeface="华文楷体" panose="02010600040101010101" pitchFamily="2" charset="-122"/>
                <a:ea typeface="华文楷体" panose="02010600040101010101" pitchFamily="2" charset="-122"/>
              </a:rPr>
              <a:t>AI</a:t>
            </a:r>
            <a:r>
              <a:rPr lang="zh-CN" altLang="en-US" sz="2000" b="1" dirty="0" smtClean="0">
                <a:latin typeface="华文楷体" panose="02010600040101010101" pitchFamily="2" charset="-122"/>
                <a:ea typeface="华文楷体" panose="02010600040101010101" pitchFamily="2" charset="-122"/>
              </a:rPr>
              <a:t>定价优化服务方案</a:t>
            </a:r>
            <a:endParaRPr lang="zh-CN" altLang="en-US" sz="2000" b="1" dirty="0">
              <a:latin typeface="华文楷体" panose="02010600040101010101" pitchFamily="2" charset="-122"/>
              <a:ea typeface="华文楷体" panose="02010600040101010101" pitchFamily="2" charset="-122"/>
            </a:endParaRPr>
          </a:p>
        </p:txBody>
      </p:sp>
      <p:sp>
        <p:nvSpPr>
          <p:cNvPr id="5" name="标题 1"/>
          <p:cNvSpPr txBox="1">
            <a:spLocks/>
          </p:cNvSpPr>
          <p:nvPr/>
        </p:nvSpPr>
        <p:spPr>
          <a:xfrm>
            <a:off x="7272669" y="295494"/>
            <a:ext cx="1190848" cy="347663"/>
          </a:xfrm>
          <a:prstGeom prst="rect">
            <a:avLst/>
          </a:prstGeom>
        </p:spPr>
        <p:txBody>
          <a:bodyPr vert="horz" lIns="68580" tIns="34290" rIns="68580" bIns="34290" rtlCol="0" anchor="ctr">
            <a:noAutofit/>
          </a:bodyPr>
          <a:lstStyle>
            <a:lvl1pPr algn="l" defTabSz="685800" rtl="0" eaLnBrk="1" latinLnBrk="0" hangingPunct="1">
              <a:lnSpc>
                <a:spcPct val="90000"/>
              </a:lnSpc>
              <a:spcBef>
                <a:spcPct val="0"/>
              </a:spcBef>
              <a:buNone/>
              <a:defRPr sz="21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dirty="0" smtClean="0">
                <a:solidFill>
                  <a:schemeClr val="bg1"/>
                </a:solidFill>
                <a:latin typeface="华文楷体" panose="02010600040101010101" pitchFamily="2" charset="-122"/>
                <a:ea typeface="华文楷体" panose="02010600040101010101" pitchFamily="2" charset="-122"/>
              </a:rPr>
              <a:t>Y</a:t>
            </a:r>
            <a:r>
              <a:rPr lang="zh-CN" altLang="en-US" sz="2000" dirty="0" smtClean="0">
                <a:solidFill>
                  <a:schemeClr val="bg1"/>
                </a:solidFill>
                <a:latin typeface="华文楷体" panose="02010600040101010101" pitchFamily="2" charset="-122"/>
                <a:ea typeface="华文楷体" panose="02010600040101010101" pitchFamily="2" charset="-122"/>
              </a:rPr>
              <a:t>事业部</a:t>
            </a:r>
            <a:endParaRPr lang="zh-CN" altLang="en-US" sz="2000" dirty="0">
              <a:solidFill>
                <a:schemeClr val="bg1"/>
              </a:solidFill>
              <a:latin typeface="华文楷体" panose="02010600040101010101" pitchFamily="2" charset="-122"/>
              <a:ea typeface="华文楷体" panose="02010600040101010101" pitchFamily="2" charset="-122"/>
            </a:endParaRPr>
          </a:p>
        </p:txBody>
      </p:sp>
      <p:sp>
        <p:nvSpPr>
          <p:cNvPr id="6" name="TextBox 5"/>
          <p:cNvSpPr txBox="1"/>
          <p:nvPr/>
        </p:nvSpPr>
        <p:spPr>
          <a:xfrm>
            <a:off x="6783572" y="660596"/>
            <a:ext cx="2169042" cy="523220"/>
          </a:xfrm>
          <a:prstGeom prst="rect">
            <a:avLst/>
          </a:prstGeom>
          <a:noFill/>
        </p:spPr>
        <p:txBody>
          <a:bodyPr vert="horz" wrap="square" rtlCol="0" anchor="ctr" anchorCtr="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余帅兵、杨晓萌、崔泽、</a:t>
            </a:r>
            <a:endParaRPr lang="en-US" altLang="zh-CN" dirty="0" smtClean="0">
              <a:solidFill>
                <a:schemeClr val="bg1"/>
              </a:solidFill>
              <a:latin typeface="华文楷体" panose="02010600040101010101" pitchFamily="2" charset="-122"/>
              <a:ea typeface="华文楷体" panose="02010600040101010101" pitchFamily="2" charset="-122"/>
            </a:endParaRPr>
          </a:p>
          <a:p>
            <a:pPr algn="ctr"/>
            <a:r>
              <a:rPr lang="zh-CN" altLang="en-US" dirty="0" smtClean="0">
                <a:solidFill>
                  <a:schemeClr val="bg1"/>
                </a:solidFill>
                <a:latin typeface="华文楷体" panose="02010600040101010101" pitchFamily="2" charset="-122"/>
                <a:ea typeface="华文楷体" panose="02010600040101010101" pitchFamily="2" charset="-122"/>
              </a:rPr>
              <a:t>赵奇猛、裘实。</a:t>
            </a:r>
          </a:p>
        </p:txBody>
      </p:sp>
    </p:spTree>
    <p:extLst>
      <p:ext uri="{BB962C8B-B14F-4D97-AF65-F5344CB8AC3E}">
        <p14:creationId xmlns:p14="http://schemas.microsoft.com/office/powerpoint/2010/main" val="29919681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产品思路</a:t>
            </a:r>
            <a:r>
              <a:rPr lang="en-US" altLang="zh-CN" dirty="0" smtClean="0"/>
              <a:t>4</a:t>
            </a:r>
            <a:r>
              <a:rPr lang="zh-CN" altLang="en-US" dirty="0" smtClean="0"/>
              <a:t>：</a:t>
            </a:r>
            <a:r>
              <a:rPr lang="zh-CN" altLang="en-US" dirty="0"/>
              <a:t>品牌价格带智能分析</a:t>
            </a:r>
          </a:p>
        </p:txBody>
      </p:sp>
      <p:sp>
        <p:nvSpPr>
          <p:cNvPr id="3" name="TextBox 2"/>
          <p:cNvSpPr txBox="1"/>
          <p:nvPr/>
        </p:nvSpPr>
        <p:spPr>
          <a:xfrm flipH="1">
            <a:off x="1419431" y="1415218"/>
            <a:ext cx="2259433" cy="338554"/>
          </a:xfrm>
          <a:prstGeom prst="rect">
            <a:avLst/>
          </a:prstGeom>
          <a:solidFill>
            <a:srgbClr val="FF0000"/>
          </a:solidFill>
          <a:ln>
            <a:noFill/>
          </a:ln>
        </p:spPr>
        <p:txBody>
          <a:bodyPr vert="horz" wrap="square" rtlCol="0" anchor="ctr" anchorCtr="0">
            <a:spAutoFit/>
          </a:bodyPr>
          <a:lstStyle/>
          <a:p>
            <a:pPr algn="ctr"/>
            <a:r>
              <a:rPr lang="zh-CN" altLang="en-US" sz="1600" b="1" dirty="0" smtClean="0">
                <a:solidFill>
                  <a:schemeClr val="bg1"/>
                </a:solidFill>
                <a:latin typeface="华文楷体" panose="02010600040101010101" pitchFamily="2" charset="-122"/>
                <a:ea typeface="华文楷体" panose="02010600040101010101" pitchFamily="2" charset="-122"/>
              </a:rPr>
              <a:t>传统的品牌价格带分布</a:t>
            </a:r>
          </a:p>
        </p:txBody>
      </p:sp>
      <p:sp>
        <p:nvSpPr>
          <p:cNvPr id="4" name="TextBox 3"/>
          <p:cNvSpPr txBox="1"/>
          <p:nvPr/>
        </p:nvSpPr>
        <p:spPr>
          <a:xfrm flipH="1">
            <a:off x="1010091" y="1795183"/>
            <a:ext cx="3030281" cy="646331"/>
          </a:xfrm>
          <a:prstGeom prst="rect">
            <a:avLst/>
          </a:prstGeom>
          <a:noFill/>
          <a:ln>
            <a:noFill/>
          </a:ln>
        </p:spPr>
        <p:txBody>
          <a:bodyPr vert="horz" wrap="square" rtlCol="0" anchor="ctr" anchorCtr="0">
            <a:spAutoFit/>
          </a:bodyPr>
          <a:lstStyle/>
          <a:p>
            <a:pPr algn="ctr"/>
            <a:r>
              <a:rPr lang="zh-CN" altLang="en-US" sz="1200" dirty="0" smtClean="0">
                <a:latin typeface="华文楷体" panose="02010600040101010101" pitchFamily="2" charset="-122"/>
                <a:ea typeface="华文楷体" panose="02010600040101010101" pitchFamily="2" charset="-122"/>
              </a:rPr>
              <a:t>根据人工经验，以固定的一个价格区间来做平均划分。划分方式偏简单、无法真实反映用户需求。</a:t>
            </a:r>
          </a:p>
        </p:txBody>
      </p:sp>
      <p:graphicFrame>
        <p:nvGraphicFramePr>
          <p:cNvPr id="5" name="图表 4"/>
          <p:cNvGraphicFramePr>
            <a:graphicFrameLocks/>
          </p:cNvGraphicFramePr>
          <p:nvPr>
            <p:extLst>
              <p:ext uri="{D42A27DB-BD31-4B8C-83A1-F6EECF244321}">
                <p14:modId xmlns:p14="http://schemas.microsoft.com/office/powerpoint/2010/main" val="1825606081"/>
              </p:ext>
            </p:extLst>
          </p:nvPr>
        </p:nvGraphicFramePr>
        <p:xfrm>
          <a:off x="520995" y="2139615"/>
          <a:ext cx="3880885" cy="196043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flipH="1">
            <a:off x="5342837" y="1432674"/>
            <a:ext cx="2365763" cy="338554"/>
          </a:xfrm>
          <a:prstGeom prst="rect">
            <a:avLst/>
          </a:prstGeom>
          <a:solidFill>
            <a:srgbClr val="FF0000"/>
          </a:solidFill>
          <a:ln>
            <a:noFill/>
          </a:ln>
        </p:spPr>
        <p:txBody>
          <a:bodyPr vert="horz" wrap="square" rtlCol="0" anchor="ctr" anchorCtr="0">
            <a:spAutoFit/>
          </a:bodyPr>
          <a:lstStyle/>
          <a:p>
            <a:pPr algn="ctr"/>
            <a:r>
              <a:rPr lang="zh-CN" altLang="en-US" sz="1600" b="1" dirty="0">
                <a:solidFill>
                  <a:schemeClr val="bg1"/>
                </a:solidFill>
                <a:latin typeface="华文楷体" panose="02010600040101010101" pitchFamily="2" charset="-122"/>
                <a:ea typeface="华文楷体" panose="02010600040101010101" pitchFamily="2" charset="-122"/>
              </a:rPr>
              <a:t>智能</a:t>
            </a:r>
            <a:r>
              <a:rPr lang="zh-CN" altLang="en-US" sz="1600" b="1" dirty="0" smtClean="0">
                <a:solidFill>
                  <a:schemeClr val="bg1"/>
                </a:solidFill>
                <a:latin typeface="华文楷体" panose="02010600040101010101" pitchFamily="2" charset="-122"/>
                <a:ea typeface="华文楷体" panose="02010600040101010101" pitchFamily="2" charset="-122"/>
              </a:rPr>
              <a:t>的</a:t>
            </a:r>
            <a:r>
              <a:rPr lang="zh-CN" altLang="en-US" sz="1600" b="1" dirty="0">
                <a:solidFill>
                  <a:schemeClr val="bg1"/>
                </a:solidFill>
                <a:latin typeface="华文楷体" panose="02010600040101010101" pitchFamily="2" charset="-122"/>
                <a:ea typeface="华文楷体" panose="02010600040101010101" pitchFamily="2" charset="-122"/>
              </a:rPr>
              <a:t>品牌</a:t>
            </a:r>
            <a:r>
              <a:rPr lang="zh-CN" altLang="en-US" sz="1600" b="1" dirty="0" smtClean="0">
                <a:solidFill>
                  <a:schemeClr val="bg1"/>
                </a:solidFill>
                <a:latin typeface="华文楷体" panose="02010600040101010101" pitchFamily="2" charset="-122"/>
                <a:ea typeface="华文楷体" panose="02010600040101010101" pitchFamily="2" charset="-122"/>
              </a:rPr>
              <a:t>价格带分布</a:t>
            </a:r>
          </a:p>
        </p:txBody>
      </p:sp>
      <p:sp>
        <p:nvSpPr>
          <p:cNvPr id="7" name="TextBox 6"/>
          <p:cNvSpPr txBox="1"/>
          <p:nvPr/>
        </p:nvSpPr>
        <p:spPr>
          <a:xfrm flipH="1">
            <a:off x="5175402" y="1799938"/>
            <a:ext cx="2674086" cy="646331"/>
          </a:xfrm>
          <a:prstGeom prst="rect">
            <a:avLst/>
          </a:prstGeom>
          <a:noFill/>
          <a:ln>
            <a:noFill/>
          </a:ln>
        </p:spPr>
        <p:txBody>
          <a:bodyPr vert="horz" wrap="square" rtlCol="0" anchor="ctr" anchorCtr="0">
            <a:spAutoFit/>
          </a:bodyPr>
          <a:lstStyle/>
          <a:p>
            <a:pPr algn="ctr"/>
            <a:r>
              <a:rPr lang="zh-CN" altLang="en-US" sz="1200" dirty="0" smtClean="0">
                <a:latin typeface="华文楷体" panose="02010600040101010101" pitchFamily="2" charset="-122"/>
                <a:ea typeface="华文楷体" panose="02010600040101010101" pitchFamily="2" charset="-122"/>
              </a:rPr>
              <a:t>通过研究用户历史订单结果，精准匹配目标消费群体，科学划分价格带，真实反映用户需求。</a:t>
            </a:r>
          </a:p>
        </p:txBody>
      </p:sp>
      <p:graphicFrame>
        <p:nvGraphicFramePr>
          <p:cNvPr id="8" name="图表 7"/>
          <p:cNvGraphicFramePr>
            <a:graphicFrameLocks/>
          </p:cNvGraphicFramePr>
          <p:nvPr>
            <p:extLst>
              <p:ext uri="{D42A27DB-BD31-4B8C-83A1-F6EECF244321}">
                <p14:modId xmlns:p14="http://schemas.microsoft.com/office/powerpoint/2010/main" val="3155744605"/>
              </p:ext>
            </p:extLst>
          </p:nvPr>
        </p:nvGraphicFramePr>
        <p:xfrm>
          <a:off x="4704907" y="2291320"/>
          <a:ext cx="3817233" cy="2085086"/>
        </p:xfrm>
        <a:graphic>
          <a:graphicData uri="http://schemas.openxmlformats.org/drawingml/2006/chart">
            <c:chart xmlns:c="http://schemas.openxmlformats.org/drawingml/2006/chart" xmlns:r="http://schemas.openxmlformats.org/officeDocument/2006/relationships" r:id="rId3"/>
          </a:graphicData>
        </a:graphic>
      </p:graphicFrame>
      <p:sp>
        <p:nvSpPr>
          <p:cNvPr id="9" name="椭圆 8"/>
          <p:cNvSpPr/>
          <p:nvPr/>
        </p:nvSpPr>
        <p:spPr>
          <a:xfrm>
            <a:off x="1850066" y="2487682"/>
            <a:ext cx="404037" cy="174407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17495" y="2477048"/>
            <a:ext cx="404037" cy="1754709"/>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370521" y="2487682"/>
            <a:ext cx="404037" cy="174407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23599" y="2477048"/>
            <a:ext cx="404037" cy="1754709"/>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052084" y="1090667"/>
            <a:ext cx="861237" cy="307777"/>
          </a:xfrm>
          <a:prstGeom prst="rect">
            <a:avLst/>
          </a:prstGeom>
          <a:noFill/>
        </p:spPr>
        <p:txBody>
          <a:bodyPr vert="horz" wrap="square" rtlCol="0" anchor="ctr" anchorCtr="0">
            <a:spAutoFit/>
          </a:bodyPr>
          <a:lstStyle/>
          <a:p>
            <a:r>
              <a:rPr lang="zh-CN" altLang="en-US" b="1" dirty="0" smtClean="0">
                <a:solidFill>
                  <a:schemeClr val="bg1">
                    <a:lumMod val="65000"/>
                  </a:schemeClr>
                </a:solidFill>
                <a:latin typeface="微软雅黑" panose="020B0503020204020204" pitchFamily="34" charset="-122"/>
                <a:ea typeface="微软雅黑" panose="020B0503020204020204" pitchFamily="34" charset="-122"/>
              </a:rPr>
              <a:t>优化前</a:t>
            </a:r>
          </a:p>
        </p:txBody>
      </p:sp>
      <p:sp>
        <p:nvSpPr>
          <p:cNvPr id="14" name="TextBox 13"/>
          <p:cNvSpPr txBox="1"/>
          <p:nvPr/>
        </p:nvSpPr>
        <p:spPr>
          <a:xfrm>
            <a:off x="6039295" y="1118074"/>
            <a:ext cx="861237" cy="307777"/>
          </a:xfrm>
          <a:prstGeom prst="rect">
            <a:avLst/>
          </a:prstGeom>
          <a:noFill/>
        </p:spPr>
        <p:txBody>
          <a:bodyPr vert="horz" wrap="square" rtlCol="0" anchor="ctr" anchorCtr="0">
            <a:spAutoFit/>
          </a:bodyPr>
          <a:lstStyle/>
          <a:p>
            <a:r>
              <a:rPr lang="zh-CN" altLang="en-US" b="1" dirty="0" smtClean="0">
                <a:latin typeface="微软雅黑" panose="020B0503020204020204" pitchFamily="34" charset="-122"/>
                <a:ea typeface="微软雅黑" panose="020B0503020204020204" pitchFamily="34" charset="-122"/>
              </a:rPr>
              <a:t>优化</a:t>
            </a:r>
            <a:r>
              <a:rPr lang="zh-CN" altLang="en-US" b="1" dirty="0">
                <a:latin typeface="微软雅黑" panose="020B0503020204020204" pitchFamily="34" charset="-122"/>
                <a:ea typeface="微软雅黑" panose="020B0503020204020204" pitchFamily="34" charset="-122"/>
              </a:rPr>
              <a:t>后</a:t>
            </a:r>
            <a:endParaRPr lang="zh-CN" altLang="en-US" b="1" dirty="0" smtClean="0">
              <a:latin typeface="微软雅黑" panose="020B0503020204020204" pitchFamily="34" charset="-122"/>
              <a:ea typeface="微软雅黑" panose="020B0503020204020204" pitchFamily="34" charset="-122"/>
            </a:endParaRPr>
          </a:p>
        </p:txBody>
      </p:sp>
      <p:sp>
        <p:nvSpPr>
          <p:cNvPr id="15" name="燕尾形 14"/>
          <p:cNvSpPr/>
          <p:nvPr/>
        </p:nvSpPr>
        <p:spPr>
          <a:xfrm>
            <a:off x="4354033" y="1795803"/>
            <a:ext cx="350874" cy="322546"/>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a:off x="526387" y="664342"/>
            <a:ext cx="8034438" cy="307777"/>
          </a:xfrm>
          <a:prstGeom prst="rect">
            <a:avLst/>
          </a:prstGeom>
          <a:noFill/>
          <a:ln>
            <a:solidFill>
              <a:srgbClr val="FF0000"/>
            </a:solidFill>
          </a:ln>
        </p:spPr>
        <p:txBody>
          <a:bodyPr vert="horz" wrap="square" rtlCol="0" anchor="ctr" anchorCtr="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我们的目标：</a:t>
            </a:r>
            <a:r>
              <a:rPr lang="zh-CN" altLang="en-US" dirty="0" smtClean="0">
                <a:latin typeface="华文楷体" panose="02010600040101010101" pitchFamily="2" charset="-122"/>
                <a:ea typeface="华文楷体" panose="02010600040101010101" pitchFamily="2" charset="-122"/>
              </a:rPr>
              <a:t>帮助京东的所有合作品牌，智能分析价格带合理度，助力品牌商在价格带优化选品。</a:t>
            </a:r>
            <a:endParaRPr lang="en-US" altLang="zh-CN" dirty="0" smtClean="0">
              <a:latin typeface="华文楷体" panose="02010600040101010101" pitchFamily="2" charset="-122"/>
              <a:ea typeface="华文楷体" panose="02010600040101010101" pitchFamily="2" charset="-122"/>
            </a:endParaRPr>
          </a:p>
        </p:txBody>
      </p:sp>
      <p:sp>
        <p:nvSpPr>
          <p:cNvPr id="17" name="矩形 16"/>
          <p:cNvSpPr/>
          <p:nvPr/>
        </p:nvSpPr>
        <p:spPr>
          <a:xfrm>
            <a:off x="1520455" y="4348715"/>
            <a:ext cx="1020725" cy="382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101-150</a:t>
            </a:r>
            <a:r>
              <a:rPr lang="zh-CN" altLang="en-US" dirty="0" smtClean="0">
                <a:solidFill>
                  <a:schemeClr val="tx1"/>
                </a:solidFill>
                <a:latin typeface="Arial" panose="020B0604020202020204" pitchFamily="34" charset="0"/>
                <a:cs typeface="Arial" panose="020B0604020202020204" pitchFamily="34" charset="0"/>
              </a:rPr>
              <a:t>元</a:t>
            </a:r>
            <a:endParaRPr lang="zh-CN" altLang="en-US"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2525231" y="4289124"/>
            <a:ext cx="1275907" cy="523220"/>
          </a:xfrm>
          <a:prstGeom prst="rect">
            <a:avLst/>
          </a:prstGeom>
          <a:noFill/>
        </p:spPr>
        <p:txBody>
          <a:bodyPr vert="horz" wrap="square" rtlCol="0" anchor="ctr" anchorCtr="0">
            <a:spAutoFit/>
          </a:bodyPr>
          <a:lstStyle/>
          <a:p>
            <a:r>
              <a:rPr lang="zh-CN" altLang="en-US" dirty="0" smtClean="0">
                <a:latin typeface="华文楷体" panose="02010600040101010101" pitchFamily="2" charset="-122"/>
                <a:ea typeface="华文楷体" panose="02010600040101010101" pitchFamily="2" charset="-122"/>
              </a:rPr>
              <a:t>是我</a:t>
            </a:r>
            <a:r>
              <a:rPr lang="zh-CN" altLang="en-US" dirty="0">
                <a:latin typeface="华文楷体" panose="02010600040101010101" pitchFamily="2" charset="-122"/>
                <a:ea typeface="华文楷体" panose="02010600040101010101" pitchFamily="2" charset="-122"/>
              </a:rPr>
              <a:t>销售</a:t>
            </a:r>
            <a:r>
              <a:rPr lang="zh-CN" altLang="en-US" dirty="0" smtClean="0">
                <a:latin typeface="华文楷体" panose="02010600040101010101" pitchFamily="2" charset="-122"/>
                <a:ea typeface="华文楷体" panose="02010600040101010101" pitchFamily="2" charset="-122"/>
              </a:rPr>
              <a:t>最好的价格带</a:t>
            </a:r>
          </a:p>
        </p:txBody>
      </p:sp>
      <p:sp>
        <p:nvSpPr>
          <p:cNvPr id="19" name="矩形 18"/>
          <p:cNvSpPr/>
          <p:nvPr/>
        </p:nvSpPr>
        <p:spPr>
          <a:xfrm>
            <a:off x="5720295" y="4376406"/>
            <a:ext cx="1020725" cy="382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199-245</a:t>
            </a:r>
            <a:r>
              <a:rPr lang="zh-CN" altLang="en-US" dirty="0" smtClean="0">
                <a:solidFill>
                  <a:schemeClr val="tx1"/>
                </a:solidFill>
                <a:latin typeface="Arial" panose="020B0604020202020204" pitchFamily="34" charset="0"/>
                <a:cs typeface="Arial" panose="020B0604020202020204" pitchFamily="34" charset="0"/>
              </a:rPr>
              <a:t>元</a:t>
            </a:r>
            <a:endParaRPr lang="zh-CN" altLang="en-US" dirty="0">
              <a:solidFill>
                <a:schemeClr val="tx1"/>
              </a:solidFill>
              <a:latin typeface="Arial" panose="020B0604020202020204" pitchFamily="34" charset="0"/>
              <a:cs typeface="Arial" panose="020B0604020202020204" pitchFamily="34" charset="0"/>
            </a:endParaRPr>
          </a:p>
        </p:txBody>
      </p:sp>
      <p:sp>
        <p:nvSpPr>
          <p:cNvPr id="20" name="TextBox 19"/>
          <p:cNvSpPr txBox="1"/>
          <p:nvPr/>
        </p:nvSpPr>
        <p:spPr>
          <a:xfrm>
            <a:off x="6741020" y="4295550"/>
            <a:ext cx="1275907" cy="523220"/>
          </a:xfrm>
          <a:prstGeom prst="rect">
            <a:avLst/>
          </a:prstGeom>
          <a:noFill/>
        </p:spPr>
        <p:txBody>
          <a:bodyPr vert="horz" wrap="square" rtlCol="0" anchor="ctr" anchorCtr="0">
            <a:spAutoFit/>
          </a:bodyPr>
          <a:lstStyle/>
          <a:p>
            <a:r>
              <a:rPr lang="zh-CN" altLang="en-US" dirty="0" smtClean="0">
                <a:latin typeface="华文楷体" panose="02010600040101010101" pitchFamily="2" charset="-122"/>
                <a:ea typeface="华文楷体" panose="02010600040101010101" pitchFamily="2" charset="-122"/>
              </a:rPr>
              <a:t>是消费者最喜欢价格带</a:t>
            </a:r>
          </a:p>
        </p:txBody>
      </p:sp>
    </p:spTree>
    <p:extLst>
      <p:ext uri="{BB962C8B-B14F-4D97-AF65-F5344CB8AC3E}">
        <p14:creationId xmlns:p14="http://schemas.microsoft.com/office/powerpoint/2010/main" val="384230817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产品思路</a:t>
            </a:r>
            <a:r>
              <a:rPr lang="en-US" altLang="zh-CN" dirty="0" smtClean="0"/>
              <a:t>5</a:t>
            </a:r>
            <a:r>
              <a:rPr lang="zh-CN" altLang="en-US" dirty="0" smtClean="0"/>
              <a:t>：品牌价格带智能分析</a:t>
            </a:r>
            <a:endParaRPr lang="zh-CN" altLang="en-US" dirty="0"/>
          </a:p>
        </p:txBody>
      </p:sp>
      <p:sp>
        <p:nvSpPr>
          <p:cNvPr id="3" name="TextBox 2"/>
          <p:cNvSpPr txBox="1"/>
          <p:nvPr/>
        </p:nvSpPr>
        <p:spPr>
          <a:xfrm flipH="1">
            <a:off x="2543377" y="1350342"/>
            <a:ext cx="1463316" cy="276999"/>
          </a:xfrm>
          <a:prstGeom prst="rect">
            <a:avLst/>
          </a:prstGeom>
          <a:solidFill>
            <a:srgbClr val="FF0000"/>
          </a:solidFill>
          <a:ln>
            <a:noFill/>
          </a:ln>
        </p:spPr>
        <p:txBody>
          <a:bodyPr vert="horz" wrap="square" rtlCol="0" anchor="ctr" anchorCtr="0">
            <a:spAutoFit/>
          </a:bodyPr>
          <a:lstStyle/>
          <a:p>
            <a:pPr algn="ctr"/>
            <a:r>
              <a:rPr lang="zh-CN" altLang="en-US" sz="1200" b="1" dirty="0" smtClean="0">
                <a:solidFill>
                  <a:schemeClr val="bg1"/>
                </a:solidFill>
                <a:latin typeface="华文楷体" panose="02010600040101010101" pitchFamily="2" charset="-122"/>
                <a:ea typeface="华文楷体" panose="02010600040101010101" pitchFamily="2" charset="-122"/>
              </a:rPr>
              <a:t>市场价格带全景</a:t>
            </a:r>
          </a:p>
        </p:txBody>
      </p:sp>
      <p:sp>
        <p:nvSpPr>
          <p:cNvPr id="4" name="TextBox 3"/>
          <p:cNvSpPr txBox="1"/>
          <p:nvPr/>
        </p:nvSpPr>
        <p:spPr>
          <a:xfrm flipH="1">
            <a:off x="2086184" y="1671587"/>
            <a:ext cx="1297173" cy="461665"/>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价格带</a:t>
            </a:r>
            <a:endParaRPr lang="en-US" altLang="zh-CN" sz="1200" b="1" dirty="0" smtClean="0">
              <a:solidFill>
                <a:srgbClr val="FF0000"/>
              </a:solidFill>
              <a:latin typeface="华文楷体" panose="02010600040101010101" pitchFamily="2" charset="-122"/>
              <a:ea typeface="华文楷体" panose="02010600040101010101" pitchFamily="2" charset="-122"/>
            </a:endParaRPr>
          </a:p>
          <a:p>
            <a:pPr algn="ctr"/>
            <a:r>
              <a:rPr lang="zh-CN" altLang="en-US" sz="1200" b="1" dirty="0" smtClean="0">
                <a:solidFill>
                  <a:srgbClr val="FF0000"/>
                </a:solidFill>
                <a:latin typeface="华文楷体" panose="02010600040101010101" pitchFamily="2" charset="-122"/>
                <a:ea typeface="华文楷体" panose="02010600040101010101" pitchFamily="2" charset="-122"/>
              </a:rPr>
              <a:t>热销商品</a:t>
            </a:r>
          </a:p>
        </p:txBody>
      </p:sp>
      <p:sp>
        <p:nvSpPr>
          <p:cNvPr id="5" name="TextBox 4"/>
          <p:cNvSpPr txBox="1"/>
          <p:nvPr/>
        </p:nvSpPr>
        <p:spPr>
          <a:xfrm flipH="1">
            <a:off x="3258863" y="1669778"/>
            <a:ext cx="1176669"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价格带忠诚度</a:t>
            </a:r>
          </a:p>
        </p:txBody>
      </p:sp>
      <p:sp>
        <p:nvSpPr>
          <p:cNvPr id="6" name="TextBox 5"/>
          <p:cNvSpPr txBox="1"/>
          <p:nvPr/>
        </p:nvSpPr>
        <p:spPr>
          <a:xfrm flipH="1">
            <a:off x="3255630" y="1860593"/>
            <a:ext cx="1176669"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价格带替代度</a:t>
            </a:r>
          </a:p>
        </p:txBody>
      </p:sp>
      <p:sp>
        <p:nvSpPr>
          <p:cNvPr id="7" name="TextBox 6"/>
          <p:cNvSpPr txBox="1"/>
          <p:nvPr/>
        </p:nvSpPr>
        <p:spPr>
          <a:xfrm flipH="1">
            <a:off x="4884586" y="1338096"/>
            <a:ext cx="1463316" cy="276999"/>
          </a:xfrm>
          <a:prstGeom prst="rect">
            <a:avLst/>
          </a:prstGeom>
          <a:solidFill>
            <a:srgbClr val="FF0000"/>
          </a:solidFill>
          <a:ln>
            <a:noFill/>
          </a:ln>
        </p:spPr>
        <p:txBody>
          <a:bodyPr vert="horz" wrap="square" rtlCol="0" anchor="ctr" anchorCtr="0">
            <a:spAutoFit/>
          </a:bodyPr>
          <a:lstStyle/>
          <a:p>
            <a:pPr algn="ctr"/>
            <a:r>
              <a:rPr lang="zh-CN" altLang="en-US" sz="1200" b="1" dirty="0" smtClean="0">
                <a:solidFill>
                  <a:schemeClr val="bg1"/>
                </a:solidFill>
                <a:latin typeface="华文楷体" panose="02010600040101010101" pitchFamily="2" charset="-122"/>
                <a:ea typeface="华文楷体" panose="02010600040101010101" pitchFamily="2" charset="-122"/>
              </a:rPr>
              <a:t>竞争价格带全景</a:t>
            </a:r>
          </a:p>
        </p:txBody>
      </p:sp>
      <p:sp>
        <p:nvSpPr>
          <p:cNvPr id="8" name="TextBox 7"/>
          <p:cNvSpPr txBox="1"/>
          <p:nvPr/>
        </p:nvSpPr>
        <p:spPr>
          <a:xfrm flipH="1">
            <a:off x="4543606" y="1758485"/>
            <a:ext cx="953385"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我的价格带</a:t>
            </a:r>
          </a:p>
        </p:txBody>
      </p:sp>
      <p:sp>
        <p:nvSpPr>
          <p:cNvPr id="9" name="TextBox 8"/>
          <p:cNvSpPr txBox="1"/>
          <p:nvPr/>
        </p:nvSpPr>
        <p:spPr>
          <a:xfrm flipH="1">
            <a:off x="5573712" y="1748610"/>
            <a:ext cx="1297173"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竞争品牌价格带</a:t>
            </a:r>
          </a:p>
        </p:txBody>
      </p:sp>
      <p:sp>
        <p:nvSpPr>
          <p:cNvPr id="10" name="TextBox 9"/>
          <p:cNvSpPr txBox="1"/>
          <p:nvPr/>
        </p:nvSpPr>
        <p:spPr>
          <a:xfrm flipH="1">
            <a:off x="3721906" y="960923"/>
            <a:ext cx="1463316" cy="276999"/>
          </a:xfrm>
          <a:prstGeom prst="rect">
            <a:avLst/>
          </a:prstGeom>
          <a:solidFill>
            <a:srgbClr val="FF0000"/>
          </a:solidFill>
          <a:ln>
            <a:noFill/>
          </a:ln>
        </p:spPr>
        <p:txBody>
          <a:bodyPr vert="horz" wrap="square" rtlCol="0" anchor="ctr" anchorCtr="0">
            <a:spAutoFit/>
          </a:bodyPr>
          <a:lstStyle/>
          <a:p>
            <a:pPr algn="ctr"/>
            <a:r>
              <a:rPr lang="zh-CN" altLang="en-US" sz="1200" b="1" dirty="0" smtClean="0">
                <a:solidFill>
                  <a:schemeClr val="bg1"/>
                </a:solidFill>
                <a:latin typeface="华文楷体" panose="02010600040101010101" pitchFamily="2" charset="-122"/>
                <a:ea typeface="华文楷体" panose="02010600040101010101" pitchFamily="2" charset="-122"/>
              </a:rPr>
              <a:t>价格带分析</a:t>
            </a:r>
          </a:p>
        </p:txBody>
      </p:sp>
      <p:cxnSp>
        <p:nvCxnSpPr>
          <p:cNvPr id="11" name="肘形连接符 10"/>
          <p:cNvCxnSpPr>
            <a:stCxn id="10" idx="2"/>
          </p:cNvCxnSpPr>
          <p:nvPr/>
        </p:nvCxnSpPr>
        <p:spPr>
          <a:xfrm rot="5400000">
            <a:off x="4101780" y="1133848"/>
            <a:ext cx="247711" cy="45585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0" idx="2"/>
          </p:cNvCxnSpPr>
          <p:nvPr/>
        </p:nvCxnSpPr>
        <p:spPr>
          <a:xfrm rot="16200000" flipH="1">
            <a:off x="4533789" y="1157697"/>
            <a:ext cx="249307" cy="4097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73712" y="1636361"/>
            <a:ext cx="0" cy="52222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44997" y="1699670"/>
            <a:ext cx="0" cy="522226"/>
          </a:xfrm>
          <a:prstGeom prst="line">
            <a:avLst/>
          </a:prstGeom>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914200" y="2201089"/>
            <a:ext cx="2572808" cy="1424294"/>
          </a:xfrm>
          <a:prstGeom prst="round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637176" y="2183728"/>
            <a:ext cx="2572808" cy="1441655"/>
          </a:xfrm>
          <a:prstGeom prst="round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flipH="1">
            <a:off x="1839621" y="3707812"/>
            <a:ext cx="1767750" cy="276999"/>
          </a:xfrm>
          <a:prstGeom prst="rect">
            <a:avLst/>
          </a:prstGeom>
          <a:noFill/>
          <a:ln>
            <a:noFill/>
          </a:ln>
        </p:spPr>
        <p:txBody>
          <a:bodyPr vert="horz" wrap="square" rtlCol="0" anchor="ctr" anchorCtr="0">
            <a:spAutoFit/>
          </a:bodyPr>
          <a:lstStyle/>
          <a:p>
            <a:pPr algn="ctr"/>
            <a:r>
              <a:rPr lang="zh-CN" altLang="en-US" sz="1200" b="1" dirty="0">
                <a:solidFill>
                  <a:srgbClr val="FF0000"/>
                </a:solidFill>
                <a:latin typeface="华文楷体" panose="02010600040101010101" pitchFamily="2" charset="-122"/>
                <a:ea typeface="华文楷体" panose="02010600040101010101" pitchFamily="2" charset="-122"/>
              </a:rPr>
              <a:t>同</a:t>
            </a:r>
            <a:r>
              <a:rPr lang="zh-CN" altLang="en-US" sz="1200" b="1" dirty="0" smtClean="0">
                <a:solidFill>
                  <a:srgbClr val="FF0000"/>
                </a:solidFill>
                <a:latin typeface="华文楷体" panose="02010600040101010101" pitchFamily="2" charset="-122"/>
                <a:ea typeface="华文楷体" panose="02010600040101010101" pitchFamily="2" charset="-122"/>
              </a:rPr>
              <a:t>一品牌，不同价格带</a:t>
            </a:r>
          </a:p>
        </p:txBody>
      </p:sp>
      <p:sp>
        <p:nvSpPr>
          <p:cNvPr id="18" name="TextBox 17"/>
          <p:cNvSpPr txBox="1"/>
          <p:nvPr/>
        </p:nvSpPr>
        <p:spPr>
          <a:xfrm flipH="1">
            <a:off x="3840828" y="3704120"/>
            <a:ext cx="1743516"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不同品牌，同一价格带</a:t>
            </a:r>
          </a:p>
        </p:txBody>
      </p:sp>
      <p:sp>
        <p:nvSpPr>
          <p:cNvPr id="19" name="TextBox 18"/>
          <p:cNvSpPr txBox="1"/>
          <p:nvPr/>
        </p:nvSpPr>
        <p:spPr>
          <a:xfrm flipH="1">
            <a:off x="5768882" y="3703580"/>
            <a:ext cx="1823872" cy="276999"/>
          </a:xfrm>
          <a:prstGeom prst="rect">
            <a:avLst/>
          </a:prstGeom>
          <a:noFill/>
          <a:ln>
            <a:noFill/>
          </a:ln>
        </p:spPr>
        <p:txBody>
          <a:bodyPr vert="horz" wrap="square" rtlCol="0" anchor="ctr" anchorCtr="0">
            <a:spAutoFit/>
          </a:bodyPr>
          <a:lstStyle/>
          <a:p>
            <a:pPr algn="ctr"/>
            <a:r>
              <a:rPr lang="zh-CN" altLang="en-US" sz="1200" b="1" dirty="0" smtClean="0">
                <a:solidFill>
                  <a:srgbClr val="FF0000"/>
                </a:solidFill>
                <a:latin typeface="华文楷体" panose="02010600040101010101" pitchFamily="2" charset="-122"/>
                <a:ea typeface="华文楷体" panose="02010600040101010101" pitchFamily="2" charset="-122"/>
              </a:rPr>
              <a:t>不同品牌，不同价格带</a:t>
            </a:r>
          </a:p>
        </p:txBody>
      </p:sp>
      <p:sp>
        <p:nvSpPr>
          <p:cNvPr id="20" name="圆角矩形 19"/>
          <p:cNvSpPr/>
          <p:nvPr/>
        </p:nvSpPr>
        <p:spPr>
          <a:xfrm>
            <a:off x="1615861" y="3707484"/>
            <a:ext cx="5975745" cy="1324596"/>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921" y="2275967"/>
            <a:ext cx="2433378" cy="1207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957" y="2350846"/>
            <a:ext cx="2313246" cy="1107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301" y="3952439"/>
            <a:ext cx="1605136" cy="1019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1906" y="3955918"/>
            <a:ext cx="1894338" cy="1015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68882" y="3952439"/>
            <a:ext cx="1747349" cy="103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526387" y="621810"/>
            <a:ext cx="8034438" cy="307777"/>
          </a:xfrm>
          <a:prstGeom prst="rect">
            <a:avLst/>
          </a:prstGeom>
          <a:noFill/>
          <a:ln>
            <a:solidFill>
              <a:srgbClr val="FF0000"/>
            </a:solidFill>
          </a:ln>
        </p:spPr>
        <p:txBody>
          <a:bodyPr vert="horz" wrap="square" rtlCol="0" anchor="ctr" anchorCtr="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我们的目标：</a:t>
            </a:r>
            <a:r>
              <a:rPr lang="zh-CN" altLang="en-US" dirty="0" smtClean="0">
                <a:latin typeface="华文楷体" panose="02010600040101010101" pitchFamily="2" charset="-122"/>
                <a:ea typeface="华文楷体" panose="02010600040101010101" pitchFamily="2" charset="-122"/>
              </a:rPr>
              <a:t>帮助京东的所有合作品牌，智能分析价格带合理度，助力品牌商在价格带优化选品。</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4963578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descr="C:\Users\yushuaibing\Desktop\地图类_楼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006" y="74992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479" y="2043987"/>
            <a:ext cx="1073888" cy="307777"/>
          </a:xfrm>
          <a:prstGeom prst="rect">
            <a:avLst/>
          </a:prstGeom>
          <a:noFill/>
        </p:spPr>
        <p:txBody>
          <a:bodyPr vert="horz" wrap="square" rtlCol="0" anchor="ctr" anchorCtr="0">
            <a:spAutoFit/>
          </a:bodyPr>
          <a:lstStyle/>
          <a:p>
            <a:r>
              <a:rPr lang="en-US" altLang="zh-CN" dirty="0" smtClean="0">
                <a:latin typeface="Arial" panose="020B0604020202020204" pitchFamily="34" charset="0"/>
                <a:ea typeface="微软雅黑" panose="020B0503020204020204" pitchFamily="34" charset="-122"/>
                <a:cs typeface="Arial" panose="020B0604020202020204" pitchFamily="34" charset="0"/>
              </a:rPr>
              <a:t>125-158</a:t>
            </a:r>
            <a:r>
              <a:rPr lang="zh-CN" altLang="en-US" b="1" dirty="0">
                <a:latin typeface="华文楷体" panose="02010600040101010101" pitchFamily="2" charset="-122"/>
                <a:ea typeface="华文楷体" panose="02010600040101010101" pitchFamily="2" charset="-122"/>
                <a:cs typeface="Arial" panose="020B0604020202020204" pitchFamily="34" charset="0"/>
              </a:rPr>
              <a:t>元</a:t>
            </a:r>
          </a:p>
        </p:txBody>
      </p:sp>
      <p:sp>
        <p:nvSpPr>
          <p:cNvPr id="6" name="TextBox 5"/>
          <p:cNvSpPr txBox="1"/>
          <p:nvPr/>
        </p:nvSpPr>
        <p:spPr>
          <a:xfrm>
            <a:off x="951626" y="1644229"/>
            <a:ext cx="1073888" cy="307777"/>
          </a:xfrm>
          <a:prstGeom prst="rect">
            <a:avLst/>
          </a:prstGeom>
          <a:noFill/>
        </p:spPr>
        <p:txBody>
          <a:bodyPr vert="horz" wrap="square" rtlCol="0" anchor="ctr" anchorCtr="0">
            <a:spAutoFit/>
          </a:bodyPr>
          <a:lstStyle/>
          <a:p>
            <a:r>
              <a:rPr lang="en-US" altLang="zh-CN" dirty="0" smtClean="0">
                <a:latin typeface="Arial" panose="020B0604020202020204" pitchFamily="34" charset="0"/>
                <a:ea typeface="微软雅黑" panose="020B0503020204020204" pitchFamily="34" charset="-122"/>
                <a:cs typeface="Arial" panose="020B0604020202020204" pitchFamily="34" charset="0"/>
              </a:rPr>
              <a:t>159-198 </a:t>
            </a:r>
            <a:r>
              <a:rPr lang="zh-CN" altLang="en-US" b="1" dirty="0">
                <a:latin typeface="华文楷体" panose="02010600040101010101" pitchFamily="2" charset="-122"/>
                <a:ea typeface="华文楷体" panose="02010600040101010101" pitchFamily="2" charset="-122"/>
                <a:cs typeface="Arial" panose="020B0604020202020204" pitchFamily="34" charset="0"/>
              </a:rPr>
              <a:t>元</a:t>
            </a:r>
          </a:p>
        </p:txBody>
      </p:sp>
      <p:sp>
        <p:nvSpPr>
          <p:cNvPr id="7" name="TextBox 6"/>
          <p:cNvSpPr txBox="1"/>
          <p:nvPr/>
        </p:nvSpPr>
        <p:spPr>
          <a:xfrm>
            <a:off x="1228076" y="1247401"/>
            <a:ext cx="1073888" cy="307777"/>
          </a:xfrm>
          <a:prstGeom prst="rect">
            <a:avLst/>
          </a:prstGeom>
          <a:noFill/>
        </p:spPr>
        <p:txBody>
          <a:bodyPr vert="horz" wrap="square" rtlCol="0" anchor="ctr" anchorCtr="0">
            <a:spAutoFit/>
          </a:bodyPr>
          <a:lstStyle/>
          <a:p>
            <a:r>
              <a:rPr lang="en-US" altLang="zh-CN" dirty="0" smtClean="0">
                <a:latin typeface="Arial" panose="020B0604020202020204" pitchFamily="34" charset="0"/>
                <a:ea typeface="微软雅黑" panose="020B0503020204020204" pitchFamily="34" charset="-122"/>
                <a:cs typeface="Arial" panose="020B0604020202020204" pitchFamily="34" charset="0"/>
              </a:rPr>
              <a:t>199-245 </a:t>
            </a:r>
            <a:r>
              <a:rPr lang="zh-CN" altLang="en-US" b="1" dirty="0">
                <a:latin typeface="华文楷体" panose="02010600040101010101" pitchFamily="2" charset="-122"/>
                <a:ea typeface="华文楷体" panose="02010600040101010101" pitchFamily="2" charset="-122"/>
                <a:cs typeface="Arial" panose="020B0604020202020204" pitchFamily="34" charset="0"/>
              </a:rPr>
              <a:t>元</a:t>
            </a:r>
          </a:p>
        </p:txBody>
      </p:sp>
      <p:sp>
        <p:nvSpPr>
          <p:cNvPr id="8" name="TextBox 7"/>
          <p:cNvSpPr txBox="1"/>
          <p:nvPr/>
        </p:nvSpPr>
        <p:spPr>
          <a:xfrm>
            <a:off x="1679948" y="882954"/>
            <a:ext cx="1073888" cy="307777"/>
          </a:xfrm>
          <a:prstGeom prst="rect">
            <a:avLst/>
          </a:prstGeom>
          <a:noFill/>
        </p:spPr>
        <p:txBody>
          <a:bodyPr vert="horz" wrap="square" rtlCol="0" anchor="ctr" anchorCtr="0">
            <a:spAutoFit/>
          </a:bodyPr>
          <a:lstStyle/>
          <a:p>
            <a:r>
              <a:rPr lang="en-US" altLang="zh-CN" dirty="0" smtClean="0">
                <a:latin typeface="Arial" panose="020B0604020202020204" pitchFamily="34" charset="0"/>
                <a:ea typeface="微软雅黑" panose="020B0503020204020204" pitchFamily="34" charset="-122"/>
                <a:cs typeface="Arial" panose="020B0604020202020204" pitchFamily="34" charset="0"/>
              </a:rPr>
              <a:t>246-298 </a:t>
            </a:r>
            <a:r>
              <a:rPr lang="zh-CN" altLang="en-US" b="1" dirty="0" smtClean="0">
                <a:latin typeface="华文楷体" panose="02010600040101010101" pitchFamily="2" charset="-122"/>
                <a:ea typeface="华文楷体" panose="02010600040101010101" pitchFamily="2" charset="-122"/>
                <a:cs typeface="Arial" panose="020B0604020202020204" pitchFamily="34" charset="0"/>
              </a:rPr>
              <a:t>元</a:t>
            </a:r>
          </a:p>
        </p:txBody>
      </p:sp>
    </p:spTree>
    <p:extLst>
      <p:ext uri="{BB962C8B-B14F-4D97-AF65-F5344CB8AC3E}">
        <p14:creationId xmlns:p14="http://schemas.microsoft.com/office/powerpoint/2010/main" val="245210979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TextBox 2"/>
          <p:cNvSpPr txBox="1"/>
          <p:nvPr/>
        </p:nvSpPr>
        <p:spPr>
          <a:xfrm>
            <a:off x="878854" y="1631594"/>
            <a:ext cx="1073888"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cs typeface="Arial" panose="020B0604020202020204" pitchFamily="34" charset="0"/>
              </a:rPr>
              <a:t>品类价格带</a:t>
            </a:r>
          </a:p>
        </p:txBody>
      </p:sp>
      <p:sp>
        <p:nvSpPr>
          <p:cNvPr id="4" name="TextBox 3"/>
          <p:cNvSpPr txBox="1"/>
          <p:nvPr/>
        </p:nvSpPr>
        <p:spPr>
          <a:xfrm>
            <a:off x="745948" y="763584"/>
            <a:ext cx="669850"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筛选</a:t>
            </a:r>
          </a:p>
        </p:txBody>
      </p:sp>
      <p:sp>
        <p:nvSpPr>
          <p:cNvPr id="5" name="等腰三角形 4"/>
          <p:cNvSpPr/>
          <p:nvPr/>
        </p:nvSpPr>
        <p:spPr>
          <a:xfrm flipV="1">
            <a:off x="4680227" y="837928"/>
            <a:ext cx="116959" cy="1435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358909" y="740357"/>
            <a:ext cx="1486038" cy="307778"/>
            <a:chOff x="2929435" y="740358"/>
            <a:chExt cx="1486038" cy="307778"/>
          </a:xfrm>
        </p:grpSpPr>
        <p:sp>
          <p:nvSpPr>
            <p:cNvPr id="7" name="矩形 6"/>
            <p:cNvSpPr/>
            <p:nvPr/>
          </p:nvSpPr>
          <p:spPr>
            <a:xfrm>
              <a:off x="2929435" y="740359"/>
              <a:ext cx="1486038" cy="307777"/>
            </a:xfrm>
            <a:prstGeom prst="rect">
              <a:avLst/>
            </a:prstGeom>
            <a:ln>
              <a:solidFill>
                <a:srgbClr val="FF0000"/>
              </a:solidFill>
            </a:ln>
          </p:spPr>
          <p:txBody>
            <a:bodyPr wrap="square">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品类    洗发水</a:t>
              </a:r>
              <a:endParaRPr lang="zh-CN" altLang="en-US" dirty="0"/>
            </a:p>
          </p:txBody>
        </p:sp>
        <p:cxnSp>
          <p:nvCxnSpPr>
            <p:cNvPr id="8" name="直接连接符 7"/>
            <p:cNvCxnSpPr/>
            <p:nvPr/>
          </p:nvCxnSpPr>
          <p:spPr>
            <a:xfrm>
              <a:off x="3475060" y="740358"/>
              <a:ext cx="0" cy="3077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等腰三角形 8"/>
          <p:cNvSpPr/>
          <p:nvPr/>
        </p:nvSpPr>
        <p:spPr>
          <a:xfrm flipV="1">
            <a:off x="6657924" y="840002"/>
            <a:ext cx="116959" cy="1435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167383" y="739482"/>
            <a:ext cx="1701252" cy="307778"/>
            <a:chOff x="3796678" y="1444975"/>
            <a:chExt cx="1298855" cy="307778"/>
          </a:xfrm>
        </p:grpSpPr>
        <p:sp>
          <p:nvSpPr>
            <p:cNvPr id="11" name="矩形 10"/>
            <p:cNvSpPr/>
            <p:nvPr/>
          </p:nvSpPr>
          <p:spPr>
            <a:xfrm>
              <a:off x="3796678" y="1444976"/>
              <a:ext cx="1298855" cy="307777"/>
            </a:xfrm>
            <a:prstGeom prst="rect">
              <a:avLst/>
            </a:prstGeom>
            <a:ln>
              <a:solidFill>
                <a:srgbClr val="FF0000"/>
              </a:solidFill>
            </a:ln>
          </p:spPr>
          <p:txBody>
            <a:bodyPr wrap="square">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时间    </a:t>
              </a:r>
              <a:r>
                <a:rPr lang="en-US" altLang="zh-CN" b="1" dirty="0" err="1" smtClean="0">
                  <a:solidFill>
                    <a:srgbClr val="FF0000"/>
                  </a:solidFill>
                  <a:latin typeface="华文楷体" panose="02010600040101010101" pitchFamily="2" charset="-122"/>
                  <a:ea typeface="华文楷体" panose="02010600040101010101" pitchFamily="2" charset="-122"/>
                </a:rPr>
                <a:t>yy</a:t>
              </a:r>
              <a:r>
                <a:rPr lang="en-US" altLang="zh-CN" b="1" dirty="0" smtClean="0">
                  <a:solidFill>
                    <a:srgbClr val="FF0000"/>
                  </a:solidFill>
                  <a:latin typeface="华文楷体" panose="02010600040101010101" pitchFamily="2" charset="-122"/>
                  <a:ea typeface="华文楷体" panose="02010600040101010101" pitchFamily="2" charset="-122"/>
                </a:rPr>
                <a:t>-mm-</a:t>
              </a:r>
              <a:r>
                <a:rPr lang="en-US" altLang="zh-CN" b="1" dirty="0" err="1" smtClean="0">
                  <a:solidFill>
                    <a:srgbClr val="FF0000"/>
                  </a:solidFill>
                  <a:latin typeface="华文楷体" panose="02010600040101010101" pitchFamily="2" charset="-122"/>
                  <a:ea typeface="华文楷体" panose="02010600040101010101" pitchFamily="2" charset="-122"/>
                </a:rPr>
                <a:t>dd</a:t>
              </a:r>
              <a:endParaRPr lang="zh-CN" altLang="en-US" dirty="0"/>
            </a:p>
          </p:txBody>
        </p:sp>
        <p:cxnSp>
          <p:nvCxnSpPr>
            <p:cNvPr id="12" name="直接连接符 11"/>
            <p:cNvCxnSpPr/>
            <p:nvPr/>
          </p:nvCxnSpPr>
          <p:spPr>
            <a:xfrm>
              <a:off x="4205642" y="1444975"/>
              <a:ext cx="0" cy="30777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圆角矩形 12"/>
          <p:cNvSpPr/>
          <p:nvPr/>
        </p:nvSpPr>
        <p:spPr>
          <a:xfrm>
            <a:off x="7194753" y="750115"/>
            <a:ext cx="839972" cy="30777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查询</a:t>
            </a:r>
            <a:endParaRPr lang="zh-CN" altLang="en-US" b="1" dirty="0">
              <a:latin typeface="华文楷体" panose="02010600040101010101" pitchFamily="2" charset="-122"/>
              <a:ea typeface="华文楷体" panose="02010600040101010101" pitchFamily="2" charset="-122"/>
            </a:endParaRPr>
          </a:p>
        </p:txBody>
      </p:sp>
      <p:sp>
        <p:nvSpPr>
          <p:cNvPr id="14" name="TextBox 13"/>
          <p:cNvSpPr txBox="1"/>
          <p:nvPr/>
        </p:nvSpPr>
        <p:spPr>
          <a:xfrm>
            <a:off x="2647536" y="1613774"/>
            <a:ext cx="1132367"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cs typeface="Arial" panose="020B0604020202020204" pitchFamily="34" charset="0"/>
              </a:rPr>
              <a:t>品</a:t>
            </a:r>
            <a:r>
              <a:rPr lang="zh-CN" altLang="en-US" b="1" dirty="0">
                <a:solidFill>
                  <a:schemeClr val="bg1"/>
                </a:solidFill>
                <a:latin typeface="华文楷体" panose="02010600040101010101" pitchFamily="2" charset="-122"/>
                <a:ea typeface="华文楷体" panose="02010600040101010101" pitchFamily="2" charset="-122"/>
                <a:cs typeface="Arial" panose="020B0604020202020204" pitchFamily="34" charset="0"/>
              </a:rPr>
              <a:t>牌</a:t>
            </a:r>
            <a:r>
              <a:rPr lang="zh-CN" altLang="en-US" b="1" dirty="0" smtClean="0">
                <a:solidFill>
                  <a:schemeClr val="bg1"/>
                </a:solidFill>
                <a:latin typeface="华文楷体" panose="02010600040101010101" pitchFamily="2" charset="-122"/>
                <a:ea typeface="华文楷体" panose="02010600040101010101" pitchFamily="2" charset="-122"/>
                <a:cs typeface="Arial" panose="020B0604020202020204" pitchFamily="34" charset="0"/>
              </a:rPr>
              <a:t>价格带</a:t>
            </a:r>
          </a:p>
        </p:txBody>
      </p:sp>
      <p:grpSp>
        <p:nvGrpSpPr>
          <p:cNvPr id="20" name="组合 19"/>
          <p:cNvGrpSpPr/>
          <p:nvPr/>
        </p:nvGrpSpPr>
        <p:grpSpPr>
          <a:xfrm>
            <a:off x="3204793" y="740356"/>
            <a:ext cx="1643650" cy="307778"/>
            <a:chOff x="2929435" y="740358"/>
            <a:chExt cx="1486038" cy="307778"/>
          </a:xfrm>
        </p:grpSpPr>
        <p:sp>
          <p:nvSpPr>
            <p:cNvPr id="21" name="矩形 20"/>
            <p:cNvSpPr/>
            <p:nvPr/>
          </p:nvSpPr>
          <p:spPr>
            <a:xfrm>
              <a:off x="2929435" y="740359"/>
              <a:ext cx="1486038" cy="307777"/>
            </a:xfrm>
            <a:prstGeom prst="rect">
              <a:avLst/>
            </a:prstGeom>
            <a:ln>
              <a:solidFill>
                <a:srgbClr val="FF0000"/>
              </a:solidFill>
            </a:ln>
          </p:spPr>
          <p:txBody>
            <a:bodyPr wrap="square">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品</a:t>
              </a:r>
              <a:r>
                <a:rPr lang="zh-CN" altLang="en-US" b="1" dirty="0">
                  <a:solidFill>
                    <a:srgbClr val="FF0000"/>
                  </a:solidFill>
                  <a:latin typeface="华文楷体" panose="02010600040101010101" pitchFamily="2" charset="-122"/>
                  <a:ea typeface="华文楷体" panose="02010600040101010101" pitchFamily="2" charset="-122"/>
                </a:rPr>
                <a:t>牌</a:t>
              </a:r>
              <a:r>
                <a:rPr lang="zh-CN" altLang="en-US" b="1" dirty="0" smtClean="0">
                  <a:solidFill>
                    <a:srgbClr val="FF0000"/>
                  </a:solidFill>
                  <a:latin typeface="华文楷体" panose="02010600040101010101" pitchFamily="2" charset="-122"/>
                  <a:ea typeface="华文楷体" panose="02010600040101010101" pitchFamily="2" charset="-122"/>
                </a:rPr>
                <a:t>         海飞丝</a:t>
              </a:r>
              <a:endParaRPr lang="zh-CN" altLang="en-US" dirty="0"/>
            </a:p>
          </p:txBody>
        </p:sp>
        <p:cxnSp>
          <p:nvCxnSpPr>
            <p:cNvPr id="22" name="直接连接符 21"/>
            <p:cNvCxnSpPr/>
            <p:nvPr/>
          </p:nvCxnSpPr>
          <p:spPr>
            <a:xfrm>
              <a:off x="3475060" y="740358"/>
              <a:ext cx="0" cy="3077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52120" y="827060"/>
            <a:ext cx="159489" cy="153888"/>
            <a:chOff x="5741581" y="763584"/>
            <a:chExt cx="159489" cy="153888"/>
          </a:xfrm>
        </p:grpSpPr>
        <p:sp>
          <p:nvSpPr>
            <p:cNvPr id="23" name="矩形 22"/>
            <p:cNvSpPr/>
            <p:nvPr/>
          </p:nvSpPr>
          <p:spPr>
            <a:xfrm>
              <a:off x="5741581" y="763584"/>
              <a:ext cx="159489" cy="153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796872" y="81766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735315" y="1210149"/>
            <a:ext cx="1158586"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自定义维度</a:t>
            </a:r>
          </a:p>
        </p:txBody>
      </p:sp>
      <p:sp>
        <p:nvSpPr>
          <p:cNvPr id="27" name="等腰三角形 26"/>
          <p:cNvSpPr/>
          <p:nvPr/>
        </p:nvSpPr>
        <p:spPr>
          <a:xfrm flipV="1">
            <a:off x="2647536" y="837928"/>
            <a:ext cx="116959" cy="14353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36" y="2368218"/>
            <a:ext cx="1628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234" y="2368218"/>
            <a:ext cx="1628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247" y="2368218"/>
            <a:ext cx="1628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20" y="2834943"/>
            <a:ext cx="159853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 name="矩形 2047"/>
          <p:cNvSpPr/>
          <p:nvPr/>
        </p:nvSpPr>
        <p:spPr>
          <a:xfrm>
            <a:off x="4389234" y="2834943"/>
            <a:ext cx="1628775" cy="47625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85509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152" y="1679944"/>
            <a:ext cx="1628775" cy="192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300" y="1677102"/>
            <a:ext cx="1628775" cy="193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506" y="1677102"/>
            <a:ext cx="1628775" cy="193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35888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算法解释</a:t>
            </a:r>
            <a:endParaRPr lang="zh-CN" altLang="en-US" dirty="0"/>
          </a:p>
        </p:txBody>
      </p:sp>
      <p:sp>
        <p:nvSpPr>
          <p:cNvPr id="14" name="文本框 13"/>
          <p:cNvSpPr txBox="1"/>
          <p:nvPr/>
        </p:nvSpPr>
        <p:spPr>
          <a:xfrm>
            <a:off x="0" y="3984198"/>
            <a:ext cx="1747840" cy="584775"/>
          </a:xfrm>
          <a:prstGeom prst="rect">
            <a:avLst/>
          </a:prstGeom>
          <a:noFill/>
        </p:spPr>
        <p:txBody>
          <a:bodyPr vert="horz" wrap="square" rtlCol="0" anchor="ctr" anchorCtr="0">
            <a:spAutoFit/>
          </a:bodyPr>
          <a:lstStyle/>
          <a:p>
            <a:r>
              <a:rPr lang="zh-CN" altLang="en-US" sz="1600" dirty="0">
                <a:latin typeface="华文楷体" panose="02010600040101010101" pitchFamily="2" charset="-122"/>
                <a:ea typeface="华文楷体" panose="02010600040101010101" pitchFamily="2" charset="-122"/>
              </a:rPr>
              <a:t>每</a:t>
            </a:r>
            <a:r>
              <a:rPr lang="zh-CN" altLang="en-US" sz="1600" dirty="0" smtClean="0">
                <a:latin typeface="华文楷体" panose="02010600040101010101" pitchFamily="2" charset="-122"/>
                <a:ea typeface="华文楷体" panose="02010600040101010101" pitchFamily="2" charset="-122"/>
              </a:rPr>
              <a:t>周循环，</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跟踪市场变化</a:t>
            </a:r>
          </a:p>
        </p:txBody>
      </p:sp>
      <p:graphicFrame>
        <p:nvGraphicFramePr>
          <p:cNvPr id="24" name="表格 23"/>
          <p:cNvGraphicFramePr>
            <a:graphicFrameLocks noGrp="1"/>
          </p:cNvGraphicFramePr>
          <p:nvPr>
            <p:extLst>
              <p:ext uri="{D42A27DB-BD31-4B8C-83A1-F6EECF244321}">
                <p14:modId xmlns:p14="http://schemas.microsoft.com/office/powerpoint/2010/main" val="1434412543"/>
              </p:ext>
            </p:extLst>
          </p:nvPr>
        </p:nvGraphicFramePr>
        <p:xfrm>
          <a:off x="2641848" y="1684000"/>
          <a:ext cx="1877318" cy="1257300"/>
        </p:xfrm>
        <a:graphic>
          <a:graphicData uri="http://schemas.openxmlformats.org/drawingml/2006/table">
            <a:tbl>
              <a:tblPr firstRow="1" bandRow="1">
                <a:tableStyleId>{3B4B98B0-60AC-42C2-AFA5-B58CD77FA1E5}</a:tableStyleId>
              </a:tblPr>
              <a:tblGrid>
                <a:gridCol w="938659"/>
                <a:gridCol w="938659"/>
              </a:tblGrid>
              <a:tr h="182126">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商品属性</a:t>
                      </a:r>
                      <a:endParaRPr lang="zh-CN" altLang="en-US" sz="1050" dirty="0">
                        <a:latin typeface="华文楷体" panose="02010600040101010101" pitchFamily="2" charset="-122"/>
                        <a:ea typeface="华文楷体" panose="02010600040101010101" pitchFamily="2" charset="-122"/>
                      </a:endParaRPr>
                    </a:p>
                  </a:txBody>
                  <a:tcPr anchor="b"/>
                </a:tc>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商品特征</a:t>
                      </a:r>
                      <a:endParaRPr lang="zh-CN" altLang="en-US" sz="1050" dirty="0">
                        <a:latin typeface="华文楷体" panose="02010600040101010101" pitchFamily="2" charset="-122"/>
                        <a:ea typeface="华文楷体" panose="02010600040101010101" pitchFamily="2" charset="-122"/>
                      </a:endParaRPr>
                    </a:p>
                  </a:txBody>
                  <a:tcPr anchor="b"/>
                </a:tc>
              </a:tr>
              <a:tr h="182126">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品牌</a:t>
                      </a:r>
                      <a:endParaRPr lang="zh-CN" altLang="en-US" sz="1050" dirty="0">
                        <a:latin typeface="华文楷体" panose="02010600040101010101" pitchFamily="2" charset="-122"/>
                        <a:ea typeface="华文楷体" panose="02010600040101010101" pitchFamily="2" charset="-122"/>
                      </a:endParaRPr>
                    </a:p>
                  </a:txBody>
                  <a:tcPr anchor="b"/>
                </a:tc>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海飞丝</a:t>
                      </a:r>
                      <a:endParaRPr lang="zh-CN" altLang="en-US" sz="1050" dirty="0">
                        <a:latin typeface="华文楷体" panose="02010600040101010101" pitchFamily="2" charset="-122"/>
                        <a:ea typeface="华文楷体" panose="02010600040101010101" pitchFamily="2" charset="-122"/>
                      </a:endParaRPr>
                    </a:p>
                  </a:txBody>
                  <a:tcPr anchor="b"/>
                </a:tc>
              </a:tr>
              <a:tr h="182126">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净含量</a:t>
                      </a:r>
                      <a:endParaRPr lang="zh-CN" altLang="en-US" sz="1050" dirty="0">
                        <a:latin typeface="华文楷体" panose="02010600040101010101" pitchFamily="2" charset="-122"/>
                        <a:ea typeface="华文楷体" panose="02010600040101010101" pitchFamily="2" charset="-122"/>
                      </a:endParaRPr>
                    </a:p>
                  </a:txBody>
                  <a:tcPr anchor="b"/>
                </a:tc>
                <a:tc>
                  <a:txBody>
                    <a:bodyPr/>
                    <a:lstStyle/>
                    <a:p>
                      <a:pPr algn="ctr">
                        <a:lnSpc>
                          <a:spcPct val="100000"/>
                        </a:lnSpc>
                      </a:pPr>
                      <a:r>
                        <a:rPr lang="en-US" altLang="zh-CN" sz="1050" dirty="0" smtClean="0">
                          <a:latin typeface="华文楷体" panose="02010600040101010101" pitchFamily="2" charset="-122"/>
                          <a:ea typeface="华文楷体" panose="02010600040101010101" pitchFamily="2" charset="-122"/>
                        </a:rPr>
                        <a:t>200ml</a:t>
                      </a:r>
                      <a:r>
                        <a:rPr lang="zh-CN" altLang="en-US" sz="1050" dirty="0" smtClean="0">
                          <a:latin typeface="华文楷体" panose="02010600040101010101" pitchFamily="2" charset="-122"/>
                          <a:ea typeface="华文楷体" panose="02010600040101010101" pitchFamily="2" charset="-122"/>
                        </a:rPr>
                        <a:t>以下</a:t>
                      </a:r>
                      <a:endParaRPr lang="en-US" altLang="zh-CN" sz="1050" dirty="0" smtClean="0">
                        <a:latin typeface="华文楷体" panose="02010600040101010101" pitchFamily="2" charset="-122"/>
                        <a:ea typeface="华文楷体" panose="02010600040101010101" pitchFamily="2" charset="-122"/>
                      </a:endParaRPr>
                    </a:p>
                  </a:txBody>
                  <a:tcPr anchor="b"/>
                </a:tc>
              </a:tr>
              <a:tr h="182126">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功效</a:t>
                      </a:r>
                      <a:endParaRPr lang="zh-CN" altLang="en-US" sz="1050" dirty="0">
                        <a:latin typeface="华文楷体" panose="02010600040101010101" pitchFamily="2" charset="-122"/>
                        <a:ea typeface="华文楷体" panose="02010600040101010101" pitchFamily="2" charset="-122"/>
                      </a:endParaRPr>
                    </a:p>
                  </a:txBody>
                  <a:tcPr anchor="b"/>
                </a:tc>
                <a:tc>
                  <a:txBody>
                    <a:bodyPr/>
                    <a:lstStyle/>
                    <a:p>
                      <a:pPr algn="ctr">
                        <a:lnSpc>
                          <a:spcPct val="100000"/>
                        </a:lnSpc>
                      </a:pPr>
                      <a:r>
                        <a:rPr lang="zh-CN" altLang="en-US" sz="1050" dirty="0" smtClean="0">
                          <a:latin typeface="华文楷体" panose="02010600040101010101" pitchFamily="2" charset="-122"/>
                          <a:ea typeface="华文楷体" panose="02010600040101010101" pitchFamily="2" charset="-122"/>
                        </a:rPr>
                        <a:t>控油、清爽</a:t>
                      </a:r>
                      <a:endParaRPr lang="en-US" altLang="zh-CN" sz="1050" dirty="0" smtClean="0">
                        <a:latin typeface="华文楷体" panose="02010600040101010101" pitchFamily="2" charset="-122"/>
                        <a:ea typeface="华文楷体" panose="02010600040101010101" pitchFamily="2" charset="-122"/>
                      </a:endParaRPr>
                    </a:p>
                  </a:txBody>
                  <a:tcPr anchor="b"/>
                </a:tc>
              </a:tr>
              <a:tr h="182126">
                <a:tc>
                  <a:txBody>
                    <a:bodyPr/>
                    <a:lstStyle/>
                    <a:p>
                      <a:pPr algn="ctr">
                        <a:lnSpc>
                          <a:spcPct val="100000"/>
                        </a:lnSpc>
                      </a:pPr>
                      <a:r>
                        <a:rPr lang="en-US" altLang="zh-CN" sz="1050" dirty="0" smtClean="0">
                          <a:latin typeface="华文楷体" panose="02010600040101010101" pitchFamily="2" charset="-122"/>
                          <a:ea typeface="华文楷体" panose="02010600040101010101" pitchFamily="2" charset="-122"/>
                        </a:rPr>
                        <a:t>……</a:t>
                      </a:r>
                      <a:endParaRPr lang="zh-CN" altLang="en-US" sz="1050" dirty="0">
                        <a:latin typeface="华文楷体" panose="02010600040101010101" pitchFamily="2" charset="-122"/>
                        <a:ea typeface="华文楷体" panose="02010600040101010101" pitchFamily="2" charset="-122"/>
                      </a:endParaRPr>
                    </a:p>
                  </a:txBody>
                  <a:tcPr anchor="b"/>
                </a:tc>
                <a:tc>
                  <a:txBody>
                    <a:bodyPr/>
                    <a:lstStyle/>
                    <a:p>
                      <a:pPr algn="ctr">
                        <a:lnSpc>
                          <a:spcPct val="100000"/>
                        </a:lnSpc>
                      </a:pPr>
                      <a:r>
                        <a:rPr lang="en-US" altLang="zh-CN" sz="1050" dirty="0" smtClean="0">
                          <a:latin typeface="华文楷体" panose="02010600040101010101" pitchFamily="2" charset="-122"/>
                          <a:ea typeface="华文楷体" panose="02010600040101010101" pitchFamily="2" charset="-122"/>
                        </a:rPr>
                        <a:t>……</a:t>
                      </a:r>
                    </a:p>
                  </a:txBody>
                  <a:tcPr anchor="b"/>
                </a:tc>
              </a:tr>
            </a:tbl>
          </a:graphicData>
        </a:graphic>
      </p:graphicFrame>
      <p:sp>
        <p:nvSpPr>
          <p:cNvPr id="27" name="矩形 26"/>
          <p:cNvSpPr/>
          <p:nvPr/>
        </p:nvSpPr>
        <p:spPr>
          <a:xfrm>
            <a:off x="2641850" y="864186"/>
            <a:ext cx="1877316" cy="738664"/>
          </a:xfrm>
          <a:prstGeom prst="rect">
            <a:avLst/>
          </a:prstGeom>
        </p:spPr>
        <p:txBody>
          <a:bodyPr wrap="square">
            <a:spAutoFit/>
          </a:bodyPr>
          <a:lstStyle/>
          <a:p>
            <a:pPr algn="just"/>
            <a:r>
              <a:rPr lang="en-US" altLang="zh-CN" dirty="0" smtClean="0">
                <a:latin typeface="华文楷体" panose="02010600040101010101" pitchFamily="2" charset="-122"/>
                <a:ea typeface="华文楷体" panose="02010600040101010101" pitchFamily="2" charset="-122"/>
              </a:rPr>
              <a:t>e.g.</a:t>
            </a:r>
          </a:p>
          <a:p>
            <a:pPr algn="just"/>
            <a:r>
              <a:rPr lang="zh-CN" altLang="en-US" dirty="0" smtClean="0">
                <a:latin typeface="华文楷体" panose="02010600040101010101" pitchFamily="2" charset="-122"/>
                <a:ea typeface="华文楷体" panose="02010600040101010101" pitchFamily="2" charset="-122"/>
              </a:rPr>
              <a:t>时间：</a:t>
            </a:r>
            <a:r>
              <a:rPr lang="en-US" altLang="zh-CN" dirty="0" smtClean="0">
                <a:latin typeface="华文楷体" panose="02010600040101010101" pitchFamily="2" charset="-122"/>
                <a:ea typeface="华文楷体" panose="02010600040101010101" pitchFamily="2" charset="-122"/>
              </a:rPr>
              <a:t>2017</a:t>
            </a:r>
            <a:r>
              <a:rPr lang="zh-CN" altLang="en-US" dirty="0" smtClean="0">
                <a:latin typeface="华文楷体" panose="02010600040101010101" pitchFamily="2" charset="-122"/>
                <a:ea typeface="华文楷体" panose="02010600040101010101" pitchFamily="2" charset="-122"/>
              </a:rPr>
              <a:t>年上半年</a:t>
            </a:r>
            <a:endParaRPr lang="en-US" altLang="zh-CN" dirty="0" smtClean="0">
              <a:latin typeface="华文楷体" panose="02010600040101010101" pitchFamily="2" charset="-122"/>
              <a:ea typeface="华文楷体" panose="02010600040101010101" pitchFamily="2" charset="-122"/>
            </a:endParaRPr>
          </a:p>
          <a:p>
            <a:pPr algn="just"/>
            <a:r>
              <a:rPr lang="zh-CN" altLang="en-US" dirty="0" smtClean="0">
                <a:latin typeface="华文楷体" panose="02010600040101010101" pitchFamily="2" charset="-122"/>
                <a:ea typeface="华文楷体" panose="02010600040101010101" pitchFamily="2" charset="-122"/>
              </a:rPr>
              <a:t>品类：洗发</a:t>
            </a:r>
            <a:endParaRPr lang="en-US" altLang="zh-CN" dirty="0">
              <a:latin typeface="华文楷体" panose="02010600040101010101" pitchFamily="2" charset="-122"/>
              <a:ea typeface="华文楷体" panose="02010600040101010101" pitchFamily="2" charset="-122"/>
            </a:endParaRPr>
          </a:p>
        </p:txBody>
      </p:sp>
      <p:graphicFrame>
        <p:nvGraphicFramePr>
          <p:cNvPr id="39" name="图示 38"/>
          <p:cNvGraphicFramePr/>
          <p:nvPr>
            <p:extLst>
              <p:ext uri="{D42A27DB-BD31-4B8C-83A1-F6EECF244321}">
                <p14:modId xmlns:p14="http://schemas.microsoft.com/office/powerpoint/2010/main" val="916877101"/>
              </p:ext>
            </p:extLst>
          </p:nvPr>
        </p:nvGraphicFramePr>
        <p:xfrm>
          <a:off x="363625" y="892968"/>
          <a:ext cx="2165263" cy="3929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上弧形箭头 42"/>
          <p:cNvSpPr/>
          <p:nvPr/>
        </p:nvSpPr>
        <p:spPr>
          <a:xfrm rot="15268830">
            <a:off x="-831274" y="2364997"/>
            <a:ext cx="2911365" cy="439560"/>
          </a:xfrm>
          <a:prstGeom prst="curvedDownArrow">
            <a:avLst>
              <a:gd name="adj1" fmla="val 2669"/>
              <a:gd name="adj2" fmla="val 22392"/>
              <a:gd name="adj3" fmla="val 3148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p:nvSpPr>
        <p:spPr>
          <a:xfrm>
            <a:off x="4714875" y="892968"/>
            <a:ext cx="4100512" cy="523220"/>
          </a:xfrm>
          <a:prstGeom prst="rect">
            <a:avLst/>
          </a:prstGeom>
          <a:noFill/>
        </p:spPr>
        <p:txBody>
          <a:bodyPr vert="horz" wrap="square" rtlCol="0" anchor="t" anchorCtr="0">
            <a:spAutoFit/>
          </a:bodyPr>
          <a:lstStyle/>
          <a:p>
            <a:pPr marL="285750" indent="-285750">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4657</a:t>
            </a:r>
            <a:r>
              <a:rPr lang="zh-CN" altLang="en-US" dirty="0" smtClean="0">
                <a:latin typeface="华文楷体" panose="02010600040101010101" pitchFamily="2" charset="-122"/>
                <a:ea typeface="华文楷体" panose="02010600040101010101" pitchFamily="2" charset="-122"/>
              </a:rPr>
              <a:t>个</a:t>
            </a:r>
            <a:r>
              <a:rPr lang="en-US" altLang="zh-CN" dirty="0" err="1" smtClean="0">
                <a:latin typeface="华文楷体" panose="02010600040101010101" pitchFamily="2" charset="-122"/>
                <a:ea typeface="华文楷体" panose="02010600040101010101" pitchFamily="2" charset="-122"/>
              </a:rPr>
              <a:t>sku</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388</a:t>
            </a:r>
            <a:r>
              <a:rPr lang="zh-CN" altLang="en-US" dirty="0" smtClean="0">
                <a:latin typeface="华文楷体" panose="02010600040101010101" pitchFamily="2" charset="-122"/>
                <a:ea typeface="华文楷体" panose="02010600040101010101" pitchFamily="2" charset="-122"/>
              </a:rPr>
              <a:t>万条订单；</a:t>
            </a:r>
            <a:r>
              <a:rPr lang="en-US" altLang="zh-CN" dirty="0" smtClean="0">
                <a:latin typeface="华文楷体" panose="02010600040101010101" pitchFamily="2" charset="-122"/>
                <a:ea typeface="华文楷体" panose="02010600040101010101" pitchFamily="2" charset="-122"/>
              </a:rPr>
              <a:t>763</a:t>
            </a:r>
            <a:r>
              <a:rPr lang="zh-CN" altLang="en-US" dirty="0" smtClean="0">
                <a:latin typeface="华文楷体" panose="02010600040101010101" pitchFamily="2" charset="-122"/>
                <a:ea typeface="华文楷体" panose="02010600040101010101" pitchFamily="2" charset="-122"/>
              </a:rPr>
              <a:t>万个售出商品</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6</a:t>
            </a:r>
            <a:r>
              <a:rPr lang="zh-CN" altLang="en-US" dirty="0" smtClean="0">
                <a:latin typeface="华文楷体" panose="02010600040101010101" pitchFamily="2" charset="-122"/>
                <a:ea typeface="华文楷体" panose="02010600040101010101" pitchFamily="2" charset="-122"/>
              </a:rPr>
              <a:t>类</a:t>
            </a:r>
            <a:r>
              <a:rPr lang="en-US" altLang="zh-CN" dirty="0" smtClean="0">
                <a:latin typeface="华文楷体" panose="02010600040101010101" pitchFamily="2" charset="-122"/>
                <a:ea typeface="华文楷体" panose="02010600040101010101" pitchFamily="2" charset="-122"/>
              </a:rPr>
              <a:t>31</a:t>
            </a:r>
            <a:r>
              <a:rPr lang="zh-CN" altLang="en-US" dirty="0" smtClean="0">
                <a:latin typeface="华文楷体" panose="02010600040101010101" pitchFamily="2" charset="-122"/>
                <a:ea typeface="华文楷体" panose="02010600040101010101" pitchFamily="2" charset="-122"/>
              </a:rPr>
              <a:t>种属性；</a:t>
            </a:r>
            <a:r>
              <a:rPr lang="en-US" altLang="zh-CN" dirty="0" smtClean="0">
                <a:latin typeface="华文楷体" panose="02010600040101010101" pitchFamily="2" charset="-122"/>
                <a:ea typeface="华文楷体" panose="02010600040101010101" pitchFamily="2" charset="-122"/>
              </a:rPr>
              <a:t>178</a:t>
            </a:r>
            <a:r>
              <a:rPr lang="zh-CN" altLang="en-US" dirty="0" smtClean="0">
                <a:latin typeface="华文楷体" panose="02010600040101010101" pitchFamily="2" charset="-122"/>
                <a:ea typeface="华文楷体" panose="02010600040101010101" pitchFamily="2" charset="-122"/>
              </a:rPr>
              <a:t>个特征；</a:t>
            </a:r>
            <a:r>
              <a:rPr lang="en-US" altLang="zh-CN" dirty="0" smtClean="0">
                <a:latin typeface="华文楷体" panose="02010600040101010101" pitchFamily="2" charset="-122"/>
                <a:ea typeface="华文楷体" panose="02010600040101010101" pitchFamily="2" charset="-122"/>
              </a:rPr>
              <a:t>&gt;21</a:t>
            </a:r>
            <a:r>
              <a:rPr lang="zh-CN" altLang="en-US" dirty="0" smtClean="0">
                <a:latin typeface="华文楷体" panose="02010600040101010101" pitchFamily="2" charset="-122"/>
                <a:ea typeface="华文楷体" panose="02010600040101010101" pitchFamily="2" charset="-122"/>
              </a:rPr>
              <a:t>亿种特征组合</a:t>
            </a:r>
          </a:p>
        </p:txBody>
      </p:sp>
      <p:sp>
        <p:nvSpPr>
          <p:cNvPr id="49" name="文本框 48"/>
          <p:cNvSpPr txBox="1"/>
          <p:nvPr/>
        </p:nvSpPr>
        <p:spPr>
          <a:xfrm>
            <a:off x="4714875" y="1692706"/>
            <a:ext cx="4100512" cy="307777"/>
          </a:xfrm>
          <a:prstGeom prst="rect">
            <a:avLst/>
          </a:prstGeom>
          <a:noFill/>
        </p:spPr>
        <p:txBody>
          <a:bodyPr vert="horz" wrap="square" rtlCol="0" anchor="t" anchorCtr="0">
            <a:spAutoFit/>
          </a:bodyPr>
          <a:lstStyle/>
          <a:p>
            <a:pPr marL="285750" indent="-285750">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10</a:t>
            </a:r>
            <a:r>
              <a:rPr lang="zh-CN" altLang="en-US" dirty="0" smtClean="0">
                <a:latin typeface="华文楷体" panose="02010600040101010101" pitchFamily="2" charset="-122"/>
                <a:ea typeface="华文楷体" panose="02010600040101010101" pitchFamily="2" charset="-122"/>
              </a:rPr>
              <a:t>种关键属性；</a:t>
            </a:r>
            <a:r>
              <a:rPr lang="en-US" altLang="zh-CN" dirty="0" smtClean="0">
                <a:latin typeface="华文楷体" panose="02010600040101010101" pitchFamily="2" charset="-122"/>
                <a:ea typeface="华文楷体" panose="02010600040101010101" pitchFamily="2" charset="-122"/>
              </a:rPr>
              <a:t>142</a:t>
            </a:r>
            <a:r>
              <a:rPr lang="zh-CN" altLang="en-US" dirty="0" smtClean="0">
                <a:latin typeface="华文楷体" panose="02010600040101010101" pitchFamily="2" charset="-122"/>
                <a:ea typeface="华文楷体" panose="02010600040101010101" pitchFamily="2" charset="-122"/>
              </a:rPr>
              <a:t>个频繁特征集</a:t>
            </a:r>
          </a:p>
        </p:txBody>
      </p:sp>
      <p:sp>
        <p:nvSpPr>
          <p:cNvPr id="50" name="文本框 49"/>
          <p:cNvSpPr txBox="1"/>
          <p:nvPr/>
        </p:nvSpPr>
        <p:spPr>
          <a:xfrm>
            <a:off x="4714875" y="2277000"/>
            <a:ext cx="4100512" cy="307777"/>
          </a:xfrm>
          <a:prstGeom prst="rect">
            <a:avLst/>
          </a:prstGeom>
          <a:noFill/>
        </p:spPr>
        <p:txBody>
          <a:bodyPr vert="horz" wrap="square" rtlCol="0" anchor="t" anchorCtr="0">
            <a:spAutoFit/>
          </a:bodyPr>
          <a:lstStyle/>
          <a:p>
            <a:pPr marL="285750" indent="-285750">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32</a:t>
            </a:r>
            <a:r>
              <a:rPr lang="zh-CN" altLang="en-US" dirty="0" smtClean="0">
                <a:latin typeface="华文楷体" panose="02010600040101010101" pitchFamily="2" charset="-122"/>
                <a:ea typeface="华文楷体" panose="02010600040101010101" pitchFamily="2" charset="-122"/>
              </a:rPr>
              <a:t>种畅销特征；</a:t>
            </a:r>
            <a:r>
              <a:rPr lang="en-US" altLang="zh-CN" dirty="0" smtClean="0">
                <a:latin typeface="华文楷体" panose="02010600040101010101" pitchFamily="2" charset="-122"/>
                <a:ea typeface="华文楷体" panose="02010600040101010101" pitchFamily="2" charset="-122"/>
              </a:rPr>
              <a:t>19</a:t>
            </a:r>
            <a:r>
              <a:rPr lang="zh-CN" altLang="en-US" dirty="0" smtClean="0">
                <a:latin typeface="华文楷体" panose="02010600040101010101" pitchFamily="2" charset="-122"/>
                <a:ea typeface="华文楷体" panose="02010600040101010101" pitchFamily="2" charset="-122"/>
              </a:rPr>
              <a:t>种高潜特征</a:t>
            </a:r>
          </a:p>
        </p:txBody>
      </p:sp>
      <p:sp>
        <p:nvSpPr>
          <p:cNvPr id="54" name="圆角矩形 53"/>
          <p:cNvSpPr/>
          <p:nvPr/>
        </p:nvSpPr>
        <p:spPr>
          <a:xfrm>
            <a:off x="5036344" y="3128963"/>
            <a:ext cx="2386012" cy="1264443"/>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6" name="图片 75"/>
          <p:cNvPicPr>
            <a:picLocks noChangeAspect="1"/>
          </p:cNvPicPr>
          <p:nvPr/>
        </p:nvPicPr>
        <p:blipFill rotWithShape="1">
          <a:blip r:embed="rId8"/>
          <a:srcRect t="70924" r="10926"/>
          <a:stretch/>
        </p:blipFill>
        <p:spPr>
          <a:xfrm>
            <a:off x="6056926" y="2572542"/>
            <a:ext cx="314963" cy="469747"/>
          </a:xfrm>
          <a:prstGeom prst="rect">
            <a:avLst/>
          </a:prstGeom>
        </p:spPr>
      </p:pic>
      <p:pic>
        <p:nvPicPr>
          <p:cNvPr id="78" name="图片 77"/>
          <p:cNvPicPr>
            <a:picLocks noChangeAspect="1"/>
          </p:cNvPicPr>
          <p:nvPr/>
        </p:nvPicPr>
        <p:blipFill rotWithShape="1">
          <a:blip r:embed="rId8"/>
          <a:srcRect t="35989" b="44555"/>
          <a:stretch/>
        </p:blipFill>
        <p:spPr>
          <a:xfrm>
            <a:off x="6051896" y="2000084"/>
            <a:ext cx="353599" cy="314326"/>
          </a:xfrm>
          <a:prstGeom prst="rect">
            <a:avLst/>
          </a:prstGeom>
        </p:spPr>
      </p:pic>
      <p:pic>
        <p:nvPicPr>
          <p:cNvPr id="80" name="图片 79"/>
          <p:cNvPicPr>
            <a:picLocks noChangeAspect="1"/>
          </p:cNvPicPr>
          <p:nvPr/>
        </p:nvPicPr>
        <p:blipFill rotWithShape="1">
          <a:blip r:embed="rId8"/>
          <a:srcRect b="79485"/>
          <a:stretch/>
        </p:blipFill>
        <p:spPr>
          <a:xfrm>
            <a:off x="6051896" y="1361261"/>
            <a:ext cx="353599" cy="331445"/>
          </a:xfrm>
          <a:prstGeom prst="rect">
            <a:avLst/>
          </a:prstGeom>
        </p:spPr>
      </p:pic>
      <p:pic>
        <p:nvPicPr>
          <p:cNvPr id="82" name="图片 8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0777" y="3256670"/>
            <a:ext cx="1189038" cy="789521"/>
          </a:xfrm>
          <a:prstGeom prst="rect">
            <a:avLst/>
          </a:prstGeom>
        </p:spPr>
      </p:pic>
      <p:sp>
        <p:nvSpPr>
          <p:cNvPr id="83" name="文本框 82"/>
          <p:cNvSpPr txBox="1"/>
          <p:nvPr/>
        </p:nvSpPr>
        <p:spPr>
          <a:xfrm>
            <a:off x="3640337" y="4146854"/>
            <a:ext cx="1193006" cy="307777"/>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引进新品</a:t>
            </a:r>
          </a:p>
        </p:txBody>
      </p:sp>
      <p:pic>
        <p:nvPicPr>
          <p:cNvPr id="86" name="图片 85"/>
          <p:cNvPicPr>
            <a:picLocks noChangeAspect="1"/>
          </p:cNvPicPr>
          <p:nvPr/>
        </p:nvPicPr>
        <p:blipFill rotWithShape="1">
          <a:blip r:embed="rId10" cstate="print">
            <a:extLst>
              <a:ext uri="{28A0092B-C50C-407E-A947-70E740481C1C}">
                <a14:useLocalDpi xmlns:a14="http://schemas.microsoft.com/office/drawing/2010/main" val="0"/>
              </a:ext>
            </a:extLst>
          </a:blip>
          <a:srcRect l="5972" t="5835" r="80694" b="79859"/>
          <a:stretch/>
        </p:blipFill>
        <p:spPr>
          <a:xfrm>
            <a:off x="2715417" y="3487932"/>
            <a:ext cx="440352" cy="472461"/>
          </a:xfrm>
          <a:prstGeom prst="rect">
            <a:avLst/>
          </a:prstGeom>
        </p:spPr>
      </p:pic>
      <p:sp>
        <p:nvSpPr>
          <p:cNvPr id="87" name="文本框 86"/>
          <p:cNvSpPr txBox="1"/>
          <p:nvPr/>
        </p:nvSpPr>
        <p:spPr>
          <a:xfrm>
            <a:off x="5036344" y="3180155"/>
            <a:ext cx="854274" cy="307777"/>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商品库</a:t>
            </a:r>
          </a:p>
        </p:txBody>
      </p:sp>
      <p:sp>
        <p:nvSpPr>
          <p:cNvPr id="88" name="文本框 87"/>
          <p:cNvSpPr txBox="1"/>
          <p:nvPr/>
        </p:nvSpPr>
        <p:spPr>
          <a:xfrm>
            <a:off x="2354067" y="4131796"/>
            <a:ext cx="1193006" cy="523220"/>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品牌商新品研发</a:t>
            </a:r>
            <a:r>
              <a:rPr lang="en-US" altLang="zh-CN" dirty="0" smtClean="0">
                <a:latin typeface="华文楷体" panose="02010600040101010101" pitchFamily="2" charset="-122"/>
                <a:ea typeface="华文楷体" panose="02010600040101010101" pitchFamily="2" charset="-122"/>
              </a:rPr>
              <a:t>&amp;</a:t>
            </a:r>
            <a:r>
              <a:rPr lang="zh-CN" altLang="en-US" dirty="0">
                <a:latin typeface="华文楷体" panose="02010600040101010101" pitchFamily="2" charset="-122"/>
                <a:ea typeface="华文楷体" panose="02010600040101010101" pitchFamily="2" charset="-122"/>
              </a:rPr>
              <a:t>生产</a:t>
            </a:r>
            <a:endParaRPr lang="zh-CN" altLang="en-US" dirty="0" smtClean="0">
              <a:latin typeface="华文楷体" panose="02010600040101010101" pitchFamily="2" charset="-122"/>
              <a:ea typeface="华文楷体" panose="02010600040101010101" pitchFamily="2" charset="-122"/>
            </a:endParaRPr>
          </a:p>
        </p:txBody>
      </p:sp>
      <p:cxnSp>
        <p:nvCxnSpPr>
          <p:cNvPr id="90" name="直接箭头连接符 89"/>
          <p:cNvCxnSpPr/>
          <p:nvPr/>
        </p:nvCxnSpPr>
        <p:spPr>
          <a:xfrm>
            <a:off x="3221831" y="3724162"/>
            <a:ext cx="41850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4931569" y="3708353"/>
            <a:ext cx="418506"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5" name="图片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61484" y="3180155"/>
            <a:ext cx="435888" cy="415857"/>
          </a:xfrm>
          <a:prstGeom prst="rect">
            <a:avLst/>
          </a:prstGeom>
        </p:spPr>
      </p:pic>
      <p:pic>
        <p:nvPicPr>
          <p:cNvPr id="96" name="图片 9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32192" y="3829402"/>
            <a:ext cx="533382" cy="289093"/>
          </a:xfrm>
          <a:prstGeom prst="rect">
            <a:avLst/>
          </a:prstGeom>
        </p:spPr>
      </p:pic>
      <p:sp>
        <p:nvSpPr>
          <p:cNvPr id="97" name="文本框 96"/>
          <p:cNvSpPr txBox="1"/>
          <p:nvPr/>
        </p:nvSpPr>
        <p:spPr>
          <a:xfrm>
            <a:off x="6765546" y="3558819"/>
            <a:ext cx="627764" cy="307777"/>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畅销</a:t>
            </a:r>
          </a:p>
        </p:txBody>
      </p:sp>
      <p:sp>
        <p:nvSpPr>
          <p:cNvPr id="98" name="文本框 97"/>
          <p:cNvSpPr txBox="1"/>
          <p:nvPr/>
        </p:nvSpPr>
        <p:spPr>
          <a:xfrm>
            <a:off x="6765546" y="4056109"/>
            <a:ext cx="627764" cy="307777"/>
          </a:xfrm>
          <a:prstGeom prst="rect">
            <a:avLst/>
          </a:prstGeom>
          <a:noFill/>
        </p:spPr>
        <p:txBody>
          <a:bodyPr vert="horz" wrap="square" rtlCol="0" anchor="ctr" anchorCtr="0">
            <a:spAutoFit/>
          </a:bodyPr>
          <a:lstStyle/>
          <a:p>
            <a:pPr algn="ctr"/>
            <a:r>
              <a:rPr lang="zh-CN" altLang="en-US" dirty="0">
                <a:latin typeface="华文楷体" panose="02010600040101010101" pitchFamily="2" charset="-122"/>
                <a:ea typeface="华文楷体" panose="02010600040101010101" pitchFamily="2" charset="-122"/>
              </a:rPr>
              <a:t>高潜</a:t>
            </a:r>
            <a:endParaRPr lang="zh-CN" altLang="en-US" dirty="0" smtClean="0">
              <a:latin typeface="华文楷体" panose="02010600040101010101" pitchFamily="2" charset="-122"/>
              <a:ea typeface="华文楷体" panose="02010600040101010101" pitchFamily="2" charset="-122"/>
            </a:endParaRPr>
          </a:p>
        </p:txBody>
      </p:sp>
      <p:sp>
        <p:nvSpPr>
          <p:cNvPr id="99" name="椭圆 98"/>
          <p:cNvSpPr/>
          <p:nvPr/>
        </p:nvSpPr>
        <p:spPr>
          <a:xfrm>
            <a:off x="5325039" y="4124347"/>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949291" y="3780393"/>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5678207" y="4010869"/>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6372870" y="3846683"/>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5463481" y="3657298"/>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6304042" y="3256670"/>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5916460" y="3220966"/>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124042" y="4183886"/>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6082199" y="3466683"/>
            <a:ext cx="180000" cy="180000"/>
          </a:xfrm>
          <a:prstGeom prst="ellipse">
            <a:avLst/>
          </a:prstGeom>
          <a:gradFill flip="none" rotWithShape="1">
            <a:gsLst>
              <a:gs pos="0">
                <a:srgbClr val="C81623">
                  <a:tint val="66000"/>
                  <a:satMod val="160000"/>
                </a:srgbClr>
              </a:gs>
              <a:gs pos="50000">
                <a:srgbClr val="C81623">
                  <a:tint val="44500"/>
                  <a:satMod val="160000"/>
                </a:srgbClr>
              </a:gs>
              <a:gs pos="100000">
                <a:srgbClr val="C81623">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 name="图片 10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42736" y="3463748"/>
            <a:ext cx="782059" cy="553698"/>
          </a:xfrm>
          <a:prstGeom prst="rect">
            <a:avLst/>
          </a:prstGeom>
        </p:spPr>
      </p:pic>
      <p:pic>
        <p:nvPicPr>
          <p:cNvPr id="109" name="图片 10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1534" y="2755120"/>
            <a:ext cx="861506" cy="574337"/>
          </a:xfrm>
          <a:prstGeom prst="rect">
            <a:avLst/>
          </a:prstGeom>
        </p:spPr>
      </p:pic>
      <p:sp>
        <p:nvSpPr>
          <p:cNvPr id="110" name="文本框 109"/>
          <p:cNvSpPr txBox="1"/>
          <p:nvPr/>
        </p:nvSpPr>
        <p:spPr>
          <a:xfrm>
            <a:off x="8293748" y="2771123"/>
            <a:ext cx="596503" cy="523220"/>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营销资源</a:t>
            </a:r>
          </a:p>
        </p:txBody>
      </p:sp>
      <p:sp>
        <p:nvSpPr>
          <p:cNvPr id="111" name="文本框 110"/>
          <p:cNvSpPr txBox="1"/>
          <p:nvPr/>
        </p:nvSpPr>
        <p:spPr>
          <a:xfrm>
            <a:off x="8293748" y="3478987"/>
            <a:ext cx="596503" cy="523220"/>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资金资源</a:t>
            </a:r>
          </a:p>
        </p:txBody>
      </p:sp>
      <p:sp>
        <p:nvSpPr>
          <p:cNvPr id="112" name="乘号 111"/>
          <p:cNvSpPr/>
          <p:nvPr/>
        </p:nvSpPr>
        <p:spPr>
          <a:xfrm>
            <a:off x="5246089" y="4051194"/>
            <a:ext cx="328022" cy="328022"/>
          </a:xfrm>
          <a:prstGeom prst="mathMultiply">
            <a:avLst>
              <a:gd name="adj1" fmla="val 1363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5111036" y="4676015"/>
            <a:ext cx="1193006" cy="307777"/>
          </a:xfrm>
          <a:prstGeom prst="rect">
            <a:avLst/>
          </a:prstGeom>
          <a:noFill/>
        </p:spPr>
        <p:txBody>
          <a:bodyPr vert="horz" wrap="square" rtlCol="0" anchor="ctr" anchorCtr="0">
            <a:spAutoFit/>
          </a:bodyPr>
          <a:lstStyle/>
          <a:p>
            <a:pPr algn="ctr"/>
            <a:r>
              <a:rPr lang="zh-CN" altLang="en-US" dirty="0">
                <a:latin typeface="华文楷体" panose="02010600040101010101" pitchFamily="2" charset="-122"/>
                <a:ea typeface="华文楷体" panose="02010600040101010101" pitchFamily="2" charset="-122"/>
              </a:rPr>
              <a:t>下</a:t>
            </a:r>
            <a:r>
              <a:rPr lang="zh-CN" altLang="en-US" dirty="0" smtClean="0">
                <a:latin typeface="华文楷体" panose="02010600040101010101" pitchFamily="2" charset="-122"/>
                <a:ea typeface="华文楷体" panose="02010600040101010101" pitchFamily="2" charset="-122"/>
              </a:rPr>
              <a:t>架滞销品</a:t>
            </a:r>
          </a:p>
        </p:txBody>
      </p:sp>
      <p:cxnSp>
        <p:nvCxnSpPr>
          <p:cNvPr id="114" name="直接箭头连接符 113"/>
          <p:cNvCxnSpPr/>
          <p:nvPr/>
        </p:nvCxnSpPr>
        <p:spPr>
          <a:xfrm flipH="1">
            <a:off x="4714875" y="4347373"/>
            <a:ext cx="702559" cy="594278"/>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13901" y="4202089"/>
            <a:ext cx="853675" cy="651489"/>
          </a:xfrm>
          <a:prstGeom prst="rect">
            <a:avLst/>
          </a:prstGeom>
        </p:spPr>
      </p:pic>
      <p:sp>
        <p:nvSpPr>
          <p:cNvPr id="120" name="文本框 119"/>
          <p:cNvSpPr txBox="1"/>
          <p:nvPr/>
        </p:nvSpPr>
        <p:spPr>
          <a:xfrm>
            <a:off x="8293748" y="4237594"/>
            <a:ext cx="596503" cy="523220"/>
          </a:xfrm>
          <a:prstGeom prst="rect">
            <a:avLst/>
          </a:prstGeom>
          <a:noFill/>
        </p:spPr>
        <p:txBody>
          <a:bodyPr vert="horz" wrap="square" rtlCol="0" anchor="ctr" anchorCtr="0">
            <a:spAutoFit/>
          </a:bodyPr>
          <a:lstStyle/>
          <a:p>
            <a:pPr algn="ctr"/>
            <a:r>
              <a:rPr lang="zh-CN" altLang="en-US" dirty="0" smtClean="0">
                <a:latin typeface="华文楷体" panose="02010600040101010101" pitchFamily="2" charset="-122"/>
                <a:ea typeface="华文楷体" panose="02010600040101010101" pitchFamily="2" charset="-122"/>
              </a:rPr>
              <a:t>仓储资源</a:t>
            </a:r>
          </a:p>
        </p:txBody>
      </p:sp>
      <p:cxnSp>
        <p:nvCxnSpPr>
          <p:cNvPr id="126" name="直接箭头连接符 125"/>
          <p:cNvCxnSpPr/>
          <p:nvPr/>
        </p:nvCxnSpPr>
        <p:spPr>
          <a:xfrm flipH="1">
            <a:off x="7393310" y="3042289"/>
            <a:ext cx="260378" cy="220979"/>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H="1">
            <a:off x="7365574" y="3724162"/>
            <a:ext cx="288114"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H="1" flipV="1">
            <a:off x="7391221" y="4264748"/>
            <a:ext cx="260378" cy="220979"/>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06405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学习属性特征</a:t>
            </a:r>
            <a:endParaRPr lang="zh-CN" altLang="en-US" dirty="0"/>
          </a:p>
        </p:txBody>
      </p:sp>
      <p:pic>
        <p:nvPicPr>
          <p:cNvPr id="4" name="图片 3"/>
          <p:cNvPicPr>
            <a:picLocks noChangeAspect="1"/>
          </p:cNvPicPr>
          <p:nvPr/>
        </p:nvPicPr>
        <p:blipFill>
          <a:blip r:embed="rId2"/>
          <a:stretch>
            <a:fillRect/>
          </a:stretch>
        </p:blipFill>
        <p:spPr>
          <a:xfrm>
            <a:off x="3566327" y="951568"/>
            <a:ext cx="4925995" cy="3926164"/>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271463" y="1425010"/>
                <a:ext cx="3157537" cy="2717539"/>
              </a:xfrm>
              <a:prstGeom prst="rect">
                <a:avLst/>
              </a:prstGeom>
            </p:spPr>
            <p:txBody>
              <a:bodyPr wrap="square">
                <a:spAutoFit/>
              </a:bodyPr>
              <a:lstStyle/>
              <a:p>
                <a:pPr>
                  <a:lnSpc>
                    <a:spcPct val="200000"/>
                  </a:lnSpc>
                  <a:spcAft>
                    <a:spcPts val="0"/>
                  </a:spcAft>
                </a:pPr>
                <a:r>
                  <a:rPr lang="zh-CN" altLang="zh-CN" kern="100" dirty="0" smtClean="0">
                    <a:latin typeface="楷体" panose="02010609060101010101" pitchFamily="49" charset="-122"/>
                    <a:ea typeface="楷体" panose="02010609060101010101" pitchFamily="49" charset="-122"/>
                  </a:rPr>
                  <a:t>定义商品属性特征</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宋体" panose="02010600030101010101" pitchFamily="2" charset="-122"/>
                          </a:rPr>
                          <m:t>A</m:t>
                        </m:r>
                      </m:e>
                      <m:sub>
                        <m:r>
                          <m:rPr>
                            <m:sty m:val="p"/>
                          </m:rPr>
                          <a:rPr lang="en-US" altLang="zh-CN" kern="100">
                            <a:effectLst/>
                            <a:latin typeface="Cambria Math" panose="02040503050406030204" pitchFamily="18" charset="0"/>
                            <a:ea typeface="宋体" panose="02010600030101010101" pitchFamily="2" charset="-122"/>
                          </a:rPr>
                          <m:t>ijk</m:t>
                        </m:r>
                      </m:sub>
                    </m:sSub>
                    <m:r>
                      <a:rPr lang="zh-CN" altLang="en-US" b="0" i="1" kern="100" smtClean="0">
                        <a:effectLst/>
                        <a:latin typeface="Cambria Math" panose="02040503050406030204" pitchFamily="18" charset="0"/>
                        <a:ea typeface="宋体" panose="02010600030101010101" pitchFamily="2" charset="-122"/>
                      </a:rPr>
                      <m:t>。</m:t>
                    </m:r>
                  </m:oMath>
                </a14:m>
                <a:r>
                  <a:rPr lang="zh-CN" altLang="zh-CN" kern="100" dirty="0" smtClean="0">
                    <a:effectLst/>
                    <a:latin typeface="楷体" panose="02010609060101010101" pitchFamily="49" charset="-122"/>
                    <a:ea typeface="楷体" panose="02010609060101010101" pitchFamily="49" charset="-122"/>
                  </a:rPr>
                  <a:t>其中</a:t>
                </a:r>
                <a:r>
                  <a:rPr lang="zh-CN" altLang="en-US" kern="100" dirty="0" smtClean="0">
                    <a:effectLst/>
                    <a:latin typeface="楷体" panose="02010609060101010101" pitchFamily="49" charset="-122"/>
                    <a:ea typeface="楷体" panose="02010609060101010101" pitchFamily="49" charset="-122"/>
                  </a:rPr>
                  <a:t>：</a:t>
                </a:r>
                <a:endParaRPr lang="en-US" altLang="zh-CN" kern="100" dirty="0" smtClean="0">
                  <a:effectLst/>
                  <a:latin typeface="楷体" panose="02010609060101010101" pitchFamily="49" charset="-122"/>
                  <a:ea typeface="楷体" panose="02010609060101010101" pitchFamily="49" charset="-122"/>
                </a:endParaRPr>
              </a:p>
              <a:p>
                <a:pPr marL="285750" indent="-285750">
                  <a:lnSpc>
                    <a:spcPct val="200000"/>
                  </a:lnSpc>
                  <a:spcAft>
                    <a:spcPts val="0"/>
                  </a:spcAft>
                  <a:buFont typeface="Arial" panose="020B0604020202020204" pitchFamily="34" charset="0"/>
                  <a:buChar char="•"/>
                </a:pPr>
                <a:r>
                  <a:rPr lang="en-US" altLang="zh-CN" kern="100" dirty="0" err="1" smtClean="0">
                    <a:effectLst/>
                    <a:latin typeface="楷体" panose="02010609060101010101" pitchFamily="49" charset="-122"/>
                    <a:ea typeface="楷体" panose="02010609060101010101" pitchFamily="49" charset="-122"/>
                  </a:rPr>
                  <a:t>i</a:t>
                </a:r>
                <a:r>
                  <a:rPr lang="zh-CN" altLang="zh-CN" kern="100" dirty="0">
                    <a:effectLst/>
                    <a:latin typeface="楷体" panose="02010609060101010101" pitchFamily="49" charset="-122"/>
                    <a:ea typeface="楷体" panose="02010609060101010101" pitchFamily="49" charset="-122"/>
                  </a:rPr>
                  <a:t>为根据上价情况的粗分</a:t>
                </a:r>
                <a:r>
                  <a:rPr lang="zh-CN" altLang="zh-CN" kern="100" dirty="0" smtClean="0">
                    <a:effectLst/>
                    <a:latin typeface="楷体" panose="02010609060101010101" pitchFamily="49" charset="-122"/>
                    <a:ea typeface="楷体" panose="02010609060101010101" pitchFamily="49" charset="-122"/>
                  </a:rPr>
                  <a:t>目录名</a:t>
                </a:r>
                <a:endParaRPr lang="en-US" altLang="zh-CN" kern="100" dirty="0" smtClean="0">
                  <a:effectLst/>
                  <a:latin typeface="楷体" panose="02010609060101010101" pitchFamily="49" charset="-122"/>
                  <a:ea typeface="楷体" panose="02010609060101010101" pitchFamily="49" charset="-122"/>
                </a:endParaRPr>
              </a:p>
              <a:p>
                <a:pPr marL="285750" indent="-285750">
                  <a:lnSpc>
                    <a:spcPct val="200000"/>
                  </a:lnSpc>
                  <a:spcAft>
                    <a:spcPts val="0"/>
                  </a:spcAft>
                  <a:buFont typeface="Arial" panose="020B0604020202020204" pitchFamily="34" charset="0"/>
                  <a:buChar char="•"/>
                </a:pPr>
                <a:r>
                  <a:rPr lang="en-US" altLang="zh-CN" kern="100" dirty="0" smtClean="0">
                    <a:effectLst/>
                    <a:latin typeface="楷体" panose="02010609060101010101" pitchFamily="49" charset="-122"/>
                    <a:ea typeface="楷体" panose="02010609060101010101" pitchFamily="49" charset="-122"/>
                  </a:rPr>
                  <a:t>j</a:t>
                </a:r>
                <a:r>
                  <a:rPr lang="zh-CN" altLang="zh-CN" kern="100" dirty="0">
                    <a:effectLst/>
                    <a:latin typeface="楷体" panose="02010609060101010101" pitchFamily="49" charset="-122"/>
                    <a:ea typeface="楷体" panose="02010609060101010101" pitchFamily="49" charset="-122"/>
                  </a:rPr>
                  <a:t>为粗分目录名下的商品收录</a:t>
                </a:r>
                <a:r>
                  <a:rPr lang="zh-CN" altLang="zh-CN" kern="100" dirty="0" smtClean="0">
                    <a:effectLst/>
                    <a:latin typeface="楷体" panose="02010609060101010101" pitchFamily="49" charset="-122"/>
                    <a:ea typeface="楷体" panose="02010609060101010101" pitchFamily="49" charset="-122"/>
                  </a:rPr>
                  <a:t>编号</a:t>
                </a:r>
                <a:endParaRPr lang="en-US" altLang="zh-CN" kern="100" dirty="0" smtClean="0">
                  <a:effectLst/>
                  <a:latin typeface="楷体" panose="02010609060101010101" pitchFamily="49" charset="-122"/>
                  <a:ea typeface="楷体" panose="02010609060101010101" pitchFamily="49" charset="-122"/>
                </a:endParaRPr>
              </a:p>
              <a:p>
                <a:pPr marL="285750" indent="-285750">
                  <a:lnSpc>
                    <a:spcPct val="200000"/>
                  </a:lnSpc>
                  <a:spcAft>
                    <a:spcPts val="0"/>
                  </a:spcAft>
                  <a:buFont typeface="Arial" panose="020B0604020202020204" pitchFamily="34" charset="0"/>
                  <a:buChar char="•"/>
                </a:pPr>
                <a:r>
                  <a:rPr lang="en-US" altLang="zh-CN" kern="100" dirty="0" smtClean="0">
                    <a:effectLst/>
                    <a:latin typeface="楷体" panose="02010609060101010101" pitchFamily="49" charset="-122"/>
                    <a:ea typeface="楷体" panose="02010609060101010101" pitchFamily="49" charset="-122"/>
                  </a:rPr>
                  <a:t>k</a:t>
                </a:r>
                <a:r>
                  <a:rPr lang="zh-CN" altLang="zh-CN" kern="100" dirty="0">
                    <a:effectLst/>
                    <a:latin typeface="楷体" panose="02010609060101010101" pitchFamily="49" charset="-122"/>
                    <a:ea typeface="楷体" panose="02010609060101010101" pitchFamily="49" charset="-122"/>
                  </a:rPr>
                  <a:t>为属性</a:t>
                </a:r>
                <a:r>
                  <a:rPr lang="zh-CN" altLang="zh-CN" kern="100" dirty="0" smtClean="0">
                    <a:effectLst/>
                    <a:latin typeface="楷体" panose="02010609060101010101" pitchFamily="49" charset="-122"/>
                    <a:ea typeface="楷体" panose="02010609060101010101" pitchFamily="49" charset="-122"/>
                  </a:rPr>
                  <a:t>编号</a:t>
                </a:r>
                <a:endParaRPr lang="en-US" altLang="zh-CN" kern="100" dirty="0" smtClean="0">
                  <a:effectLst/>
                  <a:latin typeface="楷体" panose="02010609060101010101" pitchFamily="49" charset="-122"/>
                  <a:ea typeface="楷体" panose="02010609060101010101" pitchFamily="49" charset="-122"/>
                </a:endParaRPr>
              </a:p>
              <a:p>
                <a:pPr>
                  <a:lnSpc>
                    <a:spcPct val="200000"/>
                  </a:lnSpc>
                  <a:spcAft>
                    <a:spcPts val="0"/>
                  </a:spcAft>
                </a:pPr>
                <a:r>
                  <a:rPr lang="zh-CN" altLang="zh-CN" kern="100" dirty="0" smtClean="0">
                    <a:effectLst/>
                    <a:latin typeface="楷体" panose="02010609060101010101" pitchFamily="49" charset="-122"/>
                    <a:ea typeface="楷体" panose="02010609060101010101" pitchFamily="49" charset="-122"/>
                  </a:rPr>
                  <a:t>定义</a:t>
                </a:r>
                <a:r>
                  <a:rPr lang="zh-CN" altLang="zh-CN" kern="100" dirty="0">
                    <a:effectLst/>
                    <a:latin typeface="楷体" panose="02010609060101010101" pitchFamily="49" charset="-122"/>
                    <a:ea typeface="楷体" panose="02010609060101010101" pitchFamily="49" charset="-122"/>
                  </a:rPr>
                  <a:t>商品属性目录</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宋体" panose="02010600030101010101" pitchFamily="2" charset="-122"/>
                          </a:rPr>
                          <m:t>B</m:t>
                        </m:r>
                      </m:e>
                      <m:sub>
                        <m:r>
                          <m:rPr>
                            <m:sty m:val="p"/>
                          </m:rPr>
                          <a:rPr lang="en-US" altLang="zh-CN" kern="100">
                            <a:effectLst/>
                            <a:latin typeface="Cambria Math" panose="02040503050406030204" pitchFamily="18" charset="0"/>
                            <a:ea typeface="宋体" panose="02010600030101010101" pitchFamily="2" charset="-122"/>
                          </a:rPr>
                          <m:t>ik</m:t>
                        </m:r>
                      </m:sub>
                    </m:sSub>
                  </m:oMath>
                </a14:m>
                <a:r>
                  <a:rPr lang="zh-CN" altLang="zh-CN" kern="100" dirty="0">
                    <a:effectLst/>
                    <a:latin typeface="楷体" panose="02010609060101010101" pitchFamily="49" charset="-122"/>
                    <a:ea typeface="楷体" panose="02010609060101010101" pitchFamily="49" charset="-122"/>
                  </a:rPr>
                  <a:t>，记录粗分目录名下的所有属性</a:t>
                </a:r>
                <a:r>
                  <a:rPr lang="zh-CN" altLang="zh-CN" kern="100" dirty="0" smtClean="0">
                    <a:effectLst/>
                    <a:latin typeface="楷体" panose="02010609060101010101" pitchFamily="49" charset="-122"/>
                    <a:ea typeface="楷体" panose="02010609060101010101" pitchFamily="49" charset="-122"/>
                  </a:rPr>
                  <a:t>。</a:t>
                </a:r>
                <a:endParaRPr lang="zh-CN" altLang="zh-CN" kern="100" dirty="0">
                  <a:effectLst/>
                  <a:latin typeface="楷体" panose="02010609060101010101" pitchFamily="49" charset="-122"/>
                  <a:ea typeface="楷体" panose="020106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271463" y="1425010"/>
                <a:ext cx="3157537" cy="2717539"/>
              </a:xfrm>
              <a:prstGeom prst="rect">
                <a:avLst/>
              </a:prstGeom>
              <a:blipFill rotWithShape="0">
                <a:blip r:embed="rId3"/>
                <a:stretch>
                  <a:fillRect l="-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01516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发掘频繁项集</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4714876" y="721518"/>
            <a:ext cx="3236118" cy="4144804"/>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564356" y="792609"/>
                <a:ext cx="3750469" cy="3558282"/>
              </a:xfrm>
              <a:prstGeom prst="rect">
                <a:avLst/>
              </a:prstGeom>
            </p:spPr>
            <p:txBody>
              <a:bodyPr wrap="square">
                <a:spAutoFit/>
              </a:bodyPr>
              <a:lstStyle/>
              <a:p>
                <a:pPr algn="just">
                  <a:lnSpc>
                    <a:spcPct val="200000"/>
                  </a:lnSpc>
                  <a:spcAft>
                    <a:spcPts val="0"/>
                  </a:spcAft>
                </a:pPr>
                <a:r>
                  <a:rPr lang="en-US" altLang="zh-CN" kern="100" dirty="0">
                    <a:latin typeface="华文楷体" panose="02010600040101010101" pitchFamily="2" charset="-122"/>
                    <a:ea typeface="宋体" panose="02010600030101010101" pitchFamily="2" charset="-122"/>
                  </a:rPr>
                  <a:t>201. </a:t>
                </a:r>
                <a:r>
                  <a:rPr lang="zh-CN" altLang="zh-CN" kern="100" dirty="0">
                    <a:effectLst/>
                    <a:latin typeface="Times New Roman" panose="02020603050405020304" pitchFamily="18" charset="0"/>
                    <a:ea typeface="华文楷体" panose="02010600040101010101" pitchFamily="2" charset="-122"/>
                  </a:rPr>
                  <a:t>二维列表</a:t>
                </a:r>
                <a:r>
                  <a:rPr lang="en-US" altLang="zh-CN" kern="100" dirty="0">
                    <a:effectLst/>
                    <a:latin typeface="Times New Roman" panose="02020603050405020304" pitchFamily="18" charset="0"/>
                    <a:ea typeface="华文楷体" panose="02010600040101010101" pitchFamily="2" charset="-122"/>
                  </a:rPr>
                  <a:t>C</a:t>
                </a:r>
                <a:r>
                  <a:rPr lang="zh-CN" altLang="zh-CN" kern="100" dirty="0">
                    <a:effectLst/>
                    <a:latin typeface="Times New Roman" panose="02020603050405020304" pitchFamily="18" charset="0"/>
                    <a:ea typeface="华文楷体" panose="02010600040101010101" pitchFamily="2" charset="-122"/>
                  </a:rPr>
                  <a:t>的格式为【特征列、权重】</a:t>
                </a:r>
                <a:endParaRPr lang="zh-CN" altLang="zh-CN" sz="1100" kern="100" dirty="0">
                  <a:effectLst/>
                  <a:latin typeface="Times New Roman" panose="02020603050405020304" pitchFamily="18" charset="0"/>
                  <a:ea typeface="宋体" panose="02010600030101010101" pitchFamily="2" charset="-122"/>
                </a:endParaRPr>
              </a:p>
              <a:p>
                <a:pPr algn="just">
                  <a:lnSpc>
                    <a:spcPct val="200000"/>
                  </a:lnSpc>
                  <a:spcAft>
                    <a:spcPts val="0"/>
                  </a:spcAft>
                </a:pPr>
                <a:r>
                  <a:rPr lang="en-US" altLang="zh-CN" kern="100" dirty="0">
                    <a:effectLst/>
                    <a:latin typeface="华文楷体" panose="02010600040101010101" pitchFamily="2" charset="-122"/>
                    <a:ea typeface="宋体" panose="02010600030101010101" pitchFamily="2" charset="-122"/>
                  </a:rPr>
                  <a:t>202. </a:t>
                </a:r>
                <a:r>
                  <a:rPr lang="zh-CN" altLang="zh-CN" kern="100" dirty="0">
                    <a:effectLst/>
                    <a:latin typeface="Times New Roman" panose="02020603050405020304" pitchFamily="18" charset="0"/>
                    <a:ea typeface="华文楷体" panose="02010600040101010101" pitchFamily="2" charset="-122"/>
                  </a:rPr>
                  <a:t>商品销售订单事先录入数据库，并统计各商品的销量</a:t>
                </a:r>
                <a:endParaRPr lang="zh-CN" altLang="zh-CN" sz="1100" kern="100" dirty="0">
                  <a:effectLst/>
                  <a:latin typeface="Times New Roman" panose="02020603050405020304" pitchFamily="18" charset="0"/>
                  <a:ea typeface="宋体" panose="02010600030101010101" pitchFamily="2" charset="-122"/>
                </a:endParaRPr>
              </a:p>
              <a:p>
                <a:pPr algn="just">
                  <a:lnSpc>
                    <a:spcPct val="200000"/>
                  </a:lnSpc>
                  <a:spcAft>
                    <a:spcPts val="0"/>
                  </a:spcAft>
                </a:pPr>
                <a:r>
                  <a:rPr lang="en-US" altLang="zh-CN" kern="100" dirty="0">
                    <a:effectLst/>
                    <a:latin typeface="华文楷体" panose="02010600040101010101" pitchFamily="2" charset="-122"/>
                    <a:ea typeface="宋体" panose="02010600030101010101" pitchFamily="2" charset="-122"/>
                  </a:rPr>
                  <a:t>203. </a:t>
                </a:r>
                <a:r>
                  <a:rPr lang="zh-CN" altLang="zh-CN" kern="100" dirty="0">
                    <a:effectLst/>
                    <a:latin typeface="Times New Roman" panose="02020603050405020304" pitchFamily="18" charset="0"/>
                    <a:ea typeface="华文楷体" panose="02010600040101010101" pitchFamily="2" charset="-122"/>
                  </a:rPr>
                  <a:t>判断</a:t>
                </a:r>
                <a:r>
                  <a:rPr lang="en-US" altLang="zh-CN" kern="100" dirty="0">
                    <a:effectLst/>
                    <a:latin typeface="Times New Roman" panose="02020603050405020304" pitchFamily="18" charset="0"/>
                    <a:ea typeface="华文楷体" panose="02010600040101010101" pitchFamily="2" charset="-122"/>
                  </a:rPr>
                  <a:t>C</a:t>
                </a:r>
                <a:r>
                  <a:rPr lang="zh-CN" altLang="zh-CN" kern="100" dirty="0">
                    <a:effectLst/>
                    <a:latin typeface="Times New Roman" panose="02020603050405020304" pitchFamily="18" charset="0"/>
                    <a:ea typeface="华文楷体" panose="02010600040101010101" pitchFamily="2" charset="-122"/>
                  </a:rPr>
                  <a:t>中含有</a:t>
                </a:r>
                <a:r>
                  <a:rPr lang="en-US" altLang="zh-CN" kern="100" dirty="0">
                    <a:effectLst/>
                    <a:latin typeface="Times New Roman" panose="02020603050405020304" pitchFamily="18" charset="0"/>
                    <a:ea typeface="华文楷体" panose="02010600040101010101" pitchFamily="2" charset="-122"/>
                  </a:rPr>
                  <a:t>Di</a:t>
                </a:r>
                <a:r>
                  <a:rPr lang="zh-CN" altLang="zh-CN" kern="100" dirty="0">
                    <a:effectLst/>
                    <a:latin typeface="Times New Roman" panose="02020603050405020304" pitchFamily="18" charset="0"/>
                    <a:ea typeface="华文楷体" panose="02010600040101010101" pitchFamily="2" charset="-122"/>
                  </a:rPr>
                  <a:t>的比例是否达到最小支持度</a:t>
                </a:r>
                <a:r>
                  <a:rPr lang="en-US" altLang="zh-CN" kern="100" dirty="0" err="1">
                    <a:effectLst/>
                    <a:latin typeface="Times New Roman" panose="02020603050405020304" pitchFamily="18" charset="0"/>
                    <a:ea typeface="华文楷体" panose="02010600040101010101" pitchFamily="2" charset="-122"/>
                  </a:rPr>
                  <a:t>minSupport</a:t>
                </a:r>
                <a:r>
                  <a:rPr lang="zh-CN" altLang="zh-CN" kern="100" dirty="0">
                    <a:effectLst/>
                    <a:latin typeface="Times New Roman" panose="02020603050405020304" pitchFamily="18" charset="0"/>
                    <a:ea typeface="华文楷体" panose="02010600040101010101" pitchFamily="2" charset="-122"/>
                  </a:rPr>
                  <a:t>的要求</a:t>
                </a:r>
                <a:endParaRPr lang="zh-CN" altLang="zh-CN" sz="1100" kern="100" dirty="0">
                  <a:effectLst/>
                  <a:latin typeface="Times New Roman" panose="02020603050405020304" pitchFamily="18" charset="0"/>
                  <a:ea typeface="宋体" panose="02010600030101010101" pitchFamily="2" charset="-122"/>
                </a:endParaRPr>
              </a:p>
              <a:p>
                <a:pPr algn="just">
                  <a:lnSpc>
                    <a:spcPct val="200000"/>
                  </a:lnSpc>
                  <a:spcAft>
                    <a:spcPts val="0"/>
                  </a:spcAft>
                </a:pPr>
                <a:r>
                  <a:rPr lang="en-US" altLang="zh-CN" kern="100" dirty="0">
                    <a:effectLst/>
                    <a:latin typeface="华文楷体" panose="02010600040101010101" pitchFamily="2" charset="-122"/>
                    <a:ea typeface="宋体" panose="02010600030101010101" pitchFamily="2" charset="-122"/>
                  </a:rPr>
                  <a:t>204. </a:t>
                </a:r>
                <a14:m>
                  <m:oMath xmlns:m="http://schemas.openxmlformats.org/officeDocument/2006/math">
                    <m:r>
                      <a:rPr lang="zh-CN" altLang="zh-CN" kern="100">
                        <a:effectLst/>
                        <a:latin typeface="Cambria Math" panose="02040503050406030204" pitchFamily="18" charset="0"/>
                        <a:ea typeface="华文楷体" panose="02010600040101010101" pitchFamily="2" charset="-122"/>
                      </a:rPr>
                      <m:t>对于</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a:rPr lang="en-US" altLang="zh-CN" kern="100">
                            <a:effectLst/>
                            <a:latin typeface="Cambria Math" panose="02040503050406030204" pitchFamily="18" charset="0"/>
                            <a:ea typeface="华文楷体" panose="02010600040101010101" pitchFamily="2" charset="-122"/>
                          </a:rPr>
                          <m:t>1,</m:t>
                        </m:r>
                        <m:r>
                          <m:rPr>
                            <m:sty m:val="p"/>
                          </m:rPr>
                          <a:rPr lang="en-US" altLang="zh-CN" kern="100">
                            <a:effectLst/>
                            <a:latin typeface="Cambria Math" panose="02040503050406030204" pitchFamily="18" charset="0"/>
                            <a:ea typeface="华文楷体" panose="02010600040101010101" pitchFamily="2" charset="-122"/>
                          </a:rPr>
                          <m:t>a</m:t>
                        </m:r>
                      </m:sub>
                    </m:sSub>
                    <m:r>
                      <a:rPr lang="en-US" altLang="zh-CN" kern="100">
                        <a:effectLst/>
                        <a:latin typeface="Cambria Math" panose="02040503050406030204" pitchFamily="18" charset="0"/>
                        <a:ea typeface="华文楷体" panose="02010600040101010101" pitchFamily="2" charset="-122"/>
                      </a:rPr>
                      <m:t>∈</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a:rPr lang="en-US" altLang="zh-CN" kern="100">
                            <a:effectLst/>
                            <a:latin typeface="Cambria Math" panose="02040503050406030204" pitchFamily="18" charset="0"/>
                            <a:ea typeface="华文楷体" panose="02010600040101010101" pitchFamily="2" charset="-122"/>
                          </a:rPr>
                          <m:t>1</m:t>
                        </m:r>
                      </m:sub>
                    </m:sSub>
                    <m:r>
                      <a:rPr lang="en-US" altLang="zh-CN" kern="100">
                        <a:effectLst/>
                        <a:latin typeface="Cambria Math" panose="02040503050406030204" pitchFamily="18" charset="0"/>
                        <a:ea typeface="华文楷体" panose="02010600040101010101" pitchFamily="2" charset="-122"/>
                      </a:rPr>
                      <m:t>, </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m:rPr>
                            <m:sty m:val="p"/>
                          </m:rPr>
                          <a:rPr lang="en-US" altLang="zh-CN" kern="100">
                            <a:effectLst/>
                            <a:latin typeface="Cambria Math" panose="02040503050406030204" pitchFamily="18" charset="0"/>
                            <a:ea typeface="华文楷体" panose="02010600040101010101" pitchFamily="2" charset="-122"/>
                          </a:rPr>
                          <m:t>m</m:t>
                        </m:r>
                        <m:r>
                          <a:rPr lang="en-US" altLang="zh-CN" i="1" kern="100">
                            <a:effectLst/>
                            <a:latin typeface="Cambria Math" panose="02040503050406030204" pitchFamily="18" charset="0"/>
                            <a:ea typeface="华文楷体" panose="02010600040101010101" pitchFamily="2" charset="-122"/>
                          </a:rPr>
                          <m:t>−</m:t>
                        </m:r>
                        <m:r>
                          <a:rPr lang="en-US" altLang="zh-CN" kern="100">
                            <a:effectLst/>
                            <a:latin typeface="Cambria Math" panose="02040503050406030204" pitchFamily="18" charset="0"/>
                            <a:ea typeface="华文楷体" panose="02010600040101010101" pitchFamily="2" charset="-122"/>
                          </a:rPr>
                          <m:t>1,</m:t>
                        </m:r>
                        <m:r>
                          <m:rPr>
                            <m:sty m:val="p"/>
                          </m:rPr>
                          <a:rPr lang="en-US" altLang="zh-CN" kern="100">
                            <a:effectLst/>
                            <a:latin typeface="Cambria Math" panose="02040503050406030204" pitchFamily="18" charset="0"/>
                            <a:ea typeface="华文楷体" panose="02010600040101010101" pitchFamily="2" charset="-122"/>
                          </a:rPr>
                          <m:t>b</m:t>
                        </m:r>
                      </m:sub>
                    </m:sSub>
                    <m:r>
                      <a:rPr lang="en-US" altLang="zh-CN" i="1" kern="100">
                        <a:effectLst/>
                        <a:latin typeface="Cambria Math" panose="02040503050406030204" pitchFamily="18" charset="0"/>
                        <a:ea typeface="华文楷体" panose="02010600040101010101" pitchFamily="2" charset="-122"/>
                      </a:rPr>
                      <m:t>∈</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m:rPr>
                            <m:sty m:val="p"/>
                          </m:rPr>
                          <a:rPr lang="en-US" altLang="zh-CN" kern="100">
                            <a:effectLst/>
                            <a:latin typeface="Cambria Math" panose="02040503050406030204" pitchFamily="18" charset="0"/>
                            <a:ea typeface="华文楷体" panose="02010600040101010101" pitchFamily="2" charset="-122"/>
                          </a:rPr>
                          <m:t>m</m:t>
                        </m:r>
                        <m:r>
                          <a:rPr lang="en-US" altLang="zh-CN" i="1" kern="100">
                            <a:effectLst/>
                            <a:latin typeface="Cambria Math" panose="02040503050406030204" pitchFamily="18" charset="0"/>
                            <a:ea typeface="华文楷体" panose="02010600040101010101" pitchFamily="2" charset="-122"/>
                          </a:rPr>
                          <m:t>−</m:t>
                        </m:r>
                        <m:r>
                          <a:rPr lang="en-US" altLang="zh-CN" kern="100">
                            <a:effectLst/>
                            <a:latin typeface="Cambria Math" panose="02040503050406030204" pitchFamily="18" charset="0"/>
                            <a:ea typeface="华文楷体" panose="02010600040101010101" pitchFamily="2" charset="-122"/>
                          </a:rPr>
                          <m:t>1</m:t>
                        </m:r>
                      </m:sub>
                    </m:sSub>
                    <m:r>
                      <a:rPr lang="zh-CN" altLang="zh-CN" kern="100">
                        <a:effectLst/>
                        <a:latin typeface="Cambria Math" panose="02040503050406030204" pitchFamily="18" charset="0"/>
                        <a:ea typeface="华文楷体" panose="02010600040101010101" pitchFamily="2" charset="-122"/>
                      </a:rPr>
                      <m:t>，如果</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a:rPr lang="en-US" altLang="zh-CN" kern="100">
                            <a:effectLst/>
                            <a:latin typeface="Cambria Math" panose="02040503050406030204" pitchFamily="18" charset="0"/>
                            <a:ea typeface="华文楷体" panose="02010600040101010101" pitchFamily="2" charset="-122"/>
                          </a:rPr>
                          <m:t>1</m:t>
                        </m:r>
                      </m:sub>
                    </m:sSub>
                    <m:r>
                      <a:rPr lang="en-US" altLang="zh-CN" i="1" kern="100">
                        <a:effectLst/>
                        <a:latin typeface="Cambria Math" panose="02040503050406030204" pitchFamily="18" charset="0"/>
                        <a:ea typeface="华文楷体" panose="02010600040101010101" pitchFamily="2" charset="-122"/>
                      </a:rPr>
                      <m:t>∪</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m:rPr>
                            <m:sty m:val="p"/>
                          </m:rPr>
                          <a:rPr lang="en-US" altLang="zh-CN" kern="100">
                            <a:effectLst/>
                            <a:latin typeface="Cambria Math" panose="02040503050406030204" pitchFamily="18" charset="0"/>
                            <a:ea typeface="华文楷体" panose="02010600040101010101" pitchFamily="2" charset="-122"/>
                          </a:rPr>
                          <m:t>m</m:t>
                        </m:r>
                        <m:r>
                          <a:rPr lang="en-US" altLang="zh-CN" i="1" kern="100">
                            <a:effectLst/>
                            <a:latin typeface="Cambria Math" panose="02040503050406030204" pitchFamily="18" charset="0"/>
                            <a:ea typeface="华文楷体" panose="02010600040101010101" pitchFamily="2" charset="-122"/>
                          </a:rPr>
                          <m:t>−</m:t>
                        </m:r>
                        <m:r>
                          <a:rPr lang="en-US" altLang="zh-CN" kern="100">
                            <a:effectLst/>
                            <a:latin typeface="Cambria Math" panose="02040503050406030204" pitchFamily="18" charset="0"/>
                            <a:ea typeface="华文楷体" panose="02010600040101010101" pitchFamily="2" charset="-122"/>
                          </a:rPr>
                          <m:t>1</m:t>
                        </m:r>
                      </m:sub>
                    </m:sSub>
                    <m:r>
                      <a:rPr lang="zh-CN" altLang="zh-CN" kern="100">
                        <a:effectLst/>
                        <a:latin typeface="Cambria Math" panose="02040503050406030204" pitchFamily="18" charset="0"/>
                        <a:ea typeface="华文楷体" panose="02010600040101010101" pitchFamily="2" charset="-122"/>
                      </a:rPr>
                      <m:t>长度为</m:t>
                    </m:r>
                    <m:r>
                      <m:rPr>
                        <m:sty m:val="p"/>
                      </m:rPr>
                      <a:rPr lang="en-US" altLang="zh-CN" kern="100">
                        <a:effectLst/>
                        <a:latin typeface="Cambria Math" panose="02040503050406030204" pitchFamily="18" charset="0"/>
                        <a:ea typeface="华文楷体" panose="02010600040101010101" pitchFamily="2" charset="-122"/>
                      </a:rPr>
                      <m:t>m</m:t>
                    </m:r>
                    <m:r>
                      <a:rPr lang="zh-CN" altLang="zh-CN" kern="100">
                        <a:effectLst/>
                        <a:latin typeface="Cambria Math" panose="02040503050406030204" pitchFamily="18" charset="0"/>
                        <a:ea typeface="华文楷体" panose="02010600040101010101" pitchFamily="2" charset="-122"/>
                      </a:rPr>
                      <m:t>，则将</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a:rPr lang="en-US" altLang="zh-CN" kern="100">
                            <a:effectLst/>
                            <a:latin typeface="Cambria Math" panose="02040503050406030204" pitchFamily="18" charset="0"/>
                            <a:ea typeface="华文楷体" panose="02010600040101010101" pitchFamily="2" charset="-122"/>
                          </a:rPr>
                          <m:t>1</m:t>
                        </m:r>
                      </m:sub>
                    </m:sSub>
                    <m:r>
                      <a:rPr lang="en-US" altLang="zh-CN" i="1" kern="100">
                        <a:effectLst/>
                        <a:latin typeface="Cambria Math" panose="02040503050406030204" pitchFamily="18" charset="0"/>
                        <a:ea typeface="华文楷体" panose="02010600040101010101" pitchFamily="2" charset="-122"/>
                      </a:rPr>
                      <m:t>∪</m:t>
                    </m:r>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effectLst/>
                            <a:latin typeface="Cambria Math" panose="02040503050406030204" pitchFamily="18" charset="0"/>
                            <a:ea typeface="华文楷体" panose="02010600040101010101" pitchFamily="2" charset="-122"/>
                          </a:rPr>
                          <m:t>D</m:t>
                        </m:r>
                      </m:e>
                      <m:sub>
                        <m:r>
                          <m:rPr>
                            <m:sty m:val="p"/>
                          </m:rPr>
                          <a:rPr lang="en-US" altLang="zh-CN" kern="100">
                            <a:effectLst/>
                            <a:latin typeface="Cambria Math" panose="02040503050406030204" pitchFamily="18" charset="0"/>
                            <a:ea typeface="华文楷体" panose="02010600040101010101" pitchFamily="2" charset="-122"/>
                          </a:rPr>
                          <m:t>m</m:t>
                        </m:r>
                        <m:r>
                          <a:rPr lang="en-US" altLang="zh-CN" i="1" kern="100">
                            <a:effectLst/>
                            <a:latin typeface="Cambria Math" panose="02040503050406030204" pitchFamily="18" charset="0"/>
                            <a:ea typeface="华文楷体" panose="02010600040101010101" pitchFamily="2" charset="-122"/>
                          </a:rPr>
                          <m:t>−</m:t>
                        </m:r>
                        <m:r>
                          <a:rPr lang="en-US" altLang="zh-CN" kern="100">
                            <a:effectLst/>
                            <a:latin typeface="Cambria Math" panose="02040503050406030204" pitchFamily="18" charset="0"/>
                            <a:ea typeface="华文楷体" panose="02010600040101010101" pitchFamily="2" charset="-122"/>
                          </a:rPr>
                          <m:t>1</m:t>
                        </m:r>
                      </m:sub>
                    </m:sSub>
                  </m:oMath>
                </a14:m>
                <a:r>
                  <a:rPr lang="zh-CN" altLang="zh-CN" kern="100" dirty="0" smtClean="0">
                    <a:effectLst/>
                    <a:latin typeface="Times New Roman" panose="02020603050405020304" pitchFamily="18" charset="0"/>
                    <a:ea typeface="华文楷体" panose="02010600040101010101" pitchFamily="2" charset="-122"/>
                  </a:rPr>
                  <a:t>定</a:t>
                </a:r>
                <a:r>
                  <a:rPr lang="zh-CN" altLang="zh-CN" kern="100" dirty="0">
                    <a:effectLst/>
                    <a:latin typeface="Times New Roman" panose="02020603050405020304" pitchFamily="18" charset="0"/>
                    <a:ea typeface="华文楷体" panose="02010600040101010101" pitchFamily="2" charset="-122"/>
                  </a:rPr>
                  <a:t>为潜在频繁集</a:t>
                </a:r>
                <a:endParaRPr lang="zh-CN" altLang="zh-CN" sz="1100" kern="100" dirty="0">
                  <a:effectLst/>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64356" y="792609"/>
                <a:ext cx="3750469" cy="3558282"/>
              </a:xfrm>
              <a:prstGeom prst="rect">
                <a:avLst/>
              </a:prstGeom>
              <a:blipFill rotWithShape="0">
                <a:blip r:embed="rId3"/>
                <a:stretch>
                  <a:fillRect l="-488" r="-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37565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大规模订单处理</a:t>
            </a:r>
            <a:endParaRPr lang="zh-CN" altLang="en-US" dirty="0"/>
          </a:p>
        </p:txBody>
      </p:sp>
      <p:pic>
        <p:nvPicPr>
          <p:cNvPr id="10" name="图片 9"/>
          <p:cNvPicPr>
            <a:picLocks noChangeAspect="1"/>
          </p:cNvPicPr>
          <p:nvPr/>
        </p:nvPicPr>
        <p:blipFill rotWithShape="1">
          <a:blip r:embed="rId2"/>
          <a:srcRect b="49017"/>
          <a:stretch/>
        </p:blipFill>
        <p:spPr>
          <a:xfrm>
            <a:off x="383969" y="1042986"/>
            <a:ext cx="4264677" cy="3593307"/>
          </a:xfrm>
          <a:prstGeom prst="rect">
            <a:avLst/>
          </a:prstGeom>
        </p:spPr>
      </p:pic>
      <p:pic>
        <p:nvPicPr>
          <p:cNvPr id="19" name="图片 18"/>
          <p:cNvPicPr>
            <a:picLocks noChangeAspect="1"/>
          </p:cNvPicPr>
          <p:nvPr/>
        </p:nvPicPr>
        <p:blipFill rotWithShape="1">
          <a:blip r:embed="rId3"/>
          <a:srcRect t="-166"/>
          <a:stretch/>
        </p:blipFill>
        <p:spPr>
          <a:xfrm>
            <a:off x="4723081" y="33235"/>
            <a:ext cx="3772630" cy="5110265"/>
          </a:xfrm>
          <a:prstGeom prst="rect">
            <a:avLst/>
          </a:prstGeom>
        </p:spPr>
      </p:pic>
    </p:spTree>
    <p:extLst>
      <p:ext uri="{BB962C8B-B14F-4D97-AF65-F5344CB8AC3E}">
        <p14:creationId xmlns:p14="http://schemas.microsoft.com/office/powerpoint/2010/main" val="30241886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寻找未来高潜细分市场</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2437606" y="850424"/>
            <a:ext cx="4054475" cy="4199890"/>
          </a:xfrm>
          <a:prstGeom prst="rect">
            <a:avLst/>
          </a:prstGeom>
        </p:spPr>
      </p:pic>
    </p:spTree>
    <p:extLst>
      <p:ext uri="{BB962C8B-B14F-4D97-AF65-F5344CB8AC3E}">
        <p14:creationId xmlns:p14="http://schemas.microsoft.com/office/powerpoint/2010/main" val="28595001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我们的用户：与京东合作的品牌商</a:t>
            </a:r>
            <a:endParaRPr lang="zh-CN" altLang="en-US" dirty="0"/>
          </a:p>
        </p:txBody>
      </p:sp>
      <p:sp>
        <p:nvSpPr>
          <p:cNvPr id="3" name="TextBox 2"/>
          <p:cNvSpPr txBox="1"/>
          <p:nvPr/>
        </p:nvSpPr>
        <p:spPr>
          <a:xfrm>
            <a:off x="2392323" y="1841722"/>
            <a:ext cx="861237" cy="307777"/>
          </a:xfrm>
          <a:prstGeom prst="rect">
            <a:avLst/>
          </a:prstGeom>
          <a:noFill/>
        </p:spPr>
        <p:txBody>
          <a:bodyPr vert="horz" wrap="square" rtlCol="0" anchor="ctr" anchorCtr="0">
            <a:spAutoFit/>
          </a:bodyPr>
          <a:lstStyle/>
          <a:p>
            <a:r>
              <a:rPr lang="en-US" altLang="zh-CN" b="1" dirty="0" smtClean="0">
                <a:latin typeface="微软雅黑" panose="020B0503020204020204" pitchFamily="34" charset="-122"/>
                <a:ea typeface="微软雅黑" panose="020B0503020204020204" pitchFamily="34" charset="-122"/>
              </a:rPr>
              <a:t>Before </a:t>
            </a:r>
            <a:endParaRPr lang="zh-CN" altLang="en-US" b="1"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5847904" y="1851788"/>
            <a:ext cx="861237" cy="307777"/>
          </a:xfrm>
          <a:prstGeom prst="rect">
            <a:avLst/>
          </a:prstGeom>
          <a:noFill/>
        </p:spPr>
        <p:txBody>
          <a:bodyPr vert="horz" wrap="square" rtlCol="0" anchor="ctr" anchorCtr="0">
            <a:spAutoFit/>
          </a:bodyPr>
          <a:lstStyle/>
          <a:p>
            <a:r>
              <a:rPr lang="en-US" altLang="zh-CN" b="1" dirty="0" smtClean="0">
                <a:latin typeface="微软雅黑" panose="020B0503020204020204" pitchFamily="34" charset="-122"/>
                <a:ea typeface="微软雅黑" panose="020B0503020204020204" pitchFamily="34" charset="-122"/>
              </a:rPr>
              <a:t>After </a:t>
            </a:r>
            <a:endParaRPr lang="zh-CN" altLang="en-US" b="1"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75396848"/>
              </p:ext>
            </p:extLst>
          </p:nvPr>
        </p:nvGraphicFramePr>
        <p:xfrm>
          <a:off x="1077428" y="2318487"/>
          <a:ext cx="6811928" cy="2225040"/>
        </p:xfrm>
        <a:graphic>
          <a:graphicData uri="http://schemas.openxmlformats.org/drawingml/2006/table">
            <a:tbl>
              <a:tblPr firstRow="1" bandRow="1">
                <a:tableStyleId>{7DF18680-E054-41AD-8BC1-D1AEF772440D}</a:tableStyleId>
              </a:tblPr>
              <a:tblGrid>
                <a:gridCol w="3405964"/>
                <a:gridCol w="3405964"/>
              </a:tblGrid>
              <a:tr h="370840">
                <a:tc>
                  <a:txBody>
                    <a:bodyPr/>
                    <a:lstStyle/>
                    <a:p>
                      <a:pPr algn="ctr"/>
                      <a:r>
                        <a:rPr lang="zh-CN" altLang="en-US" dirty="0" smtClean="0">
                          <a:latin typeface="华文楷体" panose="02010600040101010101" pitchFamily="2" charset="-122"/>
                          <a:ea typeface="华文楷体" panose="02010600040101010101" pitchFamily="2" charset="-122"/>
                        </a:rPr>
                        <a:t>品牌商在京东</a:t>
                      </a:r>
                      <a:endParaRPr lang="zh-CN" altLang="en-US" dirty="0">
                        <a:latin typeface="华文楷体" panose="02010600040101010101" pitchFamily="2" charset="-122"/>
                        <a:ea typeface="华文楷体" panose="02010600040101010101" pitchFamily="2" charset="-122"/>
                      </a:endParaRPr>
                    </a:p>
                  </a:txBody>
                  <a:tcPr>
                    <a:solidFill>
                      <a:schemeClr val="bg1">
                        <a:lumMod val="65000"/>
                      </a:schemeClr>
                    </a:solidFill>
                  </a:tcPr>
                </a:tc>
                <a:tc>
                  <a:txBody>
                    <a:bodyPr/>
                    <a:lstStyle/>
                    <a:p>
                      <a:pPr algn="ctr"/>
                      <a:r>
                        <a:rPr lang="zh-CN" altLang="en-US" dirty="0" smtClean="0">
                          <a:latin typeface="华文楷体" panose="02010600040101010101" pitchFamily="2" charset="-122"/>
                          <a:ea typeface="华文楷体" panose="02010600040101010101" pitchFamily="2" charset="-122"/>
                        </a:rPr>
                        <a:t>品牌商在京东</a:t>
                      </a:r>
                      <a:endParaRPr lang="zh-CN" altLang="en-US" dirty="0">
                        <a:latin typeface="华文楷体" panose="02010600040101010101" pitchFamily="2" charset="-122"/>
                        <a:ea typeface="华文楷体" panose="02010600040101010101" pitchFamily="2" charset="-122"/>
                      </a:endParaRPr>
                    </a:p>
                  </a:txBody>
                  <a:tcPr>
                    <a:solidFill>
                      <a:srgbClr val="FF0000"/>
                    </a:solidFill>
                  </a:tcPr>
                </a:tc>
              </a:tr>
              <a:tr h="370840">
                <a:tc>
                  <a:txBody>
                    <a:bodyPr/>
                    <a:lstStyle/>
                    <a:p>
                      <a:r>
                        <a:rPr lang="zh-CN" altLang="en-US" b="1" dirty="0" smtClean="0">
                          <a:latin typeface="华文楷体" panose="02010600040101010101" pitchFamily="2" charset="-122"/>
                          <a:ea typeface="华文楷体" panose="02010600040101010101" pitchFamily="2" charset="-122"/>
                        </a:rPr>
                        <a:t>经营策略： </a:t>
                      </a:r>
                      <a:r>
                        <a:rPr lang="zh-CN" altLang="en-US" b="0" dirty="0" smtClean="0">
                          <a:latin typeface="华文楷体" panose="02010600040101010101" pitchFamily="2" charset="-122"/>
                          <a:ea typeface="华文楷体" panose="02010600040101010101" pitchFamily="2" charset="-122"/>
                        </a:rPr>
                        <a:t>品牌商指导、京东执行</a:t>
                      </a:r>
                      <a:endParaRPr lang="en-US" altLang="zh-CN" b="0" dirty="0" smtClean="0">
                        <a:latin typeface="华文楷体" panose="02010600040101010101" pitchFamily="2" charset="-122"/>
                        <a:ea typeface="华文楷体" panose="02010600040101010101" pitchFamily="2" charset="-122"/>
                        <a:sym typeface="Wingdings" panose="05000000000000000000" pitchFamily="2" charset="2"/>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b="1" dirty="0" smtClean="0">
                          <a:latin typeface="华文楷体" panose="02010600040101010101" pitchFamily="2" charset="-122"/>
                          <a:ea typeface="华文楷体" panose="02010600040101010101" pitchFamily="2" charset="-122"/>
                        </a:rPr>
                        <a:t>经营策略：</a:t>
                      </a:r>
                      <a:r>
                        <a:rPr lang="zh-CN" altLang="en-US" b="0" dirty="0" smtClean="0">
                          <a:latin typeface="华文楷体" panose="02010600040101010101" pitchFamily="2" charset="-122"/>
                          <a:ea typeface="华文楷体" panose="02010600040101010101" pitchFamily="2" charset="-122"/>
                        </a:rPr>
                        <a:t>京东与品牌商深度协同</a:t>
                      </a:r>
                      <a:endParaRPr lang="en-US" altLang="zh-CN" b="0" dirty="0" smtClean="0">
                        <a:latin typeface="华文楷体" panose="02010600040101010101" pitchFamily="2" charset="-122"/>
                        <a:ea typeface="华文楷体" panose="02010600040101010101" pitchFamily="2" charset="-122"/>
                        <a:sym typeface="Wingdings" panose="05000000000000000000" pitchFamily="2" charset="2"/>
                      </a:endParaRPr>
                    </a:p>
                  </a:txBody>
                  <a:tcPr/>
                </a:tc>
              </a:tr>
              <a:tr h="370840">
                <a:tc>
                  <a:txBody>
                    <a:bodyPr/>
                    <a:lstStyle/>
                    <a:p>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价格管理：</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人工分析、经验判断</a:t>
                      </a:r>
                      <a:endParaRPr lang="zh-CN" altLang="en-US" sz="1400" b="0" kern="1200" dirty="0">
                        <a:solidFill>
                          <a:schemeClr val="dk1"/>
                        </a:solidFill>
                        <a:latin typeface="华文楷体" panose="02010600040101010101" pitchFamily="2" charset="-122"/>
                        <a:ea typeface="华文楷体" panose="02010600040101010101" pitchFamily="2" charset="-122"/>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价格管理：</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机器学习、智能判断</a:t>
                      </a:r>
                    </a:p>
                  </a:txBody>
                  <a:tcPr/>
                </a:tc>
              </a:tr>
              <a:tr h="370840">
                <a:tc>
                  <a:txBody>
                    <a:bodyPr/>
                    <a:lstStyle/>
                    <a:p>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运作模式：</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生产</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—&gt;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供给</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—&gt;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销售</a:t>
                      </a:r>
                      <a:endParaRPr lang="zh-CN" altLang="en-US" sz="1400" b="0" kern="1200" dirty="0">
                        <a:solidFill>
                          <a:schemeClr val="dk1"/>
                        </a:solidFill>
                        <a:latin typeface="华文楷体" panose="02010600040101010101" pitchFamily="2" charset="-122"/>
                        <a:ea typeface="华文楷体" panose="02010600040101010101" pitchFamily="2" charset="-122"/>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运作模式：</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需求</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&lt;—&gt;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生产</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&lt;—&gt;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销售</a:t>
                      </a:r>
                    </a:p>
                  </a:txBody>
                  <a:tcPr/>
                </a:tc>
              </a:tr>
              <a:tr h="370840">
                <a:tc>
                  <a:txBody>
                    <a:bodyPr/>
                    <a:lstStyle/>
                    <a:p>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数据使用层次：</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品牌</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—&gt;</a:t>
                      </a:r>
                      <a:r>
                        <a:rPr lang="en-US" altLang="zh-CN" sz="1400" b="0" kern="1200" baseline="0" dirty="0" smtClean="0">
                          <a:solidFill>
                            <a:schemeClr val="dk1"/>
                          </a:solidFill>
                          <a:latin typeface="华文楷体" panose="02010600040101010101" pitchFamily="2" charset="-122"/>
                          <a:ea typeface="华文楷体" panose="02010600040101010101" pitchFamily="2" charset="-122"/>
                          <a:cs typeface="+mn-cs"/>
                        </a:rPr>
                        <a:t> </a:t>
                      </a:r>
                      <a:r>
                        <a:rPr lang="zh-CN" altLang="en-US" sz="1400" b="0" kern="1200" baseline="0" dirty="0" smtClean="0">
                          <a:solidFill>
                            <a:schemeClr val="dk1"/>
                          </a:solidFill>
                          <a:latin typeface="华文楷体" panose="02010600040101010101" pitchFamily="2" charset="-122"/>
                          <a:ea typeface="华文楷体" panose="02010600040101010101" pitchFamily="2" charset="-122"/>
                          <a:cs typeface="+mn-cs"/>
                        </a:rPr>
                        <a:t>商品</a:t>
                      </a:r>
                      <a:endParaRPr lang="zh-CN" altLang="en-US" sz="1400" b="0" kern="1200" dirty="0">
                        <a:solidFill>
                          <a:schemeClr val="dk1"/>
                        </a:solidFill>
                        <a:latin typeface="华文楷体" panose="02010600040101010101" pitchFamily="2" charset="-122"/>
                        <a:ea typeface="华文楷体" panose="02010600040101010101" pitchFamily="2" charset="-122"/>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华文楷体" panose="02010600040101010101" pitchFamily="2" charset="-122"/>
                          <a:ea typeface="华文楷体" panose="02010600040101010101" pitchFamily="2" charset="-122"/>
                          <a:cs typeface="+mn-cs"/>
                        </a:rPr>
                        <a:t>数据使用层次：</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行业</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&lt;—&gt;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品牌</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&lt;—&gt;</a:t>
                      </a:r>
                      <a:r>
                        <a:rPr lang="en-US" altLang="zh-CN" sz="1400" b="0" kern="1200" baseline="0" dirty="0" smtClean="0">
                          <a:solidFill>
                            <a:schemeClr val="dk1"/>
                          </a:solidFill>
                          <a:latin typeface="华文楷体" panose="02010600040101010101" pitchFamily="2" charset="-122"/>
                          <a:ea typeface="华文楷体" panose="02010600040101010101" pitchFamily="2" charset="-122"/>
                          <a:cs typeface="+mn-cs"/>
                        </a:rPr>
                        <a:t> </a:t>
                      </a:r>
                      <a:r>
                        <a:rPr lang="zh-CN" altLang="en-US" sz="1400" b="0" kern="1200" baseline="0" dirty="0" smtClean="0">
                          <a:solidFill>
                            <a:schemeClr val="dk1"/>
                          </a:solidFill>
                          <a:latin typeface="华文楷体" panose="02010600040101010101" pitchFamily="2" charset="-122"/>
                          <a:ea typeface="华文楷体" panose="02010600040101010101" pitchFamily="2" charset="-122"/>
                          <a:cs typeface="+mn-cs"/>
                        </a:rPr>
                        <a:t>商品</a:t>
                      </a:r>
                      <a:endParaRPr lang="zh-CN" altLang="en-US" sz="1400" b="0" kern="1200" dirty="0" smtClean="0">
                        <a:solidFill>
                          <a:schemeClr val="dk1"/>
                        </a:solidFill>
                        <a:latin typeface="华文楷体" panose="02010600040101010101" pitchFamily="2" charset="-122"/>
                        <a:ea typeface="华文楷体" panose="02010600040101010101" pitchFamily="2" charset="-122"/>
                        <a:cs typeface="+mn-cs"/>
                      </a:endParaRPr>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b="1" dirty="0" smtClean="0">
                          <a:latin typeface="华文楷体" panose="02010600040101010101" pitchFamily="2" charset="-122"/>
                          <a:ea typeface="华文楷体" panose="02010600040101010101" pitchFamily="2" charset="-122"/>
                        </a:rPr>
                        <a:t>京东角色：</a:t>
                      </a:r>
                      <a:r>
                        <a:rPr lang="zh-CN" altLang="en-US" b="0" dirty="0" smtClean="0">
                          <a:latin typeface="华文楷体" panose="02010600040101010101" pitchFamily="2" charset="-122"/>
                          <a:ea typeface="华文楷体" panose="02010600040101010101" pitchFamily="2" charset="-122"/>
                        </a:rPr>
                        <a:t>销售商品</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b="1" dirty="0" smtClean="0">
                          <a:latin typeface="华文楷体" panose="02010600040101010101" pitchFamily="2" charset="-122"/>
                          <a:ea typeface="华文楷体" panose="02010600040101010101" pitchFamily="2" charset="-122"/>
                        </a:rPr>
                        <a:t>京东角色：</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销售商品</a:t>
                      </a:r>
                      <a:r>
                        <a:rPr lang="en-US" altLang="zh-CN" sz="1400" b="0" kern="1200" dirty="0" smtClean="0">
                          <a:solidFill>
                            <a:schemeClr val="dk1"/>
                          </a:solidFill>
                          <a:latin typeface="华文楷体" panose="02010600040101010101" pitchFamily="2" charset="-122"/>
                          <a:ea typeface="华文楷体" panose="02010600040101010101" pitchFamily="2" charset="-122"/>
                          <a:cs typeface="+mn-cs"/>
                        </a:rPr>
                        <a:t>+</a:t>
                      </a:r>
                      <a:r>
                        <a:rPr lang="zh-CN" altLang="en-US" sz="1400" b="0" kern="1200" dirty="0" smtClean="0">
                          <a:solidFill>
                            <a:schemeClr val="dk1"/>
                          </a:solidFill>
                          <a:latin typeface="华文楷体" panose="02010600040101010101" pitchFamily="2" charset="-122"/>
                          <a:ea typeface="华文楷体" panose="02010600040101010101" pitchFamily="2" charset="-122"/>
                          <a:cs typeface="+mn-cs"/>
                        </a:rPr>
                        <a:t>数据增值服务</a:t>
                      </a:r>
                    </a:p>
                  </a:txBody>
                  <a:tcPr/>
                </a:tc>
              </a:tr>
            </a:tbl>
          </a:graphicData>
        </a:graphic>
      </p:graphicFrame>
      <p:sp>
        <p:nvSpPr>
          <p:cNvPr id="7" name="TextBox 6"/>
          <p:cNvSpPr txBox="1"/>
          <p:nvPr/>
        </p:nvSpPr>
        <p:spPr>
          <a:xfrm>
            <a:off x="1084514" y="731151"/>
            <a:ext cx="6794205" cy="1015663"/>
          </a:xfrm>
          <a:prstGeom prst="rect">
            <a:avLst/>
          </a:prstGeom>
          <a:noFill/>
          <a:ln>
            <a:solidFill>
              <a:srgbClr val="FF0000"/>
            </a:solidFill>
          </a:ln>
        </p:spPr>
        <p:txBody>
          <a:bodyPr vert="horz" wrap="square" rtlCol="0" anchor="ctr" anchorCtr="0">
            <a:spAutoFit/>
          </a:bodyPr>
          <a:lstStyle/>
          <a:p>
            <a:r>
              <a:rPr lang="zh-CN" altLang="en-US" dirty="0" smtClean="0">
                <a:latin typeface="华文楷体" panose="02010600040101010101" pitchFamily="2" charset="-122"/>
                <a:ea typeface="华文楷体" panose="02010600040101010101" pitchFamily="2" charset="-122"/>
              </a:rPr>
              <a:t>品牌商，是京东得以发展的重要基础，是我们本次项目的终端用户（目前共有</a:t>
            </a:r>
            <a:r>
              <a:rPr lang="en-US" altLang="zh-CN" dirty="0" smtClean="0">
                <a:latin typeface="华文楷体" panose="02010600040101010101" pitchFamily="2" charset="-122"/>
                <a:ea typeface="华文楷体" panose="02010600040101010101" pitchFamily="2" charset="-122"/>
              </a:rPr>
              <a:t>3.3</a:t>
            </a:r>
            <a:r>
              <a:rPr lang="zh-CN" altLang="en-US" dirty="0" smtClean="0">
                <a:latin typeface="华文楷体" panose="02010600040101010101" pitchFamily="2" charset="-122"/>
                <a:ea typeface="华文楷体" panose="02010600040101010101" pitchFamily="2" charset="-122"/>
              </a:rPr>
              <a:t>万个品牌入驻京东）。我们本次创意的产品，则是以</a:t>
            </a:r>
            <a:r>
              <a:rPr lang="en-US" altLang="zh-CN" sz="1600" b="1" dirty="0" smtClean="0">
                <a:solidFill>
                  <a:srgbClr val="FF0000"/>
                </a:solidFill>
                <a:latin typeface="华文楷体" panose="02010600040101010101" pitchFamily="2" charset="-122"/>
                <a:ea typeface="华文楷体" panose="02010600040101010101" pitchFamily="2" charset="-122"/>
              </a:rPr>
              <a:t>AI+</a:t>
            </a:r>
            <a:r>
              <a:rPr lang="zh-CN" altLang="en-US" sz="1600" b="1" dirty="0" smtClean="0">
                <a:solidFill>
                  <a:srgbClr val="FF0000"/>
                </a:solidFill>
                <a:latin typeface="华文楷体" panose="02010600040101010101" pitchFamily="2" charset="-122"/>
                <a:ea typeface="华文楷体" panose="02010600040101010101" pitchFamily="2" charset="-122"/>
              </a:rPr>
              <a:t>定价</a:t>
            </a:r>
            <a:r>
              <a:rPr lang="zh-CN" altLang="en-US" dirty="0" smtClean="0">
                <a:latin typeface="华文楷体" panose="02010600040101010101" pitchFamily="2" charset="-122"/>
                <a:ea typeface="华文楷体" panose="02010600040101010101" pitchFamily="2" charset="-122"/>
              </a:rPr>
              <a:t>为核心，“</a:t>
            </a:r>
            <a:r>
              <a:rPr lang="zh-CN" altLang="en-US" sz="1600" b="1" dirty="0" smtClean="0">
                <a:solidFill>
                  <a:srgbClr val="FF0000"/>
                </a:solidFill>
                <a:latin typeface="华文楷体" panose="02010600040101010101" pitchFamily="2" charset="-122"/>
                <a:ea typeface="华文楷体" panose="02010600040101010101" pitchFamily="2" charset="-122"/>
              </a:rPr>
              <a:t>为京东品牌商服务的数据增值购物超市</a:t>
            </a:r>
            <a:r>
              <a:rPr lang="zh-CN" altLang="en-US" dirty="0" smtClean="0">
                <a:latin typeface="华文楷体" panose="02010600040101010101" pitchFamily="2" charset="-122"/>
                <a:ea typeface="华文楷体" panose="02010600040101010101" pitchFamily="2" charset="-122"/>
              </a:rPr>
              <a:t>”，品牌商可以在这个虚拟超市中购买他们感兴趣的数据增值商品。</a:t>
            </a:r>
          </a:p>
        </p:txBody>
      </p:sp>
      <p:cxnSp>
        <p:nvCxnSpPr>
          <p:cNvPr id="9" name="直接箭头连接符 8"/>
          <p:cNvCxnSpPr/>
          <p:nvPr/>
        </p:nvCxnSpPr>
        <p:spPr>
          <a:xfrm>
            <a:off x="4040366" y="2005676"/>
            <a:ext cx="882502" cy="56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29149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我们的项目背景</a:t>
            </a:r>
            <a:r>
              <a:rPr lang="en-US" altLang="zh-CN" dirty="0" smtClean="0"/>
              <a:t>—</a:t>
            </a:r>
            <a:r>
              <a:rPr lang="zh-CN" altLang="en-US" dirty="0" smtClean="0"/>
              <a:t>了解品牌商的关注点</a:t>
            </a:r>
            <a:endParaRPr lang="zh-CN" altLang="en-US" dirty="0"/>
          </a:p>
        </p:txBody>
      </p:sp>
      <p:pic>
        <p:nvPicPr>
          <p:cNvPr id="1026" name="Picture 2" descr="C:\Users\yushuaibing\Desktop\品牌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218" y="3013690"/>
            <a:ext cx="1209011" cy="12090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00796" y="2327044"/>
            <a:ext cx="1137685"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品牌商关注</a:t>
            </a:r>
          </a:p>
        </p:txBody>
      </p:sp>
      <p:sp>
        <p:nvSpPr>
          <p:cNvPr id="5" name="TextBox 4"/>
          <p:cNvSpPr txBox="1"/>
          <p:nvPr/>
        </p:nvSpPr>
        <p:spPr>
          <a:xfrm>
            <a:off x="2647515" y="1756969"/>
            <a:ext cx="3625695"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项目的研究思路</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从品牌商关注点入手</a:t>
            </a:r>
          </a:p>
        </p:txBody>
      </p:sp>
      <p:sp>
        <p:nvSpPr>
          <p:cNvPr id="6" name="TextBox 5"/>
          <p:cNvSpPr txBox="1"/>
          <p:nvPr/>
        </p:nvSpPr>
        <p:spPr>
          <a:xfrm>
            <a:off x="4646533" y="2304012"/>
            <a:ext cx="1720979"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rPr>
              <a:t>行业：潜力市场</a:t>
            </a:r>
          </a:p>
        </p:txBody>
      </p:sp>
      <p:sp>
        <p:nvSpPr>
          <p:cNvPr id="7" name="TextBox 6"/>
          <p:cNvSpPr txBox="1"/>
          <p:nvPr/>
        </p:nvSpPr>
        <p:spPr>
          <a:xfrm>
            <a:off x="4646535" y="2986425"/>
            <a:ext cx="1722457"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rPr>
              <a:t>品牌：消费者喜好</a:t>
            </a:r>
          </a:p>
        </p:txBody>
      </p:sp>
      <p:sp>
        <p:nvSpPr>
          <p:cNvPr id="8" name="TextBox 7"/>
          <p:cNvSpPr txBox="1"/>
          <p:nvPr/>
        </p:nvSpPr>
        <p:spPr>
          <a:xfrm>
            <a:off x="4657166" y="3668839"/>
            <a:ext cx="1711826"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rPr>
              <a:t>商品：消费者价格</a:t>
            </a:r>
          </a:p>
        </p:txBody>
      </p:sp>
      <p:sp>
        <p:nvSpPr>
          <p:cNvPr id="9" name="TextBox 8"/>
          <p:cNvSpPr txBox="1"/>
          <p:nvPr/>
        </p:nvSpPr>
        <p:spPr>
          <a:xfrm>
            <a:off x="4667798" y="4294231"/>
            <a:ext cx="1699713" cy="307777"/>
          </a:xfrm>
          <a:prstGeom prst="rect">
            <a:avLst/>
          </a:prstGeom>
          <a:solidFill>
            <a:srgbClr val="FF0000"/>
          </a:solidFill>
        </p:spPr>
        <p:txBody>
          <a:bodyPr vert="horz" wrap="square" rtlCol="0" anchor="ctr" anchorCtr="0">
            <a:spAutoFit/>
          </a:bodyPr>
          <a:lstStyle/>
          <a:p>
            <a:r>
              <a:rPr lang="zh-CN" altLang="en-US" b="1" dirty="0" smtClean="0">
                <a:solidFill>
                  <a:schemeClr val="bg1"/>
                </a:solidFill>
                <a:latin typeface="华文楷体" panose="02010600040101010101" pitchFamily="2" charset="-122"/>
                <a:ea typeface="华文楷体" panose="02010600040101010101" pitchFamily="2" charset="-122"/>
              </a:rPr>
              <a:t>价格：科学优化</a:t>
            </a:r>
          </a:p>
        </p:txBody>
      </p:sp>
      <p:sp>
        <p:nvSpPr>
          <p:cNvPr id="3" name="矩形 2"/>
          <p:cNvSpPr/>
          <p:nvPr/>
        </p:nvSpPr>
        <p:spPr>
          <a:xfrm>
            <a:off x="6435796" y="2217556"/>
            <a:ext cx="2312465" cy="52322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能否告诉我，未来的哪一个市场是最有销售潜力的？</a:t>
            </a:r>
          </a:p>
        </p:txBody>
      </p:sp>
      <p:sp>
        <p:nvSpPr>
          <p:cNvPr id="10" name="矩形 9"/>
          <p:cNvSpPr/>
          <p:nvPr/>
        </p:nvSpPr>
        <p:spPr>
          <a:xfrm>
            <a:off x="6420678" y="2878703"/>
            <a:ext cx="2436259" cy="52322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能否告诉我，我们品牌对消费者的吸引力是高还是低？</a:t>
            </a:r>
          </a:p>
        </p:txBody>
      </p:sp>
      <p:sp>
        <p:nvSpPr>
          <p:cNvPr id="11" name="矩形 10"/>
          <p:cNvSpPr/>
          <p:nvPr/>
        </p:nvSpPr>
        <p:spPr>
          <a:xfrm>
            <a:off x="6425197" y="3571751"/>
            <a:ext cx="2416536" cy="52322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能否告诉我，消费者对哪一个价格带的商品最感兴趣？</a:t>
            </a:r>
          </a:p>
        </p:txBody>
      </p:sp>
      <p:sp>
        <p:nvSpPr>
          <p:cNvPr id="12" name="矩形 11"/>
          <p:cNvSpPr/>
          <p:nvPr/>
        </p:nvSpPr>
        <p:spPr>
          <a:xfrm>
            <a:off x="6414563" y="4222701"/>
            <a:ext cx="2336061" cy="52322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能否告诉我，到底如何定价，我们品牌能</a:t>
            </a:r>
            <a:r>
              <a:rPr lang="zh-CN" altLang="en-US" dirty="0" smtClean="0">
                <a:latin typeface="华文楷体" panose="02010600040101010101" pitchFamily="2" charset="-122"/>
                <a:ea typeface="华文楷体" panose="02010600040101010101" pitchFamily="2" charset="-122"/>
              </a:rPr>
              <a:t>达到销售最</a:t>
            </a:r>
            <a:r>
              <a:rPr lang="zh-CN" altLang="en-US" dirty="0">
                <a:latin typeface="华文楷体" panose="02010600040101010101" pitchFamily="2" charset="-122"/>
                <a:ea typeface="华文楷体" panose="02010600040101010101" pitchFamily="2" charset="-122"/>
              </a:rPr>
              <a:t>优？</a:t>
            </a:r>
          </a:p>
        </p:txBody>
      </p:sp>
      <p:cxnSp>
        <p:nvCxnSpPr>
          <p:cNvPr id="14" name="直接箭头连接符 13"/>
          <p:cNvCxnSpPr>
            <a:endCxn id="6" idx="1"/>
          </p:cNvCxnSpPr>
          <p:nvPr/>
        </p:nvCxnSpPr>
        <p:spPr>
          <a:xfrm flipV="1">
            <a:off x="3918197" y="2457901"/>
            <a:ext cx="728336" cy="8236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003258" y="3129681"/>
            <a:ext cx="653910" cy="400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013891" y="3679472"/>
            <a:ext cx="664541" cy="1538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1"/>
          </p:cNvCxnSpPr>
          <p:nvPr/>
        </p:nvCxnSpPr>
        <p:spPr>
          <a:xfrm>
            <a:off x="3918197" y="3976616"/>
            <a:ext cx="749601" cy="47150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01704" y="653291"/>
            <a:ext cx="8378456" cy="1046440"/>
          </a:xfrm>
          <a:prstGeom prst="rect">
            <a:avLst/>
          </a:prstGeom>
          <a:ln>
            <a:solidFill>
              <a:srgbClr val="FF0000"/>
            </a:solidFill>
          </a:ln>
        </p:spPr>
        <p:txBody>
          <a:bodyPr wrap="square">
            <a:spAutoFit/>
          </a:bodyPr>
          <a:lstStyle/>
          <a:p>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大数据时代，运用商业智能，走精细化运营之路</a:t>
            </a:r>
            <a:r>
              <a:rPr lang="zh-CN" altLang="en-US" dirty="0" smtClean="0">
                <a:latin typeface="华文楷体" panose="02010600040101010101" pitchFamily="2" charset="-122"/>
                <a:ea typeface="华文楷体" panose="02010600040101010101" pitchFamily="2" charset="-122"/>
              </a:rPr>
              <a:t>，日渐成为</a:t>
            </a:r>
            <a:r>
              <a:rPr lang="zh-CN" altLang="en-US" dirty="0">
                <a:latin typeface="华文楷体" panose="02010600040101010101" pitchFamily="2" charset="-122"/>
                <a:ea typeface="华文楷体" panose="02010600040101010101" pitchFamily="2" charset="-122"/>
              </a:rPr>
              <a:t>品牌商和京东合作的新方向。</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因为品牌商是京东最重要的合作伙伴，而价格又是最终触发消费者购买的终极因素。</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因此，我们团队组建的目的，</a:t>
            </a:r>
            <a:r>
              <a:rPr lang="zh-CN" altLang="en-US" b="1" dirty="0" smtClean="0">
                <a:solidFill>
                  <a:srgbClr val="FF0000"/>
                </a:solidFill>
                <a:latin typeface="华文楷体" panose="02010600040101010101" pitchFamily="2" charset="-122"/>
                <a:ea typeface="华文楷体" panose="02010600040101010101" pitchFamily="2" charset="-122"/>
              </a:rPr>
              <a:t>是希望从</a:t>
            </a:r>
            <a:r>
              <a:rPr lang="zh-CN" altLang="en-US" sz="2000" b="1" dirty="0" smtClean="0">
                <a:solidFill>
                  <a:srgbClr val="FF0000"/>
                </a:solidFill>
                <a:latin typeface="华文楷体" panose="02010600040101010101" pitchFamily="2" charset="-122"/>
                <a:ea typeface="华文楷体" panose="02010600040101010101" pitchFamily="2" charset="-122"/>
              </a:rPr>
              <a:t>价格</a:t>
            </a:r>
            <a:r>
              <a:rPr lang="zh-CN" altLang="en-US" b="1" dirty="0" smtClean="0">
                <a:solidFill>
                  <a:srgbClr val="FF0000"/>
                </a:solidFill>
                <a:latin typeface="华文楷体" panose="02010600040101010101" pitchFamily="2" charset="-122"/>
                <a:ea typeface="华文楷体" panose="02010600040101010101" pitchFamily="2" charset="-122"/>
              </a:rPr>
              <a:t>这样一个特定领域，深度思考品牌商和消费者的关注点</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通过</a:t>
            </a:r>
            <a:r>
              <a:rPr lang="en-US" altLang="zh-CN" dirty="0">
                <a:latin typeface="华文楷体" panose="02010600040101010101" pitchFamily="2" charset="-122"/>
                <a:ea typeface="华文楷体" panose="02010600040101010101" pitchFamily="2" charset="-122"/>
              </a:rPr>
              <a:t>AI</a:t>
            </a:r>
            <a:r>
              <a:rPr lang="zh-CN" altLang="en-US" dirty="0">
                <a:latin typeface="华文楷体" panose="02010600040101010101" pitchFamily="2" charset="-122"/>
                <a:ea typeface="华文楷体" panose="02010600040101010101" pitchFamily="2" charset="-122"/>
              </a:rPr>
              <a:t>人工智能算法，为</a:t>
            </a:r>
            <a:r>
              <a:rPr lang="zh-CN" altLang="en-US" b="1" dirty="0">
                <a:solidFill>
                  <a:srgbClr val="FF0000"/>
                </a:solidFill>
                <a:latin typeface="华文楷体" panose="02010600040101010101" pitchFamily="2" charset="-122"/>
                <a:ea typeface="华文楷体" panose="02010600040101010101" pitchFamily="2" charset="-122"/>
              </a:rPr>
              <a:t>品牌商在京东的销售</a:t>
            </a:r>
            <a:r>
              <a:rPr lang="zh-CN" altLang="en-US" b="1" dirty="0" smtClean="0">
                <a:solidFill>
                  <a:srgbClr val="FF0000"/>
                </a:solidFill>
                <a:latin typeface="华文楷体" panose="02010600040101010101" pitchFamily="2" charset="-122"/>
                <a:ea typeface="华文楷体" panose="02010600040101010101" pitchFamily="2" charset="-122"/>
              </a:rPr>
              <a:t>提供洞察和助力</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graphicFrame>
        <p:nvGraphicFramePr>
          <p:cNvPr id="27" name="图示 26"/>
          <p:cNvGraphicFramePr/>
          <p:nvPr>
            <p:extLst>
              <p:ext uri="{D42A27DB-BD31-4B8C-83A1-F6EECF244321}">
                <p14:modId xmlns:p14="http://schemas.microsoft.com/office/powerpoint/2010/main" val="2262817884"/>
              </p:ext>
            </p:extLst>
          </p:nvPr>
        </p:nvGraphicFramePr>
        <p:xfrm>
          <a:off x="204227" y="2340937"/>
          <a:ext cx="3064509" cy="1936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TextBox 29"/>
          <p:cNvSpPr txBox="1"/>
          <p:nvPr/>
        </p:nvSpPr>
        <p:spPr>
          <a:xfrm>
            <a:off x="765544" y="2327044"/>
            <a:ext cx="2137143"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研究品牌商价格的框架</a:t>
            </a:r>
          </a:p>
        </p:txBody>
      </p:sp>
      <p:sp>
        <p:nvSpPr>
          <p:cNvPr id="15" name="矩形 14"/>
          <p:cNvSpPr/>
          <p:nvPr/>
        </p:nvSpPr>
        <p:spPr>
          <a:xfrm>
            <a:off x="401704" y="2196290"/>
            <a:ext cx="2540514" cy="24057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061158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334" y="797195"/>
            <a:ext cx="8088733" cy="800219"/>
          </a:xfrm>
          <a:prstGeom prst="rect">
            <a:avLst/>
          </a:prstGeom>
          <a:noFill/>
        </p:spPr>
        <p:txBody>
          <a:bodyPr vert="horz" wrap="square" rtlCol="0" anchor="ctr" anchorCtr="0">
            <a:spAutoFit/>
          </a:bodyPr>
          <a:lstStyle/>
          <a:p>
            <a:r>
              <a:rPr lang="zh-CN" altLang="en-US" dirty="0">
                <a:latin typeface="华文楷体" panose="02010600040101010101" pitchFamily="2" charset="-122"/>
                <a:ea typeface="华文楷体" panose="02010600040101010101" pitchFamily="2" charset="-122"/>
              </a:rPr>
              <a:t>我们把品牌商最关心的行业、市场、商品、价格四个主题，用一次消费者的购物行为来串联</a:t>
            </a:r>
            <a:r>
              <a:rPr lang="zh-CN" altLang="en-US" dirty="0" smtClean="0">
                <a:latin typeface="华文楷体" panose="02010600040101010101" pitchFamily="2" charset="-122"/>
                <a:ea typeface="华文楷体" panose="02010600040101010101" pitchFamily="2" charset="-122"/>
              </a:rPr>
              <a:t>起来。</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在消费者购买决策过程中，下面的关键要素也是重点考虑的：</a:t>
            </a:r>
            <a:endParaRPr lang="en-US" altLang="zh-CN" dirty="0" smtClean="0">
              <a:latin typeface="华文楷体" panose="02010600040101010101" pitchFamily="2" charset="-122"/>
              <a:ea typeface="华文楷体" panose="02010600040101010101" pitchFamily="2" charset="-122"/>
            </a:endParaRPr>
          </a:p>
          <a:p>
            <a:r>
              <a:rPr lang="zh-CN" altLang="en-US" sz="1800" b="1" dirty="0" smtClean="0">
                <a:solidFill>
                  <a:srgbClr val="FF0000"/>
                </a:solidFill>
                <a:latin typeface="华文楷体" panose="02010600040101010101" pitchFamily="2" charset="-122"/>
                <a:ea typeface="华文楷体" panose="02010600040101010101" pitchFamily="2" charset="-122"/>
              </a:rPr>
              <a:t>品牌的吸引力</a:t>
            </a:r>
            <a:r>
              <a:rPr lang="zh-CN" altLang="en-US" dirty="0" smtClean="0">
                <a:latin typeface="华文楷体" panose="02010600040101010101" pitchFamily="2" charset="-122"/>
                <a:ea typeface="华文楷体" panose="02010600040101010101" pitchFamily="2" charset="-122"/>
              </a:rPr>
              <a:t>、</a:t>
            </a:r>
            <a:r>
              <a:rPr lang="zh-CN" altLang="en-US" sz="1800" b="1" dirty="0" smtClean="0">
                <a:solidFill>
                  <a:srgbClr val="FF0000"/>
                </a:solidFill>
                <a:latin typeface="华文楷体" panose="02010600040101010101" pitchFamily="2" charset="-122"/>
                <a:ea typeface="华文楷体" panose="02010600040101010101" pitchFamily="2" charset="-122"/>
              </a:rPr>
              <a:t>商品的竞争力</a:t>
            </a:r>
            <a:r>
              <a:rPr lang="zh-CN" altLang="en-US" dirty="0" smtClean="0">
                <a:latin typeface="华文楷体" panose="02010600040101010101" pitchFamily="2" charset="-122"/>
                <a:ea typeface="华文楷体" panose="02010600040101010101" pitchFamily="2" charset="-122"/>
              </a:rPr>
              <a:t>、</a:t>
            </a:r>
            <a:r>
              <a:rPr lang="zh-CN" altLang="en-US" sz="1800" b="1" dirty="0" smtClean="0">
                <a:solidFill>
                  <a:srgbClr val="FF0000"/>
                </a:solidFill>
                <a:latin typeface="华文楷体" panose="02010600040101010101" pitchFamily="2" charset="-122"/>
                <a:ea typeface="华文楷体" panose="02010600040101010101" pitchFamily="2" charset="-122"/>
              </a:rPr>
              <a:t>价格的合理度，</a:t>
            </a:r>
            <a:r>
              <a:rPr lang="zh-CN" altLang="en-US" dirty="0">
                <a:latin typeface="华文楷体" panose="02010600040101010101" pitchFamily="2" charset="-122"/>
                <a:ea typeface="华文楷体" panose="02010600040101010101" pitchFamily="2" charset="-122"/>
              </a:rPr>
              <a:t>这和品牌商需求是不谋而合的</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4" name="TextBox 3"/>
          <p:cNvSpPr txBox="1"/>
          <p:nvPr/>
        </p:nvSpPr>
        <p:spPr>
          <a:xfrm>
            <a:off x="499731" y="2297765"/>
            <a:ext cx="1137685"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消费者需求</a:t>
            </a:r>
          </a:p>
        </p:txBody>
      </p:sp>
      <p:sp>
        <p:nvSpPr>
          <p:cNvPr id="5" name="TextBox 4"/>
          <p:cNvSpPr txBox="1"/>
          <p:nvPr/>
        </p:nvSpPr>
        <p:spPr>
          <a:xfrm>
            <a:off x="4232186" y="2327725"/>
            <a:ext cx="728330"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挑商品</a:t>
            </a:r>
          </a:p>
        </p:txBody>
      </p:sp>
      <p:sp>
        <p:nvSpPr>
          <p:cNvPr id="6" name="TextBox 5"/>
          <p:cNvSpPr txBox="1"/>
          <p:nvPr/>
        </p:nvSpPr>
        <p:spPr>
          <a:xfrm>
            <a:off x="5765489" y="2327725"/>
            <a:ext cx="728330"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看价格</a:t>
            </a:r>
          </a:p>
        </p:txBody>
      </p:sp>
      <p:sp>
        <p:nvSpPr>
          <p:cNvPr id="7" name="TextBox 6"/>
          <p:cNvSpPr txBox="1"/>
          <p:nvPr/>
        </p:nvSpPr>
        <p:spPr>
          <a:xfrm>
            <a:off x="2068954" y="1821042"/>
            <a:ext cx="5103629"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项目的研究思路</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消费者关注点入手（以洗发水品类举例）</a:t>
            </a:r>
          </a:p>
        </p:txBody>
      </p:sp>
      <p:sp>
        <p:nvSpPr>
          <p:cNvPr id="8" name="TextBox 7"/>
          <p:cNvSpPr txBox="1"/>
          <p:nvPr/>
        </p:nvSpPr>
        <p:spPr>
          <a:xfrm>
            <a:off x="2541201" y="2310102"/>
            <a:ext cx="728330" cy="307777"/>
          </a:xfrm>
          <a:prstGeom prst="rect">
            <a:avLst/>
          </a:prstGeom>
          <a:noFill/>
        </p:spPr>
        <p:txBody>
          <a:bodyPr vert="horz" wrap="square" rtlCol="0" anchor="ctr" anchorCtr="0">
            <a:spAutoFit/>
          </a:bodyPr>
          <a:lstStyle/>
          <a:p>
            <a:r>
              <a:rPr lang="zh-CN" altLang="en-US" b="1" dirty="0">
                <a:latin typeface="华文楷体" panose="02010600040101010101" pitchFamily="2" charset="-122"/>
                <a:ea typeface="华文楷体" panose="02010600040101010101" pitchFamily="2" charset="-122"/>
              </a:rPr>
              <a:t>选</a:t>
            </a:r>
            <a:r>
              <a:rPr lang="zh-CN" altLang="en-US" b="1" dirty="0" smtClean="0">
                <a:latin typeface="华文楷体" panose="02010600040101010101" pitchFamily="2" charset="-122"/>
                <a:ea typeface="华文楷体" panose="02010600040101010101" pitchFamily="2" charset="-122"/>
              </a:rPr>
              <a:t>品牌</a:t>
            </a:r>
          </a:p>
        </p:txBody>
      </p:sp>
      <p:sp>
        <p:nvSpPr>
          <p:cNvPr id="9" name="TextBox 8"/>
          <p:cNvSpPr txBox="1"/>
          <p:nvPr/>
        </p:nvSpPr>
        <p:spPr>
          <a:xfrm>
            <a:off x="6881933" y="2319609"/>
            <a:ext cx="1826135" cy="307777"/>
          </a:xfrm>
          <a:prstGeom prst="rect">
            <a:avLst/>
          </a:prstGeom>
          <a:noFill/>
        </p:spPr>
        <p:txBody>
          <a:bodyPr vert="horz" wrap="square" rtlCol="0" anchor="ctr" anchorCtr="0">
            <a:spAutoFit/>
          </a:bodyPr>
          <a:lstStyle/>
          <a:p>
            <a:pPr algn="ctr"/>
            <a:r>
              <a:rPr lang="zh-CN" altLang="en-US" b="1" dirty="0" smtClean="0">
                <a:latin typeface="华文楷体" panose="02010600040101010101" pitchFamily="2" charset="-122"/>
                <a:ea typeface="华文楷体" panose="02010600040101010101" pitchFamily="2" charset="-122"/>
              </a:rPr>
              <a:t>下单完成购买</a:t>
            </a:r>
          </a:p>
        </p:txBody>
      </p:sp>
      <p:pic>
        <p:nvPicPr>
          <p:cNvPr id="2050" name="Picture 2" descr="C:\Users\yushuaibing\Desktop\消费者-我的已选中.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75" y="2763143"/>
            <a:ext cx="827579" cy="8275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05139726560&amp;di=bc2808c7ceb7a54a22278c6d905facfa&amp;imgtype=0&amp;src=http%3A%2F%2Ffile.digitaling.com%2FeImg%2Fbanner%2F20141227%2F20141227214855_9383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282" t="-1272" r="5789" b="1272"/>
          <a:stretch/>
        </p:blipFill>
        <p:spPr bwMode="auto">
          <a:xfrm>
            <a:off x="2275378" y="2814105"/>
            <a:ext cx="1236015" cy="778182"/>
          </a:xfrm>
          <a:prstGeom prst="rect">
            <a:avLst/>
          </a:prstGeom>
          <a:noFill/>
          <a:ln w="28575">
            <a:solidFill>
              <a:srgbClr val="FF0000"/>
            </a:solidFill>
          </a:ln>
          <a:effectLst>
            <a:glow rad="127000">
              <a:schemeClr val="accent1">
                <a:alpha val="0"/>
              </a:schemeClr>
            </a:glow>
          </a:effectLst>
        </p:spPr>
      </p:pic>
      <p:pic>
        <p:nvPicPr>
          <p:cNvPr id="2055" name="Picture 7" descr="C:\Users\yushuaibing\Desktop\洗发水.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642" y="2763144"/>
            <a:ext cx="856392" cy="8563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yushuaibing\Desktop\价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5562" y="2764679"/>
            <a:ext cx="832055" cy="832055"/>
          </a:xfrm>
          <a:prstGeom prst="rect">
            <a:avLst/>
          </a:prstGeom>
          <a:noFill/>
          <a:extLst>
            <a:ext uri="{909E8E84-426E-40DD-AFC4-6F175D3DCCD1}">
              <a14:hiddenFill xmlns:a14="http://schemas.microsoft.com/office/drawing/2010/main">
                <a:solidFill>
                  <a:srgbClr val="FFFFFF"/>
                </a:solidFill>
              </a14:hiddenFill>
            </a:ext>
          </a:extLst>
        </p:spPr>
      </p:pic>
      <p:sp>
        <p:nvSpPr>
          <p:cNvPr id="10" name="右箭头 9"/>
          <p:cNvSpPr/>
          <p:nvPr/>
        </p:nvSpPr>
        <p:spPr>
          <a:xfrm>
            <a:off x="1637416" y="3091868"/>
            <a:ext cx="414670" cy="2254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3766972" y="3091868"/>
            <a:ext cx="414670" cy="2254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149205" y="3078592"/>
            <a:ext cx="414670" cy="2254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7" name="Picture 9" descr="C:\Users\yushuaibing\Desktop\购物车.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7484" y="270068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9" name="右箭头 18"/>
          <p:cNvSpPr/>
          <p:nvPr/>
        </p:nvSpPr>
        <p:spPr>
          <a:xfrm>
            <a:off x="6911562" y="3090448"/>
            <a:ext cx="414670" cy="22549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52085" y="2158991"/>
            <a:ext cx="4829847" cy="188138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pic>
        <p:nvPicPr>
          <p:cNvPr id="2058" name="Picture 10" descr="C:\Users\yushuaibing\Desktop\问号.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7858" y="3774853"/>
            <a:ext cx="531053" cy="5310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yushuaibing\Desktop\问号.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4311" y="3774853"/>
            <a:ext cx="531053" cy="5310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C:\Users\yushuaibing\Desktop\问号.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76062" y="3774853"/>
            <a:ext cx="531053" cy="53105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70334" y="152846"/>
            <a:ext cx="5005728" cy="415498"/>
          </a:xfrm>
          <a:prstGeom prst="rect">
            <a:avLst/>
          </a:prstGeom>
          <a:noFill/>
        </p:spPr>
        <p:txBody>
          <a:bodyPr vert="horz" wrap="square" rtlCol="0" anchor="ctr" anchorCtr="0">
            <a:spAutoFit/>
          </a:bodyPr>
          <a:lstStyle/>
          <a:p>
            <a:r>
              <a:rPr lang="zh-CN" altLang="en-US" sz="2100" b="1" dirty="0" smtClean="0">
                <a:latin typeface="微软雅黑" panose="020B0503020204020204" pitchFamily="34" charset="-122"/>
                <a:ea typeface="微软雅黑" panose="020B0503020204020204" pitchFamily="34" charset="-122"/>
              </a:rPr>
              <a:t>我们的项目背景</a:t>
            </a:r>
            <a:r>
              <a:rPr lang="en-US" altLang="zh-CN" sz="2100" b="1" dirty="0" smtClean="0">
                <a:latin typeface="微软雅黑" panose="020B0503020204020204" pitchFamily="34" charset="-122"/>
                <a:ea typeface="微软雅黑" panose="020B0503020204020204" pitchFamily="34" charset="-122"/>
              </a:rPr>
              <a:t>—</a:t>
            </a:r>
            <a:r>
              <a:rPr lang="zh-CN" altLang="en-US" sz="2100" b="1" dirty="0" smtClean="0">
                <a:latin typeface="微软雅黑" panose="020B0503020204020204" pitchFamily="34" charset="-122"/>
                <a:ea typeface="微软雅黑" panose="020B0503020204020204" pitchFamily="34" charset="-122"/>
              </a:rPr>
              <a:t>了解消费者的关注点</a:t>
            </a:r>
          </a:p>
        </p:txBody>
      </p:sp>
      <p:sp>
        <p:nvSpPr>
          <p:cNvPr id="12" name="矩形 11"/>
          <p:cNvSpPr/>
          <p:nvPr/>
        </p:nvSpPr>
        <p:spPr>
          <a:xfrm>
            <a:off x="2262442" y="4431693"/>
            <a:ext cx="1261884" cy="523220"/>
          </a:xfrm>
          <a:prstGeom prst="rect">
            <a:avLst/>
          </a:prstGeom>
        </p:spPr>
        <p:txBody>
          <a:bodyPr wrap="none">
            <a:spAutoFit/>
          </a:bodyPr>
          <a:lstStyle/>
          <a:p>
            <a:pPr algn="ctr"/>
            <a:r>
              <a:rPr lang="zh-CN" altLang="en-US" dirty="0" smtClean="0">
                <a:latin typeface="华文楷体" panose="02010600040101010101" pitchFamily="2" charset="-122"/>
                <a:ea typeface="华文楷体" panose="02010600040101010101" pitchFamily="2" charset="-122"/>
              </a:rPr>
              <a:t>品牌的吸引力</a:t>
            </a:r>
            <a:endParaRPr lang="en-US" altLang="zh-CN" dirty="0" smtClean="0">
              <a:latin typeface="华文楷体" panose="02010600040101010101" pitchFamily="2" charset="-122"/>
              <a:ea typeface="华文楷体" panose="02010600040101010101" pitchFamily="2" charset="-122"/>
            </a:endParaRPr>
          </a:p>
          <a:p>
            <a:pPr algn="ctr"/>
            <a:r>
              <a:rPr lang="zh-CN" altLang="en-US" dirty="0" smtClean="0">
                <a:latin typeface="华文楷体" panose="02010600040101010101" pitchFamily="2" charset="-122"/>
                <a:ea typeface="华文楷体" panose="02010600040101010101" pitchFamily="2" charset="-122"/>
              </a:rPr>
              <a:t>如何衡量</a:t>
            </a:r>
            <a:endParaRPr lang="zh-CN" altLang="en-US" dirty="0">
              <a:latin typeface="华文楷体" panose="02010600040101010101" pitchFamily="2" charset="-122"/>
              <a:ea typeface="华文楷体" panose="02010600040101010101" pitchFamily="2" charset="-122"/>
            </a:endParaRPr>
          </a:p>
        </p:txBody>
      </p:sp>
      <p:sp>
        <p:nvSpPr>
          <p:cNvPr id="26" name="矩形 25"/>
          <p:cNvSpPr/>
          <p:nvPr/>
        </p:nvSpPr>
        <p:spPr>
          <a:xfrm>
            <a:off x="3941068" y="4431831"/>
            <a:ext cx="1261884" cy="523220"/>
          </a:xfrm>
          <a:prstGeom prst="rect">
            <a:avLst/>
          </a:prstGeom>
        </p:spPr>
        <p:txBody>
          <a:bodyPr wrap="none">
            <a:spAutoFit/>
          </a:bodyPr>
          <a:lstStyle/>
          <a:p>
            <a:pPr algn="ctr"/>
            <a:r>
              <a:rPr lang="zh-CN" altLang="en-US" dirty="0" smtClean="0">
                <a:latin typeface="华文楷体" panose="02010600040101010101" pitchFamily="2" charset="-122"/>
                <a:ea typeface="华文楷体" panose="02010600040101010101" pitchFamily="2" charset="-122"/>
              </a:rPr>
              <a:t>商品的竞争力</a:t>
            </a:r>
            <a:endParaRPr lang="en-US" altLang="zh-CN" dirty="0" smtClean="0">
              <a:latin typeface="华文楷体" panose="02010600040101010101" pitchFamily="2" charset="-122"/>
              <a:ea typeface="华文楷体" panose="02010600040101010101" pitchFamily="2" charset="-122"/>
            </a:endParaRPr>
          </a:p>
          <a:p>
            <a:pPr algn="ctr"/>
            <a:r>
              <a:rPr lang="zh-CN" altLang="en-US" dirty="0" smtClean="0">
                <a:latin typeface="华文楷体" panose="02010600040101010101" pitchFamily="2" charset="-122"/>
                <a:ea typeface="华文楷体" panose="02010600040101010101" pitchFamily="2" charset="-122"/>
              </a:rPr>
              <a:t>如何衡量</a:t>
            </a:r>
            <a:endParaRPr lang="zh-CN" altLang="en-US" dirty="0">
              <a:latin typeface="华文楷体" panose="02010600040101010101" pitchFamily="2" charset="-122"/>
              <a:ea typeface="华文楷体" panose="02010600040101010101" pitchFamily="2" charset="-122"/>
            </a:endParaRPr>
          </a:p>
        </p:txBody>
      </p:sp>
      <p:sp>
        <p:nvSpPr>
          <p:cNvPr id="27" name="矩形 26"/>
          <p:cNvSpPr/>
          <p:nvPr/>
        </p:nvSpPr>
        <p:spPr>
          <a:xfrm>
            <a:off x="5600415" y="4431831"/>
            <a:ext cx="1082348" cy="523220"/>
          </a:xfrm>
          <a:prstGeom prst="rect">
            <a:avLst/>
          </a:prstGeom>
        </p:spPr>
        <p:txBody>
          <a:bodyPr wrap="none">
            <a:spAutoFit/>
          </a:bodyPr>
          <a:lstStyle/>
          <a:p>
            <a:pPr algn="ctr"/>
            <a:r>
              <a:rPr lang="zh-CN" altLang="en-US" dirty="0" smtClean="0">
                <a:latin typeface="华文楷体" panose="02010600040101010101" pitchFamily="2" charset="-122"/>
                <a:ea typeface="华文楷体" panose="02010600040101010101" pitchFamily="2" charset="-122"/>
              </a:rPr>
              <a:t>价格的优化</a:t>
            </a:r>
            <a:endParaRPr lang="en-US" altLang="zh-CN" dirty="0" smtClean="0">
              <a:latin typeface="华文楷体" panose="02010600040101010101" pitchFamily="2" charset="-122"/>
              <a:ea typeface="华文楷体" panose="02010600040101010101" pitchFamily="2" charset="-122"/>
            </a:endParaRPr>
          </a:p>
          <a:p>
            <a:pPr algn="ctr"/>
            <a:r>
              <a:rPr lang="zh-CN" altLang="en-US" dirty="0" smtClean="0">
                <a:latin typeface="华文楷体" panose="02010600040101010101" pitchFamily="2" charset="-122"/>
                <a:ea typeface="华文楷体" panose="02010600040101010101" pitchFamily="2" charset="-122"/>
              </a:rPr>
              <a:t>如何衡量</a:t>
            </a:r>
            <a:endParaRPr lang="zh-CN" altLang="en-US" dirty="0">
              <a:latin typeface="华文楷体" panose="02010600040101010101" pitchFamily="2" charset="-122"/>
              <a:ea typeface="华文楷体" panose="02010600040101010101" pitchFamily="2" charset="-122"/>
            </a:endParaRPr>
          </a:p>
        </p:txBody>
      </p:sp>
      <p:sp>
        <p:nvSpPr>
          <p:cNvPr id="13" name="矩形 12"/>
          <p:cNvSpPr/>
          <p:nvPr/>
        </p:nvSpPr>
        <p:spPr>
          <a:xfrm>
            <a:off x="569710" y="678839"/>
            <a:ext cx="8191518" cy="1015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Tree>
    <p:extLst>
      <p:ext uri="{BB962C8B-B14F-4D97-AF65-F5344CB8AC3E}">
        <p14:creationId xmlns:p14="http://schemas.microsoft.com/office/powerpoint/2010/main" val="10036952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4698" y="193990"/>
            <a:ext cx="6698846" cy="347663"/>
          </a:xfrm>
        </p:spPr>
        <p:txBody>
          <a:bodyPr/>
          <a:lstStyle/>
          <a:p>
            <a:r>
              <a:rPr lang="zh-CN" altLang="en-US" dirty="0" smtClean="0"/>
              <a:t>本期项目</a:t>
            </a:r>
            <a:r>
              <a:rPr lang="zh-CN" altLang="en-US" dirty="0"/>
              <a:t>方案</a:t>
            </a:r>
            <a:r>
              <a:rPr lang="zh-CN" altLang="en-US" dirty="0" smtClean="0"/>
              <a:t>：围绕</a:t>
            </a:r>
            <a:r>
              <a:rPr lang="en-US" altLang="zh-CN" dirty="0" smtClean="0"/>
              <a:t>AI+</a:t>
            </a:r>
            <a:r>
              <a:rPr lang="zh-CN" altLang="en-US" dirty="0" smtClean="0"/>
              <a:t>定价，提供四项数据增值服务</a:t>
            </a:r>
            <a:endParaRPr lang="zh-CN" altLang="en-US" dirty="0"/>
          </a:p>
        </p:txBody>
      </p:sp>
      <p:sp>
        <p:nvSpPr>
          <p:cNvPr id="3" name="TextBox 2"/>
          <p:cNvSpPr txBox="1"/>
          <p:nvPr/>
        </p:nvSpPr>
        <p:spPr>
          <a:xfrm>
            <a:off x="2424241" y="1309771"/>
            <a:ext cx="4524135" cy="338554"/>
          </a:xfrm>
          <a:prstGeom prst="rect">
            <a:avLst/>
          </a:prstGeom>
          <a:noFill/>
        </p:spPr>
        <p:txBody>
          <a:bodyPr vert="horz" wrap="square" rtlCol="0" anchor="ctr" anchorCtr="0">
            <a:spAutoFit/>
          </a:bodyPr>
          <a:lstStyle/>
          <a:p>
            <a:r>
              <a:rPr lang="zh-CN" altLang="en-US" sz="1600" b="1" dirty="0">
                <a:latin typeface="华文楷体" panose="02010600040101010101" pitchFamily="2" charset="-122"/>
                <a:ea typeface="华文楷体" panose="02010600040101010101" pitchFamily="2" charset="-122"/>
              </a:rPr>
              <a:t>从品牌和消费者视角出发</a:t>
            </a:r>
            <a:r>
              <a:rPr lang="zh-CN" altLang="en-US" sz="1600" b="1" dirty="0" smtClean="0">
                <a:latin typeface="华文楷体" panose="02010600040101010101" pitchFamily="2" charset="-122"/>
                <a:ea typeface="华文楷体" panose="02010600040101010101" pitchFamily="2" charset="-122"/>
              </a:rPr>
              <a:t>的</a:t>
            </a:r>
            <a:r>
              <a:rPr lang="en-US" altLang="zh-CN" sz="1600" b="1" dirty="0" smtClean="0">
                <a:latin typeface="华文楷体" panose="02010600040101010101" pitchFamily="2" charset="-122"/>
                <a:ea typeface="华文楷体" panose="02010600040101010101" pitchFamily="2" charset="-122"/>
              </a:rPr>
              <a:t>AI</a:t>
            </a:r>
            <a:r>
              <a:rPr lang="zh-CN" altLang="en-US" sz="1600" b="1" dirty="0" smtClean="0">
                <a:latin typeface="华文楷体" panose="02010600040101010101" pitchFamily="2" charset="-122"/>
                <a:ea typeface="华文楷体" panose="02010600040101010101" pitchFamily="2" charset="-122"/>
              </a:rPr>
              <a:t>定价</a:t>
            </a:r>
            <a:r>
              <a:rPr lang="zh-CN" altLang="en-US" sz="1600" b="1" dirty="0">
                <a:latin typeface="华文楷体" panose="02010600040101010101" pitchFamily="2" charset="-122"/>
                <a:ea typeface="华文楷体" panose="02010600040101010101" pitchFamily="2" charset="-122"/>
              </a:rPr>
              <a:t>优化服务</a:t>
            </a:r>
            <a:r>
              <a:rPr lang="zh-CN" altLang="en-US" sz="1600" b="1" dirty="0" smtClean="0">
                <a:latin typeface="华文楷体" panose="02010600040101010101" pitchFamily="2" charset="-122"/>
                <a:ea typeface="华文楷体" panose="02010600040101010101" pitchFamily="2" charset="-122"/>
              </a:rPr>
              <a:t>方案</a:t>
            </a:r>
          </a:p>
        </p:txBody>
      </p:sp>
      <p:sp>
        <p:nvSpPr>
          <p:cNvPr id="4" name="矩形 3"/>
          <p:cNvSpPr/>
          <p:nvPr/>
        </p:nvSpPr>
        <p:spPr>
          <a:xfrm>
            <a:off x="972876" y="2721938"/>
            <a:ext cx="1701209" cy="6592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潜力市场分析</a:t>
            </a:r>
            <a:endParaRPr lang="en-US" altLang="zh-CN" b="1" dirty="0" smtClean="0">
              <a:latin typeface="华文楷体" panose="02010600040101010101" pitchFamily="2" charset="-122"/>
              <a:ea typeface="华文楷体" panose="02010600040101010101" pitchFamily="2" charset="-122"/>
            </a:endParaRPr>
          </a:p>
        </p:txBody>
      </p:sp>
      <p:sp>
        <p:nvSpPr>
          <p:cNvPr id="5" name="矩形 4"/>
          <p:cNvSpPr/>
          <p:nvPr/>
        </p:nvSpPr>
        <p:spPr>
          <a:xfrm>
            <a:off x="3094072" y="2721938"/>
            <a:ext cx="1701209" cy="6592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品牌吸引力分析</a:t>
            </a:r>
            <a:endParaRPr lang="zh-CN" altLang="en-US" b="1" dirty="0">
              <a:latin typeface="华文楷体" panose="02010600040101010101" pitchFamily="2" charset="-122"/>
              <a:ea typeface="华文楷体" panose="02010600040101010101" pitchFamily="2" charset="-122"/>
            </a:endParaRPr>
          </a:p>
        </p:txBody>
      </p:sp>
      <p:sp>
        <p:nvSpPr>
          <p:cNvPr id="6" name="矩形 5"/>
          <p:cNvSpPr/>
          <p:nvPr/>
        </p:nvSpPr>
        <p:spPr>
          <a:xfrm>
            <a:off x="5082361" y="2721938"/>
            <a:ext cx="1701209" cy="6592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潜力商品分析</a:t>
            </a:r>
            <a:endParaRPr lang="zh-CN" altLang="en-US" b="1" dirty="0">
              <a:latin typeface="华文楷体" panose="02010600040101010101" pitchFamily="2" charset="-122"/>
              <a:ea typeface="华文楷体" panose="02010600040101010101" pitchFamily="2" charset="-122"/>
            </a:endParaRPr>
          </a:p>
        </p:txBody>
      </p:sp>
      <p:cxnSp>
        <p:nvCxnSpPr>
          <p:cNvPr id="8" name="直接箭头连接符 7"/>
          <p:cNvCxnSpPr/>
          <p:nvPr/>
        </p:nvCxnSpPr>
        <p:spPr>
          <a:xfrm>
            <a:off x="1823481" y="3391794"/>
            <a:ext cx="1" cy="457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72877" y="3902146"/>
            <a:ext cx="1701209" cy="5741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Times New Roman" panose="02020603050405020304" pitchFamily="18" charset="0"/>
                <a:cs typeface="Times New Roman" panose="02020603050405020304" pitchFamily="18" charset="0"/>
              </a:rPr>
              <a:t>Random Forest</a:t>
            </a:r>
          </a:p>
          <a:p>
            <a:pPr algn="ctr"/>
            <a:r>
              <a:rPr lang="en-US" altLang="zh-CN" sz="1200" dirty="0" smtClean="0">
                <a:latin typeface="Times New Roman" panose="02020603050405020304" pitchFamily="18" charset="0"/>
                <a:cs typeface="Times New Roman" panose="02020603050405020304" pitchFamily="18" charset="0"/>
              </a:rPr>
              <a:t>FP-GROWTH Model</a:t>
            </a:r>
            <a:endParaRPr lang="zh-CN" altLang="en-US" sz="1200" dirty="0">
              <a:latin typeface="Times New Roman" panose="02020603050405020304" pitchFamily="18" charset="0"/>
              <a:cs typeface="Times New Roman" panose="02020603050405020304" pitchFamily="18" charset="0"/>
            </a:endParaRPr>
          </a:p>
        </p:txBody>
      </p:sp>
      <p:sp>
        <p:nvSpPr>
          <p:cNvPr id="10" name="矩形 9"/>
          <p:cNvSpPr/>
          <p:nvPr/>
        </p:nvSpPr>
        <p:spPr>
          <a:xfrm>
            <a:off x="3094073" y="3902146"/>
            <a:ext cx="1701209" cy="5741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Times New Roman" panose="02020603050405020304" pitchFamily="18" charset="0"/>
                <a:cs typeface="Times New Roman" panose="02020603050405020304" pitchFamily="18" charset="0"/>
              </a:rPr>
              <a:t>Customer Switching Model</a:t>
            </a:r>
            <a:endParaRPr lang="zh-CN" altLang="en-US" sz="1200" dirty="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flipH="1">
            <a:off x="3944676" y="3381160"/>
            <a:ext cx="2" cy="457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082362" y="3902146"/>
            <a:ext cx="1701209" cy="5741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Times New Roman" panose="02020603050405020304" pitchFamily="18" charset="0"/>
                <a:cs typeface="Times New Roman" panose="02020603050405020304" pitchFamily="18" charset="0"/>
              </a:rPr>
              <a:t>Discrete Customer Choice Model</a:t>
            </a:r>
            <a:endParaRPr lang="zh-CN" altLang="en-US" sz="1200" dirty="0">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a:off x="5932965" y="3375846"/>
            <a:ext cx="0" cy="462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044051" y="2721938"/>
            <a:ext cx="1701209" cy="6592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智能价格分析</a:t>
            </a:r>
            <a:endParaRPr lang="en-US" altLang="zh-CN" b="1" dirty="0" smtClean="0">
              <a:latin typeface="华文楷体" panose="02010600040101010101" pitchFamily="2" charset="-122"/>
              <a:ea typeface="华文楷体" panose="02010600040101010101" pitchFamily="2" charset="-122"/>
            </a:endParaRPr>
          </a:p>
        </p:txBody>
      </p:sp>
      <p:cxnSp>
        <p:nvCxnSpPr>
          <p:cNvPr id="16" name="直接箭头连接符 15"/>
          <p:cNvCxnSpPr/>
          <p:nvPr/>
        </p:nvCxnSpPr>
        <p:spPr>
          <a:xfrm flipH="1">
            <a:off x="7894655" y="3391794"/>
            <a:ext cx="1" cy="446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44051" y="3902146"/>
            <a:ext cx="1701209" cy="5741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Times New Roman" panose="02020603050405020304" pitchFamily="18" charset="0"/>
                <a:cs typeface="Times New Roman" panose="02020603050405020304" pitchFamily="18" charset="0"/>
              </a:rPr>
              <a:t>K-means Model</a:t>
            </a:r>
            <a:endParaRPr lang="zh-CN" altLang="en-US" sz="1200" dirty="0">
              <a:latin typeface="Times New Roman" panose="02020603050405020304" pitchFamily="18" charset="0"/>
              <a:cs typeface="Times New Roman" panose="02020603050405020304" pitchFamily="18" charset="0"/>
            </a:endParaRPr>
          </a:p>
        </p:txBody>
      </p:sp>
      <p:sp>
        <p:nvSpPr>
          <p:cNvPr id="22" name="矩形 21"/>
          <p:cNvSpPr/>
          <p:nvPr/>
        </p:nvSpPr>
        <p:spPr>
          <a:xfrm>
            <a:off x="1424781" y="1988309"/>
            <a:ext cx="818707" cy="4040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行业</a:t>
            </a:r>
            <a:endParaRPr lang="zh-CN" altLang="en-US" b="1" dirty="0">
              <a:latin typeface="华文楷体" panose="02010600040101010101" pitchFamily="2" charset="-122"/>
              <a:ea typeface="华文楷体" panose="02010600040101010101" pitchFamily="2" charset="-122"/>
            </a:endParaRPr>
          </a:p>
        </p:txBody>
      </p:sp>
      <p:sp>
        <p:nvSpPr>
          <p:cNvPr id="23" name="矩形 22"/>
          <p:cNvSpPr/>
          <p:nvPr/>
        </p:nvSpPr>
        <p:spPr>
          <a:xfrm>
            <a:off x="3455581" y="1988308"/>
            <a:ext cx="818707" cy="4040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品牌</a:t>
            </a:r>
            <a:endParaRPr lang="zh-CN" altLang="en-US" b="1" dirty="0">
              <a:latin typeface="华文楷体" panose="02010600040101010101" pitchFamily="2" charset="-122"/>
              <a:ea typeface="华文楷体" panose="02010600040101010101" pitchFamily="2" charset="-122"/>
            </a:endParaRPr>
          </a:p>
        </p:txBody>
      </p:sp>
      <p:sp>
        <p:nvSpPr>
          <p:cNvPr id="24" name="矩形 23"/>
          <p:cNvSpPr/>
          <p:nvPr/>
        </p:nvSpPr>
        <p:spPr>
          <a:xfrm>
            <a:off x="5443870" y="1988307"/>
            <a:ext cx="818707" cy="4040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商品</a:t>
            </a:r>
            <a:endParaRPr lang="zh-CN" altLang="en-US" b="1" dirty="0">
              <a:latin typeface="华文楷体" panose="02010600040101010101" pitchFamily="2" charset="-122"/>
              <a:ea typeface="华文楷体" panose="02010600040101010101" pitchFamily="2" charset="-122"/>
            </a:endParaRPr>
          </a:p>
        </p:txBody>
      </p:sp>
      <p:sp>
        <p:nvSpPr>
          <p:cNvPr id="25" name="矩形 24"/>
          <p:cNvSpPr/>
          <p:nvPr/>
        </p:nvSpPr>
        <p:spPr>
          <a:xfrm>
            <a:off x="7495954" y="1988306"/>
            <a:ext cx="818707" cy="4040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价格</a:t>
            </a:r>
            <a:endParaRPr lang="zh-CN" altLang="en-US" b="1" dirty="0">
              <a:latin typeface="华文楷体" panose="02010600040101010101" pitchFamily="2" charset="-122"/>
              <a:ea typeface="华文楷体" panose="02010600040101010101" pitchFamily="2" charset="-122"/>
            </a:endParaRPr>
          </a:p>
        </p:txBody>
      </p:sp>
      <p:cxnSp>
        <p:nvCxnSpPr>
          <p:cNvPr id="27" name="直接箭头连接符 26"/>
          <p:cNvCxnSpPr/>
          <p:nvPr/>
        </p:nvCxnSpPr>
        <p:spPr>
          <a:xfrm>
            <a:off x="2424241" y="2190327"/>
            <a:ext cx="8506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455042" y="2190327"/>
            <a:ext cx="8506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448611" y="2190327"/>
            <a:ext cx="8506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2457" y="814561"/>
            <a:ext cx="8288119" cy="338554"/>
          </a:xfrm>
          <a:prstGeom prst="rect">
            <a:avLst/>
          </a:prstGeom>
          <a:ln>
            <a:solidFill>
              <a:srgbClr val="FF0000"/>
            </a:solidFill>
          </a:ln>
        </p:spPr>
        <p:txBody>
          <a:bodyPr wrap="square">
            <a:spAutoFit/>
          </a:bodyPr>
          <a:lstStyle/>
          <a:p>
            <a:r>
              <a:rPr lang="zh-CN" altLang="en-US" dirty="0" smtClean="0">
                <a:latin typeface="华文楷体" panose="02010600040101010101" pitchFamily="2" charset="-122"/>
                <a:ea typeface="华文楷体" panose="02010600040101010101" pitchFamily="2" charset="-122"/>
              </a:rPr>
              <a:t>我们在了解品牌商和消费者的基础上，为京东合作的品牌商们提供定制化</a:t>
            </a:r>
            <a:r>
              <a:rPr lang="zh-CN" altLang="en-US" sz="1600" b="1" dirty="0" smtClean="0">
                <a:solidFill>
                  <a:srgbClr val="FF0000"/>
                </a:solidFill>
                <a:latin typeface="华文楷体" panose="02010600040101010101" pitchFamily="2" charset="-122"/>
                <a:ea typeface="华文楷体" panose="02010600040101010101" pitchFamily="2" charset="-122"/>
              </a:rPr>
              <a:t>“</a:t>
            </a:r>
            <a:r>
              <a:rPr lang="en-US" altLang="zh-CN" sz="1600" b="1" dirty="0" smtClean="0">
                <a:solidFill>
                  <a:srgbClr val="FF0000"/>
                </a:solidFill>
                <a:latin typeface="华文楷体" panose="02010600040101010101" pitchFamily="2" charset="-122"/>
                <a:ea typeface="华文楷体" panose="02010600040101010101" pitchFamily="2" charset="-122"/>
              </a:rPr>
              <a:t>AI+</a:t>
            </a:r>
            <a:r>
              <a:rPr lang="zh-CN" altLang="en-US" sz="1600" b="1" dirty="0" smtClean="0">
                <a:solidFill>
                  <a:srgbClr val="FF0000"/>
                </a:solidFill>
                <a:latin typeface="华文楷体" panose="02010600040101010101" pitchFamily="2" charset="-122"/>
                <a:ea typeface="华文楷体" panose="02010600040101010101" pitchFamily="2" charset="-122"/>
              </a:rPr>
              <a:t>定价”</a:t>
            </a:r>
            <a:r>
              <a:rPr lang="zh-CN" altLang="en-US" dirty="0" smtClean="0">
                <a:latin typeface="华文楷体" panose="02010600040101010101" pitchFamily="2" charset="-122"/>
                <a:ea typeface="华文楷体" panose="02010600040101010101" pitchFamily="2" charset="-122"/>
              </a:rPr>
              <a:t>的数据增值产品。</a:t>
            </a:r>
            <a:endParaRPr lang="zh-CN" altLang="en-US" dirty="0">
              <a:latin typeface="华文楷体" panose="02010600040101010101" pitchFamily="2" charset="-122"/>
              <a:ea typeface="华文楷体" panose="02010600040101010101" pitchFamily="2" charset="-122"/>
            </a:endParaRPr>
          </a:p>
        </p:txBody>
      </p:sp>
      <p:sp>
        <p:nvSpPr>
          <p:cNvPr id="35" name="TextBox 34"/>
          <p:cNvSpPr txBox="1"/>
          <p:nvPr/>
        </p:nvSpPr>
        <p:spPr>
          <a:xfrm>
            <a:off x="265735" y="2031423"/>
            <a:ext cx="808074" cy="307777"/>
          </a:xfrm>
          <a:prstGeom prst="rect">
            <a:avLst/>
          </a:prstGeom>
          <a:noFill/>
        </p:spPr>
        <p:txBody>
          <a:bodyPr vert="horz" wrap="square" rtlCol="0" anchor="ctr" anchorCtr="0">
            <a:spAutoFit/>
          </a:bodyPr>
          <a:lstStyle/>
          <a:p>
            <a:r>
              <a:rPr lang="zh-CN" altLang="en-US" b="1" dirty="0">
                <a:latin typeface="华文楷体" panose="02010600040101010101" pitchFamily="2" charset="-122"/>
                <a:ea typeface="华文楷体" panose="02010600040101010101" pitchFamily="2" charset="-122"/>
              </a:rPr>
              <a:t>关注点</a:t>
            </a:r>
            <a:endParaRPr lang="zh-CN" altLang="en-US" b="1" dirty="0" smtClean="0">
              <a:latin typeface="华文楷体" panose="02010600040101010101" pitchFamily="2" charset="-122"/>
              <a:ea typeface="华文楷体" panose="02010600040101010101" pitchFamily="2" charset="-122"/>
            </a:endParaRPr>
          </a:p>
        </p:txBody>
      </p:sp>
      <p:sp>
        <p:nvSpPr>
          <p:cNvPr id="36" name="TextBox 35"/>
          <p:cNvSpPr txBox="1"/>
          <p:nvPr/>
        </p:nvSpPr>
        <p:spPr>
          <a:xfrm>
            <a:off x="284401" y="2789939"/>
            <a:ext cx="568802" cy="523220"/>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产品</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设计</a:t>
            </a:r>
          </a:p>
        </p:txBody>
      </p:sp>
      <p:sp>
        <p:nvSpPr>
          <p:cNvPr id="37" name="TextBox 36"/>
          <p:cNvSpPr txBox="1"/>
          <p:nvPr/>
        </p:nvSpPr>
        <p:spPr>
          <a:xfrm>
            <a:off x="265735" y="3927615"/>
            <a:ext cx="568802" cy="523220"/>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算法建模</a:t>
            </a:r>
          </a:p>
        </p:txBody>
      </p:sp>
    </p:spTree>
    <p:extLst>
      <p:ext uri="{BB962C8B-B14F-4D97-AF65-F5344CB8AC3E}">
        <p14:creationId xmlns:p14="http://schemas.microsoft.com/office/powerpoint/2010/main" val="367284903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330" y="193990"/>
            <a:ext cx="6911497" cy="347663"/>
          </a:xfrm>
        </p:spPr>
        <p:txBody>
          <a:bodyPr/>
          <a:lstStyle/>
          <a:p>
            <a:r>
              <a:rPr lang="zh-CN" altLang="en-US" dirty="0" smtClean="0"/>
              <a:t>未来项目愿景：做数据的深加工，为品牌商提供增值服务</a:t>
            </a:r>
            <a:endParaRPr lang="zh-CN" altLang="en-US" dirty="0"/>
          </a:p>
        </p:txBody>
      </p:sp>
      <p:sp>
        <p:nvSpPr>
          <p:cNvPr id="3" name="矩形 2"/>
          <p:cNvSpPr/>
          <p:nvPr/>
        </p:nvSpPr>
        <p:spPr>
          <a:xfrm>
            <a:off x="3038141" y="786820"/>
            <a:ext cx="2711310" cy="510357"/>
          </a:xfrm>
          <a:prstGeom prst="rect">
            <a:avLst/>
          </a:prstGeom>
          <a:solidFill>
            <a:srgbClr val="FF0000"/>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华文楷体" panose="02010600040101010101" pitchFamily="2" charset="-122"/>
                <a:ea typeface="华文楷体" panose="02010600040101010101" pitchFamily="2" charset="-122"/>
              </a:rPr>
              <a:t>JD</a:t>
            </a:r>
            <a:r>
              <a:rPr lang="zh-CN" altLang="en-US" sz="1600" b="1" dirty="0" smtClean="0">
                <a:latin typeface="华文楷体" panose="02010600040101010101" pitchFamily="2" charset="-122"/>
                <a:ea typeface="华文楷体" panose="02010600040101010101" pitchFamily="2" charset="-122"/>
              </a:rPr>
              <a:t>品牌商数据增值服务超市</a:t>
            </a:r>
            <a:endParaRPr lang="zh-CN" altLang="en-US" sz="1600" b="1"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a:off x="984376" y="4178589"/>
            <a:ext cx="68624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098"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729" y="1439830"/>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874" y="1439830"/>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771" y="1439830"/>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956" y="1439829"/>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466" y="4415395"/>
            <a:ext cx="13620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05910" y="2764466"/>
            <a:ext cx="1080091" cy="523220"/>
          </a:xfrm>
          <a:prstGeom prst="rect">
            <a:avLst/>
          </a:prstGeom>
          <a:noFill/>
        </p:spPr>
        <p:txBody>
          <a:bodyPr vert="horz" wrap="square" rtlCol="0" anchor="ctr" anchorCtr="0">
            <a:spAutoFit/>
          </a:bodyPr>
          <a:lstStyle/>
          <a:p>
            <a:endParaRPr lang="en-US" altLang="zh-CN" b="1" dirty="0" smtClean="0">
              <a:latin typeface="微软雅黑" panose="020B0503020204020204" pitchFamily="34" charset="-122"/>
              <a:ea typeface="微软雅黑" panose="020B0503020204020204" pitchFamily="34" charset="-122"/>
            </a:endParaRPr>
          </a:p>
          <a:p>
            <a:endParaRPr lang="zh-CN" altLang="en-US" b="1" dirty="0" smtClean="0">
              <a:latin typeface="微软雅黑" panose="020B0503020204020204" pitchFamily="34" charset="-122"/>
              <a:ea typeface="微软雅黑" panose="020B0503020204020204" pitchFamily="34" charset="-122"/>
            </a:endParaRPr>
          </a:p>
        </p:txBody>
      </p:sp>
      <p:pic>
        <p:nvPicPr>
          <p:cNvPr id="14"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729" y="2877216"/>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875" y="2877215"/>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771" y="2877216"/>
            <a:ext cx="920611" cy="9206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yushuaibing\Desktop\货物.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143" y="2877214"/>
            <a:ext cx="920611" cy="9206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89831" y="2392610"/>
            <a:ext cx="1339703"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潜力市场分析</a:t>
            </a:r>
          </a:p>
        </p:txBody>
      </p:sp>
      <p:sp>
        <p:nvSpPr>
          <p:cNvPr id="19" name="TextBox 18"/>
          <p:cNvSpPr txBox="1"/>
          <p:nvPr/>
        </p:nvSpPr>
        <p:spPr>
          <a:xfrm>
            <a:off x="6172193" y="2366021"/>
            <a:ext cx="1749063" cy="307777"/>
          </a:xfrm>
          <a:prstGeom prst="rect">
            <a:avLst/>
          </a:prstGeom>
          <a:noFill/>
        </p:spPr>
        <p:txBody>
          <a:bodyPr vert="horz" wrap="square" rtlCol="0" anchor="ctr" anchorCtr="0">
            <a:spAutoFit/>
          </a:bodyPr>
          <a:lstStyle/>
          <a:p>
            <a:pPr algn="ctr"/>
            <a:r>
              <a:rPr lang="zh-CN" altLang="en-US" b="1" dirty="0" smtClean="0">
                <a:latin typeface="华文楷体" panose="02010600040101010101" pitchFamily="2" charset="-122"/>
                <a:ea typeface="华文楷体" panose="02010600040101010101" pitchFamily="2" charset="-122"/>
              </a:rPr>
              <a:t>品牌吸引力分析</a:t>
            </a:r>
          </a:p>
        </p:txBody>
      </p:sp>
      <p:sp>
        <p:nvSpPr>
          <p:cNvPr id="20" name="TextBox 19"/>
          <p:cNvSpPr txBox="1"/>
          <p:nvPr/>
        </p:nvSpPr>
        <p:spPr>
          <a:xfrm>
            <a:off x="2762249" y="2381977"/>
            <a:ext cx="1339703" cy="307777"/>
          </a:xfrm>
          <a:prstGeom prst="rect">
            <a:avLst/>
          </a:prstGeom>
          <a:noFill/>
        </p:spPr>
        <p:txBody>
          <a:bodyPr vert="horz" wrap="square" rtlCol="0" anchor="ctr" anchorCtr="0">
            <a:spAutoFit/>
          </a:bodyPr>
          <a:lstStyle/>
          <a:p>
            <a:pPr algn="ctr"/>
            <a:r>
              <a:rPr lang="zh-CN" altLang="en-US" b="1" dirty="0" smtClean="0">
                <a:latin typeface="华文楷体" panose="02010600040101010101" pitchFamily="2" charset="-122"/>
                <a:ea typeface="华文楷体" panose="02010600040101010101" pitchFamily="2" charset="-122"/>
              </a:rPr>
              <a:t>潜力商品分析</a:t>
            </a:r>
          </a:p>
        </p:txBody>
      </p:sp>
      <p:sp>
        <p:nvSpPr>
          <p:cNvPr id="21" name="TextBox 20"/>
          <p:cNvSpPr txBox="1"/>
          <p:nvPr/>
        </p:nvSpPr>
        <p:spPr>
          <a:xfrm>
            <a:off x="4486936" y="2381976"/>
            <a:ext cx="1339703" cy="307777"/>
          </a:xfrm>
          <a:prstGeom prst="rect">
            <a:avLst/>
          </a:prstGeom>
          <a:noFill/>
        </p:spPr>
        <p:txBody>
          <a:bodyPr vert="horz" wrap="square" rtlCol="0" anchor="ctr" anchorCtr="0">
            <a:spAutoFit/>
          </a:bodyPr>
          <a:lstStyle/>
          <a:p>
            <a:pPr algn="ctr"/>
            <a:r>
              <a:rPr lang="zh-CN" altLang="en-US" b="1" dirty="0" smtClean="0">
                <a:latin typeface="华文楷体" panose="02010600040101010101" pitchFamily="2" charset="-122"/>
                <a:ea typeface="华文楷体" panose="02010600040101010101" pitchFamily="2" charset="-122"/>
              </a:rPr>
              <a:t>价格带分析</a:t>
            </a:r>
          </a:p>
        </p:txBody>
      </p:sp>
      <p:sp>
        <p:nvSpPr>
          <p:cNvPr id="22" name="TextBox 21"/>
          <p:cNvSpPr txBox="1"/>
          <p:nvPr/>
        </p:nvSpPr>
        <p:spPr>
          <a:xfrm>
            <a:off x="1121730" y="3829707"/>
            <a:ext cx="1339703"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组合定价优化</a:t>
            </a:r>
          </a:p>
        </p:txBody>
      </p:sp>
      <p:sp>
        <p:nvSpPr>
          <p:cNvPr id="23" name="TextBox 22"/>
          <p:cNvSpPr txBox="1"/>
          <p:nvPr/>
        </p:nvSpPr>
        <p:spPr>
          <a:xfrm>
            <a:off x="2815414" y="3829707"/>
            <a:ext cx="1339703"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智慧定价标签</a:t>
            </a:r>
          </a:p>
        </p:txBody>
      </p:sp>
      <p:sp>
        <p:nvSpPr>
          <p:cNvPr id="24" name="TextBox 23"/>
          <p:cNvSpPr txBox="1"/>
          <p:nvPr/>
        </p:nvSpPr>
        <p:spPr>
          <a:xfrm>
            <a:off x="4597678" y="3836794"/>
            <a:ext cx="1282117"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新品定价建议</a:t>
            </a:r>
          </a:p>
        </p:txBody>
      </p:sp>
      <p:sp>
        <p:nvSpPr>
          <p:cNvPr id="25" name="TextBox 24"/>
          <p:cNvSpPr txBox="1"/>
          <p:nvPr/>
        </p:nvSpPr>
        <p:spPr>
          <a:xfrm>
            <a:off x="6273063" y="3837243"/>
            <a:ext cx="1370772" cy="307777"/>
          </a:xfrm>
          <a:prstGeom prst="rect">
            <a:avLst/>
          </a:prstGeom>
          <a:noFill/>
        </p:spPr>
        <p:txBody>
          <a:bodyPr vert="horz" wrap="square" rtlCol="0" anchor="ctr" anchorCtr="0">
            <a:spAutoFit/>
          </a:bodyPr>
          <a:lstStyle/>
          <a:p>
            <a:r>
              <a:rPr lang="zh-CN" altLang="en-US" b="1" dirty="0" smtClean="0">
                <a:latin typeface="华文楷体" panose="02010600040101010101" pitchFamily="2" charset="-122"/>
                <a:ea typeface="华文楷体" panose="02010600040101010101" pitchFamily="2" charset="-122"/>
              </a:rPr>
              <a:t>价格服务礼包</a:t>
            </a:r>
          </a:p>
        </p:txBody>
      </p:sp>
      <p:pic>
        <p:nvPicPr>
          <p:cNvPr id="4100" name="Picture 4" descr="C:\Users\yushuaibing\Desktop\鼠标.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3541" y="4558384"/>
            <a:ext cx="258947" cy="25894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p:cNvCxnSpPr/>
          <p:nvPr/>
        </p:nvCxnSpPr>
        <p:spPr>
          <a:xfrm>
            <a:off x="984376" y="2764466"/>
            <a:ext cx="68624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101" name="Picture 5" descr="C:\Users\yushuaibing\Desktop\选择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4972" y="2432632"/>
            <a:ext cx="193608" cy="1936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yushuaibing\Desktop\选择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4376" y="2439061"/>
            <a:ext cx="193608" cy="19360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descr="C:\Users\yushuaibing\Desktop\选择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6936" y="2439061"/>
            <a:ext cx="193608" cy="1936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yushuaibing\Desktop\选择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1403" y="2423105"/>
            <a:ext cx="193608" cy="19360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Users\yushuaibing\Desktop\选择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4926" y="3894327"/>
            <a:ext cx="193608" cy="1936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yushuaibing\Desktop\选择框(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4428" y="3880428"/>
            <a:ext cx="194714" cy="19471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yushuaibing\Desktop\选择框(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9055" y="3880428"/>
            <a:ext cx="194714" cy="19471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yushuaibing\Desktop\选择框(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2946" y="3895535"/>
            <a:ext cx="194714" cy="19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9405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331" y="202407"/>
            <a:ext cx="6323360" cy="347663"/>
          </a:xfrm>
        </p:spPr>
        <p:txBody>
          <a:bodyPr/>
          <a:lstStyle/>
          <a:p>
            <a:r>
              <a:rPr lang="zh-CN" altLang="en-US" dirty="0" smtClean="0"/>
              <a:t>产品思路</a:t>
            </a:r>
            <a:r>
              <a:rPr lang="en-US" altLang="zh-CN" dirty="0" smtClean="0"/>
              <a:t>1</a:t>
            </a:r>
            <a:r>
              <a:rPr lang="zh-CN" altLang="en-US" dirty="0" smtClean="0"/>
              <a:t>：潜力市场分析</a:t>
            </a:r>
            <a:endParaRPr lang="zh-CN" altLang="en-US" dirty="0"/>
          </a:p>
        </p:txBody>
      </p:sp>
      <p:pic>
        <p:nvPicPr>
          <p:cNvPr id="5122" name="Picture 2" descr="C:\Users\yushuaibing\Desktop\市场.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715" y="2358666"/>
            <a:ext cx="835895" cy="83589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yushuaibing\Desktop\市场(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591" y="2421920"/>
            <a:ext cx="735183" cy="7243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yushuaibing\Desktop\市场管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1145" y="2443186"/>
            <a:ext cx="788260" cy="67348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yushuaibing\Desktop\市场风向标.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520" y="2439181"/>
            <a:ext cx="707242" cy="64588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1" y="3165070"/>
            <a:ext cx="8998349" cy="0"/>
          </a:xfrm>
          <a:prstGeom prst="line">
            <a:avLst/>
          </a:prstGeom>
          <a:ln w="15875">
            <a:solidFill>
              <a:srgbClr val="FF0000"/>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295165" y="1898315"/>
            <a:ext cx="392034" cy="3920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r>
              <a:rPr lang="en-US" altLang="zh-CN" sz="1700" dirty="0">
                <a:latin typeface="Arial" panose="020B0604020202020204" pitchFamily="34" charset="0"/>
                <a:cs typeface="Arial" panose="020B0604020202020204" pitchFamily="34" charset="0"/>
              </a:rPr>
              <a:t>1</a:t>
            </a:r>
            <a:endParaRPr lang="zh-CN" altLang="en-US" sz="1700" dirty="0">
              <a:latin typeface="Arial" panose="020B0604020202020204" pitchFamily="34" charset="0"/>
              <a:cs typeface="Arial" panose="020B0604020202020204" pitchFamily="34" charset="0"/>
            </a:endParaRPr>
          </a:p>
        </p:txBody>
      </p:sp>
      <p:sp>
        <p:nvSpPr>
          <p:cNvPr id="14" name="椭圆 13"/>
          <p:cNvSpPr/>
          <p:nvPr/>
        </p:nvSpPr>
        <p:spPr>
          <a:xfrm>
            <a:off x="3307120" y="1903552"/>
            <a:ext cx="395087" cy="3950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r>
              <a:rPr lang="en-US" altLang="zh-CN" sz="1700" dirty="0">
                <a:latin typeface="Arial" panose="020B0604020202020204" pitchFamily="34" charset="0"/>
                <a:cs typeface="Arial" panose="020B0604020202020204" pitchFamily="34" charset="0"/>
              </a:rPr>
              <a:t>2</a:t>
            </a:r>
            <a:endParaRPr lang="zh-CN" altLang="en-US" sz="1700" dirty="0">
              <a:latin typeface="Arial" panose="020B0604020202020204" pitchFamily="34" charset="0"/>
              <a:cs typeface="Arial" panose="020B0604020202020204" pitchFamily="34" charset="0"/>
            </a:endParaRPr>
          </a:p>
        </p:txBody>
      </p:sp>
      <p:sp>
        <p:nvSpPr>
          <p:cNvPr id="15" name="椭圆 14"/>
          <p:cNvSpPr/>
          <p:nvPr/>
        </p:nvSpPr>
        <p:spPr>
          <a:xfrm>
            <a:off x="5274315" y="1903552"/>
            <a:ext cx="405719" cy="40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r>
              <a:rPr lang="en-US" altLang="zh-CN" sz="1700" dirty="0">
                <a:latin typeface="Arial" panose="020B0604020202020204" pitchFamily="34" charset="0"/>
                <a:cs typeface="Arial" panose="020B0604020202020204" pitchFamily="34" charset="0"/>
              </a:rPr>
              <a:t>3</a:t>
            </a:r>
            <a:endParaRPr lang="zh-CN" altLang="en-US" sz="1700" dirty="0">
              <a:latin typeface="Arial" panose="020B0604020202020204" pitchFamily="34" charset="0"/>
              <a:cs typeface="Arial" panose="020B0604020202020204" pitchFamily="34" charset="0"/>
            </a:endParaRPr>
          </a:p>
        </p:txBody>
      </p:sp>
      <p:sp>
        <p:nvSpPr>
          <p:cNvPr id="16" name="椭圆 15"/>
          <p:cNvSpPr/>
          <p:nvPr/>
        </p:nvSpPr>
        <p:spPr>
          <a:xfrm>
            <a:off x="7207982" y="1915277"/>
            <a:ext cx="396338" cy="3963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r>
              <a:rPr lang="en-US" altLang="zh-CN" sz="1700" dirty="0">
                <a:latin typeface="Arial" panose="020B0604020202020204" pitchFamily="34" charset="0"/>
                <a:cs typeface="Arial" panose="020B0604020202020204" pitchFamily="34" charset="0"/>
              </a:rPr>
              <a:t>4</a:t>
            </a:r>
            <a:endParaRPr lang="zh-CN" altLang="en-US" sz="1700" dirty="0">
              <a:latin typeface="Arial" panose="020B0604020202020204" pitchFamily="34" charset="0"/>
              <a:cs typeface="Arial" panose="020B0604020202020204" pitchFamily="34" charset="0"/>
            </a:endParaRPr>
          </a:p>
        </p:txBody>
      </p:sp>
      <p:sp>
        <p:nvSpPr>
          <p:cNvPr id="18" name="燕尾形 17"/>
          <p:cNvSpPr/>
          <p:nvPr/>
        </p:nvSpPr>
        <p:spPr>
          <a:xfrm>
            <a:off x="2364711" y="2669421"/>
            <a:ext cx="264435" cy="313899"/>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endParaRPr lang="zh-CN" altLang="en-US">
              <a:solidFill>
                <a:schemeClr val="tx1"/>
              </a:solidFill>
            </a:endParaRPr>
          </a:p>
        </p:txBody>
      </p:sp>
      <p:sp>
        <p:nvSpPr>
          <p:cNvPr id="19" name="燕尾形 18"/>
          <p:cNvSpPr/>
          <p:nvPr/>
        </p:nvSpPr>
        <p:spPr>
          <a:xfrm>
            <a:off x="4464129" y="2654357"/>
            <a:ext cx="264435" cy="313899"/>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endParaRPr lang="zh-CN" altLang="en-US">
              <a:solidFill>
                <a:schemeClr val="tx1"/>
              </a:solidFill>
            </a:endParaRPr>
          </a:p>
        </p:txBody>
      </p:sp>
      <p:sp>
        <p:nvSpPr>
          <p:cNvPr id="20" name="燕尾形 19"/>
          <p:cNvSpPr/>
          <p:nvPr/>
        </p:nvSpPr>
        <p:spPr>
          <a:xfrm>
            <a:off x="6389361" y="2648155"/>
            <a:ext cx="264435" cy="313899"/>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endParaRPr lang="zh-CN" altLang="en-US">
              <a:solidFill>
                <a:schemeClr val="tx1"/>
              </a:solidFill>
            </a:endParaRPr>
          </a:p>
        </p:txBody>
      </p:sp>
      <p:sp>
        <p:nvSpPr>
          <p:cNvPr id="21" name="矩形 20"/>
          <p:cNvSpPr/>
          <p:nvPr/>
        </p:nvSpPr>
        <p:spPr>
          <a:xfrm>
            <a:off x="744279" y="3758790"/>
            <a:ext cx="1631066" cy="892548"/>
          </a:xfrm>
          <a:prstGeom prst="rect">
            <a:avLst/>
          </a:prstGeom>
        </p:spPr>
        <p:txBody>
          <a:bodyPr wrap="square" lIns="91426" tIns="45718" rIns="91426" bIns="45718">
            <a:spAutoFit/>
          </a:bodyPr>
          <a:lstStyle/>
          <a:p>
            <a:r>
              <a:rPr lang="zh-CN" altLang="en-US" sz="1300" b="1" dirty="0" smtClean="0">
                <a:solidFill>
                  <a:schemeClr val="tx1">
                    <a:lumMod val="65000"/>
                    <a:lumOff val="35000"/>
                  </a:schemeClr>
                </a:solidFill>
                <a:latin typeface="楷体" panose="02010609060101010101" pitchFamily="49" charset="-122"/>
                <a:ea typeface="楷体" panose="02010609060101010101" pitchFamily="49" charset="-122"/>
              </a:rPr>
              <a:t>通过数据挖掘商品特点、商品属性，精细化发现增长潜力特征。</a:t>
            </a:r>
            <a:endParaRPr lang="zh-CN" altLang="en-US" sz="13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2" name="矩形 21"/>
          <p:cNvSpPr/>
          <p:nvPr/>
        </p:nvSpPr>
        <p:spPr>
          <a:xfrm>
            <a:off x="2793626" y="3758794"/>
            <a:ext cx="1576228" cy="1092603"/>
          </a:xfrm>
          <a:prstGeom prst="rect">
            <a:avLst/>
          </a:prstGeom>
        </p:spPr>
        <p:txBody>
          <a:bodyPr wrap="square" lIns="91426" tIns="45718" rIns="91426" bIns="45718">
            <a:spAutoFit/>
          </a:bodyPr>
          <a:lstStyle/>
          <a:p>
            <a:r>
              <a:rPr lang="zh-CN" altLang="en-US" sz="1300" b="1" dirty="0" smtClean="0">
                <a:solidFill>
                  <a:schemeClr val="tx1">
                    <a:lumMod val="65000"/>
                    <a:lumOff val="35000"/>
                  </a:schemeClr>
                </a:solidFill>
                <a:latin typeface="楷体" panose="02010609060101010101" pitchFamily="49" charset="-122"/>
                <a:ea typeface="楷体" panose="02010609060101010101" pitchFamily="49" charset="-122"/>
              </a:rPr>
              <a:t>通过增长潜力特征，定义出具有发展潜力的市场、品牌、商品，并评估增长潜力。</a:t>
            </a:r>
            <a:endParaRPr lang="zh-CN" altLang="en-US" sz="13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3" name="矩形 22"/>
          <p:cNvSpPr/>
          <p:nvPr/>
        </p:nvSpPr>
        <p:spPr>
          <a:xfrm>
            <a:off x="4712989" y="3780060"/>
            <a:ext cx="1592171" cy="892548"/>
          </a:xfrm>
          <a:prstGeom prst="rect">
            <a:avLst/>
          </a:prstGeom>
        </p:spPr>
        <p:txBody>
          <a:bodyPr wrap="square" lIns="91426" tIns="45718" rIns="91426" bIns="45718">
            <a:spAutoFit/>
          </a:bodyPr>
          <a:lstStyle/>
          <a:p>
            <a:r>
              <a:rPr lang="zh-CN" altLang="en-US" sz="1300" b="1" dirty="0" smtClean="0">
                <a:solidFill>
                  <a:schemeClr val="tx1">
                    <a:lumMod val="65000"/>
                    <a:lumOff val="35000"/>
                  </a:schemeClr>
                </a:solidFill>
                <a:latin typeface="楷体" panose="02010609060101010101" pitchFamily="49" charset="-122"/>
                <a:ea typeface="楷体" panose="02010609060101010101" pitchFamily="49" charset="-122"/>
              </a:rPr>
              <a:t>精准定位有潜力商品，为品牌商提供产品研发、产品资源投入建议。</a:t>
            </a:r>
            <a:endParaRPr lang="zh-CN" altLang="en-US" sz="13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4" name="矩形 23"/>
          <p:cNvSpPr/>
          <p:nvPr/>
        </p:nvSpPr>
        <p:spPr>
          <a:xfrm>
            <a:off x="6712912" y="3780060"/>
            <a:ext cx="1581836" cy="892548"/>
          </a:xfrm>
          <a:prstGeom prst="rect">
            <a:avLst/>
          </a:prstGeom>
        </p:spPr>
        <p:txBody>
          <a:bodyPr wrap="square" lIns="91426" tIns="45718" rIns="91426" bIns="45718">
            <a:spAutoFit/>
          </a:bodyPr>
          <a:lstStyle/>
          <a:p>
            <a:r>
              <a:rPr lang="zh-CN" altLang="en-US" sz="1300" b="1" dirty="0" smtClean="0">
                <a:solidFill>
                  <a:schemeClr val="tx1">
                    <a:lumMod val="65000"/>
                    <a:lumOff val="35000"/>
                  </a:schemeClr>
                </a:solidFill>
                <a:latin typeface="楷体" panose="02010609060101010101" pitchFamily="49" charset="-122"/>
                <a:ea typeface="楷体" panose="02010609060101010101" pitchFamily="49" charset="-122"/>
              </a:rPr>
              <a:t>基于潜力商品，结合价格弹性、促销弹性、库存数据，提供优化建议。</a:t>
            </a:r>
            <a:endParaRPr lang="zh-CN" altLang="en-US" sz="1300" b="1"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7" name="TextBox 6"/>
          <p:cNvSpPr txBox="1"/>
          <p:nvPr/>
        </p:nvSpPr>
        <p:spPr>
          <a:xfrm>
            <a:off x="601469" y="681964"/>
            <a:ext cx="7899990" cy="307777"/>
          </a:xfrm>
          <a:prstGeom prst="rect">
            <a:avLst/>
          </a:prstGeom>
          <a:noFill/>
          <a:ln>
            <a:solidFill>
              <a:srgbClr val="FF0000"/>
            </a:solidFill>
          </a:ln>
        </p:spPr>
        <p:txBody>
          <a:bodyPr vert="horz" wrap="square" rtlCol="0" anchor="ctr" anchorCtr="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我们的目标：</a:t>
            </a:r>
            <a:r>
              <a:rPr lang="zh-CN" altLang="en-US" dirty="0" smtClean="0">
                <a:latin typeface="华文楷体" panose="02010600040101010101" pitchFamily="2" charset="-122"/>
                <a:ea typeface="华文楷体" panose="02010600040101010101" pitchFamily="2" charset="-122"/>
              </a:rPr>
              <a:t>帮助京东的所有合作品牌，找到最有增长潜力的细分市场，让</a:t>
            </a:r>
            <a:r>
              <a:rPr lang="zh-CN" altLang="en-US" b="1" dirty="0" smtClean="0">
                <a:solidFill>
                  <a:srgbClr val="FF0000"/>
                </a:solidFill>
                <a:latin typeface="华文楷体" panose="02010600040101010101" pitchFamily="2" charset="-122"/>
                <a:ea typeface="华文楷体" panose="02010600040101010101" pitchFamily="2" charset="-122"/>
              </a:rPr>
              <a:t>有潜力商品价值最大化</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
        <p:nvSpPr>
          <p:cNvPr id="29" name="TextBox 28"/>
          <p:cNvSpPr txBox="1"/>
          <p:nvPr/>
        </p:nvSpPr>
        <p:spPr>
          <a:xfrm>
            <a:off x="852666" y="3347686"/>
            <a:ext cx="1377194" cy="323165"/>
          </a:xfrm>
          <a:prstGeom prst="rect">
            <a:avLst/>
          </a:prstGeom>
          <a:solidFill>
            <a:srgbClr val="FF0000"/>
          </a:solidFill>
        </p:spPr>
        <p:txBody>
          <a:bodyPr wrap="square" rtlCol="0">
            <a:spAutoFit/>
          </a:bodyPr>
          <a:lstStyle/>
          <a:p>
            <a:pPr algn="ctr"/>
            <a:r>
              <a:rPr lang="zh-CN" altLang="en-US" sz="1500" b="1" dirty="0">
                <a:solidFill>
                  <a:schemeClr val="bg1"/>
                </a:solidFill>
                <a:latin typeface="楷体" panose="02010609060101010101" pitchFamily="49" charset="-122"/>
                <a:ea typeface="楷体" panose="02010609060101010101" pitchFamily="49" charset="-122"/>
              </a:rPr>
              <a:t>市场潜力挖掘</a:t>
            </a:r>
          </a:p>
        </p:txBody>
      </p:sp>
      <p:sp>
        <p:nvSpPr>
          <p:cNvPr id="30" name="TextBox 29"/>
          <p:cNvSpPr txBox="1"/>
          <p:nvPr/>
        </p:nvSpPr>
        <p:spPr>
          <a:xfrm>
            <a:off x="2882510" y="3337053"/>
            <a:ext cx="1377194" cy="323165"/>
          </a:xfrm>
          <a:prstGeom prst="rect">
            <a:avLst/>
          </a:prstGeom>
          <a:solidFill>
            <a:srgbClr val="FF0000"/>
          </a:solidFill>
        </p:spPr>
        <p:txBody>
          <a:bodyPr wrap="square" rtlCol="0">
            <a:spAutoFit/>
          </a:bodyPr>
          <a:lstStyle/>
          <a:p>
            <a:pPr algn="ctr"/>
            <a:r>
              <a:rPr lang="zh-CN" altLang="en-US" sz="1500" b="1" dirty="0">
                <a:solidFill>
                  <a:schemeClr val="bg1"/>
                </a:solidFill>
                <a:latin typeface="楷体" panose="02010609060101010101" pitchFamily="49" charset="-122"/>
                <a:ea typeface="楷体" panose="02010609060101010101" pitchFamily="49" charset="-122"/>
              </a:rPr>
              <a:t>市场潜力评估</a:t>
            </a:r>
          </a:p>
        </p:txBody>
      </p:sp>
      <p:sp>
        <p:nvSpPr>
          <p:cNvPr id="31" name="TextBox 30"/>
          <p:cNvSpPr txBox="1"/>
          <p:nvPr/>
        </p:nvSpPr>
        <p:spPr>
          <a:xfrm>
            <a:off x="4820477" y="3333601"/>
            <a:ext cx="1377194" cy="323165"/>
          </a:xfrm>
          <a:prstGeom prst="rect">
            <a:avLst/>
          </a:prstGeom>
          <a:solidFill>
            <a:srgbClr val="FF0000"/>
          </a:solidFill>
        </p:spPr>
        <p:txBody>
          <a:bodyPr wrap="square" rtlCol="0">
            <a:spAutoFit/>
          </a:bodyPr>
          <a:lstStyle/>
          <a:p>
            <a:pPr algn="ctr"/>
            <a:r>
              <a:rPr lang="zh-CN" altLang="en-US" sz="1500" b="1" dirty="0">
                <a:solidFill>
                  <a:schemeClr val="bg1"/>
                </a:solidFill>
                <a:latin typeface="楷体" panose="02010609060101010101" pitchFamily="49" charset="-122"/>
                <a:ea typeface="楷体" panose="02010609060101010101" pitchFamily="49" charset="-122"/>
              </a:rPr>
              <a:t>商品潜力定位</a:t>
            </a:r>
          </a:p>
        </p:txBody>
      </p:sp>
      <p:sp>
        <p:nvSpPr>
          <p:cNvPr id="32" name="TextBox 31"/>
          <p:cNvSpPr txBox="1"/>
          <p:nvPr/>
        </p:nvSpPr>
        <p:spPr>
          <a:xfrm>
            <a:off x="6804544" y="3337052"/>
            <a:ext cx="1377194" cy="323165"/>
          </a:xfrm>
          <a:prstGeom prst="rect">
            <a:avLst/>
          </a:prstGeom>
          <a:solidFill>
            <a:srgbClr val="FF0000"/>
          </a:solidFill>
        </p:spPr>
        <p:txBody>
          <a:bodyPr wrap="square" rtlCol="0">
            <a:spAutoFit/>
          </a:bodyPr>
          <a:lstStyle/>
          <a:p>
            <a:pPr algn="ctr"/>
            <a:r>
              <a:rPr lang="zh-CN" altLang="en-US" sz="1500" b="1" dirty="0">
                <a:solidFill>
                  <a:schemeClr val="bg1"/>
                </a:solidFill>
                <a:latin typeface="楷体" panose="02010609060101010101" pitchFamily="49" charset="-122"/>
                <a:ea typeface="楷体" panose="02010609060101010101" pitchFamily="49" charset="-122"/>
              </a:rPr>
              <a:t>价格潜力优化</a:t>
            </a:r>
          </a:p>
        </p:txBody>
      </p:sp>
      <p:sp>
        <p:nvSpPr>
          <p:cNvPr id="3" name="矩形 2"/>
          <p:cNvSpPr/>
          <p:nvPr/>
        </p:nvSpPr>
        <p:spPr>
          <a:xfrm>
            <a:off x="601469" y="1064172"/>
            <a:ext cx="7970420" cy="52322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挖掘消费者需求和品牌选择的驱动因素</a:t>
            </a:r>
            <a:r>
              <a:rPr lang="zh-CN" altLang="en-US" dirty="0" smtClean="0">
                <a:latin typeface="华文楷体" panose="02010600040101010101" pitchFamily="2" charset="-122"/>
                <a:ea typeface="华文楷体" panose="02010600040101010101" pitchFamily="2" charset="-122"/>
              </a:rPr>
              <a:t>，发现</a:t>
            </a:r>
            <a:r>
              <a:rPr lang="zh-CN" altLang="en-US" dirty="0">
                <a:latin typeface="华文楷体" panose="02010600040101010101" pitchFamily="2" charset="-122"/>
                <a:ea typeface="华文楷体" panose="02010600040101010101" pitchFamily="2" charset="-122"/>
              </a:rPr>
              <a:t>尚无人进入</a:t>
            </a:r>
            <a:r>
              <a:rPr lang="zh-CN" altLang="en-US" dirty="0" smtClean="0">
                <a:latin typeface="华文楷体" panose="02010600040101010101" pitchFamily="2" charset="-122"/>
                <a:ea typeface="华文楷体" panose="02010600040101010101" pitchFamily="2" charset="-122"/>
              </a:rPr>
              <a:t>的蓝海地带，</a:t>
            </a:r>
            <a:r>
              <a:rPr lang="zh-CN" altLang="en-US" dirty="0">
                <a:latin typeface="华文楷体" panose="02010600040101010101" pitchFamily="2" charset="-122"/>
                <a:ea typeface="华文楷体" panose="02010600040101010101" pitchFamily="2" charset="-122"/>
              </a:rPr>
              <a:t>并为特定品类确定其增长机会。 通过挖掘尚未得到满足的</a:t>
            </a:r>
            <a:r>
              <a:rPr lang="zh-CN" altLang="en-US" dirty="0" smtClean="0">
                <a:latin typeface="华文楷体" panose="02010600040101010101" pitchFamily="2" charset="-122"/>
                <a:ea typeface="华文楷体" panose="02010600040101010101" pitchFamily="2" charset="-122"/>
              </a:rPr>
              <a:t>需求，</a:t>
            </a:r>
            <a:r>
              <a:rPr lang="zh-CN" altLang="en-US" dirty="0">
                <a:latin typeface="华文楷体" panose="02010600040101010101" pitchFamily="2" charset="-122"/>
                <a:ea typeface="华文楷体" panose="02010600040101010101" pitchFamily="2" charset="-122"/>
              </a:rPr>
              <a:t>制定品牌和组合增长</a:t>
            </a:r>
            <a:r>
              <a:rPr lang="zh-CN" altLang="en-US" dirty="0" smtClean="0">
                <a:latin typeface="华文楷体" panose="02010600040101010101" pitchFamily="2" charset="-122"/>
                <a:ea typeface="华文楷体" panose="02010600040101010101" pitchFamily="2" charset="-122"/>
              </a:rPr>
              <a:t>战略，将品牌潜力激发。</a:t>
            </a:r>
            <a:endParaRPr lang="zh-CN" altLang="en-US" dirty="0">
              <a:latin typeface="华文楷体" panose="02010600040101010101" pitchFamily="2" charset="-122"/>
              <a:ea typeface="华文楷体" panose="02010600040101010101" pitchFamily="2" charset="-122"/>
            </a:endParaRPr>
          </a:p>
        </p:txBody>
      </p:sp>
      <p:sp>
        <p:nvSpPr>
          <p:cNvPr id="25" name="矩形 24"/>
          <p:cNvSpPr/>
          <p:nvPr/>
        </p:nvSpPr>
        <p:spPr>
          <a:xfrm>
            <a:off x="6702279" y="1728726"/>
            <a:ext cx="1603102" cy="3034660"/>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637412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331" y="215256"/>
            <a:ext cx="6323360" cy="347663"/>
          </a:xfrm>
        </p:spPr>
        <p:txBody>
          <a:bodyPr/>
          <a:lstStyle/>
          <a:p>
            <a:r>
              <a:rPr lang="zh-CN" altLang="en-US" dirty="0" smtClean="0">
                <a:cs typeface="+mn-cs"/>
              </a:rPr>
              <a:t>产品思路</a:t>
            </a:r>
            <a:r>
              <a:rPr lang="en-US" altLang="zh-CN" dirty="0" smtClean="0">
                <a:cs typeface="+mn-cs"/>
              </a:rPr>
              <a:t>2</a:t>
            </a:r>
            <a:r>
              <a:rPr lang="zh-CN" altLang="en-US" dirty="0" smtClean="0">
                <a:cs typeface="+mn-cs"/>
              </a:rPr>
              <a:t>：品牌吸引力</a:t>
            </a:r>
            <a:r>
              <a:rPr lang="zh-CN" altLang="en-US" dirty="0">
                <a:cs typeface="+mn-cs"/>
              </a:rPr>
              <a:t>分析</a:t>
            </a:r>
          </a:p>
        </p:txBody>
      </p:sp>
      <p:sp>
        <p:nvSpPr>
          <p:cNvPr id="78" name="TextBox 77"/>
          <p:cNvSpPr txBox="1"/>
          <p:nvPr/>
        </p:nvSpPr>
        <p:spPr>
          <a:xfrm>
            <a:off x="3850294" y="2026672"/>
            <a:ext cx="1215527" cy="323165"/>
          </a:xfrm>
          <a:prstGeom prst="rect">
            <a:avLst/>
          </a:prstGeom>
          <a:solidFill>
            <a:srgbClr val="FF0000"/>
          </a:solidFill>
        </p:spPr>
        <p:txBody>
          <a:bodyPr wrap="square" rtlCol="0">
            <a:spAutoFit/>
          </a:bodyPr>
          <a:lstStyle/>
          <a:p>
            <a:pPr algn="ctr"/>
            <a:r>
              <a:rPr lang="zh-CN" altLang="en-US" sz="1500" b="1" dirty="0">
                <a:solidFill>
                  <a:schemeClr val="bg1"/>
                </a:solidFill>
                <a:latin typeface="楷体" panose="02010609060101010101" pitchFamily="49" charset="-122"/>
                <a:ea typeface="楷体" panose="02010609060101010101" pitchFamily="49" charset="-122"/>
              </a:rPr>
              <a:t>品牌</a:t>
            </a:r>
            <a:r>
              <a:rPr lang="zh-CN" altLang="en-US" sz="1500" b="1" dirty="0" smtClean="0">
                <a:solidFill>
                  <a:schemeClr val="bg1"/>
                </a:solidFill>
                <a:latin typeface="楷体" panose="02010609060101010101" pitchFamily="49" charset="-122"/>
                <a:ea typeface="楷体" panose="02010609060101010101" pitchFamily="49" charset="-122"/>
              </a:rPr>
              <a:t>忠诚度</a:t>
            </a:r>
          </a:p>
        </p:txBody>
      </p:sp>
      <p:sp>
        <p:nvSpPr>
          <p:cNvPr id="79" name="TextBox 78"/>
          <p:cNvSpPr txBox="1"/>
          <p:nvPr/>
        </p:nvSpPr>
        <p:spPr>
          <a:xfrm>
            <a:off x="3822835" y="2389146"/>
            <a:ext cx="1482831" cy="646331"/>
          </a:xfrm>
          <a:prstGeom prst="rect">
            <a:avLst/>
          </a:prstGeom>
          <a:noFill/>
        </p:spPr>
        <p:txBody>
          <a:bodyPr wrap="square" rtlCol="0">
            <a:spAutoFit/>
          </a:bodyPr>
          <a:lstStyle/>
          <a:p>
            <a:r>
              <a:rPr lang="zh-CN" altLang="en-US" sz="1200" dirty="0" smtClean="0">
                <a:latin typeface="华文楷体" panose="02010600040101010101" pitchFamily="2" charset="-122"/>
                <a:ea typeface="华文楷体" panose="02010600040101010101" pitchFamily="2" charset="-122"/>
              </a:rPr>
              <a:t>含义：消费者在同一品牌上连续购买的概率。</a:t>
            </a:r>
          </a:p>
        </p:txBody>
      </p:sp>
      <p:sp>
        <p:nvSpPr>
          <p:cNvPr id="82" name="TextBox 81"/>
          <p:cNvSpPr txBox="1"/>
          <p:nvPr/>
        </p:nvSpPr>
        <p:spPr>
          <a:xfrm>
            <a:off x="2254103" y="3573832"/>
            <a:ext cx="1199126" cy="323165"/>
          </a:xfrm>
          <a:prstGeom prst="rect">
            <a:avLst/>
          </a:prstGeom>
          <a:solidFill>
            <a:srgbClr val="FF0000"/>
          </a:solidFill>
        </p:spPr>
        <p:txBody>
          <a:bodyPr wrap="square" rtlCol="0">
            <a:spAutoFit/>
          </a:bodyPr>
          <a:lstStyle/>
          <a:p>
            <a:pPr algn="ctr"/>
            <a:r>
              <a:rPr lang="zh-CN" altLang="en-US" sz="1500" b="1" dirty="0" smtClean="0">
                <a:solidFill>
                  <a:schemeClr val="bg1"/>
                </a:solidFill>
                <a:latin typeface="楷体" panose="02010609060101010101" pitchFamily="49" charset="-122"/>
                <a:ea typeface="楷体" panose="02010609060101010101" pitchFamily="49" charset="-122"/>
              </a:rPr>
              <a:t>品牌转移度</a:t>
            </a:r>
          </a:p>
        </p:txBody>
      </p:sp>
      <p:sp>
        <p:nvSpPr>
          <p:cNvPr id="83" name="TextBox 82"/>
          <p:cNvSpPr txBox="1"/>
          <p:nvPr/>
        </p:nvSpPr>
        <p:spPr>
          <a:xfrm>
            <a:off x="2147832" y="3908427"/>
            <a:ext cx="1498876" cy="646331"/>
          </a:xfrm>
          <a:prstGeom prst="rect">
            <a:avLst/>
          </a:prstGeom>
          <a:noFill/>
        </p:spPr>
        <p:txBody>
          <a:bodyPr wrap="square" rtlCol="0">
            <a:spAutoFit/>
          </a:bodyPr>
          <a:lstStyle/>
          <a:p>
            <a:r>
              <a:rPr lang="zh-CN" altLang="en-US" sz="1200" dirty="0" smtClean="0">
                <a:latin typeface="华文楷体" panose="02010600040101010101" pitchFamily="2" charset="-122"/>
                <a:ea typeface="华文楷体" panose="02010600040101010101" pitchFamily="2" charset="-122"/>
              </a:rPr>
              <a:t>含义：消费者在本品牌和同类品牌间的转换概率。</a:t>
            </a:r>
          </a:p>
        </p:txBody>
      </p:sp>
      <p:sp>
        <p:nvSpPr>
          <p:cNvPr id="84" name="椭圆 83"/>
          <p:cNvSpPr/>
          <p:nvPr/>
        </p:nvSpPr>
        <p:spPr>
          <a:xfrm>
            <a:off x="2069404" y="3296709"/>
            <a:ext cx="1577304" cy="1577304"/>
          </a:xfrm>
          <a:prstGeom prst="ellipse">
            <a:avLst/>
          </a:prstGeom>
          <a:noFill/>
          <a:ln w="19050" cap="flat" cmpd="sng" algn="ctr">
            <a:solidFill>
              <a:schemeClr val="bg2">
                <a:lumMod val="5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6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5" name="TextBox 84"/>
          <p:cNvSpPr txBox="1"/>
          <p:nvPr/>
        </p:nvSpPr>
        <p:spPr>
          <a:xfrm>
            <a:off x="5563607" y="3579056"/>
            <a:ext cx="1213105" cy="323165"/>
          </a:xfrm>
          <a:prstGeom prst="rect">
            <a:avLst/>
          </a:prstGeom>
          <a:solidFill>
            <a:srgbClr val="FF0000"/>
          </a:solidFill>
        </p:spPr>
        <p:txBody>
          <a:bodyPr wrap="square" rtlCol="0">
            <a:spAutoFit/>
          </a:bodyPr>
          <a:lstStyle/>
          <a:p>
            <a:pPr algn="ctr"/>
            <a:r>
              <a:rPr lang="zh-CN" altLang="en-US" sz="1500" b="1" dirty="0" smtClean="0">
                <a:solidFill>
                  <a:schemeClr val="bg1"/>
                </a:solidFill>
                <a:latin typeface="楷体" panose="02010609060101010101" pitchFamily="49" charset="-122"/>
                <a:ea typeface="楷体" panose="02010609060101010101" pitchFamily="49" charset="-122"/>
              </a:rPr>
              <a:t>品牌蚕食度</a:t>
            </a:r>
          </a:p>
        </p:txBody>
      </p:sp>
      <p:sp>
        <p:nvSpPr>
          <p:cNvPr id="86" name="TextBox 85"/>
          <p:cNvSpPr txBox="1"/>
          <p:nvPr/>
        </p:nvSpPr>
        <p:spPr>
          <a:xfrm>
            <a:off x="5525374" y="3927681"/>
            <a:ext cx="1480681" cy="646331"/>
          </a:xfrm>
          <a:prstGeom prst="rect">
            <a:avLst/>
          </a:prstGeom>
          <a:noFill/>
        </p:spPr>
        <p:txBody>
          <a:bodyPr wrap="square" rtlCol="0">
            <a:spAutoFit/>
          </a:bodyPr>
          <a:lstStyle/>
          <a:p>
            <a:r>
              <a:rPr lang="zh-CN" altLang="en-US" sz="1200" dirty="0" smtClean="0">
                <a:latin typeface="华文楷体" panose="02010600040101010101" pitchFamily="2" charset="-122"/>
                <a:ea typeface="华文楷体" panose="02010600040101010101" pitchFamily="2" charset="-122"/>
              </a:rPr>
              <a:t>含义：同类品牌间互相蚕食对方消费者的能力。</a:t>
            </a:r>
          </a:p>
        </p:txBody>
      </p:sp>
      <p:sp>
        <p:nvSpPr>
          <p:cNvPr id="87" name="椭圆 86"/>
          <p:cNvSpPr/>
          <p:nvPr/>
        </p:nvSpPr>
        <p:spPr>
          <a:xfrm>
            <a:off x="5391792" y="3296709"/>
            <a:ext cx="1555048" cy="1555048"/>
          </a:xfrm>
          <a:prstGeom prst="ellipse">
            <a:avLst/>
          </a:prstGeom>
          <a:noFill/>
          <a:ln w="19050" cap="flat" cmpd="sng" algn="ctr">
            <a:solidFill>
              <a:schemeClr val="bg2">
                <a:lumMod val="5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6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8" name="椭圆 87"/>
          <p:cNvSpPr/>
          <p:nvPr/>
        </p:nvSpPr>
        <p:spPr>
          <a:xfrm>
            <a:off x="3709591" y="1739449"/>
            <a:ext cx="1500419" cy="1500419"/>
          </a:xfrm>
          <a:prstGeom prst="ellipse">
            <a:avLst/>
          </a:prstGeom>
          <a:noFill/>
          <a:ln w="19050" cap="flat" cmpd="sng" algn="ctr">
            <a:solidFill>
              <a:schemeClr val="bg2">
                <a:lumMod val="5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6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89" name="直接连接符 88"/>
          <p:cNvCxnSpPr>
            <a:stCxn id="84" idx="0"/>
          </p:cNvCxnSpPr>
          <p:nvPr/>
        </p:nvCxnSpPr>
        <p:spPr>
          <a:xfrm flipV="1">
            <a:off x="2858056" y="2383329"/>
            <a:ext cx="851535" cy="91338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7" idx="0"/>
          </p:cNvCxnSpPr>
          <p:nvPr/>
        </p:nvCxnSpPr>
        <p:spPr>
          <a:xfrm flipH="1" flipV="1">
            <a:off x="5210010" y="2383329"/>
            <a:ext cx="959306" cy="91338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646708" y="4273102"/>
            <a:ext cx="174508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969876" y="2243648"/>
            <a:ext cx="2408554" cy="738664"/>
          </a:xfrm>
          <a:prstGeom prst="rect">
            <a:avLst/>
          </a:prstGeom>
          <a:noFill/>
        </p:spPr>
        <p:txBody>
          <a:bodyPr vert="horz" wrap="square" rtlCol="0" anchor="ctr" anchorCtr="0">
            <a:spAutoFit/>
          </a:bodyPr>
          <a:lstStyle/>
          <a:p>
            <a:pPr algn="ctr"/>
            <a:r>
              <a:rPr lang="zh-CN" altLang="en-US" dirty="0" smtClean="0">
                <a:solidFill>
                  <a:srgbClr val="000000"/>
                </a:solidFill>
                <a:latin typeface="华文楷体" panose="02010600040101010101" pitchFamily="2" charset="-122"/>
                <a:ea typeface="华文楷体" panose="02010600040101010101" pitchFamily="2" charset="-122"/>
              </a:rPr>
              <a:t>通过建立</a:t>
            </a:r>
            <a:r>
              <a:rPr lang="zh-CN" altLang="en-US" dirty="0">
                <a:solidFill>
                  <a:srgbClr val="000000"/>
                </a:solidFill>
                <a:latin typeface="华文楷体" panose="02010600040101010101" pitchFamily="2" charset="-122"/>
                <a:ea typeface="华文楷体" panose="02010600040101010101" pitchFamily="2" charset="-122"/>
              </a:rPr>
              <a:t>品牌的忠诚度、品牌的转移度、品牌的蚕食度</a:t>
            </a:r>
            <a:endParaRPr lang="en-US" altLang="zh-CN" dirty="0">
              <a:solidFill>
                <a:srgbClr val="000000"/>
              </a:solidFill>
              <a:latin typeface="华文楷体" panose="02010600040101010101" pitchFamily="2" charset="-122"/>
              <a:ea typeface="华文楷体" panose="02010600040101010101" pitchFamily="2" charset="-122"/>
            </a:endParaRPr>
          </a:p>
          <a:p>
            <a:pPr algn="ctr"/>
            <a:r>
              <a:rPr lang="zh-CN" altLang="en-US" dirty="0" smtClean="0">
                <a:solidFill>
                  <a:srgbClr val="000000"/>
                </a:solidFill>
                <a:latin typeface="华文楷体" panose="02010600040101010101" pitchFamily="2" charset="-122"/>
                <a:ea typeface="华文楷体" panose="02010600040101010101" pitchFamily="2" charset="-122"/>
              </a:rPr>
              <a:t>三维模型，量化品牌吸引力。</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23" name="TextBox 22"/>
          <p:cNvSpPr txBox="1"/>
          <p:nvPr/>
        </p:nvSpPr>
        <p:spPr>
          <a:xfrm>
            <a:off x="499730" y="670415"/>
            <a:ext cx="8055703" cy="307777"/>
          </a:xfrm>
          <a:prstGeom prst="rect">
            <a:avLst/>
          </a:prstGeom>
          <a:noFill/>
        </p:spPr>
        <p:txBody>
          <a:bodyPr vert="horz" wrap="square" rtlCol="0" anchor="ctr" anchorCtr="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我们的目标：</a:t>
            </a:r>
            <a:r>
              <a:rPr lang="zh-CN" altLang="en-US" dirty="0" smtClean="0">
                <a:latin typeface="华文楷体" panose="02010600040101010101" pitchFamily="2" charset="-122"/>
                <a:ea typeface="华文楷体" panose="02010600040101010101" pitchFamily="2" charset="-122"/>
              </a:rPr>
              <a:t>帮助京东的所有合作品牌，充分了解消费者对品牌的喜好程度，</a:t>
            </a:r>
            <a:r>
              <a:rPr lang="zh-CN" altLang="en-US" b="1" dirty="0" smtClean="0">
                <a:solidFill>
                  <a:srgbClr val="FF0000"/>
                </a:solidFill>
                <a:latin typeface="华文楷体" panose="02010600040101010101" pitchFamily="2" charset="-122"/>
                <a:ea typeface="华文楷体" panose="02010600040101010101" pitchFamily="2" charset="-122"/>
              </a:rPr>
              <a:t>助力品牌价值不断优化</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
        <p:nvSpPr>
          <p:cNvPr id="3" name="矩形 2"/>
          <p:cNvSpPr/>
          <p:nvPr/>
        </p:nvSpPr>
        <p:spPr>
          <a:xfrm>
            <a:off x="3646708" y="3320775"/>
            <a:ext cx="1723549" cy="707886"/>
          </a:xfrm>
          <a:prstGeom prst="rect">
            <a:avLst/>
          </a:prstGeom>
        </p:spPr>
        <p:txBody>
          <a:bodyPr wrap="none">
            <a:spAutoFit/>
          </a:bodyPr>
          <a:lstStyle/>
          <a:p>
            <a:pPr algn="ctr"/>
            <a:r>
              <a:rPr lang="zh-CN" altLang="en-US" sz="2000" b="1" dirty="0">
                <a:solidFill>
                  <a:srgbClr val="FF0000"/>
                </a:solidFill>
                <a:latin typeface="华文楷体" panose="02010600040101010101" pitchFamily="2" charset="-122"/>
                <a:ea typeface="华文楷体" panose="02010600040101010101" pitchFamily="2" charset="-122"/>
              </a:rPr>
              <a:t>品牌的</a:t>
            </a:r>
            <a:r>
              <a:rPr lang="zh-CN" altLang="en-US" sz="2000" b="1" dirty="0" smtClean="0">
                <a:solidFill>
                  <a:srgbClr val="FF0000"/>
                </a:solidFill>
                <a:latin typeface="华文楷体" panose="02010600040101010101" pitchFamily="2" charset="-122"/>
                <a:ea typeface="华文楷体" panose="02010600040101010101" pitchFamily="2" charset="-122"/>
              </a:rPr>
              <a:t>吸引力</a:t>
            </a:r>
            <a:endParaRPr lang="en-US" altLang="zh-CN" sz="2000" b="1" dirty="0" smtClean="0">
              <a:solidFill>
                <a:srgbClr val="FF0000"/>
              </a:solidFill>
              <a:latin typeface="华文楷体" panose="02010600040101010101" pitchFamily="2" charset="-122"/>
              <a:ea typeface="华文楷体" panose="02010600040101010101" pitchFamily="2" charset="-122"/>
            </a:endParaRPr>
          </a:p>
          <a:p>
            <a:pPr algn="ctr"/>
            <a:r>
              <a:rPr lang="zh-CN" altLang="en-US" sz="2000" b="1" dirty="0">
                <a:solidFill>
                  <a:srgbClr val="FF0000"/>
                </a:solidFill>
                <a:latin typeface="华文楷体" panose="02010600040101010101" pitchFamily="2" charset="-122"/>
                <a:ea typeface="华文楷体" panose="02010600040101010101" pitchFamily="2" charset="-122"/>
              </a:rPr>
              <a:t>分析</a:t>
            </a:r>
            <a:endParaRPr lang="zh-CN" altLang="en-US" sz="2000" b="1" dirty="0">
              <a:solidFill>
                <a:srgbClr val="FF0000"/>
              </a:solidFill>
            </a:endParaRPr>
          </a:p>
        </p:txBody>
      </p:sp>
      <p:sp>
        <p:nvSpPr>
          <p:cNvPr id="4" name="矩形 3"/>
          <p:cNvSpPr/>
          <p:nvPr/>
        </p:nvSpPr>
        <p:spPr>
          <a:xfrm>
            <a:off x="844847" y="2254281"/>
            <a:ext cx="2286000" cy="738664"/>
          </a:xfrm>
          <a:prstGeom prst="rect">
            <a:avLst/>
          </a:prstGeom>
        </p:spPr>
        <p:txBody>
          <a:bodyPr>
            <a:spAutoFit/>
          </a:bodyPr>
          <a:lstStyle/>
          <a:p>
            <a:pPr lvl="0" algn="ctr"/>
            <a:r>
              <a:rPr lang="zh-CN" altLang="en-US" dirty="0" smtClean="0">
                <a:solidFill>
                  <a:srgbClr val="000000"/>
                </a:solidFill>
                <a:latin typeface="华文楷体" panose="02010600040101010101" pitchFamily="2" charset="-122"/>
                <a:ea typeface="华文楷体" panose="02010600040101010101" pitchFamily="2" charset="-122"/>
              </a:rPr>
              <a:t>通过充分挖掘和回顾</a:t>
            </a:r>
            <a:r>
              <a:rPr lang="zh-CN" altLang="en-US" dirty="0">
                <a:solidFill>
                  <a:srgbClr val="000000"/>
                </a:solidFill>
                <a:latin typeface="华文楷体" panose="02010600040101010101" pitchFamily="2" charset="-122"/>
                <a:ea typeface="华文楷体" panose="02010600040101010101" pitchFamily="2" charset="-122"/>
              </a:rPr>
              <a:t>消费者的历史成交</a:t>
            </a:r>
            <a:r>
              <a:rPr lang="zh-CN" altLang="en-US" dirty="0" smtClean="0">
                <a:solidFill>
                  <a:srgbClr val="000000"/>
                </a:solidFill>
                <a:latin typeface="华文楷体" panose="02010600040101010101" pitchFamily="2" charset="-122"/>
                <a:ea typeface="华文楷体" panose="02010600040101010101" pitchFamily="2" charset="-122"/>
              </a:rPr>
              <a:t>数据，帮助</a:t>
            </a:r>
            <a:r>
              <a:rPr lang="zh-CN" altLang="en-US" dirty="0">
                <a:solidFill>
                  <a:srgbClr val="000000"/>
                </a:solidFill>
                <a:latin typeface="华文楷体" panose="02010600040101010101" pitchFamily="2" charset="-122"/>
                <a:ea typeface="华文楷体" panose="02010600040101010101" pitchFamily="2" charset="-122"/>
              </a:rPr>
              <a:t>品牌商</a:t>
            </a:r>
            <a:r>
              <a:rPr lang="zh-CN" altLang="en-US" dirty="0" smtClean="0">
                <a:solidFill>
                  <a:srgbClr val="000000"/>
                </a:solidFill>
                <a:latin typeface="华文楷体" panose="02010600040101010101" pitchFamily="2" charset="-122"/>
                <a:ea typeface="华文楷体" panose="02010600040101010101" pitchFamily="2" charset="-122"/>
              </a:rPr>
              <a:t>洞察消费者喜好。</a:t>
            </a:r>
            <a:endParaRPr lang="en-US" altLang="zh-CN" dirty="0">
              <a:solidFill>
                <a:srgbClr val="000000"/>
              </a:solidFill>
              <a:latin typeface="华文楷体" panose="02010600040101010101" pitchFamily="2" charset="-122"/>
              <a:ea typeface="华文楷体" panose="02010600040101010101" pitchFamily="2" charset="-122"/>
            </a:endParaRPr>
          </a:p>
        </p:txBody>
      </p:sp>
      <p:grpSp>
        <p:nvGrpSpPr>
          <p:cNvPr id="20" name="组合 19"/>
          <p:cNvGrpSpPr/>
          <p:nvPr/>
        </p:nvGrpSpPr>
        <p:grpSpPr>
          <a:xfrm>
            <a:off x="3255644" y="1031799"/>
            <a:ext cx="2450804" cy="670678"/>
            <a:chOff x="956930" y="1318437"/>
            <a:chExt cx="4837814" cy="1254642"/>
          </a:xfrm>
        </p:grpSpPr>
        <p:sp>
          <p:nvSpPr>
            <p:cNvPr id="21" name="圆角矩形 20"/>
            <p:cNvSpPr/>
            <p:nvPr/>
          </p:nvSpPr>
          <p:spPr>
            <a:xfrm>
              <a:off x="956930" y="1318437"/>
              <a:ext cx="4837814" cy="12546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18167" y="1701209"/>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403497" y="1701209"/>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589028" y="1706524"/>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184991" y="1706524"/>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971800" y="1706524"/>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icture 2" descr="C:\Users\yushuaibing\Desktop\对.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967" y="2040120"/>
              <a:ext cx="442137" cy="44213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yushuaibing\Desktop\对.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8104" y="2040120"/>
              <a:ext cx="442137" cy="4421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yushuaibing\Desktop\对.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9663" y="2040120"/>
              <a:ext cx="442137" cy="442137"/>
            </a:xfrm>
            <a:prstGeom prst="rect">
              <a:avLst/>
            </a:prstGeom>
            <a:noFill/>
            <a:extLst>
              <a:ext uri="{909E8E84-426E-40DD-AFC4-6F175D3DCCD1}">
                <a14:hiddenFill xmlns:a14="http://schemas.microsoft.com/office/drawing/2010/main">
                  <a:solidFill>
                    <a:srgbClr val="FFFFFF"/>
                  </a:solidFill>
                </a14:hiddenFill>
              </a:ext>
            </a:extLst>
          </p:spPr>
        </p:pic>
        <p:sp>
          <p:nvSpPr>
            <p:cNvPr id="32" name="椭圆 31"/>
            <p:cNvSpPr/>
            <p:nvPr/>
          </p:nvSpPr>
          <p:spPr>
            <a:xfrm>
              <a:off x="3407734" y="1778293"/>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41650" y="1778293"/>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886197" y="1778293"/>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116565"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350481"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595028"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46674"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080590"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325137" y="1776521"/>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521621" y="3520323"/>
            <a:ext cx="1392727" cy="1034435"/>
            <a:chOff x="446567" y="2030821"/>
            <a:chExt cx="2562436" cy="1903226"/>
          </a:xfrm>
        </p:grpSpPr>
        <p:sp>
          <p:nvSpPr>
            <p:cNvPr id="42" name="圆角矩形 41"/>
            <p:cNvSpPr/>
            <p:nvPr/>
          </p:nvSpPr>
          <p:spPr>
            <a:xfrm>
              <a:off x="446567" y="2030821"/>
              <a:ext cx="2562436" cy="19032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761847" y="2876059"/>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08252" y="2293074"/>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83698" y="2627998"/>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620893" y="2970021"/>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421033" y="3267709"/>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077678" y="3498088"/>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48926" y="2215087"/>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p:nvPr/>
          </p:nvCxnSpPr>
          <p:spPr>
            <a:xfrm flipV="1">
              <a:off x="2063301" y="2858624"/>
              <a:ext cx="258327" cy="143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208954" y="2869257"/>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7959" y="2869257"/>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a:stCxn id="52" idx="6"/>
              <a:endCxn id="51" idx="2"/>
            </p:cNvCxnSpPr>
            <p:nvPr/>
          </p:nvCxnSpPr>
          <p:spPr>
            <a:xfrm>
              <a:off x="975038" y="3012797"/>
              <a:ext cx="2339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506666" y="3005947"/>
              <a:ext cx="2339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6991045" y="3552496"/>
            <a:ext cx="1934072" cy="952330"/>
            <a:chOff x="4449715" y="2358626"/>
            <a:chExt cx="3237625" cy="1426541"/>
          </a:xfrm>
        </p:grpSpPr>
        <p:sp>
          <p:nvSpPr>
            <p:cNvPr id="71" name="圆角矩形 70"/>
            <p:cNvSpPr/>
            <p:nvPr/>
          </p:nvSpPr>
          <p:spPr>
            <a:xfrm>
              <a:off x="4449715" y="2358626"/>
              <a:ext cx="3237625" cy="1426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670339" y="2933902"/>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167394" y="2933896"/>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曲线连接符 73"/>
            <p:cNvCxnSpPr>
              <a:stCxn id="72" idx="0"/>
              <a:endCxn id="73" idx="0"/>
            </p:cNvCxnSpPr>
            <p:nvPr/>
          </p:nvCxnSpPr>
          <p:spPr>
            <a:xfrm rot="5400000" flipH="1" flipV="1">
              <a:off x="5062403" y="2685372"/>
              <a:ext cx="6" cy="497055"/>
            </a:xfrm>
            <a:prstGeom prst="curvedConnector3">
              <a:avLst>
                <a:gd name="adj1" fmla="val 38101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73" idx="4"/>
              <a:endCxn id="72" idx="4"/>
            </p:cNvCxnSpPr>
            <p:nvPr/>
          </p:nvCxnSpPr>
          <p:spPr>
            <a:xfrm rot="5400000">
              <a:off x="5062404" y="2972451"/>
              <a:ext cx="6" cy="497055"/>
            </a:xfrm>
            <a:prstGeom prst="curvedConnector3">
              <a:avLst>
                <a:gd name="adj1" fmla="val 381010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5731839" y="2939908"/>
              <a:ext cx="287079" cy="28707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6228894" y="2939902"/>
              <a:ext cx="287079" cy="2870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曲线连接符 79"/>
            <p:cNvCxnSpPr>
              <a:stCxn id="76" idx="0"/>
              <a:endCxn id="77" idx="0"/>
            </p:cNvCxnSpPr>
            <p:nvPr/>
          </p:nvCxnSpPr>
          <p:spPr>
            <a:xfrm rot="5400000" flipH="1" flipV="1">
              <a:off x="6123903" y="2691378"/>
              <a:ext cx="6" cy="497055"/>
            </a:xfrm>
            <a:prstGeom prst="curvedConnector3">
              <a:avLst>
                <a:gd name="adj1" fmla="val 3810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77" idx="4"/>
              <a:endCxn id="76" idx="4"/>
            </p:cNvCxnSpPr>
            <p:nvPr/>
          </p:nvCxnSpPr>
          <p:spPr>
            <a:xfrm rot="5400000">
              <a:off x="6123904" y="2978457"/>
              <a:ext cx="6" cy="497055"/>
            </a:xfrm>
            <a:prstGeom prst="curvedConnector3">
              <a:avLst>
                <a:gd name="adj1" fmla="val 38101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6646208" y="3012815"/>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897854" y="3012815"/>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7131770" y="3012815"/>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7376317" y="3012815"/>
              <a:ext cx="143539" cy="14353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92437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935331" y="202407"/>
            <a:ext cx="6323360" cy="347663"/>
          </a:xfrm>
        </p:spPr>
        <p:txBody>
          <a:bodyPr/>
          <a:lstStyle/>
          <a:p>
            <a:r>
              <a:rPr lang="zh-CN" altLang="en-US" dirty="0" smtClean="0"/>
              <a:t>产品思路</a:t>
            </a:r>
            <a:r>
              <a:rPr lang="en-US" altLang="zh-CN" dirty="0" smtClean="0"/>
              <a:t>3</a:t>
            </a:r>
            <a:r>
              <a:rPr lang="zh-CN" altLang="en-US" dirty="0" smtClean="0"/>
              <a:t>：商品组合智能定价分析</a:t>
            </a:r>
            <a:endParaRPr lang="zh-CN" altLang="en-US" dirty="0"/>
          </a:p>
        </p:txBody>
      </p:sp>
      <p:pic>
        <p:nvPicPr>
          <p:cNvPr id="6146" name="Picture 2" descr="C:\Users\yushuaibing\Desktop\最美陈列.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399" y="1839251"/>
            <a:ext cx="1615928" cy="161592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yushuaibing\Desktop\数字化陈列.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884" y="1746836"/>
            <a:ext cx="197167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46567" y="808636"/>
            <a:ext cx="8034438" cy="307777"/>
          </a:xfrm>
          <a:prstGeom prst="rect">
            <a:avLst/>
          </a:prstGeom>
          <a:noFill/>
          <a:ln>
            <a:solidFill>
              <a:srgbClr val="FF0000"/>
            </a:solidFill>
          </a:ln>
        </p:spPr>
        <p:txBody>
          <a:bodyPr vert="horz" wrap="square" rtlCol="0" anchor="ctr" anchorCtr="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我们的目标：</a:t>
            </a:r>
            <a:r>
              <a:rPr lang="zh-CN" altLang="en-US" dirty="0" smtClean="0">
                <a:latin typeface="华文楷体" panose="02010600040101010101" pitchFamily="2" charset="-122"/>
                <a:ea typeface="华文楷体" panose="02010600040101010101" pitchFamily="2" charset="-122"/>
              </a:rPr>
              <a:t>帮助京东的所有合作品牌，优化选定范围内所有商品的定价，</a:t>
            </a:r>
            <a:r>
              <a:rPr lang="zh-CN" altLang="en-US" b="1" dirty="0" smtClean="0">
                <a:solidFill>
                  <a:srgbClr val="FF0000"/>
                </a:solidFill>
                <a:latin typeface="华文楷体" panose="02010600040101010101" pitchFamily="2" charset="-122"/>
                <a:ea typeface="华文楷体" panose="02010600040101010101" pitchFamily="2" charset="-122"/>
              </a:rPr>
              <a:t>让商品销售价值最大化。</a:t>
            </a:r>
            <a:endParaRPr lang="en-US" altLang="zh-CN" b="1" dirty="0" smtClean="0">
              <a:solidFill>
                <a:srgbClr val="FF0000"/>
              </a:solidFill>
              <a:latin typeface="华文楷体" panose="02010600040101010101" pitchFamily="2" charset="-122"/>
              <a:ea typeface="华文楷体" panose="02010600040101010101" pitchFamily="2" charset="-122"/>
            </a:endParaRPr>
          </a:p>
        </p:txBody>
      </p:sp>
      <p:sp>
        <p:nvSpPr>
          <p:cNvPr id="7" name="TextBox 6"/>
          <p:cNvSpPr txBox="1"/>
          <p:nvPr/>
        </p:nvSpPr>
        <p:spPr>
          <a:xfrm>
            <a:off x="1403491" y="4105911"/>
            <a:ext cx="2792032" cy="692497"/>
          </a:xfrm>
          <a:prstGeom prst="rect">
            <a:avLst/>
          </a:prstGeom>
          <a:noFill/>
        </p:spPr>
        <p:txBody>
          <a:bodyPr vert="horz" wrap="square" rtlCol="0" anchor="ctr" anchorCtr="0">
            <a:spAutoFit/>
          </a:bodyPr>
          <a:lstStyle/>
          <a:p>
            <a:r>
              <a:rPr lang="zh-CN" altLang="en-US" sz="1300" dirty="0" smtClean="0">
                <a:latin typeface="华文楷体" panose="02010600040101010101" pitchFamily="2" charset="-122"/>
                <a:ea typeface="华文楷体" panose="02010600040101010101" pitchFamily="2" charset="-122"/>
              </a:rPr>
              <a:t>在品牌商给定或者我们选择的商品集合中，我们研究一段时间内消费者对不同商品的选择概率</a:t>
            </a:r>
          </a:p>
        </p:txBody>
      </p:sp>
      <p:sp>
        <p:nvSpPr>
          <p:cNvPr id="12" name="TextBox 11"/>
          <p:cNvSpPr txBox="1"/>
          <p:nvPr/>
        </p:nvSpPr>
        <p:spPr>
          <a:xfrm>
            <a:off x="1884948" y="3754016"/>
            <a:ext cx="1710707" cy="323165"/>
          </a:xfrm>
          <a:prstGeom prst="rect">
            <a:avLst/>
          </a:prstGeom>
          <a:solidFill>
            <a:srgbClr val="FF0000"/>
          </a:solidFill>
        </p:spPr>
        <p:txBody>
          <a:bodyPr wrap="square" rtlCol="0">
            <a:spAutoFit/>
          </a:bodyPr>
          <a:lstStyle/>
          <a:p>
            <a:pPr algn="ctr"/>
            <a:r>
              <a:rPr lang="zh-CN" altLang="en-US" sz="1500" b="1" dirty="0" smtClean="0">
                <a:solidFill>
                  <a:schemeClr val="bg1"/>
                </a:solidFill>
                <a:latin typeface="楷体" panose="02010609060101010101" pitchFamily="49" charset="-122"/>
                <a:ea typeface="楷体" panose="02010609060101010101" pitchFamily="49" charset="-122"/>
              </a:rPr>
              <a:t>消费者选择概率</a:t>
            </a:r>
          </a:p>
        </p:txBody>
      </p:sp>
      <p:sp>
        <p:nvSpPr>
          <p:cNvPr id="13" name="燕尾形 12"/>
          <p:cNvSpPr/>
          <p:nvPr/>
        </p:nvSpPr>
        <p:spPr>
          <a:xfrm>
            <a:off x="4345625" y="2634977"/>
            <a:ext cx="264435" cy="313899"/>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endParaRPr lang="zh-CN" altLang="en-US">
              <a:solidFill>
                <a:schemeClr val="tx1"/>
              </a:solidFill>
            </a:endParaRPr>
          </a:p>
        </p:txBody>
      </p:sp>
      <p:sp>
        <p:nvSpPr>
          <p:cNvPr id="14" name="TextBox 13"/>
          <p:cNvSpPr txBox="1"/>
          <p:nvPr/>
        </p:nvSpPr>
        <p:spPr>
          <a:xfrm>
            <a:off x="4755399" y="3755411"/>
            <a:ext cx="1710707" cy="323165"/>
          </a:xfrm>
          <a:prstGeom prst="rect">
            <a:avLst/>
          </a:prstGeom>
          <a:solidFill>
            <a:srgbClr val="FF0000"/>
          </a:solidFill>
        </p:spPr>
        <p:txBody>
          <a:bodyPr wrap="square" rtlCol="0">
            <a:spAutoFit/>
          </a:bodyPr>
          <a:lstStyle/>
          <a:p>
            <a:pPr algn="ctr"/>
            <a:r>
              <a:rPr lang="zh-CN" altLang="en-US" sz="1500" b="1" dirty="0" smtClean="0">
                <a:solidFill>
                  <a:schemeClr val="bg1"/>
                </a:solidFill>
                <a:latin typeface="楷体" panose="02010609060101010101" pitchFamily="49" charset="-122"/>
                <a:ea typeface="楷体" panose="02010609060101010101" pitchFamily="49" charset="-122"/>
              </a:rPr>
              <a:t>商品组合定价优化</a:t>
            </a:r>
          </a:p>
        </p:txBody>
      </p:sp>
      <p:sp>
        <p:nvSpPr>
          <p:cNvPr id="15" name="TextBox 14"/>
          <p:cNvSpPr txBox="1"/>
          <p:nvPr/>
        </p:nvSpPr>
        <p:spPr>
          <a:xfrm>
            <a:off x="4421149" y="4107659"/>
            <a:ext cx="2617603" cy="692497"/>
          </a:xfrm>
          <a:prstGeom prst="rect">
            <a:avLst/>
          </a:prstGeom>
          <a:noFill/>
        </p:spPr>
        <p:txBody>
          <a:bodyPr vert="horz" wrap="square" rtlCol="0" anchor="ctr" anchorCtr="0">
            <a:spAutoFit/>
          </a:bodyPr>
          <a:lstStyle/>
          <a:p>
            <a:r>
              <a:rPr lang="zh-CN" altLang="en-US" sz="1300" dirty="0" smtClean="0">
                <a:latin typeface="华文楷体" panose="02010600040101010101" pitchFamily="2" charset="-122"/>
                <a:ea typeface="华文楷体" panose="02010600040101010101" pitchFamily="2" charset="-122"/>
              </a:rPr>
              <a:t>通过选择模型算法，我们精确计算任意商品调价会给同产品线其他商品销售份额产生的影响</a:t>
            </a:r>
          </a:p>
        </p:txBody>
      </p:sp>
      <p:sp>
        <p:nvSpPr>
          <p:cNvPr id="4" name="椭圆 3"/>
          <p:cNvSpPr/>
          <p:nvPr/>
        </p:nvSpPr>
        <p:spPr>
          <a:xfrm>
            <a:off x="1916847" y="1669307"/>
            <a:ext cx="775839" cy="775839"/>
          </a:xfrm>
          <a:prstGeom prst="ellipse">
            <a:avLst/>
          </a:prstGeom>
          <a:no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82834" y="2300223"/>
            <a:ext cx="672718" cy="672718"/>
          </a:xfrm>
          <a:prstGeom prst="ellipse">
            <a:avLst/>
          </a:prstGeom>
          <a:noFill/>
          <a:ln w="285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927479" y="2858323"/>
            <a:ext cx="765207" cy="765207"/>
          </a:xfrm>
          <a:prstGeom prst="ellipse">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937152" y="2057227"/>
            <a:ext cx="862732" cy="642109"/>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2" descr="C:\Users\yushuaibing\Desktop\消费者-我的已选中.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641" y="2402210"/>
            <a:ext cx="658049" cy="65804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接箭头连接符 20"/>
          <p:cNvCxnSpPr>
            <a:endCxn id="16" idx="2"/>
          </p:cNvCxnSpPr>
          <p:nvPr/>
        </p:nvCxnSpPr>
        <p:spPr>
          <a:xfrm flipV="1">
            <a:off x="969051" y="2636582"/>
            <a:ext cx="1813783" cy="62754"/>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37152" y="2699336"/>
            <a:ext cx="958428" cy="515008"/>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79219" y="2089126"/>
            <a:ext cx="213637" cy="2136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Arial" panose="020B0604020202020204" pitchFamily="34" charset="0"/>
                <a:cs typeface="Arial" panose="020B0604020202020204" pitchFamily="34" charset="0"/>
              </a:rPr>
              <a:t>1</a:t>
            </a:r>
            <a:endParaRPr lang="zh-CN" altLang="en-US" dirty="0">
              <a:solidFill>
                <a:srgbClr val="FF0000"/>
              </a:solidFill>
              <a:latin typeface="Arial" panose="020B0604020202020204" pitchFamily="34" charset="0"/>
              <a:cs typeface="Arial" panose="020B0604020202020204" pitchFamily="34" charset="0"/>
            </a:endParaRPr>
          </a:p>
        </p:txBody>
      </p:sp>
      <p:sp>
        <p:nvSpPr>
          <p:cNvPr id="29" name="椭圆 28"/>
          <p:cNvSpPr/>
          <p:nvPr/>
        </p:nvSpPr>
        <p:spPr>
          <a:xfrm>
            <a:off x="1473676" y="2480905"/>
            <a:ext cx="213637" cy="2136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Arial" panose="020B0604020202020204" pitchFamily="34" charset="0"/>
                <a:cs typeface="Arial" panose="020B0604020202020204" pitchFamily="34" charset="0"/>
              </a:rPr>
              <a:t>2</a:t>
            </a:r>
            <a:endParaRPr lang="zh-CN" altLang="en-US" dirty="0">
              <a:solidFill>
                <a:srgbClr val="FF0000"/>
              </a:solidFill>
              <a:latin typeface="Arial" panose="020B0604020202020204" pitchFamily="34" charset="0"/>
              <a:cs typeface="Arial" panose="020B0604020202020204" pitchFamily="34" charset="0"/>
            </a:endParaRPr>
          </a:p>
        </p:txBody>
      </p:sp>
      <p:sp>
        <p:nvSpPr>
          <p:cNvPr id="30" name="椭圆 29"/>
          <p:cNvSpPr/>
          <p:nvPr/>
        </p:nvSpPr>
        <p:spPr>
          <a:xfrm>
            <a:off x="1235868" y="3028360"/>
            <a:ext cx="213637" cy="2136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Arial" panose="020B0604020202020204" pitchFamily="34" charset="0"/>
                <a:cs typeface="Arial" panose="020B0604020202020204" pitchFamily="34" charset="0"/>
              </a:rPr>
              <a:t>3</a:t>
            </a:r>
            <a:endParaRPr lang="zh-CN" altLang="en-US" dirty="0">
              <a:solidFill>
                <a:srgbClr val="FF0000"/>
              </a:solidFill>
              <a:latin typeface="Arial" panose="020B0604020202020204" pitchFamily="34" charset="0"/>
              <a:cs typeface="Arial" panose="020B0604020202020204" pitchFamily="34" charset="0"/>
            </a:endParaRPr>
          </a:p>
        </p:txBody>
      </p:sp>
      <p:sp>
        <p:nvSpPr>
          <p:cNvPr id="27" name="矩形 26"/>
          <p:cNvSpPr/>
          <p:nvPr/>
        </p:nvSpPr>
        <p:spPr>
          <a:xfrm>
            <a:off x="1721144" y="1299688"/>
            <a:ext cx="1167243" cy="36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Arial" panose="020B0604020202020204" pitchFamily="34" charset="0"/>
                <a:cs typeface="Arial" panose="020B0604020202020204" pitchFamily="34" charset="0"/>
              </a:rPr>
              <a:t>45%</a:t>
            </a:r>
            <a:endParaRPr lang="zh-CN" altLang="en-US" b="1" dirty="0">
              <a:solidFill>
                <a:srgbClr val="FF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2" name="矩形 31"/>
          <p:cNvSpPr/>
          <p:nvPr/>
        </p:nvSpPr>
        <p:spPr>
          <a:xfrm>
            <a:off x="3505648" y="2450167"/>
            <a:ext cx="647343" cy="36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Arial" panose="020B0604020202020204" pitchFamily="34" charset="0"/>
                <a:cs typeface="Arial" panose="020B0604020202020204" pitchFamily="34" charset="0"/>
              </a:rPr>
              <a:t>29%</a:t>
            </a:r>
            <a:endParaRPr lang="zh-CN" altLang="en-US" b="1" dirty="0">
              <a:solidFill>
                <a:srgbClr val="FF0000"/>
              </a:solidFill>
              <a:latin typeface="Arial" panose="020B0604020202020204" pitchFamily="34" charset="0"/>
              <a:cs typeface="Arial" panose="020B0604020202020204" pitchFamily="34" charset="0"/>
            </a:endParaRPr>
          </a:p>
        </p:txBody>
      </p:sp>
      <p:sp>
        <p:nvSpPr>
          <p:cNvPr id="36" name="燕尾形 35"/>
          <p:cNvSpPr/>
          <p:nvPr/>
        </p:nvSpPr>
        <p:spPr>
          <a:xfrm>
            <a:off x="6675524" y="2626502"/>
            <a:ext cx="264435" cy="313899"/>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a:endParaRPr lang="zh-CN" altLang="en-US">
              <a:solidFill>
                <a:schemeClr val="tx1"/>
              </a:solidFill>
            </a:endParaRPr>
          </a:p>
        </p:txBody>
      </p:sp>
      <p:graphicFrame>
        <p:nvGraphicFramePr>
          <p:cNvPr id="28" name="图表 27"/>
          <p:cNvGraphicFramePr>
            <a:graphicFrameLocks/>
          </p:cNvGraphicFramePr>
          <p:nvPr>
            <p:extLst>
              <p:ext uri="{D42A27DB-BD31-4B8C-83A1-F6EECF244321}">
                <p14:modId xmlns:p14="http://schemas.microsoft.com/office/powerpoint/2010/main" val="3417698234"/>
              </p:ext>
            </p:extLst>
          </p:nvPr>
        </p:nvGraphicFramePr>
        <p:xfrm>
          <a:off x="7160045" y="2402210"/>
          <a:ext cx="1397345" cy="914356"/>
        </p:xfrm>
        <a:graphic>
          <a:graphicData uri="http://schemas.openxmlformats.org/drawingml/2006/chart">
            <c:chart xmlns:c="http://schemas.openxmlformats.org/drawingml/2006/chart" xmlns:r="http://schemas.openxmlformats.org/officeDocument/2006/relationships" r:id="rId5"/>
          </a:graphicData>
        </a:graphic>
      </p:graphicFrame>
      <p:cxnSp>
        <p:nvCxnSpPr>
          <p:cNvPr id="22" name="直接箭头连接符 21"/>
          <p:cNvCxnSpPr/>
          <p:nvPr/>
        </p:nvCxnSpPr>
        <p:spPr>
          <a:xfrm flipV="1">
            <a:off x="7635434" y="2489370"/>
            <a:ext cx="446568" cy="2153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227776" y="3769488"/>
            <a:ext cx="1261884" cy="307777"/>
          </a:xfrm>
          <a:prstGeom prst="rect">
            <a:avLst/>
          </a:prstGeom>
          <a:solidFill>
            <a:srgbClr val="FF0000"/>
          </a:solidFill>
        </p:spPr>
        <p:txBody>
          <a:bodyPr wrap="none">
            <a:spAutoFit/>
          </a:bodyPr>
          <a:lstStyle/>
          <a:p>
            <a:pPr algn="ctr"/>
            <a:r>
              <a:rPr lang="zh-CN" altLang="en-US" b="1"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整体销售最优</a:t>
            </a:r>
          </a:p>
        </p:txBody>
      </p:sp>
      <p:sp>
        <p:nvSpPr>
          <p:cNvPr id="37" name="矩形 36"/>
          <p:cNvSpPr/>
          <p:nvPr/>
        </p:nvSpPr>
        <p:spPr>
          <a:xfrm>
            <a:off x="7076604" y="4107869"/>
            <a:ext cx="1695254" cy="692497"/>
          </a:xfrm>
          <a:prstGeom prst="rect">
            <a:avLst/>
          </a:prstGeom>
        </p:spPr>
        <p:txBody>
          <a:bodyPr wrap="square">
            <a:spAutoFit/>
          </a:bodyPr>
          <a:lstStyle/>
          <a:p>
            <a:r>
              <a:rPr lang="zh-CN" altLang="en-US" sz="1300" dirty="0" smtClean="0">
                <a:latin typeface="华文楷体" panose="02010600040101010101" pitchFamily="2" charset="-122"/>
                <a:ea typeface="华文楷体" panose="02010600040101010101" pitchFamily="2" charset="-122"/>
              </a:rPr>
              <a:t>通过输入一定业务规则，最终</a:t>
            </a:r>
            <a:r>
              <a:rPr lang="zh-CN" altLang="en-US" sz="1300" dirty="0">
                <a:latin typeface="华文楷体" panose="02010600040101010101" pitchFamily="2" charset="-122"/>
                <a:ea typeface="华文楷体" panose="02010600040101010101" pitchFamily="2" charset="-122"/>
              </a:rPr>
              <a:t>达到整体的销售优化。</a:t>
            </a:r>
          </a:p>
        </p:txBody>
      </p:sp>
      <p:sp>
        <p:nvSpPr>
          <p:cNvPr id="38" name="TextBox 37"/>
          <p:cNvSpPr txBox="1"/>
          <p:nvPr/>
        </p:nvSpPr>
        <p:spPr>
          <a:xfrm>
            <a:off x="7140402" y="2075646"/>
            <a:ext cx="1469657" cy="307777"/>
          </a:xfrm>
          <a:prstGeom prst="rect">
            <a:avLst/>
          </a:prstGeom>
          <a:noFill/>
        </p:spPr>
        <p:txBody>
          <a:bodyPr vert="horz" wrap="square" rtlCol="0" anchor="ctr" anchorCtr="0">
            <a:spAutoFit/>
          </a:bodyPr>
          <a:lstStyle/>
          <a:p>
            <a:r>
              <a:rPr lang="en-US" altLang="zh-CN" b="1" dirty="0" smtClean="0">
                <a:solidFill>
                  <a:srgbClr val="FF0000"/>
                </a:solidFill>
                <a:latin typeface="微软雅黑" panose="020B0503020204020204" pitchFamily="34" charset="-122"/>
                <a:ea typeface="微软雅黑" panose="020B0503020204020204" pitchFamily="34" charset="-122"/>
              </a:rPr>
              <a:t>Revenue+15%</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
        <p:nvSpPr>
          <p:cNvPr id="31" name="矩形 30"/>
          <p:cNvSpPr/>
          <p:nvPr/>
        </p:nvSpPr>
        <p:spPr>
          <a:xfrm>
            <a:off x="2034710" y="3332390"/>
            <a:ext cx="647343" cy="36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Arial" panose="020B0604020202020204" pitchFamily="34" charset="0"/>
                <a:cs typeface="Arial" panose="020B0604020202020204" pitchFamily="34" charset="0"/>
              </a:rPr>
              <a:t>26%</a:t>
            </a:r>
            <a:endParaRPr lang="zh-CN" alt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71652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rtlCol="0" anchor="ctr" anchorCtr="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64273</TotalTime>
  <Words>1553</Words>
  <Application>Microsoft Office PowerPoint</Application>
  <PresentationFormat>全屏显示(16:9)</PresentationFormat>
  <Paragraphs>218</Paragraphs>
  <Slides>19</Slides>
  <Notes>1</Notes>
  <HiddenSlides>3</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等线</vt:lpstr>
      <vt:lpstr>等线 Light</vt:lpstr>
      <vt:lpstr>华文楷体</vt:lpstr>
      <vt:lpstr>楷体</vt:lpstr>
      <vt:lpstr>宋体</vt:lpstr>
      <vt:lpstr>微软雅黑</vt:lpstr>
      <vt:lpstr>造字工房悦黑体验版常规体</vt:lpstr>
      <vt:lpstr>Arial</vt:lpstr>
      <vt:lpstr>Cambria Math</vt:lpstr>
      <vt:lpstr>Times New Roman</vt:lpstr>
      <vt:lpstr>Wingdings</vt:lpstr>
      <vt:lpstr>Office 主题​​</vt:lpstr>
      <vt:lpstr>PowerPoint 演示文稿</vt:lpstr>
      <vt:lpstr>我们的用户：与京东合作的品牌商</vt:lpstr>
      <vt:lpstr>我们的项目背景—了解品牌商的关注点</vt:lpstr>
      <vt:lpstr>PowerPoint 演示文稿</vt:lpstr>
      <vt:lpstr>本期项目方案：围绕AI+定价，提供四项数据增值服务</vt:lpstr>
      <vt:lpstr>未来项目愿景：做数据的深加工，为品牌商提供增值服务</vt:lpstr>
      <vt:lpstr>产品思路1：潜力市场分析</vt:lpstr>
      <vt:lpstr>产品思路2：品牌吸引力分析</vt:lpstr>
      <vt:lpstr>产品思路3：商品组合智能定价分析</vt:lpstr>
      <vt:lpstr>产品思路4：品牌价格带智能分析</vt:lpstr>
      <vt:lpstr>产品思路5：品牌价格带智能分析</vt:lpstr>
      <vt:lpstr>PowerPoint 演示文稿</vt:lpstr>
      <vt:lpstr>PowerPoint 演示文稿</vt:lpstr>
      <vt:lpstr>PowerPoint 演示文稿</vt:lpstr>
      <vt:lpstr>算法解释</vt:lpstr>
      <vt:lpstr>学习属性特征</vt:lpstr>
      <vt:lpstr>发掘频繁项集</vt:lpstr>
      <vt:lpstr>大规模订单处理</vt:lpstr>
      <vt:lpstr>寻找未来高潜细分市场</vt:lpstr>
    </vt:vector>
  </TitlesOfParts>
  <Company>xx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余帅兵</dc:creator>
  <cp:lastModifiedBy>limen</cp:lastModifiedBy>
  <cp:revision>937</cp:revision>
  <dcterms:created xsi:type="dcterms:W3CDTF">2017-05-16T09:07:31Z</dcterms:created>
  <dcterms:modified xsi:type="dcterms:W3CDTF">2017-09-21T14:10:36Z</dcterms:modified>
</cp:coreProperties>
</file>