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embeddedFontLst>
    <p:embeddedFont>
      <p:font typeface="Fira Code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FiraCode-bold.fntdata"/><Relationship Id="rId14" Type="http://schemas.openxmlformats.org/officeDocument/2006/relationships/slide" Target="slides/slide10.xml"/><Relationship Id="rId36" Type="http://schemas.openxmlformats.org/officeDocument/2006/relationships/font" Target="fonts/FiraCode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7b51334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7b51334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21a1b0d3b2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21a1b0d3b2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23986f0087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23986f0087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21a1b0d3b2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21a1b0d3b2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21a1b0d3b2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21a1b0d3b2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2377fda20c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2377fda20c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21a1b0d3b27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21a1b0d3b27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21a1b0d3b27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21a1b0d3b27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21a1b0d3b27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21a1b0d3b27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21a1b0d3b27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21a1b0d3b27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2377fda20c9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2377fda20c9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377fda20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377fda20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23970382522_7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23970382522_7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23970382522_7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23970382522_7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23986f0087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23986f0087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23b43a604f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23b43a604f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23b43a604f9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23b43a604f9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23986f008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23986f008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23b399a2dde_9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23b399a2dde_9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23970382522_7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23970382522_7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2397038252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2397038252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23970382522_7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23970382522_7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e7b3cc9d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e7b3cc9d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23970382522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23970382522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2397ff0bf7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2397ff0bf7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1a1b0d3b2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1a1b0d3b2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1a1b0d3b2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1a1b0d3b2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1a1b0d3b2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21a1b0d3b2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1a1b0d3b27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21a1b0d3b27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38ffd2a038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238ffd2a038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1a1b0d3b2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21a1b0d3b2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 txBox="1"/>
          <p:nvPr>
            <p:ph hasCustomPrompt="1"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/>
          <p:nvPr>
            <p:ph hasCustomPrompt="1"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/>
          <p:nvPr>
            <p:ph hasCustomPrompt="1"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"/>
          <p:cNvSpPr txBox="1"/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5" name="Google Shape;215;p14"/>
          <p:cNvSpPr txBox="1"/>
          <p:nvPr>
            <p:ph idx="1" type="subTitle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4" name="Google Shape;234;p15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5" name="Google Shape;235;p15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15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7" name="Google Shape;237;p15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15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8" name="Google Shape;258;p16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9" name="Google Shape;259;p16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16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16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2" name="Google Shape;262;p16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3" name="Google Shape;263;p16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16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4" name="Google Shape;284;p17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5" name="Google Shape;285;p17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6" name="Google Shape;286;p17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" name="Google Shape;287;p17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8" name="Google Shape;288;p17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17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0" name="Google Shape;290;p17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17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2" name="Google Shape;292;p17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17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4" name="Google Shape;294;p17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 txBox="1"/>
          <p:nvPr>
            <p:ph hasCustomPrompt="1"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/>
          <p:nvPr>
            <p:ph idx="1" type="subTitle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/>
          <p:nvPr>
            <p:ph hasCustomPrompt="1" idx="2" type="title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/>
          <p:nvPr>
            <p:ph idx="3" type="subTitle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hasCustomPrompt="1" idx="4" type="title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/>
          <p:nvPr>
            <p:ph idx="5" type="subTitle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"/>
          <p:cNvSpPr txBox="1"/>
          <p:nvPr>
            <p:ph idx="1" type="body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19"/>
          <p:cNvSpPr txBox="1"/>
          <p:nvPr>
            <p:ph hasCustomPrompt="1"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/>
          <p:nvPr>
            <p:ph idx="3" type="body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54" name="Google Shape;354;p19"/>
          <p:cNvSpPr txBox="1"/>
          <p:nvPr>
            <p:ph hasCustomPrompt="1"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20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hasCustomPrompt="1"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3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3" name="Google Shape;393;p21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4" name="Google Shape;394;p2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2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9" name="Google Shape;399;p22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0" name="Google Shape;400;p22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1" name="Google Shape;71;p5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2" name="Google Shape;72;p5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7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7" name="Google Shape;147;p9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Relationship Id="rId7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drive.google.com/file/d/1ZK1mk5u5C8-peVVhZtEZ2Uo3HWueYVoq/view" TargetMode="External"/><Relationship Id="rId4" Type="http://schemas.openxmlformats.org/officeDocument/2006/relationships/image" Target="../media/image20.jpg"/><Relationship Id="rId5" Type="http://schemas.openxmlformats.org/officeDocument/2006/relationships/hyperlink" Target="http://drive.google.com/file/d/10Ft6WYLkud8rqa6FedYag8Cc3cFmcjN9/view" TargetMode="External"/><Relationship Id="rId6" Type="http://schemas.openxmlformats.org/officeDocument/2006/relationships/image" Target="../media/image2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drive.google.com/file/d/1bm_I5CMn3gsBoGzrYeWNxeAC6kizSKck/view" TargetMode="External"/><Relationship Id="rId4" Type="http://schemas.openxmlformats.org/officeDocument/2006/relationships/image" Target="../media/image18.jpg"/><Relationship Id="rId5" Type="http://schemas.openxmlformats.org/officeDocument/2006/relationships/hyperlink" Target="http://drive.google.com/file/d/19HGBcI0-lzZGkBf-rGqgmC1kZ2ua1drq/view" TargetMode="External"/><Relationship Id="rId6" Type="http://schemas.openxmlformats.org/officeDocument/2006/relationships/image" Target="../media/image2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drive.google.com/file/d/1MhhDaHW-3b7yaMM4H4eVe2s6n_eckbiR/view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://drive.google.com/file/d/1ReSxhUkoSL-c1oEDZo-kR9BVm0UMYQpv/view" TargetMode="External"/><Relationship Id="rId6" Type="http://schemas.openxmlformats.org/officeDocument/2006/relationships/image" Target="../media/image2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"/>
          <p:cNvSpPr txBox="1"/>
          <p:nvPr>
            <p:ph type="ctrTitle"/>
          </p:nvPr>
        </p:nvSpPr>
        <p:spPr>
          <a:xfrm>
            <a:off x="1413525" y="1144250"/>
            <a:ext cx="63621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Miracle Morning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‘Project</a:t>
            </a:r>
            <a:r>
              <a:rPr lang="en">
                <a:solidFill>
                  <a:schemeClr val="accent2"/>
                </a:solidFill>
              </a:rPr>
              <a:t>’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55" name="Google Shape;455;p25"/>
          <p:cNvSpPr txBox="1"/>
          <p:nvPr>
            <p:ph idx="1" type="subTitle"/>
          </p:nvPr>
        </p:nvSpPr>
        <p:spPr>
          <a:xfrm>
            <a:off x="3784775" y="2870900"/>
            <a:ext cx="4390500" cy="85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Team_leader:  상준님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Team_members: 은영님, 수빈님</a:t>
            </a:r>
            <a:r>
              <a:rPr lang="en"/>
              <a:t>&gt;</a:t>
            </a:r>
            <a:endParaRPr/>
          </a:p>
        </p:txBody>
      </p:sp>
      <p:sp>
        <p:nvSpPr>
          <p:cNvPr id="456" name="Google Shape;456;p25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HTML_CSS_PHP_ONLY K_Digital_Training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57" name="Google Shape;457;p25"/>
          <p:cNvSpPr txBox="1"/>
          <p:nvPr>
            <p:ph idx="2" type="subTitle"/>
          </p:nvPr>
        </p:nvSpPr>
        <p:spPr>
          <a:xfrm>
            <a:off x="2376975" y="1791950"/>
            <a:ext cx="49236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Team</a:t>
            </a:r>
            <a:r>
              <a:rPr lang="en">
                <a:solidFill>
                  <a:schemeClr val="accent1"/>
                </a:solidFill>
              </a:rPr>
              <a:t> Number One </a:t>
            </a:r>
            <a:r>
              <a:rPr lang="en">
                <a:solidFill>
                  <a:schemeClr val="lt2"/>
                </a:solidFill>
              </a:rPr>
              <a:t>1조</a:t>
            </a:r>
            <a:r>
              <a:rPr lang="en">
                <a:solidFill>
                  <a:schemeClr val="accent6"/>
                </a:solidFill>
              </a:rPr>
              <a:t>]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58" name="Google Shape;458;p25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59" name="Google Shape;459;p25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60" name="Google Shape;460;p25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1" name="Google Shape;461;p25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그린_컴퓨터_아트_학원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2" name="Google Shape;462;p25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그린_컴퓨터_아카데미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3" name="Google Shape;463;p25"/>
          <p:cNvSpPr/>
          <p:nvPr/>
        </p:nvSpPr>
        <p:spPr>
          <a:xfrm>
            <a:off x="8650425" y="4758858"/>
            <a:ext cx="188700" cy="18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5"/>
          <p:cNvSpPr/>
          <p:nvPr/>
        </p:nvSpPr>
        <p:spPr>
          <a:xfrm>
            <a:off x="8650425" y="4758858"/>
            <a:ext cx="188700" cy="18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 Internet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‘Desk-research’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31" name="Google Shape;631;p34"/>
          <p:cNvSpPr txBox="1"/>
          <p:nvPr>
            <p:ph idx="1" type="body"/>
          </p:nvPr>
        </p:nvSpPr>
        <p:spPr>
          <a:xfrm>
            <a:off x="2081775" y="1294102"/>
            <a:ext cx="5111400" cy="27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</a:rPr>
              <a:t>Point:</a:t>
            </a:r>
            <a:endParaRPr sz="100">
              <a:solidFill>
                <a:schemeClr val="accent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F8FAFB"/>
              </a:buClr>
              <a:buSzPts val="1600"/>
              <a:buChar char="∗"/>
            </a:pPr>
            <a:r>
              <a:rPr lang="en" sz="1600">
                <a:solidFill>
                  <a:srgbClr val="F8FAFB"/>
                </a:solidFill>
              </a:rPr>
              <a:t>미라클 모닝과 관련된 정보 수집</a:t>
            </a:r>
            <a:endParaRPr sz="1600">
              <a:solidFill>
                <a:srgbClr val="F8FAFB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8FAFB"/>
              </a:buClr>
              <a:buSzPts val="1600"/>
              <a:buChar char="∗"/>
            </a:pPr>
            <a:r>
              <a:rPr lang="en" sz="1600">
                <a:solidFill>
                  <a:srgbClr val="F8FAFB"/>
                </a:solidFill>
              </a:rPr>
              <a:t>미라클 모닝 앱을 검색하여 다운로드하여 사용할 수 있는 앱의 종류와 특징 리서치</a:t>
            </a:r>
            <a:endParaRPr sz="1600">
              <a:solidFill>
                <a:srgbClr val="F8FAFB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8FAFB"/>
              </a:buClr>
              <a:buSzPts val="1600"/>
              <a:buChar char="∗"/>
            </a:pPr>
            <a:r>
              <a:rPr lang="en" sz="1600">
                <a:solidFill>
                  <a:srgbClr val="F8FAFB"/>
                </a:solidFill>
              </a:rPr>
              <a:t>유튜브 등의 영상 플랫폼에서 미라클 모닝 관련 영상을 찾아 시청</a:t>
            </a:r>
            <a:endParaRPr sz="1600">
              <a:solidFill>
                <a:srgbClr val="F8FAFB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8FAFB"/>
              </a:buClr>
              <a:buSzPts val="1600"/>
              <a:buChar char="∗"/>
            </a:pPr>
            <a:r>
              <a:rPr lang="en" sz="1600">
                <a:solidFill>
                  <a:srgbClr val="F8FAFB"/>
                </a:solidFill>
              </a:rPr>
              <a:t>미라클 모닝을 실천하는 사람들과 정보를 공유하고 의견을 나눌 수 있는 커뮤니티 리서치 </a:t>
            </a:r>
            <a:endParaRPr sz="1900">
              <a:solidFill>
                <a:srgbClr val="F8FAFB"/>
              </a:solidFill>
            </a:endParaRPr>
          </a:p>
        </p:txBody>
      </p:sp>
      <p:sp>
        <p:nvSpPr>
          <p:cNvPr id="632" name="Google Shape;632;p34"/>
          <p:cNvSpPr txBox="1"/>
          <p:nvPr>
            <p:ph idx="2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HTML_CSS_PHP_ONLY K_Digital_Training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33" name="Google Shape;633;p34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그린_컴퓨터_아트_학원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34" name="Google Shape;634;p34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그린_컴퓨터_아카데미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635" name="Google Shape;635;p34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636" name="Google Shape;636;p34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37" name="Google Shape;637;p34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38" name="Google Shape;638;p34"/>
          <p:cNvSpPr/>
          <p:nvPr/>
        </p:nvSpPr>
        <p:spPr>
          <a:xfrm>
            <a:off x="8650425" y="4758858"/>
            <a:ext cx="188700" cy="18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4"/>
          <p:cNvSpPr/>
          <p:nvPr/>
        </p:nvSpPr>
        <p:spPr>
          <a:xfrm>
            <a:off x="8650425" y="4758858"/>
            <a:ext cx="188700" cy="18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5"/>
          <p:cNvSpPr txBox="1"/>
          <p:nvPr>
            <p:ph type="title"/>
          </p:nvPr>
        </p:nvSpPr>
        <p:spPr>
          <a:xfrm flipH="1">
            <a:off x="1230500" y="791150"/>
            <a:ext cx="1224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02</a:t>
            </a:r>
            <a:endParaRPr sz="4400">
              <a:solidFill>
                <a:schemeClr val="accent6"/>
              </a:solidFill>
            </a:endParaRPr>
          </a:p>
        </p:txBody>
      </p:sp>
      <p:sp>
        <p:nvSpPr>
          <p:cNvPr id="645" name="Google Shape;645;p35"/>
          <p:cNvSpPr txBox="1"/>
          <p:nvPr>
            <p:ph idx="2" type="title"/>
          </p:nvPr>
        </p:nvSpPr>
        <p:spPr>
          <a:xfrm>
            <a:off x="2243075" y="914900"/>
            <a:ext cx="48237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</a:rPr>
              <a:t>[</a:t>
            </a:r>
            <a:r>
              <a:rPr lang="en" sz="2400">
                <a:solidFill>
                  <a:schemeClr val="accent1"/>
                </a:solidFill>
              </a:rPr>
              <a:t>프로젝트 수행 절차 및 방법</a:t>
            </a:r>
            <a:r>
              <a:rPr lang="en" sz="2400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46" name="Google Shape;646;p35"/>
          <p:cNvSpPr txBox="1"/>
          <p:nvPr/>
        </p:nvSpPr>
        <p:spPr>
          <a:xfrm>
            <a:off x="7563775" y="370852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7" name="Google Shape;647;p35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HTML_CSS_PHP_ONLY K_Digital_Training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8" name="Google Shape;648;p35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그린_컴퓨터_아트_학원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9" name="Google Shape;649;p35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그린_컴퓨터_아카데미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50" name="Google Shape;650;p35"/>
          <p:cNvSpPr/>
          <p:nvPr/>
        </p:nvSpPr>
        <p:spPr>
          <a:xfrm>
            <a:off x="8650425" y="4758858"/>
            <a:ext cx="188700" cy="18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35"/>
          <p:cNvSpPr/>
          <p:nvPr/>
        </p:nvSpPr>
        <p:spPr>
          <a:xfrm>
            <a:off x="8650425" y="4758858"/>
            <a:ext cx="188700" cy="18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652" name="Google Shape;652;p35"/>
          <p:cNvCxnSpPr/>
          <p:nvPr/>
        </p:nvCxnSpPr>
        <p:spPr>
          <a:xfrm>
            <a:off x="1592375" y="1689350"/>
            <a:ext cx="0" cy="23559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3" name="Google Shape;653;p35"/>
          <p:cNvSpPr txBox="1"/>
          <p:nvPr/>
        </p:nvSpPr>
        <p:spPr>
          <a:xfrm>
            <a:off x="1973716" y="1659611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Step 01</a:t>
            </a:r>
            <a:endParaRPr sz="20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4" name="Google Shape;654;p35"/>
          <p:cNvSpPr txBox="1"/>
          <p:nvPr/>
        </p:nvSpPr>
        <p:spPr>
          <a:xfrm>
            <a:off x="3232216" y="1659619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클라이언트 요구 정의서 파악 및 협의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5" name="Google Shape;655;p35"/>
          <p:cNvSpPr txBox="1"/>
          <p:nvPr/>
        </p:nvSpPr>
        <p:spPr>
          <a:xfrm>
            <a:off x="2382216" y="2621871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Step 03</a:t>
            </a:r>
            <a:endParaRPr sz="2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6" name="Google Shape;656;p35"/>
          <p:cNvSpPr txBox="1"/>
          <p:nvPr/>
        </p:nvSpPr>
        <p:spPr>
          <a:xfrm>
            <a:off x="3937232" y="3103891"/>
            <a:ext cx="19749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와이어 프레임 작성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7" name="Google Shape;657;p35"/>
          <p:cNvSpPr txBox="1"/>
          <p:nvPr/>
        </p:nvSpPr>
        <p:spPr>
          <a:xfrm>
            <a:off x="2678727" y="3079778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Step 04</a:t>
            </a:r>
            <a:endParaRPr sz="20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8" name="Google Shape;658;p35"/>
          <p:cNvSpPr txBox="1"/>
          <p:nvPr/>
        </p:nvSpPr>
        <p:spPr>
          <a:xfrm>
            <a:off x="3688549" y="2620319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활용 툴 및 기술 선택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59" name="Google Shape;659;p35"/>
          <p:cNvCxnSpPr/>
          <p:nvPr/>
        </p:nvCxnSpPr>
        <p:spPr>
          <a:xfrm>
            <a:off x="1587836" y="1951814"/>
            <a:ext cx="2634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0" name="Google Shape;660;p35"/>
          <p:cNvCxnSpPr/>
          <p:nvPr/>
        </p:nvCxnSpPr>
        <p:spPr>
          <a:xfrm>
            <a:off x="1587836" y="2913475"/>
            <a:ext cx="7101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1" name="Google Shape;661;p35"/>
          <p:cNvSpPr txBox="1"/>
          <p:nvPr/>
        </p:nvSpPr>
        <p:spPr>
          <a:xfrm>
            <a:off x="2208076" y="2131049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Step 02</a:t>
            </a:r>
            <a:endParaRPr sz="20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2" name="Google Shape;662;p35"/>
          <p:cNvSpPr txBox="1"/>
          <p:nvPr/>
        </p:nvSpPr>
        <p:spPr>
          <a:xfrm>
            <a:off x="3489004" y="2131058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일정 관리표 (간트차트) 제작 및 일정 관리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63" name="Google Shape;663;p35"/>
          <p:cNvCxnSpPr/>
          <p:nvPr/>
        </p:nvCxnSpPr>
        <p:spPr>
          <a:xfrm>
            <a:off x="1600701" y="2430862"/>
            <a:ext cx="4845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4" name="Google Shape;664;p35"/>
          <p:cNvSpPr txBox="1"/>
          <p:nvPr/>
        </p:nvSpPr>
        <p:spPr>
          <a:xfrm>
            <a:off x="6999342" y="751708"/>
            <a:ext cx="781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{</a:t>
            </a:r>
            <a:endParaRPr/>
          </a:p>
        </p:txBody>
      </p:sp>
      <p:sp>
        <p:nvSpPr>
          <p:cNvPr id="665" name="Google Shape;665;p35"/>
          <p:cNvSpPr txBox="1"/>
          <p:nvPr/>
        </p:nvSpPr>
        <p:spPr>
          <a:xfrm>
            <a:off x="2859594" y="3582612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Step 05</a:t>
            </a:r>
            <a:endParaRPr sz="20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6" name="Google Shape;666;p35"/>
          <p:cNvSpPr txBox="1"/>
          <p:nvPr/>
        </p:nvSpPr>
        <p:spPr>
          <a:xfrm>
            <a:off x="4140522" y="3582620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프로젝트 구현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667" name="Google Shape;667;p35"/>
          <p:cNvCxnSpPr/>
          <p:nvPr/>
        </p:nvCxnSpPr>
        <p:spPr>
          <a:xfrm>
            <a:off x="1579100" y="3874805"/>
            <a:ext cx="11727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8" name="Google Shape;668;p35"/>
          <p:cNvCxnSpPr/>
          <p:nvPr/>
        </p:nvCxnSpPr>
        <p:spPr>
          <a:xfrm>
            <a:off x="1587836" y="3396089"/>
            <a:ext cx="9768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36"/>
          <p:cNvSpPr txBox="1"/>
          <p:nvPr>
            <p:ph type="title"/>
          </p:nvPr>
        </p:nvSpPr>
        <p:spPr>
          <a:xfrm>
            <a:off x="1121875" y="1183925"/>
            <a:ext cx="31368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 </a:t>
            </a:r>
            <a:r>
              <a:rPr lang="en">
                <a:solidFill>
                  <a:schemeClr val="lt1"/>
                </a:solidFill>
              </a:rPr>
              <a:t>클라이언트 요구 정의서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‘</a:t>
            </a:r>
            <a:r>
              <a:rPr lang="en">
                <a:solidFill>
                  <a:schemeClr val="accent2"/>
                </a:solidFill>
              </a:rPr>
              <a:t>파악 및 협의’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4" name="Google Shape;674;p36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고객 요구 사항: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리스트 페이지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, 상세페이지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, 수정 페이지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, 작성페이지 필요</a:t>
            </a:r>
            <a:endParaRPr/>
          </a:p>
        </p:txBody>
      </p:sp>
      <p:sp>
        <p:nvSpPr>
          <p:cNvPr id="675" name="Google Shape;675;p36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HTML_CSS_PHP_ONLY K_Digital_Training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76" name="Google Shape;676;p36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그린_컴퓨터_아트_학원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677" name="Google Shape;677;p36"/>
          <p:cNvGrpSpPr/>
          <p:nvPr/>
        </p:nvGrpSpPr>
        <p:grpSpPr>
          <a:xfrm>
            <a:off x="1084825" y="2246100"/>
            <a:ext cx="506100" cy="2323925"/>
            <a:chOff x="1084825" y="2246100"/>
            <a:chExt cx="506100" cy="2323925"/>
          </a:xfrm>
        </p:grpSpPr>
        <p:sp>
          <p:nvSpPr>
            <p:cNvPr id="678" name="Google Shape;678;p3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79" name="Google Shape;679;p36"/>
            <p:cNvCxnSpPr/>
            <p:nvPr/>
          </p:nvCxnSpPr>
          <p:spPr>
            <a:xfrm>
              <a:off x="1337875" y="2246100"/>
              <a:ext cx="0" cy="1687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80" name="Google Shape;680;p36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3"/>
                </a:solidFill>
              </a:rPr>
              <a:t>그린_컴퓨터_아카데미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681" name="Google Shape;681;p36"/>
          <p:cNvGrpSpPr/>
          <p:nvPr/>
        </p:nvGrpSpPr>
        <p:grpSpPr>
          <a:xfrm>
            <a:off x="4994678" y="1173377"/>
            <a:ext cx="3439196" cy="2775803"/>
            <a:chOff x="4994678" y="1173377"/>
            <a:chExt cx="3439196" cy="2775803"/>
          </a:xfrm>
        </p:grpSpPr>
        <p:grpSp>
          <p:nvGrpSpPr>
            <p:cNvPr id="682" name="Google Shape;682;p36"/>
            <p:cNvGrpSpPr/>
            <p:nvPr/>
          </p:nvGrpSpPr>
          <p:grpSpPr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683" name="Google Shape;683;p36"/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684" name="Google Shape;684;p36"/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685" name="Google Shape;685;p36"/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rect b="b" l="l" r="r" t="t"/>
                    <a:pathLst>
                      <a:path extrusionOk="0" h="22753" w="26097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686" name="Google Shape;686;p36"/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rect b="b" l="l" r="r" t="t"/>
                    <a:pathLst>
                      <a:path extrusionOk="0" h="155741" w="26097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687" name="Google Shape;687;p36"/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rect b="b" l="l" r="r" t="t"/>
                  <a:pathLst>
                    <a:path extrusionOk="0" h="9100" w="10627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688" name="Google Shape;688;p36"/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rect b="b" l="l" r="r" t="t"/>
                <a:pathLst>
                  <a:path extrusionOk="0" h="29125" w="94481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689" name="Google Shape;689;p36"/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690" name="Google Shape;690;p36"/>
          <p:cNvPicPr preferRelativeResize="0"/>
          <p:nvPr/>
        </p:nvPicPr>
        <p:blipFill rotWithShape="1">
          <a:blip r:embed="rId3">
            <a:alphaModFix/>
          </a:blip>
          <a:srcRect b="56014" l="0" r="0" t="0"/>
          <a:stretch/>
        </p:blipFill>
        <p:spPr>
          <a:xfrm>
            <a:off x="5150057" y="1311882"/>
            <a:ext cx="3136674" cy="1861402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36"/>
          <p:cNvSpPr/>
          <p:nvPr/>
        </p:nvSpPr>
        <p:spPr>
          <a:xfrm>
            <a:off x="5142575" y="1300825"/>
            <a:ext cx="3136800" cy="18726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36"/>
          <p:cNvSpPr/>
          <p:nvPr/>
        </p:nvSpPr>
        <p:spPr>
          <a:xfrm>
            <a:off x="8650425" y="4758858"/>
            <a:ext cx="188700" cy="18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36"/>
          <p:cNvSpPr/>
          <p:nvPr/>
        </p:nvSpPr>
        <p:spPr>
          <a:xfrm>
            <a:off x="8650425" y="4758858"/>
            <a:ext cx="188700" cy="18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7"/>
          <p:cNvSpPr txBox="1"/>
          <p:nvPr>
            <p:ph type="title"/>
          </p:nvPr>
        </p:nvSpPr>
        <p:spPr>
          <a:xfrm>
            <a:off x="1121875" y="1183925"/>
            <a:ext cx="3033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 </a:t>
            </a:r>
            <a:r>
              <a:rPr lang="en">
                <a:solidFill>
                  <a:schemeClr val="lt1"/>
                </a:solidFill>
              </a:rPr>
              <a:t>클라이언트 요구 </a:t>
            </a:r>
            <a:r>
              <a:rPr lang="en">
                <a:solidFill>
                  <a:schemeClr val="lt1"/>
                </a:solidFill>
              </a:rPr>
              <a:t>정의서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‘</a:t>
            </a:r>
            <a:r>
              <a:rPr lang="en">
                <a:solidFill>
                  <a:schemeClr val="accent2"/>
                </a:solidFill>
              </a:rPr>
              <a:t>파악 및 협의’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9" name="Google Shape;699;p37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통계페이지 추가 협의 : 최근 한달 평균 기상시간, 최근 한달활동 Top3, 수행률 출력 기능이 들어가도록 협의</a:t>
            </a:r>
            <a:endParaRPr/>
          </a:p>
        </p:txBody>
      </p:sp>
      <p:sp>
        <p:nvSpPr>
          <p:cNvPr id="700" name="Google Shape;700;p37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HTML_CSS_PHP_ONLY K_Digital_Training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01" name="Google Shape;701;p37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그린_컴퓨터_아트_학원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702" name="Google Shape;702;p37"/>
          <p:cNvGrpSpPr/>
          <p:nvPr/>
        </p:nvGrpSpPr>
        <p:grpSpPr>
          <a:xfrm>
            <a:off x="1084825" y="2246100"/>
            <a:ext cx="506100" cy="2323925"/>
            <a:chOff x="1084825" y="2246100"/>
            <a:chExt cx="506100" cy="2323925"/>
          </a:xfrm>
        </p:grpSpPr>
        <p:sp>
          <p:nvSpPr>
            <p:cNvPr id="703" name="Google Shape;703;p37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704" name="Google Shape;704;p37"/>
            <p:cNvCxnSpPr/>
            <p:nvPr/>
          </p:nvCxnSpPr>
          <p:spPr>
            <a:xfrm>
              <a:off x="1337875" y="2246100"/>
              <a:ext cx="0" cy="1687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05" name="Google Shape;705;p37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3"/>
                </a:solidFill>
              </a:rPr>
              <a:t>그린_컴퓨터_아카데미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706" name="Google Shape;706;p37"/>
          <p:cNvGrpSpPr/>
          <p:nvPr/>
        </p:nvGrpSpPr>
        <p:grpSpPr>
          <a:xfrm>
            <a:off x="4994678" y="1173377"/>
            <a:ext cx="3439196" cy="2775803"/>
            <a:chOff x="4994678" y="1173377"/>
            <a:chExt cx="3439196" cy="2775803"/>
          </a:xfrm>
        </p:grpSpPr>
        <p:grpSp>
          <p:nvGrpSpPr>
            <p:cNvPr id="707" name="Google Shape;707;p37"/>
            <p:cNvGrpSpPr/>
            <p:nvPr/>
          </p:nvGrpSpPr>
          <p:grpSpPr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708" name="Google Shape;708;p37"/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709" name="Google Shape;709;p37"/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710" name="Google Shape;710;p37"/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rect b="b" l="l" r="r" t="t"/>
                    <a:pathLst>
                      <a:path extrusionOk="0" h="22753" w="26097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711" name="Google Shape;711;p37"/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rect b="b" l="l" r="r" t="t"/>
                    <a:pathLst>
                      <a:path extrusionOk="0" h="155741" w="26097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712" name="Google Shape;712;p37"/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rect b="b" l="l" r="r" t="t"/>
                  <a:pathLst>
                    <a:path extrusionOk="0" h="9100" w="10627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713" name="Google Shape;713;p37"/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rect b="b" l="l" r="r" t="t"/>
                <a:pathLst>
                  <a:path extrusionOk="0" h="29125" w="94481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714" name="Google Shape;714;p37"/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715" name="Google Shape;715;p37"/>
          <p:cNvPicPr preferRelativeResize="0"/>
          <p:nvPr/>
        </p:nvPicPr>
        <p:blipFill rotWithShape="1">
          <a:blip r:embed="rId3">
            <a:alphaModFix/>
          </a:blip>
          <a:srcRect b="0" l="0" r="0" t="94944"/>
          <a:stretch/>
        </p:blipFill>
        <p:spPr>
          <a:xfrm>
            <a:off x="5145075" y="2903032"/>
            <a:ext cx="3138400" cy="20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37"/>
          <p:cNvPicPr preferRelativeResize="0"/>
          <p:nvPr/>
        </p:nvPicPr>
        <p:blipFill rotWithShape="1">
          <a:blip r:embed="rId3">
            <a:alphaModFix/>
          </a:blip>
          <a:srcRect b="18484" l="0" r="0" t="43060"/>
          <a:stretch/>
        </p:blipFill>
        <p:spPr>
          <a:xfrm>
            <a:off x="5145075" y="1285725"/>
            <a:ext cx="3138400" cy="1626025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37"/>
          <p:cNvSpPr/>
          <p:nvPr/>
        </p:nvSpPr>
        <p:spPr>
          <a:xfrm>
            <a:off x="5145075" y="1285725"/>
            <a:ext cx="3138300" cy="18177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37"/>
          <p:cNvSpPr/>
          <p:nvPr/>
        </p:nvSpPr>
        <p:spPr>
          <a:xfrm>
            <a:off x="8650425" y="4758858"/>
            <a:ext cx="188700" cy="18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37"/>
          <p:cNvSpPr/>
          <p:nvPr/>
        </p:nvSpPr>
        <p:spPr>
          <a:xfrm>
            <a:off x="8650425" y="4758858"/>
            <a:ext cx="188700" cy="18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8"/>
          <p:cNvSpPr txBox="1"/>
          <p:nvPr>
            <p:ph type="title"/>
          </p:nvPr>
        </p:nvSpPr>
        <p:spPr>
          <a:xfrm>
            <a:off x="1146600" y="798281"/>
            <a:ext cx="71295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 </a:t>
            </a:r>
            <a:r>
              <a:rPr lang="en"/>
              <a:t>일정 관리표 (간트차트)</a:t>
            </a:r>
            <a:r>
              <a:rPr lang="en"/>
              <a:t>;   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725" name="Google Shape;725;p38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HTML_CSS_PHP_ONLY K_Digital_Training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26" name="Google Shape;726;p38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그린_컴퓨터_아트_학원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727" name="Google Shape;727;p38"/>
          <p:cNvGrpSpPr/>
          <p:nvPr/>
        </p:nvGrpSpPr>
        <p:grpSpPr>
          <a:xfrm>
            <a:off x="1365129" y="1410373"/>
            <a:ext cx="6820853" cy="3008908"/>
            <a:chOff x="1337875" y="1168950"/>
            <a:chExt cx="6846871" cy="3213272"/>
          </a:xfrm>
        </p:grpSpPr>
        <p:sp>
          <p:nvSpPr>
            <p:cNvPr id="728" name="Google Shape;728;p38"/>
            <p:cNvSpPr txBox="1"/>
            <p:nvPr/>
          </p:nvSpPr>
          <p:spPr>
            <a:xfrm>
              <a:off x="7678646" y="3691922"/>
              <a:ext cx="506100" cy="69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729" name="Google Shape;729;p38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30" name="Google Shape;730;p38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그린_컴퓨터_아카데미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731" name="Google Shape;731;p38"/>
          <p:cNvPicPr preferRelativeResize="0"/>
          <p:nvPr/>
        </p:nvPicPr>
        <p:blipFill rotWithShape="1">
          <a:blip r:embed="rId3">
            <a:alphaModFix/>
          </a:blip>
          <a:srcRect b="6785" l="0" r="0" t="0"/>
          <a:stretch/>
        </p:blipFill>
        <p:spPr>
          <a:xfrm>
            <a:off x="1587050" y="1528950"/>
            <a:ext cx="6127201" cy="2370150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38"/>
          <p:cNvSpPr/>
          <p:nvPr/>
        </p:nvSpPr>
        <p:spPr>
          <a:xfrm>
            <a:off x="8650425" y="4758858"/>
            <a:ext cx="188700" cy="18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38"/>
          <p:cNvSpPr/>
          <p:nvPr/>
        </p:nvSpPr>
        <p:spPr>
          <a:xfrm>
            <a:off x="8650425" y="4758858"/>
            <a:ext cx="188700" cy="18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39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구조를 잡는데 사용 &gt;</a:t>
            </a:r>
            <a:endParaRPr/>
          </a:p>
        </p:txBody>
      </p:sp>
      <p:sp>
        <p:nvSpPr>
          <p:cNvPr id="739" name="Google Shape;739;p39"/>
          <p:cNvSpPr txBox="1"/>
          <p:nvPr>
            <p:ph idx="1" type="subTitle"/>
          </p:nvPr>
        </p:nvSpPr>
        <p:spPr>
          <a:xfrm>
            <a:off x="5977231" y="1846231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DB및 쿼리 작성시 사용 &gt;</a:t>
            </a:r>
            <a:endParaRPr/>
          </a:p>
        </p:txBody>
      </p:sp>
      <p:sp>
        <p:nvSpPr>
          <p:cNvPr id="740" name="Google Shape;740;p39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HTML, CSS</a:t>
            </a:r>
            <a:endParaRPr/>
          </a:p>
        </p:txBody>
      </p:sp>
      <p:sp>
        <p:nvSpPr>
          <p:cNvPr id="741" name="Google Shape;741;p39"/>
          <p:cNvSpPr txBox="1"/>
          <p:nvPr>
            <p:ph idx="4" type="subTitle"/>
          </p:nvPr>
        </p:nvSpPr>
        <p:spPr>
          <a:xfrm>
            <a:off x="5901025" y="1365681"/>
            <a:ext cx="294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Mariadb, HeidiSQL</a:t>
            </a:r>
            <a:endParaRPr/>
          </a:p>
        </p:txBody>
      </p:sp>
      <p:sp>
        <p:nvSpPr>
          <p:cNvPr id="742" name="Google Shape;742;p39"/>
          <p:cNvSpPr txBox="1"/>
          <p:nvPr>
            <p:ph idx="5" type="subTitle"/>
          </p:nvPr>
        </p:nvSpPr>
        <p:spPr>
          <a:xfrm>
            <a:off x="5953831" y="3371329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DB와 HTML 연결 &gt;</a:t>
            </a:r>
            <a:endParaRPr/>
          </a:p>
        </p:txBody>
      </p:sp>
      <p:sp>
        <p:nvSpPr>
          <p:cNvPr id="743" name="Google Shape;743;p39"/>
          <p:cNvSpPr txBox="1"/>
          <p:nvPr>
            <p:ph idx="6" type="subTitle"/>
          </p:nvPr>
        </p:nvSpPr>
        <p:spPr>
          <a:xfrm>
            <a:off x="2699925" y="3371333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디자인에 사용 &gt;</a:t>
            </a:r>
            <a:endParaRPr/>
          </a:p>
        </p:txBody>
      </p:sp>
      <p:sp>
        <p:nvSpPr>
          <p:cNvPr id="744" name="Google Shape;744;p39"/>
          <p:cNvSpPr txBox="1"/>
          <p:nvPr>
            <p:ph idx="7" type="subTitle"/>
          </p:nvPr>
        </p:nvSpPr>
        <p:spPr>
          <a:xfrm>
            <a:off x="2623725" y="2826249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Figma, Photoshop</a:t>
            </a:r>
            <a:endParaRPr/>
          </a:p>
        </p:txBody>
      </p:sp>
      <p:sp>
        <p:nvSpPr>
          <p:cNvPr id="745" name="Google Shape;745;p39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</a:t>
            </a:r>
            <a:endParaRPr/>
          </a:p>
        </p:txBody>
      </p:sp>
      <p:sp>
        <p:nvSpPr>
          <p:cNvPr id="746" name="Google Shape;746;p39"/>
          <p:cNvSpPr txBox="1"/>
          <p:nvPr>
            <p:ph type="title"/>
          </p:nvPr>
        </p:nvSpPr>
        <p:spPr>
          <a:xfrm>
            <a:off x="1719525" y="614225"/>
            <a:ext cx="59655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 </a:t>
            </a:r>
            <a:r>
              <a:rPr lang="en"/>
              <a:t>활용 </a:t>
            </a:r>
            <a:r>
              <a:rPr lang="en">
                <a:solidFill>
                  <a:schemeClr val="accent2"/>
                </a:solidFill>
              </a:rPr>
              <a:t>‘개발 및 디자인 툴’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747" name="Google Shape;747;p39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748" name="Google Shape;748;p3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749" name="Google Shape;749;p39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50" name="Google Shape;750;p39"/>
          <p:cNvGrpSpPr/>
          <p:nvPr/>
        </p:nvGrpSpPr>
        <p:grpSpPr>
          <a:xfrm>
            <a:off x="1512551" y="1747850"/>
            <a:ext cx="936424" cy="487500"/>
            <a:chOff x="1665363" y="1706700"/>
            <a:chExt cx="578325" cy="487500"/>
          </a:xfrm>
        </p:grpSpPr>
        <p:sp>
          <p:nvSpPr>
            <p:cNvPr id="751" name="Google Shape;751;p39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3" name="Google Shape;753;p39"/>
          <p:cNvGrpSpPr/>
          <p:nvPr/>
        </p:nvGrpSpPr>
        <p:grpSpPr>
          <a:xfrm>
            <a:off x="4857747" y="1742525"/>
            <a:ext cx="1012300" cy="487500"/>
            <a:chOff x="4764875" y="1706700"/>
            <a:chExt cx="578325" cy="487500"/>
          </a:xfrm>
        </p:grpSpPr>
        <p:sp>
          <p:nvSpPr>
            <p:cNvPr id="754" name="Google Shape;754;p39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6" name="Google Shape;756;p39"/>
          <p:cNvGrpSpPr/>
          <p:nvPr/>
        </p:nvGrpSpPr>
        <p:grpSpPr>
          <a:xfrm>
            <a:off x="4857815" y="3258875"/>
            <a:ext cx="936424" cy="487500"/>
            <a:chOff x="5198688" y="3289450"/>
            <a:chExt cx="578325" cy="487500"/>
          </a:xfrm>
        </p:grpSpPr>
        <p:sp>
          <p:nvSpPr>
            <p:cNvPr id="757" name="Google Shape;757;p39"/>
            <p:cNvSpPr/>
            <p:nvPr/>
          </p:nvSpPr>
          <p:spPr>
            <a:xfrm flipH="1">
              <a:off x="5708313" y="328945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5198688" y="328945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9" name="Google Shape;759;p39"/>
          <p:cNvGrpSpPr/>
          <p:nvPr/>
        </p:nvGrpSpPr>
        <p:grpSpPr>
          <a:xfrm>
            <a:off x="1512476" y="3258875"/>
            <a:ext cx="936498" cy="487500"/>
            <a:chOff x="2099175" y="3289450"/>
            <a:chExt cx="535020" cy="487500"/>
          </a:xfrm>
        </p:grpSpPr>
        <p:sp>
          <p:nvSpPr>
            <p:cNvPr id="760" name="Google Shape;760;p39"/>
            <p:cNvSpPr/>
            <p:nvPr/>
          </p:nvSpPr>
          <p:spPr>
            <a:xfrm flipH="1">
              <a:off x="2608695" y="3289450"/>
              <a:ext cx="255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2099175" y="328945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2" name="Google Shape;762;p39"/>
          <p:cNvSpPr txBox="1"/>
          <p:nvPr>
            <p:ph idx="2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HTML_CSS_PHP_ONLY K_Digital_Training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63" name="Google Shape;763;p39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그린_컴퓨터_아트_학원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64" name="Google Shape;764;p39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그린_컴퓨터_아카데미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765" name="Google Shape;76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635" y="1668498"/>
            <a:ext cx="836261" cy="6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6" name="Google Shape;76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4274" y="1591526"/>
            <a:ext cx="859261" cy="6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Google Shape;767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9913" y="3304608"/>
            <a:ext cx="411015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39"/>
          <p:cNvSpPr txBox="1"/>
          <p:nvPr/>
        </p:nvSpPr>
        <p:spPr>
          <a:xfrm>
            <a:off x="6064300" y="1258900"/>
            <a:ext cx="309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769" name="Google Shape;769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4275" y="3117312"/>
            <a:ext cx="770625" cy="770625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39"/>
          <p:cNvSpPr txBox="1"/>
          <p:nvPr/>
        </p:nvSpPr>
        <p:spPr>
          <a:xfrm>
            <a:off x="7762000" y="1294875"/>
            <a:ext cx="13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771" name="Google Shape;771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90925" y="3282799"/>
            <a:ext cx="298373" cy="443850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39"/>
          <p:cNvSpPr/>
          <p:nvPr/>
        </p:nvSpPr>
        <p:spPr>
          <a:xfrm>
            <a:off x="8650425" y="4758858"/>
            <a:ext cx="188700" cy="18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73" name="Google Shape;773;p39"/>
          <p:cNvSpPr/>
          <p:nvPr/>
        </p:nvSpPr>
        <p:spPr>
          <a:xfrm>
            <a:off x="8650425" y="4758858"/>
            <a:ext cx="188700" cy="18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40"/>
          <p:cNvSpPr txBox="1"/>
          <p:nvPr>
            <p:ph idx="2" type="subTitle"/>
          </p:nvPr>
        </p:nvSpPr>
        <p:spPr>
          <a:xfrm>
            <a:off x="2494725" y="1777538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팀 프로젝트 일정 관리 및 팀원들 간의 소통 &gt;</a:t>
            </a:r>
            <a:endParaRPr/>
          </a:p>
        </p:txBody>
      </p:sp>
      <p:sp>
        <p:nvSpPr>
          <p:cNvPr id="779" name="Google Shape;779;p40"/>
          <p:cNvSpPr txBox="1"/>
          <p:nvPr>
            <p:ph idx="1" type="subTitle"/>
          </p:nvPr>
        </p:nvSpPr>
        <p:spPr>
          <a:xfrm>
            <a:off x="5748631" y="1780011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팀원들 간의 자료 공유 및 소통에 사용 &gt;</a:t>
            </a:r>
            <a:endParaRPr/>
          </a:p>
        </p:txBody>
      </p:sp>
      <p:sp>
        <p:nvSpPr>
          <p:cNvPr id="780" name="Google Shape;780;p40"/>
          <p:cNvSpPr txBox="1"/>
          <p:nvPr>
            <p:ph idx="3" type="subTitle"/>
          </p:nvPr>
        </p:nvSpPr>
        <p:spPr>
          <a:xfrm>
            <a:off x="2494725" y="139964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otion</a:t>
            </a:r>
            <a:endParaRPr/>
          </a:p>
        </p:txBody>
      </p:sp>
      <p:sp>
        <p:nvSpPr>
          <p:cNvPr id="781" name="Google Shape;781;p40"/>
          <p:cNvSpPr txBox="1"/>
          <p:nvPr>
            <p:ph idx="4" type="subTitle"/>
          </p:nvPr>
        </p:nvSpPr>
        <p:spPr>
          <a:xfrm>
            <a:off x="5729225" y="1399651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Drive </a:t>
            </a:r>
            <a:endParaRPr sz="500"/>
          </a:p>
        </p:txBody>
      </p:sp>
      <p:sp>
        <p:nvSpPr>
          <p:cNvPr id="782" name="Google Shape;782;p40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 </a:t>
            </a:r>
            <a:r>
              <a:rPr lang="en"/>
              <a:t>활용 </a:t>
            </a:r>
            <a:r>
              <a:rPr lang="en">
                <a:solidFill>
                  <a:schemeClr val="accent2"/>
                </a:solidFill>
              </a:rPr>
              <a:t>‘협업툴’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783" name="Google Shape;783;p40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784" name="Google Shape;784;p40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785" name="Google Shape;785;p40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86" name="Google Shape;786;p40"/>
          <p:cNvGrpSpPr/>
          <p:nvPr/>
        </p:nvGrpSpPr>
        <p:grpSpPr>
          <a:xfrm>
            <a:off x="1771663" y="1681630"/>
            <a:ext cx="578325" cy="487500"/>
            <a:chOff x="1665363" y="1706700"/>
            <a:chExt cx="578325" cy="487500"/>
          </a:xfrm>
        </p:grpSpPr>
        <p:sp>
          <p:nvSpPr>
            <p:cNvPr id="787" name="Google Shape;787;p40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9" name="Google Shape;789;p40"/>
          <p:cNvGrpSpPr/>
          <p:nvPr/>
        </p:nvGrpSpPr>
        <p:grpSpPr>
          <a:xfrm>
            <a:off x="5099775" y="1681630"/>
            <a:ext cx="578325" cy="487500"/>
            <a:chOff x="4764875" y="1706700"/>
            <a:chExt cx="578325" cy="487500"/>
          </a:xfrm>
        </p:grpSpPr>
        <p:sp>
          <p:nvSpPr>
            <p:cNvPr id="790" name="Google Shape;790;p40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0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2" name="Google Shape;792;p40"/>
          <p:cNvSpPr txBox="1"/>
          <p:nvPr>
            <p:ph idx="2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HTML_CSS_PHP_ONLY K_Digital_Training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93" name="Google Shape;793;p40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그린_컴퓨터_아트_학원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94" name="Google Shape;794;p40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그린_컴퓨터_아카데미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795" name="Google Shape;79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5848" y="1602261"/>
            <a:ext cx="646200" cy="6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6" name="Google Shape;79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1686" y="1636188"/>
            <a:ext cx="578325" cy="578325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Google Shape;797;p40"/>
          <p:cNvSpPr/>
          <p:nvPr/>
        </p:nvSpPr>
        <p:spPr>
          <a:xfrm>
            <a:off x="8650425" y="4758858"/>
            <a:ext cx="188700" cy="18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98" name="Google Shape;798;p40"/>
          <p:cNvSpPr/>
          <p:nvPr/>
        </p:nvSpPr>
        <p:spPr>
          <a:xfrm>
            <a:off x="8650425" y="4758858"/>
            <a:ext cx="188700" cy="18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799" name="Google Shape;799;p40"/>
          <p:cNvGrpSpPr/>
          <p:nvPr/>
        </p:nvGrpSpPr>
        <p:grpSpPr>
          <a:xfrm>
            <a:off x="1771663" y="3233305"/>
            <a:ext cx="578325" cy="487500"/>
            <a:chOff x="1665363" y="1706700"/>
            <a:chExt cx="578325" cy="487500"/>
          </a:xfrm>
        </p:grpSpPr>
        <p:sp>
          <p:nvSpPr>
            <p:cNvPr id="800" name="Google Shape;800;p40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0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02" name="Google Shape;80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1674" y="3187887"/>
            <a:ext cx="578324" cy="578324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40"/>
          <p:cNvSpPr txBox="1"/>
          <p:nvPr>
            <p:ph idx="2" type="subTitle"/>
          </p:nvPr>
        </p:nvSpPr>
        <p:spPr>
          <a:xfrm>
            <a:off x="2530750" y="3262925"/>
            <a:ext cx="22212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팀 프로젝트 버전 및 이슈 관리 &gt;</a:t>
            </a:r>
            <a:endParaRPr/>
          </a:p>
        </p:txBody>
      </p:sp>
      <p:sp>
        <p:nvSpPr>
          <p:cNvPr id="804" name="Google Shape;804;p40"/>
          <p:cNvSpPr txBox="1"/>
          <p:nvPr>
            <p:ph idx="3" type="subTitle"/>
          </p:nvPr>
        </p:nvSpPr>
        <p:spPr>
          <a:xfrm>
            <a:off x="2530750" y="296121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Github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41"/>
          <p:cNvSpPr txBox="1"/>
          <p:nvPr>
            <p:ph type="title"/>
          </p:nvPr>
        </p:nvSpPr>
        <p:spPr>
          <a:xfrm>
            <a:off x="1121875" y="1183925"/>
            <a:ext cx="32349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04 </a:t>
            </a:r>
            <a:r>
              <a:rPr lang="en">
                <a:solidFill>
                  <a:schemeClr val="lt1"/>
                </a:solidFill>
              </a:rPr>
              <a:t>디자인 스케치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0" name="Google Shape;810;p41"/>
          <p:cNvSpPr txBox="1"/>
          <p:nvPr>
            <p:ph idx="1" type="subTitle"/>
          </p:nvPr>
        </p:nvSpPr>
        <p:spPr>
          <a:xfrm>
            <a:off x="1667250" y="2255937"/>
            <a:ext cx="2891100" cy="10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필요한 기능만 넣은 스케치</a:t>
            </a:r>
            <a:endParaRPr/>
          </a:p>
        </p:txBody>
      </p:sp>
      <p:sp>
        <p:nvSpPr>
          <p:cNvPr id="811" name="Google Shape;811;p41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HTML_CSS_PHP_ONLY K_Digital_Training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12" name="Google Shape;812;p41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그린_컴퓨터_아트_학원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813" name="Google Shape;813;p41"/>
          <p:cNvGrpSpPr/>
          <p:nvPr/>
        </p:nvGrpSpPr>
        <p:grpSpPr>
          <a:xfrm>
            <a:off x="1084825" y="2340880"/>
            <a:ext cx="506100" cy="1471002"/>
            <a:chOff x="1084825" y="2246200"/>
            <a:chExt cx="506100" cy="2216700"/>
          </a:xfrm>
        </p:grpSpPr>
        <p:sp>
          <p:nvSpPr>
            <p:cNvPr id="814" name="Google Shape;814;p41"/>
            <p:cNvSpPr txBox="1"/>
            <p:nvPr/>
          </p:nvSpPr>
          <p:spPr>
            <a:xfrm>
              <a:off x="1084825" y="3535000"/>
              <a:ext cx="506100" cy="92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815" name="Google Shape;815;p41"/>
            <p:cNvCxnSpPr>
              <a:endCxn id="814" idx="0"/>
            </p:cNvCxnSpPr>
            <p:nvPr/>
          </p:nvCxnSpPr>
          <p:spPr>
            <a:xfrm>
              <a:off x="1337875" y="2246200"/>
              <a:ext cx="0" cy="12888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16" name="Google Shape;816;p41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3"/>
                </a:solidFill>
              </a:rPr>
              <a:t>그린_컴퓨터_아카데미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817" name="Google Shape;817;p41"/>
          <p:cNvGrpSpPr/>
          <p:nvPr/>
        </p:nvGrpSpPr>
        <p:grpSpPr>
          <a:xfrm>
            <a:off x="4994678" y="1173377"/>
            <a:ext cx="3439196" cy="2775803"/>
            <a:chOff x="4994678" y="1173377"/>
            <a:chExt cx="3439196" cy="2775803"/>
          </a:xfrm>
        </p:grpSpPr>
        <p:grpSp>
          <p:nvGrpSpPr>
            <p:cNvPr id="818" name="Google Shape;818;p41"/>
            <p:cNvGrpSpPr/>
            <p:nvPr/>
          </p:nvGrpSpPr>
          <p:grpSpPr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819" name="Google Shape;819;p41"/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820" name="Google Shape;820;p41"/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821" name="Google Shape;821;p41"/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rect b="b" l="l" r="r" t="t"/>
                    <a:pathLst>
                      <a:path extrusionOk="0" h="22753" w="26097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822" name="Google Shape;822;p41"/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rect b="b" l="l" r="r" t="t"/>
                    <a:pathLst>
                      <a:path extrusionOk="0" h="155741" w="26097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823" name="Google Shape;823;p41"/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rect b="b" l="l" r="r" t="t"/>
                  <a:pathLst>
                    <a:path extrusionOk="0" h="9100" w="10627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824" name="Google Shape;824;p41"/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rect b="b" l="l" r="r" t="t"/>
                <a:pathLst>
                  <a:path extrusionOk="0" h="29125" w="94481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825" name="Google Shape;825;p41"/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826" name="Google Shape;826;p41"/>
          <p:cNvPicPr preferRelativeResize="0"/>
          <p:nvPr/>
        </p:nvPicPr>
        <p:blipFill rotWithShape="1">
          <a:blip r:embed="rId3">
            <a:alphaModFix/>
          </a:blip>
          <a:srcRect b="2812" l="18976" r="22598" t="7605"/>
          <a:stretch/>
        </p:blipFill>
        <p:spPr>
          <a:xfrm>
            <a:off x="5098600" y="1253375"/>
            <a:ext cx="3234748" cy="19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827" name="Google Shape;827;p41"/>
          <p:cNvSpPr/>
          <p:nvPr/>
        </p:nvSpPr>
        <p:spPr>
          <a:xfrm>
            <a:off x="5098600" y="1253375"/>
            <a:ext cx="3234600" cy="19143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41"/>
          <p:cNvSpPr/>
          <p:nvPr/>
        </p:nvSpPr>
        <p:spPr>
          <a:xfrm>
            <a:off x="8650425" y="4758858"/>
            <a:ext cx="188700" cy="18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29" name="Google Shape;829;p41"/>
          <p:cNvSpPr/>
          <p:nvPr/>
        </p:nvSpPr>
        <p:spPr>
          <a:xfrm>
            <a:off x="8650425" y="4758858"/>
            <a:ext cx="188700" cy="18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42"/>
          <p:cNvSpPr txBox="1"/>
          <p:nvPr>
            <p:ph type="title"/>
          </p:nvPr>
        </p:nvSpPr>
        <p:spPr>
          <a:xfrm>
            <a:off x="1121875" y="1183925"/>
            <a:ext cx="32598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04 </a:t>
            </a:r>
            <a:r>
              <a:rPr lang="en">
                <a:solidFill>
                  <a:schemeClr val="lt1"/>
                </a:solidFill>
              </a:rPr>
              <a:t>디자인 스케치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5" name="Google Shape;835;p42"/>
          <p:cNvSpPr txBox="1"/>
          <p:nvPr>
            <p:ph idx="1" type="subTitle"/>
          </p:nvPr>
        </p:nvSpPr>
        <p:spPr>
          <a:xfrm>
            <a:off x="1667250" y="2108173"/>
            <a:ext cx="2891100" cy="123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컨셉에 맞게 수정한 스케치 </a:t>
            </a:r>
            <a:endParaRPr/>
          </a:p>
        </p:txBody>
      </p:sp>
      <p:sp>
        <p:nvSpPr>
          <p:cNvPr id="836" name="Google Shape;836;p42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HTML_CSS_PHP_ONLY K_Digital_Training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37" name="Google Shape;837;p42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그린_컴퓨터_아트_학원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838" name="Google Shape;838;p42"/>
          <p:cNvGrpSpPr/>
          <p:nvPr/>
        </p:nvGrpSpPr>
        <p:grpSpPr>
          <a:xfrm>
            <a:off x="1084825" y="2378589"/>
            <a:ext cx="506100" cy="1471002"/>
            <a:chOff x="1084825" y="2246200"/>
            <a:chExt cx="506100" cy="2216700"/>
          </a:xfrm>
        </p:grpSpPr>
        <p:sp>
          <p:nvSpPr>
            <p:cNvPr id="839" name="Google Shape;839;p42"/>
            <p:cNvSpPr txBox="1"/>
            <p:nvPr/>
          </p:nvSpPr>
          <p:spPr>
            <a:xfrm>
              <a:off x="1084825" y="3535000"/>
              <a:ext cx="506100" cy="92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840" name="Google Shape;840;p42"/>
            <p:cNvCxnSpPr>
              <a:endCxn id="839" idx="0"/>
            </p:cNvCxnSpPr>
            <p:nvPr/>
          </p:nvCxnSpPr>
          <p:spPr>
            <a:xfrm>
              <a:off x="1337875" y="2246200"/>
              <a:ext cx="0" cy="12888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41" name="Google Shape;841;p42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3"/>
                </a:solidFill>
              </a:rPr>
              <a:t>그린_컴퓨터_아카데미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842" name="Google Shape;842;p42"/>
          <p:cNvGrpSpPr/>
          <p:nvPr/>
        </p:nvGrpSpPr>
        <p:grpSpPr>
          <a:xfrm>
            <a:off x="4994678" y="1173377"/>
            <a:ext cx="3439196" cy="2775803"/>
            <a:chOff x="4994678" y="1173377"/>
            <a:chExt cx="3439196" cy="2775803"/>
          </a:xfrm>
        </p:grpSpPr>
        <p:grpSp>
          <p:nvGrpSpPr>
            <p:cNvPr id="843" name="Google Shape;843;p42"/>
            <p:cNvGrpSpPr/>
            <p:nvPr/>
          </p:nvGrpSpPr>
          <p:grpSpPr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844" name="Google Shape;844;p42"/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845" name="Google Shape;845;p42"/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846" name="Google Shape;846;p42"/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rect b="b" l="l" r="r" t="t"/>
                    <a:pathLst>
                      <a:path extrusionOk="0" h="22753" w="26097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847" name="Google Shape;847;p42"/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rect b="b" l="l" r="r" t="t"/>
                    <a:pathLst>
                      <a:path extrusionOk="0" h="155741" w="26097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848" name="Google Shape;848;p42"/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rect b="b" l="l" r="r" t="t"/>
                  <a:pathLst>
                    <a:path extrusionOk="0" h="9100" w="10627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849" name="Google Shape;849;p42"/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rect b="b" l="l" r="r" t="t"/>
                <a:pathLst>
                  <a:path extrusionOk="0" h="29125" w="94481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850" name="Google Shape;850;p42"/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851" name="Google Shape;851;p42"/>
          <p:cNvPicPr preferRelativeResize="0"/>
          <p:nvPr/>
        </p:nvPicPr>
        <p:blipFill rotWithShape="1">
          <a:blip r:embed="rId3">
            <a:alphaModFix/>
          </a:blip>
          <a:srcRect b="13194" l="17896" r="33112" t="26250"/>
          <a:stretch/>
        </p:blipFill>
        <p:spPr>
          <a:xfrm>
            <a:off x="5099500" y="1297100"/>
            <a:ext cx="3204000" cy="1825999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Google Shape;852;p42"/>
          <p:cNvSpPr/>
          <p:nvPr/>
        </p:nvSpPr>
        <p:spPr>
          <a:xfrm>
            <a:off x="5099500" y="1297225"/>
            <a:ext cx="3204000" cy="18261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42"/>
          <p:cNvSpPr/>
          <p:nvPr/>
        </p:nvSpPr>
        <p:spPr>
          <a:xfrm>
            <a:off x="8650425" y="4758858"/>
            <a:ext cx="188700" cy="18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54" name="Google Shape;854;p42"/>
          <p:cNvSpPr/>
          <p:nvPr/>
        </p:nvSpPr>
        <p:spPr>
          <a:xfrm>
            <a:off x="8650425" y="4758858"/>
            <a:ext cx="188700" cy="18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43"/>
          <p:cNvSpPr txBox="1"/>
          <p:nvPr>
            <p:ph type="title"/>
          </p:nvPr>
        </p:nvSpPr>
        <p:spPr>
          <a:xfrm flipH="1">
            <a:off x="1136325" y="646524"/>
            <a:ext cx="36624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05 </a:t>
            </a:r>
            <a:r>
              <a:rPr lang="en" sz="3000"/>
              <a:t>프로젝트 구현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860" name="Google Shape;860;p43"/>
          <p:cNvSpPr txBox="1"/>
          <p:nvPr/>
        </p:nvSpPr>
        <p:spPr>
          <a:xfrm>
            <a:off x="1394918" y="3613743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4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1" name="Google Shape;861;p43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HTML_CSS_PHP_ONLY</a:t>
            </a:r>
            <a:r>
              <a:rPr lang="en">
                <a:solidFill>
                  <a:schemeClr val="accent3"/>
                </a:solidFill>
              </a:rPr>
              <a:t> K_Digital_Training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62" name="Google Shape;862;p43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그린_컴퓨터_아트_학원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63" name="Google Shape;863;p43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그린_컴퓨터_아카데미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64" name="Google Shape;864;p43"/>
          <p:cNvSpPr txBox="1"/>
          <p:nvPr/>
        </p:nvSpPr>
        <p:spPr>
          <a:xfrm>
            <a:off x="2235025" y="1736549"/>
            <a:ext cx="13464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Step 01</a:t>
            </a:r>
            <a:endParaRPr sz="20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5" name="Google Shape;865;p43"/>
          <p:cNvSpPr txBox="1"/>
          <p:nvPr/>
        </p:nvSpPr>
        <p:spPr>
          <a:xfrm>
            <a:off x="2222925" y="2392675"/>
            <a:ext cx="14892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ERD 작성</a:t>
            </a:r>
            <a:endParaRPr sz="20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6" name="Google Shape;866;p43"/>
          <p:cNvSpPr txBox="1"/>
          <p:nvPr/>
        </p:nvSpPr>
        <p:spPr>
          <a:xfrm>
            <a:off x="4566025" y="580074"/>
            <a:ext cx="506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{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867" name="Google Shape;867;p43"/>
          <p:cNvCxnSpPr/>
          <p:nvPr/>
        </p:nvCxnSpPr>
        <p:spPr>
          <a:xfrm>
            <a:off x="1573925" y="1590625"/>
            <a:ext cx="0" cy="20649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8" name="Google Shape;868;p43"/>
          <p:cNvSpPr/>
          <p:nvPr/>
        </p:nvSpPr>
        <p:spPr>
          <a:xfrm>
            <a:off x="8650425" y="4758858"/>
            <a:ext cx="188700" cy="18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869" name="Google Shape;869;p43"/>
          <p:cNvGrpSpPr/>
          <p:nvPr/>
        </p:nvGrpSpPr>
        <p:grpSpPr>
          <a:xfrm>
            <a:off x="5072119" y="1429529"/>
            <a:ext cx="3426471" cy="2765533"/>
            <a:chOff x="4994678" y="1173377"/>
            <a:chExt cx="3439196" cy="2775803"/>
          </a:xfrm>
        </p:grpSpPr>
        <p:grpSp>
          <p:nvGrpSpPr>
            <p:cNvPr id="870" name="Google Shape;870;p43"/>
            <p:cNvGrpSpPr/>
            <p:nvPr/>
          </p:nvGrpSpPr>
          <p:grpSpPr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871" name="Google Shape;871;p43"/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872" name="Google Shape;872;p43"/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873" name="Google Shape;873;p43"/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rect b="b" l="l" r="r" t="t"/>
                    <a:pathLst>
                      <a:path extrusionOk="0" h="22753" w="26097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874" name="Google Shape;874;p43"/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rect b="b" l="l" r="r" t="t"/>
                    <a:pathLst>
                      <a:path extrusionOk="0" h="155741" w="26097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875" name="Google Shape;875;p43"/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rect b="b" l="l" r="r" t="t"/>
                  <a:pathLst>
                    <a:path extrusionOk="0" h="9100" w="10627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876" name="Google Shape;876;p43"/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rect b="b" l="l" r="r" t="t"/>
                <a:pathLst>
                  <a:path extrusionOk="0" h="29125" w="94481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877" name="Google Shape;877;p43"/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78" name="Google Shape;878;p43"/>
          <p:cNvSpPr/>
          <p:nvPr/>
        </p:nvSpPr>
        <p:spPr>
          <a:xfrm>
            <a:off x="5173063" y="1554240"/>
            <a:ext cx="3189000" cy="18456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9" name="Google Shape;879;p43"/>
          <p:cNvPicPr preferRelativeResize="0"/>
          <p:nvPr/>
        </p:nvPicPr>
        <p:blipFill rotWithShape="1">
          <a:blip r:embed="rId3">
            <a:alphaModFix/>
          </a:blip>
          <a:srcRect b="25230" l="22315" r="24285" t="19824"/>
          <a:stretch/>
        </p:blipFill>
        <p:spPr>
          <a:xfrm>
            <a:off x="5173087" y="1554276"/>
            <a:ext cx="3188952" cy="18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</a:t>
            </a:r>
            <a:r>
              <a:rPr lang="en">
                <a:solidFill>
                  <a:schemeClr val="accent2"/>
                </a:solidFill>
              </a:rPr>
              <a:t>‘Members’</a:t>
            </a:r>
            <a:r>
              <a:rPr lang="en"/>
              <a:t>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70" name="Google Shape;470;p26"/>
          <p:cNvSpPr txBox="1"/>
          <p:nvPr>
            <p:ph idx="1" type="subTitle"/>
          </p:nvPr>
        </p:nvSpPr>
        <p:spPr>
          <a:xfrm>
            <a:off x="3199210" y="3621269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두뇌파; 피그마 담당; 리스트 페이지 담당; PPT 작성담당; &gt;</a:t>
            </a:r>
            <a:endParaRPr/>
          </a:p>
        </p:txBody>
      </p:sp>
      <p:sp>
        <p:nvSpPr>
          <p:cNvPr id="471" name="Google Shape;471;p26"/>
          <p:cNvSpPr txBox="1"/>
          <p:nvPr>
            <p:ph idx="2" type="subTitle"/>
          </p:nvPr>
        </p:nvSpPr>
        <p:spPr>
          <a:xfrm>
            <a:off x="3214262" y="2638363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감각파; 디자인 조언; 상세 페이지 담당; 수정 페이지 담당; &gt;</a:t>
            </a:r>
            <a:endParaRPr/>
          </a:p>
        </p:txBody>
      </p:sp>
      <p:sp>
        <p:nvSpPr>
          <p:cNvPr id="472" name="Google Shape;472;p26"/>
          <p:cNvSpPr txBox="1"/>
          <p:nvPr>
            <p:ph idx="3" type="subTitle"/>
          </p:nvPr>
        </p:nvSpPr>
        <p:spPr>
          <a:xfrm>
            <a:off x="3195319" y="23304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Team Member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73" name="Google Shape;473;p26"/>
          <p:cNvSpPr txBox="1"/>
          <p:nvPr>
            <p:ph idx="4" type="subTitle"/>
          </p:nvPr>
        </p:nvSpPr>
        <p:spPr>
          <a:xfrm>
            <a:off x="3195319" y="16554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노력파; 프로젝트 일정관리; 작성 페이지 담당; 통계 페이지 담당; &gt;</a:t>
            </a:r>
            <a:endParaRPr/>
          </a:p>
        </p:txBody>
      </p:sp>
      <p:sp>
        <p:nvSpPr>
          <p:cNvPr id="474" name="Google Shape;474;p26"/>
          <p:cNvSpPr txBox="1"/>
          <p:nvPr>
            <p:ph idx="5" type="subTitle"/>
          </p:nvPr>
        </p:nvSpPr>
        <p:spPr>
          <a:xfrm>
            <a:off x="3195319" y="13475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Team Leader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75" name="Google Shape;475;p26"/>
          <p:cNvSpPr txBox="1"/>
          <p:nvPr>
            <p:ph idx="6" type="subTitle"/>
          </p:nvPr>
        </p:nvSpPr>
        <p:spPr>
          <a:xfrm>
            <a:off x="3199210" y="331335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Team Member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476" name="Google Shape;476;p26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477" name="Google Shape;477;p2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78" name="Google Shape;478;p26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9" name="Google Shape;479;p26"/>
          <p:cNvGrpSpPr/>
          <p:nvPr/>
        </p:nvGrpSpPr>
        <p:grpSpPr>
          <a:xfrm>
            <a:off x="1690428" y="1347569"/>
            <a:ext cx="1386187" cy="859316"/>
            <a:chOff x="4764875" y="1706700"/>
            <a:chExt cx="578325" cy="487500"/>
          </a:xfrm>
        </p:grpSpPr>
        <p:sp>
          <p:nvSpPr>
            <p:cNvPr id="480" name="Google Shape;480;p26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Google Shape;482;p26"/>
          <p:cNvGrpSpPr/>
          <p:nvPr/>
        </p:nvGrpSpPr>
        <p:grpSpPr>
          <a:xfrm>
            <a:off x="1690325" y="3313382"/>
            <a:ext cx="1386187" cy="859316"/>
            <a:chOff x="4764875" y="1706700"/>
            <a:chExt cx="578325" cy="487500"/>
          </a:xfrm>
        </p:grpSpPr>
        <p:sp>
          <p:nvSpPr>
            <p:cNvPr id="483" name="Google Shape;483;p26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6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5" name="Google Shape;485;p26"/>
          <p:cNvSpPr txBox="1"/>
          <p:nvPr>
            <p:ph idx="4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HTML_CSS_PHP_ONLY K_Digital_Training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86" name="Google Shape;486;p26"/>
          <p:cNvSpPr txBox="1"/>
          <p:nvPr>
            <p:ph idx="4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그린_컴퓨터_아트_학원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87" name="Google Shape;487;p26"/>
          <p:cNvSpPr txBox="1"/>
          <p:nvPr>
            <p:ph idx="4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그린_컴퓨터_아카데미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488" name="Google Shape;488;p26"/>
          <p:cNvGrpSpPr/>
          <p:nvPr/>
        </p:nvGrpSpPr>
        <p:grpSpPr>
          <a:xfrm>
            <a:off x="1690119" y="2330469"/>
            <a:ext cx="1386187" cy="859316"/>
            <a:chOff x="4764875" y="1706700"/>
            <a:chExt cx="578325" cy="487500"/>
          </a:xfrm>
        </p:grpSpPr>
        <p:sp>
          <p:nvSpPr>
            <p:cNvPr id="489" name="Google Shape;489;p26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6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91" name="Google Shape;491;p26"/>
          <p:cNvPicPr preferRelativeResize="0"/>
          <p:nvPr/>
        </p:nvPicPr>
        <p:blipFill rotWithShape="1">
          <a:blip r:embed="rId3">
            <a:alphaModFix/>
          </a:blip>
          <a:srcRect b="23341" l="18891" r="60411" t="30097"/>
          <a:stretch/>
        </p:blipFill>
        <p:spPr>
          <a:xfrm>
            <a:off x="2052913" y="1257768"/>
            <a:ext cx="680419" cy="98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26"/>
          <p:cNvPicPr preferRelativeResize="0"/>
          <p:nvPr/>
        </p:nvPicPr>
        <p:blipFill rotWithShape="1">
          <a:blip r:embed="rId3">
            <a:alphaModFix/>
          </a:blip>
          <a:srcRect b="23878" l="42478" r="36824" t="31545"/>
          <a:stretch/>
        </p:blipFill>
        <p:spPr>
          <a:xfrm>
            <a:off x="2052916" y="2278019"/>
            <a:ext cx="680400" cy="940936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26"/>
          <p:cNvSpPr/>
          <p:nvPr/>
        </p:nvSpPr>
        <p:spPr>
          <a:xfrm>
            <a:off x="8650425" y="4758858"/>
            <a:ext cx="188700" cy="18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494" name="Google Shape;494;p26"/>
          <p:cNvPicPr preferRelativeResize="0"/>
          <p:nvPr/>
        </p:nvPicPr>
        <p:blipFill rotWithShape="1">
          <a:blip r:embed="rId4">
            <a:alphaModFix/>
          </a:blip>
          <a:srcRect b="35414" l="66243" r="11645" t="37918"/>
          <a:stretch/>
        </p:blipFill>
        <p:spPr>
          <a:xfrm>
            <a:off x="1995161" y="3291520"/>
            <a:ext cx="823239" cy="98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44"/>
          <p:cNvSpPr txBox="1"/>
          <p:nvPr>
            <p:ph type="title"/>
          </p:nvPr>
        </p:nvSpPr>
        <p:spPr>
          <a:xfrm flipH="1">
            <a:off x="1136325" y="646524"/>
            <a:ext cx="36624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05 프로젝트 구현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885" name="Google Shape;885;p44"/>
          <p:cNvSpPr txBox="1"/>
          <p:nvPr/>
        </p:nvSpPr>
        <p:spPr>
          <a:xfrm>
            <a:off x="1394918" y="3613743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4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6" name="Google Shape;886;p44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HTML_CSS_PHP_ONLY K_Digital_Training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87" name="Google Shape;887;p44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그린_컴퓨터_아트_학원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88" name="Google Shape;888;p44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그린_컴퓨터_아카데미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889" name="Google Shape;889;p44"/>
          <p:cNvSpPr txBox="1"/>
          <p:nvPr/>
        </p:nvSpPr>
        <p:spPr>
          <a:xfrm>
            <a:off x="2235025" y="1736549"/>
            <a:ext cx="13464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Step 02</a:t>
            </a:r>
            <a:endParaRPr sz="20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0" name="Google Shape;890;p44"/>
          <p:cNvSpPr txBox="1"/>
          <p:nvPr/>
        </p:nvSpPr>
        <p:spPr>
          <a:xfrm>
            <a:off x="2314975" y="2385150"/>
            <a:ext cx="11865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DB 생성</a:t>
            </a:r>
            <a:endParaRPr sz="20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1" name="Google Shape;891;p44"/>
          <p:cNvSpPr txBox="1"/>
          <p:nvPr/>
        </p:nvSpPr>
        <p:spPr>
          <a:xfrm>
            <a:off x="4566025" y="580074"/>
            <a:ext cx="506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{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892" name="Google Shape;892;p44"/>
          <p:cNvCxnSpPr/>
          <p:nvPr/>
        </p:nvCxnSpPr>
        <p:spPr>
          <a:xfrm>
            <a:off x="1573925" y="1590625"/>
            <a:ext cx="0" cy="20649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3" name="Google Shape;893;p44"/>
          <p:cNvSpPr/>
          <p:nvPr/>
        </p:nvSpPr>
        <p:spPr>
          <a:xfrm>
            <a:off x="8650425" y="4758858"/>
            <a:ext cx="188700" cy="18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894" name="Google Shape;894;p44"/>
          <p:cNvGrpSpPr/>
          <p:nvPr/>
        </p:nvGrpSpPr>
        <p:grpSpPr>
          <a:xfrm>
            <a:off x="5072119" y="1429529"/>
            <a:ext cx="3426471" cy="2765533"/>
            <a:chOff x="4994678" y="1173377"/>
            <a:chExt cx="3439196" cy="2775803"/>
          </a:xfrm>
        </p:grpSpPr>
        <p:grpSp>
          <p:nvGrpSpPr>
            <p:cNvPr id="895" name="Google Shape;895;p44"/>
            <p:cNvGrpSpPr/>
            <p:nvPr/>
          </p:nvGrpSpPr>
          <p:grpSpPr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896" name="Google Shape;896;p44"/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897" name="Google Shape;897;p44"/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898" name="Google Shape;898;p44"/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rect b="b" l="l" r="r" t="t"/>
                    <a:pathLst>
                      <a:path extrusionOk="0" h="22753" w="26097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899" name="Google Shape;899;p44"/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rect b="b" l="l" r="r" t="t"/>
                    <a:pathLst>
                      <a:path extrusionOk="0" h="155741" w="26097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900" name="Google Shape;900;p44"/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rect b="b" l="l" r="r" t="t"/>
                  <a:pathLst>
                    <a:path extrusionOk="0" h="9100" w="10627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901" name="Google Shape;901;p44"/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rect b="b" l="l" r="r" t="t"/>
                <a:pathLst>
                  <a:path extrusionOk="0" h="29125" w="94481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902" name="Google Shape;902;p44"/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03" name="Google Shape;903;p44"/>
          <p:cNvSpPr/>
          <p:nvPr/>
        </p:nvSpPr>
        <p:spPr>
          <a:xfrm>
            <a:off x="5173063" y="1554240"/>
            <a:ext cx="3189000" cy="18456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4" name="Google Shape;904;p44"/>
          <p:cNvPicPr preferRelativeResize="0"/>
          <p:nvPr/>
        </p:nvPicPr>
        <p:blipFill rotWithShape="1">
          <a:blip r:embed="rId3">
            <a:alphaModFix/>
          </a:blip>
          <a:srcRect b="25419" l="798" r="53285" t="27341"/>
          <a:stretch/>
        </p:blipFill>
        <p:spPr>
          <a:xfrm>
            <a:off x="5173100" y="1554277"/>
            <a:ext cx="3188952" cy="18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45"/>
          <p:cNvSpPr txBox="1"/>
          <p:nvPr>
            <p:ph type="title"/>
          </p:nvPr>
        </p:nvSpPr>
        <p:spPr>
          <a:xfrm flipH="1">
            <a:off x="1136301" y="691775"/>
            <a:ext cx="45081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05 프로젝트 구현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910" name="Google Shape;910;p45"/>
          <p:cNvSpPr txBox="1"/>
          <p:nvPr/>
        </p:nvSpPr>
        <p:spPr>
          <a:xfrm>
            <a:off x="1573918" y="3621268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4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11" name="Google Shape;911;p45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HTML_CSS_PHP_ONLY K_Digital_Training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12" name="Google Shape;912;p45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그린_컴퓨터_아트_학원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13" name="Google Shape;913;p45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그린_컴퓨터_아카데미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14" name="Google Shape;914;p45"/>
          <p:cNvSpPr txBox="1"/>
          <p:nvPr/>
        </p:nvSpPr>
        <p:spPr>
          <a:xfrm>
            <a:off x="2009475" y="2643423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Step 04</a:t>
            </a:r>
            <a:endParaRPr sz="200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15" name="Google Shape;915;p45"/>
          <p:cNvSpPr txBox="1"/>
          <p:nvPr/>
        </p:nvSpPr>
        <p:spPr>
          <a:xfrm>
            <a:off x="5326375" y="736400"/>
            <a:ext cx="506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{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16" name="Google Shape;916;p45"/>
          <p:cNvSpPr txBox="1"/>
          <p:nvPr/>
        </p:nvSpPr>
        <p:spPr>
          <a:xfrm>
            <a:off x="2001222" y="1782596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Step 03</a:t>
            </a:r>
            <a:endParaRPr sz="2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17" name="Google Shape;917;p45"/>
          <p:cNvSpPr txBox="1"/>
          <p:nvPr/>
        </p:nvSpPr>
        <p:spPr>
          <a:xfrm>
            <a:off x="3443687" y="1782579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HTML/CSS 마크업 구현</a:t>
            </a:r>
            <a:endParaRPr sz="20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18" name="Google Shape;918;p45"/>
          <p:cNvSpPr txBox="1"/>
          <p:nvPr/>
        </p:nvSpPr>
        <p:spPr>
          <a:xfrm>
            <a:off x="3438905" y="2667406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PHP로 데이터베이스와 연동하는 기능 구현</a:t>
            </a:r>
            <a:endParaRPr sz="20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919" name="Google Shape;919;p45"/>
          <p:cNvCxnSpPr/>
          <p:nvPr/>
        </p:nvCxnSpPr>
        <p:spPr>
          <a:xfrm>
            <a:off x="1573925" y="1590625"/>
            <a:ext cx="0" cy="20649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0" name="Google Shape;920;p45"/>
          <p:cNvSpPr/>
          <p:nvPr/>
        </p:nvSpPr>
        <p:spPr>
          <a:xfrm>
            <a:off x="8650425" y="4758858"/>
            <a:ext cx="188700" cy="18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46"/>
          <p:cNvSpPr txBox="1"/>
          <p:nvPr>
            <p:ph type="title"/>
          </p:nvPr>
        </p:nvSpPr>
        <p:spPr>
          <a:xfrm flipH="1">
            <a:off x="1136301" y="691775"/>
            <a:ext cx="45081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05 프로젝트 구현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926" name="Google Shape;926;p46"/>
          <p:cNvSpPr txBox="1"/>
          <p:nvPr/>
        </p:nvSpPr>
        <p:spPr>
          <a:xfrm>
            <a:off x="1573918" y="3621268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4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7" name="Google Shape;927;p46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HTML_CSS_PHP_ONLY K_Digital_Training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28" name="Google Shape;928;p46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그린_컴퓨터_아트_학원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29" name="Google Shape;929;p46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그린_컴퓨터_아카데미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30" name="Google Shape;930;p46"/>
          <p:cNvSpPr txBox="1"/>
          <p:nvPr/>
        </p:nvSpPr>
        <p:spPr>
          <a:xfrm>
            <a:off x="5220775" y="683075"/>
            <a:ext cx="506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{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1" name="Google Shape;931;p46"/>
          <p:cNvSpPr txBox="1"/>
          <p:nvPr/>
        </p:nvSpPr>
        <p:spPr>
          <a:xfrm>
            <a:off x="2001222" y="1782596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Step 05</a:t>
            </a:r>
            <a:endParaRPr sz="20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2" name="Google Shape;932;p46"/>
          <p:cNvSpPr txBox="1"/>
          <p:nvPr/>
        </p:nvSpPr>
        <p:spPr>
          <a:xfrm>
            <a:off x="2001225" y="2453800"/>
            <a:ext cx="31629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실행테스트 및 코드리뷰</a:t>
            </a:r>
            <a:endParaRPr sz="20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933" name="Google Shape;933;p46"/>
          <p:cNvCxnSpPr/>
          <p:nvPr/>
        </p:nvCxnSpPr>
        <p:spPr>
          <a:xfrm>
            <a:off x="1573925" y="1590625"/>
            <a:ext cx="0" cy="20649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4" name="Google Shape;934;p46"/>
          <p:cNvSpPr/>
          <p:nvPr/>
        </p:nvSpPr>
        <p:spPr>
          <a:xfrm>
            <a:off x="8650425" y="4758858"/>
            <a:ext cx="188700" cy="18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935" name="Google Shape;935;p46"/>
          <p:cNvGrpSpPr/>
          <p:nvPr/>
        </p:nvGrpSpPr>
        <p:grpSpPr>
          <a:xfrm>
            <a:off x="5220778" y="1474777"/>
            <a:ext cx="3439196" cy="2775803"/>
            <a:chOff x="4994678" y="1173377"/>
            <a:chExt cx="3439196" cy="2775803"/>
          </a:xfrm>
        </p:grpSpPr>
        <p:grpSp>
          <p:nvGrpSpPr>
            <p:cNvPr id="936" name="Google Shape;936;p46"/>
            <p:cNvGrpSpPr/>
            <p:nvPr/>
          </p:nvGrpSpPr>
          <p:grpSpPr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937" name="Google Shape;937;p46"/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938" name="Google Shape;938;p46"/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939" name="Google Shape;939;p46"/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rect b="b" l="l" r="r" t="t"/>
                    <a:pathLst>
                      <a:path extrusionOk="0" h="22753" w="26097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940" name="Google Shape;940;p46"/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rect b="b" l="l" r="r" t="t"/>
                    <a:pathLst>
                      <a:path extrusionOk="0" h="155741" w="26097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941" name="Google Shape;941;p46"/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rect b="b" l="l" r="r" t="t"/>
                  <a:pathLst>
                    <a:path extrusionOk="0" h="9100" w="10627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942" name="Google Shape;942;p46"/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rect b="b" l="l" r="r" t="t"/>
                <a:pathLst>
                  <a:path extrusionOk="0" h="29125" w="94481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943" name="Google Shape;943;p46"/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944" name="Google Shape;944;p46"/>
          <p:cNvPicPr preferRelativeResize="0"/>
          <p:nvPr/>
        </p:nvPicPr>
        <p:blipFill rotWithShape="1">
          <a:blip r:embed="rId3">
            <a:alphaModFix/>
          </a:blip>
          <a:srcRect b="0" l="0" r="13247" t="0"/>
          <a:stretch/>
        </p:blipFill>
        <p:spPr>
          <a:xfrm>
            <a:off x="5371975" y="1597200"/>
            <a:ext cx="3136801" cy="18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4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프로젝트 수행결과 </a:t>
            </a:r>
            <a:r>
              <a:rPr lang="en">
                <a:solidFill>
                  <a:schemeClr val="accent2"/>
                </a:solidFill>
              </a:rPr>
              <a:t>‘시연 순서’</a:t>
            </a:r>
            <a:r>
              <a:rPr lang="en"/>
              <a:t>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950" name="Google Shape;950;p47"/>
          <p:cNvSpPr txBox="1"/>
          <p:nvPr>
            <p:ph idx="1" type="subTitle"/>
          </p:nvPr>
        </p:nvSpPr>
        <p:spPr>
          <a:xfrm>
            <a:off x="3264510" y="1565519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리스트 페이지; &gt;</a:t>
            </a:r>
            <a:endParaRPr/>
          </a:p>
        </p:txBody>
      </p:sp>
      <p:sp>
        <p:nvSpPr>
          <p:cNvPr id="951" name="Google Shape;951;p47"/>
          <p:cNvSpPr txBox="1"/>
          <p:nvPr>
            <p:ph idx="2" type="subTitle"/>
          </p:nvPr>
        </p:nvSpPr>
        <p:spPr>
          <a:xfrm>
            <a:off x="3221787" y="3711063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상세 페이지; 수정 페이지; &gt;</a:t>
            </a:r>
            <a:endParaRPr/>
          </a:p>
        </p:txBody>
      </p:sp>
      <p:sp>
        <p:nvSpPr>
          <p:cNvPr id="952" name="Google Shape;952;p47"/>
          <p:cNvSpPr txBox="1"/>
          <p:nvPr>
            <p:ph idx="3" type="subTitle"/>
          </p:nvPr>
        </p:nvSpPr>
        <p:spPr>
          <a:xfrm>
            <a:off x="3202844" y="34031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은영님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53" name="Google Shape;953;p47"/>
          <p:cNvSpPr txBox="1"/>
          <p:nvPr>
            <p:ph idx="4" type="subTitle"/>
          </p:nvPr>
        </p:nvSpPr>
        <p:spPr>
          <a:xfrm>
            <a:off x="3202844" y="27281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작성 페이지; 통계 페이지; &gt;</a:t>
            </a:r>
            <a:endParaRPr/>
          </a:p>
        </p:txBody>
      </p:sp>
      <p:sp>
        <p:nvSpPr>
          <p:cNvPr id="954" name="Google Shape;954;p47"/>
          <p:cNvSpPr txBox="1"/>
          <p:nvPr>
            <p:ph idx="5" type="subTitle"/>
          </p:nvPr>
        </p:nvSpPr>
        <p:spPr>
          <a:xfrm>
            <a:off x="3202844" y="24202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상준님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55" name="Google Shape;955;p47"/>
          <p:cNvSpPr txBox="1"/>
          <p:nvPr>
            <p:ph idx="6" type="subTitle"/>
          </p:nvPr>
        </p:nvSpPr>
        <p:spPr>
          <a:xfrm>
            <a:off x="3264510" y="125760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수빈님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956" name="Google Shape;956;p47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957" name="Google Shape;957;p47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958" name="Google Shape;958;p47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59" name="Google Shape;959;p47"/>
          <p:cNvGrpSpPr/>
          <p:nvPr/>
        </p:nvGrpSpPr>
        <p:grpSpPr>
          <a:xfrm>
            <a:off x="1690428" y="1347569"/>
            <a:ext cx="1386187" cy="859316"/>
            <a:chOff x="4764875" y="1706700"/>
            <a:chExt cx="578325" cy="487500"/>
          </a:xfrm>
        </p:grpSpPr>
        <p:sp>
          <p:nvSpPr>
            <p:cNvPr id="960" name="Google Shape;960;p47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7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47"/>
          <p:cNvGrpSpPr/>
          <p:nvPr/>
        </p:nvGrpSpPr>
        <p:grpSpPr>
          <a:xfrm>
            <a:off x="1690325" y="3313382"/>
            <a:ext cx="1386187" cy="859316"/>
            <a:chOff x="4764875" y="1706700"/>
            <a:chExt cx="578325" cy="487500"/>
          </a:xfrm>
        </p:grpSpPr>
        <p:sp>
          <p:nvSpPr>
            <p:cNvPr id="963" name="Google Shape;963;p47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7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5" name="Google Shape;965;p47"/>
          <p:cNvSpPr txBox="1"/>
          <p:nvPr>
            <p:ph idx="4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HTML_CSS_PHP_ONLY K_Digital_Training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66" name="Google Shape;966;p47"/>
          <p:cNvSpPr txBox="1"/>
          <p:nvPr>
            <p:ph idx="4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그린_컴퓨터_아트_학원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67" name="Google Shape;967;p47"/>
          <p:cNvSpPr txBox="1"/>
          <p:nvPr>
            <p:ph idx="4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그린_컴퓨터_아카데미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968" name="Google Shape;968;p47"/>
          <p:cNvGrpSpPr/>
          <p:nvPr/>
        </p:nvGrpSpPr>
        <p:grpSpPr>
          <a:xfrm>
            <a:off x="1690119" y="2330469"/>
            <a:ext cx="1386187" cy="859316"/>
            <a:chOff x="4764875" y="1706700"/>
            <a:chExt cx="578325" cy="487500"/>
          </a:xfrm>
        </p:grpSpPr>
        <p:sp>
          <p:nvSpPr>
            <p:cNvPr id="969" name="Google Shape;969;p47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71" name="Google Shape;971;p47"/>
          <p:cNvPicPr preferRelativeResize="0"/>
          <p:nvPr/>
        </p:nvPicPr>
        <p:blipFill rotWithShape="1">
          <a:blip r:embed="rId3">
            <a:alphaModFix/>
          </a:blip>
          <a:srcRect b="23341" l="18891" r="60411" t="30097"/>
          <a:stretch/>
        </p:blipFill>
        <p:spPr>
          <a:xfrm>
            <a:off x="2060438" y="2330468"/>
            <a:ext cx="680419" cy="98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2" name="Google Shape;972;p47"/>
          <p:cNvPicPr preferRelativeResize="0"/>
          <p:nvPr/>
        </p:nvPicPr>
        <p:blipFill rotWithShape="1">
          <a:blip r:embed="rId3">
            <a:alphaModFix/>
          </a:blip>
          <a:srcRect b="23878" l="42478" r="36824" t="31545"/>
          <a:stretch/>
        </p:blipFill>
        <p:spPr>
          <a:xfrm>
            <a:off x="2060441" y="3350719"/>
            <a:ext cx="680400" cy="940936"/>
          </a:xfrm>
          <a:prstGeom prst="rect">
            <a:avLst/>
          </a:prstGeom>
          <a:noFill/>
          <a:ln>
            <a:noFill/>
          </a:ln>
        </p:spPr>
      </p:pic>
      <p:sp>
        <p:nvSpPr>
          <p:cNvPr id="973" name="Google Shape;973;p47"/>
          <p:cNvSpPr/>
          <p:nvPr/>
        </p:nvSpPr>
        <p:spPr>
          <a:xfrm>
            <a:off x="8650425" y="4758858"/>
            <a:ext cx="188700" cy="18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974" name="Google Shape;974;p47"/>
          <p:cNvPicPr preferRelativeResize="0"/>
          <p:nvPr/>
        </p:nvPicPr>
        <p:blipFill rotWithShape="1">
          <a:blip r:embed="rId4">
            <a:alphaModFix/>
          </a:blip>
          <a:srcRect b="35414" l="66243" r="11645" t="37918"/>
          <a:stretch/>
        </p:blipFill>
        <p:spPr>
          <a:xfrm>
            <a:off x="2060461" y="1235770"/>
            <a:ext cx="823239" cy="98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8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자체평가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‘순서’</a:t>
            </a:r>
            <a:r>
              <a:rPr lang="en"/>
              <a:t>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980" name="Google Shape;980;p48"/>
          <p:cNvSpPr txBox="1"/>
          <p:nvPr>
            <p:ph idx="3" type="subTitle"/>
          </p:nvPr>
        </p:nvSpPr>
        <p:spPr>
          <a:xfrm>
            <a:off x="6733525" y="2186675"/>
            <a:ext cx="9816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은영님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81" name="Google Shape;981;p48"/>
          <p:cNvSpPr txBox="1"/>
          <p:nvPr>
            <p:ph idx="5" type="subTitle"/>
          </p:nvPr>
        </p:nvSpPr>
        <p:spPr>
          <a:xfrm>
            <a:off x="4296463" y="2186663"/>
            <a:ext cx="10506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상준님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82" name="Google Shape;982;p48"/>
          <p:cNvSpPr txBox="1"/>
          <p:nvPr>
            <p:ph idx="6" type="subTitle"/>
          </p:nvPr>
        </p:nvSpPr>
        <p:spPr>
          <a:xfrm>
            <a:off x="1974745" y="2186675"/>
            <a:ext cx="9816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수빈님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983" name="Google Shape;983;p48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984" name="Google Shape;984;p48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985" name="Google Shape;985;p48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86" name="Google Shape;986;p48"/>
          <p:cNvGrpSpPr/>
          <p:nvPr/>
        </p:nvGrpSpPr>
        <p:grpSpPr>
          <a:xfrm>
            <a:off x="6514012" y="1310394"/>
            <a:ext cx="1386187" cy="859316"/>
            <a:chOff x="4764875" y="1706700"/>
            <a:chExt cx="578325" cy="487500"/>
          </a:xfrm>
        </p:grpSpPr>
        <p:sp>
          <p:nvSpPr>
            <p:cNvPr id="987" name="Google Shape;987;p48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9" name="Google Shape;989;p48"/>
          <p:cNvSpPr txBox="1"/>
          <p:nvPr>
            <p:ph idx="4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HTML_CSS_PHP_ONLY K_Digital_Training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90" name="Google Shape;990;p48"/>
          <p:cNvSpPr txBox="1"/>
          <p:nvPr>
            <p:ph idx="4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그린_컴퓨터_아트_학원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991" name="Google Shape;991;p48"/>
          <p:cNvSpPr txBox="1"/>
          <p:nvPr>
            <p:ph idx="4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그린_컴퓨터_아카데미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992" name="Google Shape;992;p48"/>
          <p:cNvGrpSpPr/>
          <p:nvPr/>
        </p:nvGrpSpPr>
        <p:grpSpPr>
          <a:xfrm>
            <a:off x="4052469" y="1319544"/>
            <a:ext cx="1386187" cy="859316"/>
            <a:chOff x="4764875" y="1706700"/>
            <a:chExt cx="578325" cy="487500"/>
          </a:xfrm>
        </p:grpSpPr>
        <p:sp>
          <p:nvSpPr>
            <p:cNvPr id="993" name="Google Shape;993;p48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8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95" name="Google Shape;995;p48"/>
          <p:cNvPicPr preferRelativeResize="0"/>
          <p:nvPr/>
        </p:nvPicPr>
        <p:blipFill rotWithShape="1">
          <a:blip r:embed="rId3">
            <a:alphaModFix/>
          </a:blip>
          <a:srcRect b="23341" l="18891" r="60411" t="30097"/>
          <a:stretch/>
        </p:blipFill>
        <p:spPr>
          <a:xfrm>
            <a:off x="4460388" y="1181568"/>
            <a:ext cx="680419" cy="98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6" name="Google Shape;996;p48"/>
          <p:cNvPicPr preferRelativeResize="0"/>
          <p:nvPr/>
        </p:nvPicPr>
        <p:blipFill rotWithShape="1">
          <a:blip r:embed="rId3">
            <a:alphaModFix/>
          </a:blip>
          <a:srcRect b="23878" l="42478" r="36824" t="31545"/>
          <a:stretch/>
        </p:blipFill>
        <p:spPr>
          <a:xfrm>
            <a:off x="6876441" y="1269581"/>
            <a:ext cx="680400" cy="940936"/>
          </a:xfrm>
          <a:prstGeom prst="rect">
            <a:avLst/>
          </a:prstGeom>
          <a:noFill/>
          <a:ln>
            <a:noFill/>
          </a:ln>
        </p:spPr>
      </p:pic>
      <p:sp>
        <p:nvSpPr>
          <p:cNvPr id="997" name="Google Shape;997;p48"/>
          <p:cNvSpPr/>
          <p:nvPr/>
        </p:nvSpPr>
        <p:spPr>
          <a:xfrm>
            <a:off x="8650425" y="4758858"/>
            <a:ext cx="188700" cy="18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998" name="Google Shape;998;p48"/>
          <p:cNvPicPr preferRelativeResize="0"/>
          <p:nvPr/>
        </p:nvPicPr>
        <p:blipFill rotWithShape="1">
          <a:blip r:embed="rId4">
            <a:alphaModFix/>
          </a:blip>
          <a:srcRect b="35414" l="66243" r="11645" t="37918"/>
          <a:stretch/>
        </p:blipFill>
        <p:spPr>
          <a:xfrm>
            <a:off x="1977723" y="1181583"/>
            <a:ext cx="823239" cy="9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999" name="Google Shape;999;p48"/>
          <p:cNvSpPr txBox="1"/>
          <p:nvPr/>
        </p:nvSpPr>
        <p:spPr>
          <a:xfrm>
            <a:off x="1414975" y="2584800"/>
            <a:ext cx="2319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</a:t>
            </a:r>
            <a:r>
              <a:rPr lang="en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p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&gt; 느낀 점 : 협업과 코드 리뷰의 중요성 &lt;/</a:t>
            </a:r>
            <a:r>
              <a:rPr lang="en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p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&gt;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</a:t>
            </a:r>
            <a:r>
              <a:rPr lang="en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p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&gt; 아쉬운 점 : 수행 여부 구현 방식 &lt;/</a:t>
            </a:r>
            <a:r>
              <a:rPr lang="en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p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&gt;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1000" name="Google Shape;1000;p48"/>
          <p:cNvGrpSpPr/>
          <p:nvPr/>
        </p:nvGrpSpPr>
        <p:grpSpPr>
          <a:xfrm>
            <a:off x="1766469" y="1319544"/>
            <a:ext cx="1386187" cy="859316"/>
            <a:chOff x="4764875" y="1706700"/>
            <a:chExt cx="578325" cy="487500"/>
          </a:xfrm>
        </p:grpSpPr>
        <p:sp>
          <p:nvSpPr>
            <p:cNvPr id="1001" name="Google Shape;1001;p48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3" name="Google Shape;1003;p48"/>
          <p:cNvSpPr txBox="1"/>
          <p:nvPr/>
        </p:nvSpPr>
        <p:spPr>
          <a:xfrm>
            <a:off x="3658375" y="2330900"/>
            <a:ext cx="2428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</a:t>
            </a:r>
            <a:r>
              <a:rPr lang="en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p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&gt; 느낀 점 : 개발 중에 발생한 오류 중 오타로 인한 오류가 많았습니다.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&lt;/</a:t>
            </a:r>
            <a:r>
              <a:rPr lang="en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p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&gt;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</a:t>
            </a:r>
            <a:r>
              <a:rPr lang="en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p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&gt; 아쉬운 점 : 분석 페이지에 동적인 그래프 표시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&lt;/</a:t>
            </a:r>
            <a:r>
              <a:rPr lang="en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p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&gt;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4" name="Google Shape;1004;p48"/>
          <p:cNvSpPr txBox="1"/>
          <p:nvPr/>
        </p:nvSpPr>
        <p:spPr>
          <a:xfrm>
            <a:off x="6087200" y="2508600"/>
            <a:ext cx="2548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</a:t>
            </a:r>
            <a:r>
              <a:rPr lang="en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p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&gt; 느낀 점 : 구상한 화면과 실제로 구현하는 것의 차이점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&lt;/</a:t>
            </a:r>
            <a:r>
              <a:rPr lang="en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p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&gt;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</a:t>
            </a:r>
            <a:r>
              <a:rPr lang="en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p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&gt; 아쉬운 점 : 삭제 버튼이 있으면 사용자 편의상 더 좋았을 것 같다. 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&lt;/</a:t>
            </a:r>
            <a:r>
              <a:rPr lang="en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p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&gt;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49"/>
          <p:cNvSpPr txBox="1"/>
          <p:nvPr>
            <p:ph type="title"/>
          </p:nvPr>
        </p:nvSpPr>
        <p:spPr>
          <a:xfrm>
            <a:off x="1508375" y="990531"/>
            <a:ext cx="6863100" cy="21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The End</a:t>
            </a:r>
            <a:r>
              <a:rPr lang="en"/>
              <a:t>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solidFill>
                  <a:schemeClr val="accent2"/>
                </a:solidFill>
              </a:rPr>
              <a:t>Team Number One</a:t>
            </a:r>
            <a:r>
              <a:rPr lang="en" sz="5300">
                <a:solidFill>
                  <a:schemeClr val="accent2"/>
                </a:solidFill>
              </a:rPr>
              <a:t>;</a:t>
            </a:r>
            <a:r>
              <a:rPr lang="en" sz="5000">
                <a:solidFill>
                  <a:schemeClr val="accent2"/>
                </a:solidFill>
              </a:rPr>
              <a:t> 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1010" name="Google Shape;1010;p49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HTML_CSS_PHP_ONLY K_Digital_Training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11" name="Google Shape;1011;p49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그린_컴퓨터_아트_학원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12" name="Google Shape;1012;p49"/>
          <p:cNvSpPr txBox="1"/>
          <p:nvPr/>
        </p:nvSpPr>
        <p:spPr>
          <a:xfrm>
            <a:off x="1639725" y="3144818"/>
            <a:ext cx="506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3" name="Google Shape;1013;p49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그린_컴퓨터_아카데미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14" name="Google Shape;1014;p49"/>
          <p:cNvSpPr/>
          <p:nvPr/>
        </p:nvSpPr>
        <p:spPr>
          <a:xfrm>
            <a:off x="8650425" y="4758858"/>
            <a:ext cx="188700" cy="18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49"/>
          <p:cNvSpPr/>
          <p:nvPr/>
        </p:nvSpPr>
        <p:spPr>
          <a:xfrm>
            <a:off x="8650425" y="4758858"/>
            <a:ext cx="188700" cy="18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50"/>
          <p:cNvSpPr txBox="1"/>
          <p:nvPr>
            <p:ph type="title"/>
          </p:nvPr>
        </p:nvSpPr>
        <p:spPr>
          <a:xfrm>
            <a:off x="2081652" y="573240"/>
            <a:ext cx="5010600" cy="9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리스트 페이지 </a:t>
            </a:r>
            <a:r>
              <a:rPr lang="en">
                <a:solidFill>
                  <a:schemeClr val="accent2"/>
                </a:solidFill>
              </a:rPr>
              <a:t>‘시연 영상’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1" name="Google Shape;1021;p50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HTML_CSS_PHP_ONLY K_Digital_Training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22" name="Google Shape;1022;p50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그린_컴퓨터_아트_학원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23" name="Google Shape;1023;p50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3"/>
                </a:solidFill>
              </a:rPr>
              <a:t>그린_컴퓨터_아카데미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1024" name="Google Shape;1024;p50"/>
          <p:cNvGrpSpPr/>
          <p:nvPr/>
        </p:nvGrpSpPr>
        <p:grpSpPr>
          <a:xfrm>
            <a:off x="5166619" y="1472427"/>
            <a:ext cx="3439196" cy="2775803"/>
            <a:chOff x="4994678" y="1173377"/>
            <a:chExt cx="3439196" cy="2775803"/>
          </a:xfrm>
        </p:grpSpPr>
        <p:grpSp>
          <p:nvGrpSpPr>
            <p:cNvPr id="1025" name="Google Shape;1025;p50"/>
            <p:cNvGrpSpPr/>
            <p:nvPr/>
          </p:nvGrpSpPr>
          <p:grpSpPr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1026" name="Google Shape;1026;p50"/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1027" name="Google Shape;1027;p50"/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1028" name="Google Shape;1028;p50"/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rect b="b" l="l" r="r" t="t"/>
                    <a:pathLst>
                      <a:path extrusionOk="0" h="22753" w="26097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1029" name="Google Shape;1029;p50"/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rect b="b" l="l" r="r" t="t"/>
                    <a:pathLst>
                      <a:path extrusionOk="0" h="155741" w="26097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1030" name="Google Shape;1030;p50"/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rect b="b" l="l" r="r" t="t"/>
                  <a:pathLst>
                    <a:path extrusionOk="0" h="9100" w="10627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1031" name="Google Shape;1031;p50"/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rect b="b" l="l" r="r" t="t"/>
                <a:pathLst>
                  <a:path extrusionOk="0" h="29125" w="94481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1032" name="Google Shape;1032;p50"/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33" name="Google Shape;1033;p50"/>
          <p:cNvSpPr/>
          <p:nvPr/>
        </p:nvSpPr>
        <p:spPr>
          <a:xfrm>
            <a:off x="8650425" y="4758858"/>
            <a:ext cx="188700" cy="18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1034" name="Google Shape;1034;p50"/>
          <p:cNvGrpSpPr/>
          <p:nvPr/>
        </p:nvGrpSpPr>
        <p:grpSpPr>
          <a:xfrm>
            <a:off x="1184775" y="1472427"/>
            <a:ext cx="3439196" cy="2775803"/>
            <a:chOff x="4994678" y="1173377"/>
            <a:chExt cx="3439196" cy="2775803"/>
          </a:xfrm>
        </p:grpSpPr>
        <p:grpSp>
          <p:nvGrpSpPr>
            <p:cNvPr id="1035" name="Google Shape;1035;p50"/>
            <p:cNvGrpSpPr/>
            <p:nvPr/>
          </p:nvGrpSpPr>
          <p:grpSpPr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1036" name="Google Shape;1036;p50"/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1037" name="Google Shape;1037;p50"/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1038" name="Google Shape;1038;p50"/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rect b="b" l="l" r="r" t="t"/>
                    <a:pathLst>
                      <a:path extrusionOk="0" h="22753" w="26097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1039" name="Google Shape;1039;p50"/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rect b="b" l="l" r="r" t="t"/>
                    <a:pathLst>
                      <a:path extrusionOk="0" h="155741" w="26097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1040" name="Google Shape;1040;p50"/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rect b="b" l="l" r="r" t="t"/>
                  <a:pathLst>
                    <a:path extrusionOk="0" h="9100" w="10627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1041" name="Google Shape;1041;p50"/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rect b="b" l="l" r="r" t="t"/>
                <a:pathLst>
                  <a:path extrusionOk="0" h="29125" w="94481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1042" name="Google Shape;1042;p50"/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43" name="Google Shape;1043;p50"/>
          <p:cNvSpPr txBox="1"/>
          <p:nvPr/>
        </p:nvSpPr>
        <p:spPr>
          <a:xfrm>
            <a:off x="3471710" y="3885729"/>
            <a:ext cx="106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Code"/>
                <a:ea typeface="Fira Code"/>
                <a:cs typeface="Fira Code"/>
                <a:sym typeface="Fira Code"/>
              </a:rPr>
              <a:t>Pagination</a:t>
            </a:r>
            <a:endParaRPr sz="1000"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4" name="Google Shape;1044;p50"/>
          <p:cNvSpPr txBox="1"/>
          <p:nvPr/>
        </p:nvSpPr>
        <p:spPr>
          <a:xfrm>
            <a:off x="7445409" y="3909525"/>
            <a:ext cx="126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Code"/>
                <a:ea typeface="Fira Code"/>
                <a:cs typeface="Fira Code"/>
                <a:sym typeface="Fira Code"/>
              </a:rPr>
              <a:t>CompleteCheck</a:t>
            </a:r>
            <a:endParaRPr sz="1000"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1045" name="Google Shape;1045;p50" title="is_co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7066" y="1609875"/>
            <a:ext cx="3124402" cy="1790449"/>
          </a:xfrm>
          <a:prstGeom prst="rect">
            <a:avLst/>
          </a:prstGeom>
          <a:noFill/>
          <a:ln>
            <a:noFill/>
          </a:ln>
        </p:spPr>
      </p:pic>
      <p:sp>
        <p:nvSpPr>
          <p:cNvPr id="1046" name="Google Shape;1046;p50"/>
          <p:cNvSpPr/>
          <p:nvPr/>
        </p:nvSpPr>
        <p:spPr>
          <a:xfrm>
            <a:off x="8650425" y="4758858"/>
            <a:ext cx="188700" cy="18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047" name="Google Shape;1047;p50" title="미라클 모닝 - Chrome 2023-04-27 13-05-44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42441" y="1622450"/>
            <a:ext cx="3124402" cy="177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51"/>
          <p:cNvSpPr txBox="1"/>
          <p:nvPr>
            <p:ph type="title"/>
          </p:nvPr>
        </p:nvSpPr>
        <p:spPr>
          <a:xfrm>
            <a:off x="2098175" y="580800"/>
            <a:ext cx="5622900" cy="9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작성</a:t>
            </a:r>
            <a:r>
              <a:rPr lang="en">
                <a:solidFill>
                  <a:schemeClr val="lt1"/>
                </a:solidFill>
              </a:rPr>
              <a:t> / 분석페이지 </a:t>
            </a:r>
            <a:r>
              <a:rPr lang="en">
                <a:solidFill>
                  <a:schemeClr val="accent2"/>
                </a:solidFill>
              </a:rPr>
              <a:t>‘시연 영상’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3" name="Google Shape;1053;p51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HTML_CSS_PHP_ONLY K_Digital_Training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54" name="Google Shape;1054;p51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그린_컴퓨터_아트_학원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55" name="Google Shape;1055;p51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3"/>
                </a:solidFill>
              </a:rPr>
              <a:t>그린_컴퓨터_아카데미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1056" name="Google Shape;1056;p51"/>
          <p:cNvGrpSpPr/>
          <p:nvPr/>
        </p:nvGrpSpPr>
        <p:grpSpPr>
          <a:xfrm>
            <a:off x="5166619" y="1472427"/>
            <a:ext cx="3439196" cy="2775803"/>
            <a:chOff x="4994678" y="1173377"/>
            <a:chExt cx="3439196" cy="2775803"/>
          </a:xfrm>
        </p:grpSpPr>
        <p:grpSp>
          <p:nvGrpSpPr>
            <p:cNvPr id="1057" name="Google Shape;1057;p51"/>
            <p:cNvGrpSpPr/>
            <p:nvPr/>
          </p:nvGrpSpPr>
          <p:grpSpPr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1058" name="Google Shape;1058;p51"/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1059" name="Google Shape;1059;p51"/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1060" name="Google Shape;1060;p51"/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rect b="b" l="l" r="r" t="t"/>
                    <a:pathLst>
                      <a:path extrusionOk="0" h="22753" w="26097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1061" name="Google Shape;1061;p51"/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rect b="b" l="l" r="r" t="t"/>
                    <a:pathLst>
                      <a:path extrusionOk="0" h="155741" w="26097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1062" name="Google Shape;1062;p51"/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rect b="b" l="l" r="r" t="t"/>
                  <a:pathLst>
                    <a:path extrusionOk="0" h="9100" w="10627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1063" name="Google Shape;1063;p51"/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rect b="b" l="l" r="r" t="t"/>
                <a:pathLst>
                  <a:path extrusionOk="0" h="29125" w="94481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1064" name="Google Shape;1064;p51"/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65" name="Google Shape;1065;p51"/>
          <p:cNvSpPr/>
          <p:nvPr/>
        </p:nvSpPr>
        <p:spPr>
          <a:xfrm>
            <a:off x="8650425" y="4758858"/>
            <a:ext cx="188700" cy="18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1066" name="Google Shape;1066;p51"/>
          <p:cNvGrpSpPr/>
          <p:nvPr/>
        </p:nvGrpSpPr>
        <p:grpSpPr>
          <a:xfrm>
            <a:off x="1184775" y="1472427"/>
            <a:ext cx="3439196" cy="2775803"/>
            <a:chOff x="4994678" y="1173377"/>
            <a:chExt cx="3439196" cy="2775803"/>
          </a:xfrm>
        </p:grpSpPr>
        <p:grpSp>
          <p:nvGrpSpPr>
            <p:cNvPr id="1067" name="Google Shape;1067;p51"/>
            <p:cNvGrpSpPr/>
            <p:nvPr/>
          </p:nvGrpSpPr>
          <p:grpSpPr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1068" name="Google Shape;1068;p51"/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1069" name="Google Shape;1069;p51"/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1070" name="Google Shape;1070;p51"/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rect b="b" l="l" r="r" t="t"/>
                    <a:pathLst>
                      <a:path extrusionOk="0" h="22753" w="26097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1071" name="Google Shape;1071;p51"/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rect b="b" l="l" r="r" t="t"/>
                    <a:pathLst>
                      <a:path extrusionOk="0" h="155741" w="26097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1072" name="Google Shape;1072;p51"/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rect b="b" l="l" r="r" t="t"/>
                  <a:pathLst>
                    <a:path extrusionOk="0" h="9100" w="10627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1073" name="Google Shape;1073;p51"/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rect b="b" l="l" r="r" t="t"/>
                <a:pathLst>
                  <a:path extrusionOk="0" h="29125" w="94481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1074" name="Google Shape;1074;p51"/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75" name="Google Shape;1075;p51"/>
          <p:cNvSpPr txBox="1"/>
          <p:nvPr/>
        </p:nvSpPr>
        <p:spPr>
          <a:xfrm>
            <a:off x="3471710" y="3885729"/>
            <a:ext cx="106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Code"/>
                <a:ea typeface="Fira Code"/>
                <a:cs typeface="Fira Code"/>
                <a:sym typeface="Fira Code"/>
              </a:rPr>
              <a:t>Write page</a:t>
            </a:r>
            <a:endParaRPr sz="1000"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76" name="Google Shape;1076;p51"/>
          <p:cNvSpPr txBox="1"/>
          <p:nvPr/>
        </p:nvSpPr>
        <p:spPr>
          <a:xfrm>
            <a:off x="7445409" y="3909525"/>
            <a:ext cx="126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Code"/>
                <a:ea typeface="Fira Code"/>
                <a:cs typeface="Fira Code"/>
                <a:sym typeface="Fira Code"/>
              </a:rPr>
              <a:t>Status</a:t>
            </a:r>
            <a:endParaRPr sz="1000"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1077" name="Google Shape;1077;p51" title="분석페이지_최종수정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246" y="1615179"/>
            <a:ext cx="3127251" cy="177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8" name="Google Shape;1078;p51" title="작성페이지_수정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46300" y="1615175"/>
            <a:ext cx="3127248" cy="177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52"/>
          <p:cNvSpPr txBox="1"/>
          <p:nvPr>
            <p:ph type="title"/>
          </p:nvPr>
        </p:nvSpPr>
        <p:spPr>
          <a:xfrm>
            <a:off x="2102875" y="573250"/>
            <a:ext cx="6019200" cy="9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상세 / 수정페이지 </a:t>
            </a:r>
            <a:r>
              <a:rPr lang="en">
                <a:solidFill>
                  <a:schemeClr val="accent2"/>
                </a:solidFill>
              </a:rPr>
              <a:t>‘시연 영상’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4" name="Google Shape;1084;p52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HTML_CSS_PHP_ONLY K_Digital_Training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85" name="Google Shape;1085;p52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그린_컴퓨터_아트_학원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086" name="Google Shape;1086;p52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3"/>
                </a:solidFill>
              </a:rPr>
              <a:t>그린_컴퓨터_아카데미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1087" name="Google Shape;1087;p52"/>
          <p:cNvGrpSpPr/>
          <p:nvPr/>
        </p:nvGrpSpPr>
        <p:grpSpPr>
          <a:xfrm>
            <a:off x="5166619" y="1472427"/>
            <a:ext cx="3439196" cy="2775803"/>
            <a:chOff x="4994678" y="1173377"/>
            <a:chExt cx="3439196" cy="2775803"/>
          </a:xfrm>
        </p:grpSpPr>
        <p:grpSp>
          <p:nvGrpSpPr>
            <p:cNvPr id="1088" name="Google Shape;1088;p52"/>
            <p:cNvGrpSpPr/>
            <p:nvPr/>
          </p:nvGrpSpPr>
          <p:grpSpPr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1089" name="Google Shape;1089;p52"/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1090" name="Google Shape;1090;p52"/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1091" name="Google Shape;1091;p52"/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rect b="b" l="l" r="r" t="t"/>
                    <a:pathLst>
                      <a:path extrusionOk="0" h="22753" w="26097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1092" name="Google Shape;1092;p52"/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rect b="b" l="l" r="r" t="t"/>
                    <a:pathLst>
                      <a:path extrusionOk="0" h="155741" w="26097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1093" name="Google Shape;1093;p52"/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rect b="b" l="l" r="r" t="t"/>
                  <a:pathLst>
                    <a:path extrusionOk="0" h="9100" w="10627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1094" name="Google Shape;1094;p52"/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rect b="b" l="l" r="r" t="t"/>
                <a:pathLst>
                  <a:path extrusionOk="0" h="29125" w="94481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1095" name="Google Shape;1095;p52"/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96" name="Google Shape;1096;p52"/>
          <p:cNvSpPr/>
          <p:nvPr/>
        </p:nvSpPr>
        <p:spPr>
          <a:xfrm>
            <a:off x="8650425" y="4758858"/>
            <a:ext cx="188700" cy="18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1097" name="Google Shape;1097;p52"/>
          <p:cNvGrpSpPr/>
          <p:nvPr/>
        </p:nvGrpSpPr>
        <p:grpSpPr>
          <a:xfrm>
            <a:off x="1184775" y="1472427"/>
            <a:ext cx="3439196" cy="2775803"/>
            <a:chOff x="4994678" y="1173377"/>
            <a:chExt cx="3439196" cy="2775803"/>
          </a:xfrm>
        </p:grpSpPr>
        <p:grpSp>
          <p:nvGrpSpPr>
            <p:cNvPr id="1098" name="Google Shape;1098;p52"/>
            <p:cNvGrpSpPr/>
            <p:nvPr/>
          </p:nvGrpSpPr>
          <p:grpSpPr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1099" name="Google Shape;1099;p52"/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1100" name="Google Shape;1100;p52"/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1101" name="Google Shape;1101;p52"/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rect b="b" l="l" r="r" t="t"/>
                    <a:pathLst>
                      <a:path extrusionOk="0" h="22753" w="26097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1102" name="Google Shape;1102;p52"/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rect b="b" l="l" r="r" t="t"/>
                    <a:pathLst>
                      <a:path extrusionOk="0" h="155741" w="26097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1103" name="Google Shape;1103;p52"/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rect b="b" l="l" r="r" t="t"/>
                  <a:pathLst>
                    <a:path extrusionOk="0" h="9100" w="10627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1104" name="Google Shape;1104;p52"/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rect b="b" l="l" r="r" t="t"/>
                <a:pathLst>
                  <a:path extrusionOk="0" h="29125" w="94481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1105" name="Google Shape;1105;p52"/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06" name="Google Shape;1106;p52"/>
          <p:cNvSpPr txBox="1"/>
          <p:nvPr/>
        </p:nvSpPr>
        <p:spPr>
          <a:xfrm>
            <a:off x="3471710" y="3885729"/>
            <a:ext cx="106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Code"/>
                <a:ea typeface="Fira Code"/>
                <a:cs typeface="Fira Code"/>
                <a:sym typeface="Fira Code"/>
              </a:rPr>
              <a:t>detail</a:t>
            </a:r>
            <a:endParaRPr sz="1000"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07" name="Google Shape;1107;p52"/>
          <p:cNvSpPr txBox="1"/>
          <p:nvPr/>
        </p:nvSpPr>
        <p:spPr>
          <a:xfrm>
            <a:off x="7445409" y="3909525"/>
            <a:ext cx="126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Code"/>
                <a:ea typeface="Fira Code"/>
                <a:cs typeface="Fira Code"/>
                <a:sym typeface="Fira Code"/>
              </a:rPr>
              <a:t>update</a:t>
            </a:r>
            <a:endParaRPr sz="1000"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1108" name="Google Shape;1108;p52" title="detail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9550" y="1578250"/>
            <a:ext cx="3309650" cy="189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9" name="Google Shape;1109;p52" title="update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31400" y="1578250"/>
            <a:ext cx="3309648" cy="1861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53"/>
          <p:cNvSpPr txBox="1"/>
          <p:nvPr>
            <p:ph type="title"/>
          </p:nvPr>
        </p:nvSpPr>
        <p:spPr>
          <a:xfrm>
            <a:off x="1810146" y="671310"/>
            <a:ext cx="5716500" cy="9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리스트 페이지 </a:t>
            </a:r>
            <a:r>
              <a:rPr lang="en">
                <a:solidFill>
                  <a:schemeClr val="accent2"/>
                </a:solidFill>
              </a:rPr>
              <a:t>‘자체평가 의견’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5" name="Google Shape;1115;p53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HTML_CSS_PHP_ONLY K_Digital_Training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116" name="Google Shape;1116;p53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그린_컴퓨터_아트_학원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117" name="Google Shape;1117;p53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3"/>
                </a:solidFill>
              </a:rPr>
              <a:t>그린_컴퓨터_아카데미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118" name="Google Shape;1118;p53"/>
          <p:cNvSpPr/>
          <p:nvPr/>
        </p:nvSpPr>
        <p:spPr>
          <a:xfrm>
            <a:off x="8650425" y="4758858"/>
            <a:ext cx="188700" cy="18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119" name="Google Shape;1119;p53"/>
          <p:cNvSpPr/>
          <p:nvPr/>
        </p:nvSpPr>
        <p:spPr>
          <a:xfrm>
            <a:off x="8650425" y="4758858"/>
            <a:ext cx="188700" cy="18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120" name="Google Shape;1120;p53"/>
          <p:cNvSpPr txBox="1"/>
          <p:nvPr/>
        </p:nvSpPr>
        <p:spPr>
          <a:xfrm>
            <a:off x="1521133" y="3643900"/>
            <a:ext cx="6963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4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1" name="Google Shape;1121;p53"/>
          <p:cNvSpPr txBox="1"/>
          <p:nvPr/>
        </p:nvSpPr>
        <p:spPr>
          <a:xfrm>
            <a:off x="7350904" y="736400"/>
            <a:ext cx="779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{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122" name="Google Shape;1122;p53"/>
          <p:cNvCxnSpPr/>
          <p:nvPr/>
        </p:nvCxnSpPr>
        <p:spPr>
          <a:xfrm>
            <a:off x="1724775" y="1560459"/>
            <a:ext cx="0" cy="20649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3" name="Google Shape;1123;p53"/>
          <p:cNvSpPr txBox="1"/>
          <p:nvPr/>
        </p:nvSpPr>
        <p:spPr>
          <a:xfrm>
            <a:off x="2051349" y="2241500"/>
            <a:ext cx="3999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</a:t>
            </a:r>
            <a:r>
              <a:rPr lang="en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p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&gt;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느낀 점 : 협업과 코드 리뷰의 중요성 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&lt;/</a:t>
            </a:r>
            <a:r>
              <a:rPr lang="en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p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&gt;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</a:t>
            </a:r>
            <a:r>
              <a:rPr lang="en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p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&gt; 아쉬운 점 :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수행 여부 구현 방식 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&lt;/</a:t>
            </a:r>
            <a:r>
              <a:rPr lang="en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p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&gt;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7"/>
          <p:cNvSpPr txBox="1"/>
          <p:nvPr>
            <p:ph type="title"/>
          </p:nvPr>
        </p:nvSpPr>
        <p:spPr>
          <a:xfrm flipH="1">
            <a:off x="1824013" y="1624450"/>
            <a:ext cx="820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00" name="Google Shape;500;p27"/>
          <p:cNvSpPr txBox="1"/>
          <p:nvPr>
            <p:ph idx="2" type="subTitle"/>
          </p:nvPr>
        </p:nvSpPr>
        <p:spPr>
          <a:xfrm>
            <a:off x="2750338" y="165759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프로젝트 개요</a:t>
            </a:r>
            <a:endParaRPr/>
          </a:p>
        </p:txBody>
      </p:sp>
      <p:sp>
        <p:nvSpPr>
          <p:cNvPr id="501" name="Google Shape;501;p27"/>
          <p:cNvSpPr txBox="1"/>
          <p:nvPr>
            <p:ph idx="3" type="title"/>
          </p:nvPr>
        </p:nvSpPr>
        <p:spPr>
          <a:xfrm flipH="1">
            <a:off x="1803002" y="215405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2</a:t>
            </a:r>
            <a:endParaRPr/>
          </a:p>
        </p:txBody>
      </p:sp>
      <p:sp>
        <p:nvSpPr>
          <p:cNvPr id="502" name="Google Shape;502;p27"/>
          <p:cNvSpPr txBox="1"/>
          <p:nvPr>
            <p:ph idx="6" type="title"/>
          </p:nvPr>
        </p:nvSpPr>
        <p:spPr>
          <a:xfrm flipH="1">
            <a:off x="1808622" y="269790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03" name="Google Shape;503;p27"/>
          <p:cNvSpPr txBox="1"/>
          <p:nvPr>
            <p:ph idx="8" type="subTitle"/>
          </p:nvPr>
        </p:nvSpPr>
        <p:spPr>
          <a:xfrm>
            <a:off x="2750326" y="2154033"/>
            <a:ext cx="3309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프로젝트 수행 절차</a:t>
            </a:r>
            <a:r>
              <a:rPr lang="en"/>
              <a:t> 및 방법</a:t>
            </a:r>
            <a:endParaRPr/>
          </a:p>
        </p:txBody>
      </p:sp>
      <p:sp>
        <p:nvSpPr>
          <p:cNvPr id="504" name="Google Shape;504;p27"/>
          <p:cNvSpPr txBox="1"/>
          <p:nvPr>
            <p:ph idx="9" type="title"/>
          </p:nvPr>
        </p:nvSpPr>
        <p:spPr>
          <a:xfrm>
            <a:off x="1114992" y="750954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able Of </a:t>
            </a:r>
            <a:r>
              <a:rPr lang="en">
                <a:solidFill>
                  <a:schemeClr val="accent2"/>
                </a:solidFill>
              </a:rPr>
              <a:t>‘Contents’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505" name="Google Shape;505;p27"/>
          <p:cNvGrpSpPr/>
          <p:nvPr/>
        </p:nvGrpSpPr>
        <p:grpSpPr>
          <a:xfrm>
            <a:off x="1107450" y="1419943"/>
            <a:ext cx="612000" cy="2910294"/>
            <a:chOff x="1084825" y="883744"/>
            <a:chExt cx="612000" cy="3492493"/>
          </a:xfrm>
        </p:grpSpPr>
        <p:sp>
          <p:nvSpPr>
            <p:cNvPr id="506" name="Google Shape;506;p27"/>
            <p:cNvSpPr txBox="1"/>
            <p:nvPr/>
          </p:nvSpPr>
          <p:spPr>
            <a:xfrm>
              <a:off x="1084825" y="3637336"/>
              <a:ext cx="6120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07" name="Google Shape;507;p27"/>
            <p:cNvCxnSpPr/>
            <p:nvPr/>
          </p:nvCxnSpPr>
          <p:spPr>
            <a:xfrm>
              <a:off x="1352950" y="883744"/>
              <a:ext cx="0" cy="2764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08" name="Google Shape;508;p27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HTML_CSS_PHP_ONLY K_Digital_Training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9" name="Google Shape;509;p27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그린_컴퓨터_아트_학원.html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10" name="Google Shape;510;p27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그린_컴퓨터_아카데미.css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11" name="Google Shape;511;p27"/>
          <p:cNvSpPr txBox="1"/>
          <p:nvPr>
            <p:ph type="title"/>
          </p:nvPr>
        </p:nvSpPr>
        <p:spPr>
          <a:xfrm flipH="1">
            <a:off x="1810961" y="3226487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12" name="Google Shape;512;p27"/>
          <p:cNvSpPr txBox="1"/>
          <p:nvPr>
            <p:ph idx="2" type="subTitle"/>
          </p:nvPr>
        </p:nvSpPr>
        <p:spPr>
          <a:xfrm>
            <a:off x="2750320" y="2705887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프로젝트 수행 결과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13" name="Google Shape;513;p27"/>
          <p:cNvSpPr txBox="1"/>
          <p:nvPr>
            <p:ph idx="5" type="subTitle"/>
          </p:nvPr>
        </p:nvSpPr>
        <p:spPr>
          <a:xfrm>
            <a:off x="2750335" y="322649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자체 평가 의견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14" name="Google Shape;514;p27"/>
          <p:cNvSpPr/>
          <p:nvPr/>
        </p:nvSpPr>
        <p:spPr>
          <a:xfrm>
            <a:off x="8650425" y="4758858"/>
            <a:ext cx="188700" cy="18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8650425" y="4758858"/>
            <a:ext cx="188700" cy="18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54"/>
          <p:cNvSpPr txBox="1"/>
          <p:nvPr>
            <p:ph type="title"/>
          </p:nvPr>
        </p:nvSpPr>
        <p:spPr>
          <a:xfrm>
            <a:off x="1624450" y="641925"/>
            <a:ext cx="6511500" cy="9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작성/분석</a:t>
            </a:r>
            <a:r>
              <a:rPr lang="en">
                <a:solidFill>
                  <a:schemeClr val="lt1"/>
                </a:solidFill>
              </a:rPr>
              <a:t> 페이지 </a:t>
            </a:r>
            <a:r>
              <a:rPr lang="en">
                <a:solidFill>
                  <a:schemeClr val="accent2"/>
                </a:solidFill>
              </a:rPr>
              <a:t>‘자체평가 의견’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9" name="Google Shape;1129;p54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HTML_CSS_PHP_ONLY K_Digital_Training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130" name="Google Shape;1130;p54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그린_컴퓨터_아트_학원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131" name="Google Shape;1131;p54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3"/>
                </a:solidFill>
              </a:rPr>
              <a:t>그린_컴퓨터_아카데미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132" name="Google Shape;1132;p54"/>
          <p:cNvSpPr/>
          <p:nvPr/>
        </p:nvSpPr>
        <p:spPr>
          <a:xfrm>
            <a:off x="8650425" y="4758858"/>
            <a:ext cx="188700" cy="18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133" name="Google Shape;1133;p54"/>
          <p:cNvSpPr/>
          <p:nvPr/>
        </p:nvSpPr>
        <p:spPr>
          <a:xfrm>
            <a:off x="8650425" y="4758858"/>
            <a:ext cx="188700" cy="18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134" name="Google Shape;1134;p54"/>
          <p:cNvSpPr txBox="1"/>
          <p:nvPr/>
        </p:nvSpPr>
        <p:spPr>
          <a:xfrm>
            <a:off x="1573929" y="3621274"/>
            <a:ext cx="779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4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5" name="Google Shape;1135;p54"/>
          <p:cNvSpPr txBox="1"/>
          <p:nvPr/>
        </p:nvSpPr>
        <p:spPr>
          <a:xfrm>
            <a:off x="7350904" y="736400"/>
            <a:ext cx="779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{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136" name="Google Shape;1136;p54"/>
          <p:cNvCxnSpPr/>
          <p:nvPr/>
        </p:nvCxnSpPr>
        <p:spPr>
          <a:xfrm>
            <a:off x="1573939" y="1590627"/>
            <a:ext cx="0" cy="20649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7" name="Google Shape;1137;p54"/>
          <p:cNvSpPr txBox="1"/>
          <p:nvPr/>
        </p:nvSpPr>
        <p:spPr>
          <a:xfrm>
            <a:off x="1861850" y="1762325"/>
            <a:ext cx="5702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</a:t>
            </a:r>
            <a:r>
              <a:rPr lang="en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p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&gt; 느낀 점 : 개발 중에 발생한 오류 중 오타로 인한 오류가 많았습니다.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   - 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다음 개발때는 좀더 신중하게 작성&lt;/</a:t>
            </a:r>
            <a:r>
              <a:rPr lang="en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p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&gt;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</a:t>
            </a:r>
            <a:r>
              <a:rPr lang="en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p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&gt; 아쉬운 점 : 분석 페이지에 실시간 그래프 표시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   - 기술적 한계로 그래프 표기를 못했던 점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&lt;/</a:t>
            </a:r>
            <a:r>
              <a:rPr lang="en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p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&gt;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55"/>
          <p:cNvSpPr txBox="1"/>
          <p:nvPr>
            <p:ph type="title"/>
          </p:nvPr>
        </p:nvSpPr>
        <p:spPr>
          <a:xfrm>
            <a:off x="1462375" y="565725"/>
            <a:ext cx="6335700" cy="9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상세/수정</a:t>
            </a:r>
            <a:r>
              <a:rPr lang="en">
                <a:solidFill>
                  <a:schemeClr val="lt1"/>
                </a:solidFill>
              </a:rPr>
              <a:t> 페이지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2"/>
                </a:solidFill>
              </a:rPr>
              <a:t>‘자체평가 의견’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3" name="Google Shape;1143;p55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HTML_CSS_PHP_ONLY K_Digital_Training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144" name="Google Shape;1144;p55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그린_컴퓨터_아트_학원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145" name="Google Shape;1145;p55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3"/>
                </a:solidFill>
              </a:rPr>
              <a:t>그린_컴퓨터_아카데미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146" name="Google Shape;1146;p55"/>
          <p:cNvSpPr/>
          <p:nvPr/>
        </p:nvSpPr>
        <p:spPr>
          <a:xfrm>
            <a:off x="8650425" y="4758858"/>
            <a:ext cx="188700" cy="18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147" name="Google Shape;1147;p55"/>
          <p:cNvSpPr/>
          <p:nvPr/>
        </p:nvSpPr>
        <p:spPr>
          <a:xfrm>
            <a:off x="8650425" y="4758858"/>
            <a:ext cx="188700" cy="18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148" name="Google Shape;1148;p55"/>
          <p:cNvSpPr txBox="1"/>
          <p:nvPr/>
        </p:nvSpPr>
        <p:spPr>
          <a:xfrm>
            <a:off x="1573929" y="3621274"/>
            <a:ext cx="779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4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9" name="Google Shape;1149;p55"/>
          <p:cNvSpPr txBox="1"/>
          <p:nvPr/>
        </p:nvSpPr>
        <p:spPr>
          <a:xfrm>
            <a:off x="7350904" y="736400"/>
            <a:ext cx="779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{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150" name="Google Shape;1150;p55"/>
          <p:cNvCxnSpPr/>
          <p:nvPr/>
        </p:nvCxnSpPr>
        <p:spPr>
          <a:xfrm>
            <a:off x="1573939" y="1590627"/>
            <a:ext cx="0" cy="20649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1" name="Google Shape;1151;p55"/>
          <p:cNvSpPr txBox="1"/>
          <p:nvPr/>
        </p:nvSpPr>
        <p:spPr>
          <a:xfrm>
            <a:off x="1996975" y="1959450"/>
            <a:ext cx="5317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</a:t>
            </a:r>
            <a:r>
              <a:rPr lang="en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p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&gt; 느낀 점 : 프로젝트를 진행하면서 구상한 화면과 그걸 실제로 구현하는 것의 차이점을 이해하게 된 것 같다. &lt;/</a:t>
            </a:r>
            <a:r>
              <a:rPr lang="en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p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&gt;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</a:t>
            </a:r>
            <a:r>
              <a:rPr lang="en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p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&gt; 아쉬운 점 : 요구정의서에 있지 않아 만들지 않았으나, 삭제 버튼이 있으면 사용자 편의상 더 좋았을 것 같다. 다음에 업데이트 하고 싶다. &lt;/</a:t>
            </a:r>
            <a:r>
              <a:rPr lang="en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p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&gt;</a:t>
            </a:r>
            <a:endParaRPr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8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01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21" name="Google Shape;521;p28"/>
          <p:cNvSpPr txBox="1"/>
          <p:nvPr>
            <p:ph idx="2" type="title"/>
          </p:nvPr>
        </p:nvSpPr>
        <p:spPr>
          <a:xfrm>
            <a:off x="2598238" y="1590198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프로젝트 개요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22" name="Google Shape;522;p28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</a:t>
            </a:r>
            <a:r>
              <a:rPr lang="en"/>
              <a:t>프로젝트 주제 및 선정 배경</a:t>
            </a:r>
            <a:r>
              <a:rPr lang="en"/>
              <a:t>&gt;</a:t>
            </a:r>
            <a:endParaRPr/>
          </a:p>
        </p:txBody>
      </p:sp>
      <p:sp>
        <p:nvSpPr>
          <p:cNvPr id="523" name="Google Shape;523;p28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24" name="Google Shape;524;p28"/>
          <p:cNvCxnSpPr>
            <a:endCxn id="52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5" name="Google Shape;525;p28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HTML_CSS_PHP_ONLY K_Digital_Training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26" name="Google Shape;526;p28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그린_컴퓨터_아트_학원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27" name="Google Shape;527;p28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그린_컴퓨터_아카데미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28" name="Google Shape;528;p28"/>
          <p:cNvSpPr/>
          <p:nvPr/>
        </p:nvSpPr>
        <p:spPr>
          <a:xfrm>
            <a:off x="8650425" y="4758858"/>
            <a:ext cx="188700" cy="18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8"/>
          <p:cNvSpPr/>
          <p:nvPr/>
        </p:nvSpPr>
        <p:spPr>
          <a:xfrm>
            <a:off x="8650425" y="4758858"/>
            <a:ext cx="188700" cy="18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9"/>
          <p:cNvSpPr txBox="1"/>
          <p:nvPr>
            <p:ph type="title"/>
          </p:nvPr>
        </p:nvSpPr>
        <p:spPr>
          <a:xfrm>
            <a:off x="1508375" y="990531"/>
            <a:ext cx="6863100" cy="21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Topic</a:t>
            </a:r>
            <a:r>
              <a:rPr lang="en"/>
              <a:t>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solidFill>
                  <a:schemeClr val="accent2"/>
                </a:solidFill>
              </a:rPr>
              <a:t>Miracle Morning</a:t>
            </a:r>
            <a:r>
              <a:rPr lang="en" sz="5300">
                <a:solidFill>
                  <a:schemeClr val="accent2"/>
                </a:solidFill>
              </a:rPr>
              <a:t>;</a:t>
            </a:r>
            <a:r>
              <a:rPr lang="en" sz="5000">
                <a:solidFill>
                  <a:schemeClr val="accent2"/>
                </a:solidFill>
              </a:rPr>
              <a:t> 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535" name="Google Shape;535;p29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HTML_CSS_PHP_ONLY K_Digital_Training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36" name="Google Shape;536;p29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그린_컴퓨터_아트_학원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37" name="Google Shape;537;p29"/>
          <p:cNvSpPr txBox="1"/>
          <p:nvPr/>
        </p:nvSpPr>
        <p:spPr>
          <a:xfrm>
            <a:off x="1639725" y="3144818"/>
            <a:ext cx="506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8" name="Google Shape;538;p29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그린_컴퓨터_아카데미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39" name="Google Shape;539;p29"/>
          <p:cNvSpPr/>
          <p:nvPr/>
        </p:nvSpPr>
        <p:spPr>
          <a:xfrm>
            <a:off x="8650425" y="4758858"/>
            <a:ext cx="188700" cy="18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8650425" y="4758858"/>
            <a:ext cx="188700" cy="18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0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Topic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‘</a:t>
            </a:r>
            <a:r>
              <a:rPr lang="en">
                <a:solidFill>
                  <a:schemeClr val="accent2"/>
                </a:solidFill>
              </a:rPr>
              <a:t>선정 배경</a:t>
            </a:r>
            <a:r>
              <a:rPr lang="en">
                <a:solidFill>
                  <a:schemeClr val="accent2"/>
                </a:solidFill>
              </a:rPr>
              <a:t>’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46" name="Google Shape;546;p30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7" name="Google Shape;547;p30"/>
          <p:cNvSpPr txBox="1"/>
          <p:nvPr/>
        </p:nvSpPr>
        <p:spPr>
          <a:xfrm>
            <a:off x="1630375" y="126147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Step 01</a:t>
            </a:r>
            <a:endParaRPr sz="20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8" name="Google Shape;548;p30"/>
          <p:cNvSpPr txBox="1"/>
          <p:nvPr/>
        </p:nvSpPr>
        <p:spPr>
          <a:xfrm>
            <a:off x="2888875" y="1261450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클라이언트 니즈 파악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9" name="Google Shape;549;p30"/>
          <p:cNvSpPr txBox="1"/>
          <p:nvPr/>
        </p:nvSpPr>
        <p:spPr>
          <a:xfrm>
            <a:off x="2068425" y="198400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Step 02</a:t>
            </a:r>
            <a:endParaRPr sz="20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0" name="Google Shape;550;p30"/>
          <p:cNvSpPr txBox="1"/>
          <p:nvPr/>
        </p:nvSpPr>
        <p:spPr>
          <a:xfrm>
            <a:off x="3326925" y="1984008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경쟁 기업에 대한 이해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1" name="Google Shape;551;p30"/>
          <p:cNvSpPr txBox="1"/>
          <p:nvPr/>
        </p:nvSpPr>
        <p:spPr>
          <a:xfrm>
            <a:off x="2505725" y="270655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Step 03</a:t>
            </a:r>
            <a:endParaRPr sz="2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2" name="Google Shape;552;p30"/>
          <p:cNvSpPr txBox="1"/>
          <p:nvPr/>
        </p:nvSpPr>
        <p:spPr>
          <a:xfrm>
            <a:off x="3764225" y="2706567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제품과 서비스 속성 고려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3" name="Google Shape;553;p30"/>
          <p:cNvSpPr txBox="1"/>
          <p:nvPr/>
        </p:nvSpPr>
        <p:spPr>
          <a:xfrm>
            <a:off x="2924775" y="342912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Step 04</a:t>
            </a:r>
            <a:endParaRPr sz="200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4" name="Google Shape;554;p30"/>
          <p:cNvSpPr txBox="1"/>
          <p:nvPr/>
        </p:nvSpPr>
        <p:spPr>
          <a:xfrm>
            <a:off x="4183275" y="3429125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인터넷을 통한 데스크 리서치 진행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5" name="Google Shape;555;p30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HTML_CSS_PHP_ONLY K_Digital_Training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56" name="Google Shape;556;p30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그린_컴퓨터_아트_학원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57" name="Google Shape;557;p30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그린_컴퓨터_아카데미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cxnSp>
        <p:nvCxnSpPr>
          <p:cNvPr id="558" name="Google Shape;558;p30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" name="Google Shape;559;p30"/>
          <p:cNvCxnSpPr>
            <a:stCxn id="560" idx="2"/>
            <a:endCxn id="547" idx="1"/>
          </p:cNvCxnSpPr>
          <p:nvPr/>
        </p:nvCxnSpPr>
        <p:spPr>
          <a:xfrm>
            <a:off x="1337875" y="1553675"/>
            <a:ext cx="2925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" name="Google Shape;561;p30"/>
          <p:cNvCxnSpPr/>
          <p:nvPr/>
        </p:nvCxnSpPr>
        <p:spPr>
          <a:xfrm>
            <a:off x="1337875" y="2276200"/>
            <a:ext cx="6984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2" name="Google Shape;562;p30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3" name="Google Shape;563;p30"/>
          <p:cNvCxnSpPr/>
          <p:nvPr/>
        </p:nvCxnSpPr>
        <p:spPr>
          <a:xfrm>
            <a:off x="1337875" y="2998763"/>
            <a:ext cx="1152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4" name="Google Shape;564;p30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5" name="Google Shape;565;p30"/>
          <p:cNvCxnSpPr/>
          <p:nvPr/>
        </p:nvCxnSpPr>
        <p:spPr>
          <a:xfrm>
            <a:off x="1337875" y="3721325"/>
            <a:ext cx="1587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6" name="Google Shape;566;p30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0"/>
          <p:cNvSpPr/>
          <p:nvPr/>
        </p:nvSpPr>
        <p:spPr>
          <a:xfrm>
            <a:off x="8650425" y="4758858"/>
            <a:ext cx="188700" cy="18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0"/>
          <p:cNvSpPr/>
          <p:nvPr/>
        </p:nvSpPr>
        <p:spPr>
          <a:xfrm>
            <a:off x="8650425" y="4758858"/>
            <a:ext cx="188700" cy="18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 C</a:t>
            </a:r>
            <a:r>
              <a:rPr lang="en"/>
              <a:t>lient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‘니즈 파악’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74" name="Google Shape;574;p31"/>
          <p:cNvSpPr txBox="1"/>
          <p:nvPr/>
        </p:nvSpPr>
        <p:spPr>
          <a:xfrm>
            <a:off x="1084825" y="3663550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5" name="Google Shape;575;p31"/>
          <p:cNvSpPr txBox="1"/>
          <p:nvPr/>
        </p:nvSpPr>
        <p:spPr>
          <a:xfrm>
            <a:off x="1630375" y="1333475"/>
            <a:ext cx="20772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01 기능적 니즈</a:t>
            </a:r>
            <a:endParaRPr sz="20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6" name="Google Shape;576;p31"/>
          <p:cNvSpPr txBox="1"/>
          <p:nvPr/>
        </p:nvSpPr>
        <p:spPr>
          <a:xfrm>
            <a:off x="1641251" y="2125770"/>
            <a:ext cx="21339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02 감성적 니즈</a:t>
            </a:r>
            <a:endParaRPr sz="20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7" name="Google Shape;577;p31"/>
          <p:cNvSpPr txBox="1"/>
          <p:nvPr/>
        </p:nvSpPr>
        <p:spPr>
          <a:xfrm>
            <a:off x="1649738" y="2959170"/>
            <a:ext cx="21339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03 신체적 니즈  </a:t>
            </a:r>
            <a:endParaRPr sz="200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8" name="Google Shape;578;p31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HTML_CSS_PHP_ONLY K_Digital_Training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9" name="Google Shape;579;p31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그린_컴퓨터_아트_학원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80" name="Google Shape;580;p31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그린_컴퓨터_아카데미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cxnSp>
        <p:nvCxnSpPr>
          <p:cNvPr id="581" name="Google Shape;581;p31"/>
          <p:cNvCxnSpPr>
            <a:endCxn id="582" idx="0"/>
          </p:cNvCxnSpPr>
          <p:nvPr/>
        </p:nvCxnSpPr>
        <p:spPr>
          <a:xfrm>
            <a:off x="1337875" y="1154963"/>
            <a:ext cx="0" cy="2508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3" name="Google Shape;583;p31"/>
          <p:cNvCxnSpPr>
            <a:stCxn id="584" idx="2"/>
            <a:endCxn id="575" idx="1"/>
          </p:cNvCxnSpPr>
          <p:nvPr/>
        </p:nvCxnSpPr>
        <p:spPr>
          <a:xfrm>
            <a:off x="1337875" y="1625675"/>
            <a:ext cx="2925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31"/>
          <p:cNvCxnSpPr/>
          <p:nvPr/>
        </p:nvCxnSpPr>
        <p:spPr>
          <a:xfrm>
            <a:off x="1337875" y="2417945"/>
            <a:ext cx="3447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6" name="Google Shape;586;p31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1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1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8" name="Google Shape;588;p31"/>
          <p:cNvCxnSpPr/>
          <p:nvPr/>
        </p:nvCxnSpPr>
        <p:spPr>
          <a:xfrm flipH="1" rot="10800000">
            <a:off x="1334384" y="3251370"/>
            <a:ext cx="289200" cy="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9" name="Google Shape;589;p31"/>
          <p:cNvSpPr/>
          <p:nvPr/>
        </p:nvSpPr>
        <p:spPr>
          <a:xfrm>
            <a:off x="8650425" y="4758858"/>
            <a:ext cx="188700" cy="18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1"/>
          <p:cNvSpPr/>
          <p:nvPr/>
        </p:nvSpPr>
        <p:spPr>
          <a:xfrm>
            <a:off x="8650425" y="4758858"/>
            <a:ext cx="188700" cy="18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91" name="Google Shape;591;p31"/>
          <p:cNvSpPr txBox="1"/>
          <p:nvPr/>
        </p:nvSpPr>
        <p:spPr>
          <a:xfrm>
            <a:off x="3775150" y="1449900"/>
            <a:ext cx="46587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2" name="Google Shape;592;p31"/>
          <p:cNvSpPr txBox="1"/>
          <p:nvPr/>
        </p:nvSpPr>
        <p:spPr>
          <a:xfrm>
            <a:off x="2070175" y="2506150"/>
            <a:ext cx="46164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스탬프 기능 과 같은 성취감을 주는 기능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3" name="Google Shape;593;p31"/>
          <p:cNvSpPr txBox="1"/>
          <p:nvPr/>
        </p:nvSpPr>
        <p:spPr>
          <a:xfrm>
            <a:off x="2082100" y="3374700"/>
            <a:ext cx="47736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가장 보편적인 오른손 기준의 디자인 구성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4" name="Google Shape;594;p31"/>
          <p:cNvSpPr txBox="1"/>
          <p:nvPr/>
        </p:nvSpPr>
        <p:spPr>
          <a:xfrm>
            <a:off x="2105025" y="1713800"/>
            <a:ext cx="50982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하루계획 관리, 시간 기록, 일정들의 효율적 분배 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95" name="Google Shape;595;p31"/>
          <p:cNvCxnSpPr>
            <a:stCxn id="594" idx="1"/>
            <a:endCxn id="575" idx="1"/>
          </p:cNvCxnSpPr>
          <p:nvPr/>
        </p:nvCxnSpPr>
        <p:spPr>
          <a:xfrm rot="10800000">
            <a:off x="1630425" y="1625750"/>
            <a:ext cx="474600" cy="339600"/>
          </a:xfrm>
          <a:prstGeom prst="bentConnector3">
            <a:avLst>
              <a:gd fmla="val 150184" name="adj1"/>
            </a:avLst>
          </a:prstGeom>
          <a:noFill/>
          <a:ln cap="flat" cmpd="sng" w="9525">
            <a:solidFill>
              <a:srgbClr val="6D6D6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6" name="Google Shape;596;p31"/>
          <p:cNvCxnSpPr>
            <a:stCxn id="592" idx="1"/>
            <a:endCxn id="576" idx="1"/>
          </p:cNvCxnSpPr>
          <p:nvPr/>
        </p:nvCxnSpPr>
        <p:spPr>
          <a:xfrm rot="10800000">
            <a:off x="1641175" y="2418100"/>
            <a:ext cx="429000" cy="339600"/>
          </a:xfrm>
          <a:prstGeom prst="bentConnector3">
            <a:avLst>
              <a:gd fmla="val 155489" name="adj1"/>
            </a:avLst>
          </a:prstGeom>
          <a:noFill/>
          <a:ln cap="flat" cmpd="sng" w="9525">
            <a:solidFill>
              <a:srgbClr val="6D6D6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7" name="Google Shape;597;p31"/>
          <p:cNvCxnSpPr>
            <a:stCxn id="593" idx="1"/>
            <a:endCxn id="577" idx="1"/>
          </p:cNvCxnSpPr>
          <p:nvPr/>
        </p:nvCxnSpPr>
        <p:spPr>
          <a:xfrm rot="10800000">
            <a:off x="1649800" y="3251250"/>
            <a:ext cx="432300" cy="375000"/>
          </a:xfrm>
          <a:prstGeom prst="bentConnector3">
            <a:avLst>
              <a:gd fmla="val 155098" name="adj1"/>
            </a:avLst>
          </a:prstGeom>
          <a:noFill/>
          <a:ln cap="flat" cmpd="sng" w="9525">
            <a:solidFill>
              <a:srgbClr val="6D6D6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2"/>
          <p:cNvSpPr txBox="1"/>
          <p:nvPr>
            <p:ph type="title"/>
          </p:nvPr>
        </p:nvSpPr>
        <p:spPr>
          <a:xfrm>
            <a:off x="1143250" y="658118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 </a:t>
            </a:r>
            <a:r>
              <a:rPr lang="en"/>
              <a:t>Understanding about </a:t>
            </a:r>
            <a:r>
              <a:rPr lang="en">
                <a:solidFill>
                  <a:schemeClr val="accent2"/>
                </a:solidFill>
              </a:rPr>
              <a:t>‘경쟁 기업’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03" name="Google Shape;603;p32"/>
          <p:cNvSpPr txBox="1"/>
          <p:nvPr>
            <p:ph idx="2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HTML_CSS_PHP_ONLY K_Digital_Training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04" name="Google Shape;604;p32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그린_컴퓨터_아트_학원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05" name="Google Shape;605;p32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그린_컴퓨터_아카데미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606" name="Google Shape;606;p32"/>
          <p:cNvGrpSpPr/>
          <p:nvPr/>
        </p:nvGrpSpPr>
        <p:grpSpPr>
          <a:xfrm>
            <a:off x="1084825" y="1742150"/>
            <a:ext cx="506100" cy="2803854"/>
            <a:chOff x="1084825" y="1211240"/>
            <a:chExt cx="506100" cy="3340307"/>
          </a:xfrm>
        </p:grpSpPr>
        <p:sp>
          <p:nvSpPr>
            <p:cNvPr id="607" name="Google Shape;607;p32"/>
            <p:cNvSpPr txBox="1"/>
            <p:nvPr/>
          </p:nvSpPr>
          <p:spPr>
            <a:xfrm>
              <a:off x="1084825" y="3818047"/>
              <a:ext cx="5061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08" name="Google Shape;608;p32"/>
            <p:cNvCxnSpPr/>
            <p:nvPr/>
          </p:nvCxnSpPr>
          <p:spPr>
            <a:xfrm>
              <a:off x="1337875" y="1211240"/>
              <a:ext cx="0" cy="25242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9" name="Google Shape;609;p32"/>
          <p:cNvSpPr txBox="1"/>
          <p:nvPr>
            <p:ph idx="1" type="body"/>
          </p:nvPr>
        </p:nvSpPr>
        <p:spPr>
          <a:xfrm>
            <a:off x="2232850" y="1626775"/>
            <a:ext cx="5111400" cy="22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Point:</a:t>
            </a:r>
            <a:endParaRPr sz="100">
              <a:solidFill>
                <a:schemeClr val="accent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8FAFB"/>
              </a:buClr>
              <a:buSzPts val="2800"/>
              <a:buChar char="∗"/>
            </a:pPr>
            <a:r>
              <a:rPr lang="en" sz="2800">
                <a:solidFill>
                  <a:srgbClr val="F8FAFB"/>
                </a:solidFill>
              </a:rPr>
              <a:t>경쟁업체 주제 파악</a:t>
            </a:r>
            <a:endParaRPr sz="2800">
              <a:solidFill>
                <a:srgbClr val="F8FAFB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F8FAFB"/>
                </a:solidFill>
              </a:rPr>
              <a:t>게임, 여행, 공부, 운동, 애완동물, 수면</a:t>
            </a:r>
            <a:endParaRPr sz="2800">
              <a:solidFill>
                <a:srgbClr val="F8FAFB"/>
              </a:solidFill>
            </a:endParaRPr>
          </a:p>
        </p:txBody>
      </p:sp>
      <p:sp>
        <p:nvSpPr>
          <p:cNvPr id="610" name="Google Shape;610;p32"/>
          <p:cNvSpPr/>
          <p:nvPr/>
        </p:nvSpPr>
        <p:spPr>
          <a:xfrm>
            <a:off x="8650425" y="4758858"/>
            <a:ext cx="188700" cy="18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2"/>
          <p:cNvSpPr/>
          <p:nvPr/>
        </p:nvSpPr>
        <p:spPr>
          <a:xfrm>
            <a:off x="8650425" y="4758858"/>
            <a:ext cx="188700" cy="18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3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 Consideration about </a:t>
            </a:r>
            <a:r>
              <a:rPr lang="en">
                <a:solidFill>
                  <a:schemeClr val="accent2"/>
                </a:solidFill>
              </a:rPr>
              <a:t>‘</a:t>
            </a:r>
            <a:r>
              <a:rPr lang="en">
                <a:solidFill>
                  <a:schemeClr val="accent2"/>
                </a:solidFill>
              </a:rPr>
              <a:t>제품과 서비스 속성’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17" name="Google Shape;617;p33"/>
          <p:cNvSpPr txBox="1"/>
          <p:nvPr>
            <p:ph idx="1" type="body"/>
          </p:nvPr>
        </p:nvSpPr>
        <p:spPr>
          <a:xfrm>
            <a:off x="1904500" y="1768900"/>
            <a:ext cx="6218100" cy="23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Point</a:t>
            </a:r>
            <a:r>
              <a:rPr lang="en" sz="1800">
                <a:solidFill>
                  <a:schemeClr val="accent1"/>
                </a:solidFill>
              </a:rPr>
              <a:t>:</a:t>
            </a:r>
            <a:endParaRPr sz="1800">
              <a:solidFill>
                <a:schemeClr val="accent1"/>
              </a:solidFill>
            </a:endParaRPr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∗"/>
            </a:pPr>
            <a:r>
              <a:rPr lang="en" sz="2400">
                <a:solidFill>
                  <a:srgbClr val="F8FAFB"/>
                </a:solidFill>
              </a:rPr>
              <a:t>미라클 모닝 + TODO LIST </a:t>
            </a:r>
            <a:endParaRPr sz="2400">
              <a:solidFill>
                <a:srgbClr val="F8FAFB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8FAFB"/>
                </a:solidFill>
              </a:rPr>
              <a:t>= 효율적인 습관 관리 및 일정 관리</a:t>
            </a:r>
            <a:endParaRPr sz="2400">
              <a:solidFill>
                <a:srgbClr val="F8FAFB"/>
              </a:solidFill>
            </a:endParaRPr>
          </a:p>
        </p:txBody>
      </p:sp>
      <p:sp>
        <p:nvSpPr>
          <p:cNvPr id="618" name="Google Shape;618;p33"/>
          <p:cNvSpPr txBox="1"/>
          <p:nvPr>
            <p:ph idx="2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HTML_CSS_PHP_ONLY K_Digital_Training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19" name="Google Shape;619;p33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그린_컴퓨터_아트_학원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0" name="Google Shape;620;p33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그린_컴퓨터_아카데미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621" name="Google Shape;621;p33"/>
          <p:cNvGrpSpPr/>
          <p:nvPr/>
        </p:nvGrpSpPr>
        <p:grpSpPr>
          <a:xfrm>
            <a:off x="1145159" y="1636559"/>
            <a:ext cx="506100" cy="2958913"/>
            <a:chOff x="1084825" y="1152525"/>
            <a:chExt cx="506100" cy="3538100"/>
          </a:xfrm>
        </p:grpSpPr>
        <p:sp>
          <p:nvSpPr>
            <p:cNvPr id="622" name="Google Shape;622;p33"/>
            <p:cNvSpPr txBox="1"/>
            <p:nvPr/>
          </p:nvSpPr>
          <p:spPr>
            <a:xfrm>
              <a:off x="1084825" y="3954425"/>
              <a:ext cx="506100" cy="73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23" name="Google Shape;623;p33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24" name="Google Shape;624;p33"/>
          <p:cNvSpPr/>
          <p:nvPr/>
        </p:nvSpPr>
        <p:spPr>
          <a:xfrm>
            <a:off x="8650425" y="4758858"/>
            <a:ext cx="188700" cy="18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3"/>
          <p:cNvSpPr/>
          <p:nvPr/>
        </p:nvSpPr>
        <p:spPr>
          <a:xfrm>
            <a:off x="8650425" y="4758858"/>
            <a:ext cx="188700" cy="18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