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Belleza" panose="020B0604020202020204" charset="0"/>
      <p:regular r:id="rId20"/>
    </p:embeddedFont>
    <p:embeddedFont>
      <p:font typeface="Assistant Light" panose="020B0604020202020204" charset="-79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2" d="100"/>
          <a:sy n="72" d="100"/>
        </p:scale>
        <p:origin x="654" y="-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sv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svg"/><Relationship Id="rId3" Type="http://schemas.openxmlformats.org/officeDocument/2006/relationships/hyperlink" Target="https://it.wikipedia.org/wiki/Indice_globale_della_fame" TargetMode="External"/><Relationship Id="rId7" Type="http://schemas.openxmlformats.org/officeDocument/2006/relationships/hyperlink" Target="https://data.un.org" TargetMode="External"/><Relationship Id="rId12" Type="http://schemas.openxmlformats.org/officeDocument/2006/relationships/image" Target="../media/image3.png"/><Relationship Id="rId2" Type="http://schemas.openxmlformats.org/officeDocument/2006/relationships/hyperlink" Target="https://apps.who.int/gho/data/node.main-afro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it.wikipedia.org/wiki/Sudan" TargetMode="External"/><Relationship Id="rId11" Type="http://schemas.openxmlformats.org/officeDocument/2006/relationships/image" Target="../media/image4.svg"/><Relationship Id="rId5" Type="http://schemas.openxmlformats.org/officeDocument/2006/relationships/hyperlink" Target="https://www.indexmundi.com/map/?t=0&amp;v=30&amp;r=xx&amp;l=it" TargetMode="External"/><Relationship Id="rId15" Type="http://schemas.openxmlformats.org/officeDocument/2006/relationships/image" Target="../media/image8.svg"/><Relationship Id="rId10" Type="http://schemas.openxmlformats.org/officeDocument/2006/relationships/image" Target="../media/image2.png"/><Relationship Id="rId4" Type="http://schemas.openxmlformats.org/officeDocument/2006/relationships/hyperlink" Target="https://climateknowledgeportal.worldbank.org/country/central-african-republic/vulnerability" TargetMode="External"/><Relationship Id="rId9" Type="http://schemas.openxmlformats.org/officeDocument/2006/relationships/image" Target="../media/image2.svg"/><Relationship Id="rId1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2.png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2.png"/><Relationship Id="rId10" Type="http://schemas.openxmlformats.org/officeDocument/2006/relationships/image" Target="../media/image21.svg"/><Relationship Id="rId4" Type="http://schemas.openxmlformats.org/officeDocument/2006/relationships/image" Target="../media/image17.sv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svg"/><Relationship Id="rId5" Type="http://schemas.openxmlformats.org/officeDocument/2006/relationships/image" Target="../media/image13.png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1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9.sv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3.png"/><Relationship Id="rId7" Type="http://schemas.openxmlformats.org/officeDocument/2006/relationships/image" Target="../media/image1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25.png"/><Relationship Id="rId5" Type="http://schemas.openxmlformats.org/officeDocument/2006/relationships/image" Target="../media/image2.png"/><Relationship Id="rId10" Type="http://schemas.openxmlformats.org/officeDocument/2006/relationships/image" Target="../media/image24.png"/><Relationship Id="rId4" Type="http://schemas.openxmlformats.org/officeDocument/2006/relationships/image" Target="../media/image19.sv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391761">
            <a:off x="-5046395" y="1967871"/>
            <a:ext cx="9267406" cy="12492827"/>
          </a:xfrm>
          <a:custGeom>
            <a:avLst/>
            <a:gdLst/>
            <a:ahLst/>
            <a:cxnLst/>
            <a:rect l="l" t="t" r="r" b="b"/>
            <a:pathLst>
              <a:path w="9267406" h="12492827">
                <a:moveTo>
                  <a:pt x="0" y="0"/>
                </a:moveTo>
                <a:lnTo>
                  <a:pt x="9267406" y="0"/>
                </a:lnTo>
                <a:lnTo>
                  <a:pt x="9267406" y="12492827"/>
                </a:lnTo>
                <a:lnTo>
                  <a:pt x="0" y="124928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2775188" y="-4317446"/>
            <a:ext cx="8968224" cy="8634892"/>
          </a:xfrm>
          <a:custGeom>
            <a:avLst/>
            <a:gdLst/>
            <a:ahLst/>
            <a:cxnLst/>
            <a:rect l="l" t="t" r="r" b="b"/>
            <a:pathLst>
              <a:path w="8968224" h="8634892">
                <a:moveTo>
                  <a:pt x="0" y="0"/>
                </a:moveTo>
                <a:lnTo>
                  <a:pt x="8968224" y="0"/>
                </a:lnTo>
                <a:lnTo>
                  <a:pt x="8968224" y="8634892"/>
                </a:lnTo>
                <a:lnTo>
                  <a:pt x="0" y="86348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446245" y="2871666"/>
            <a:ext cx="2281713" cy="2196906"/>
          </a:xfrm>
          <a:custGeom>
            <a:avLst/>
            <a:gdLst/>
            <a:ahLst/>
            <a:cxnLst/>
            <a:rect l="l" t="t" r="r" b="b"/>
            <a:pathLst>
              <a:path w="2281713" h="2196906">
                <a:moveTo>
                  <a:pt x="0" y="0"/>
                </a:moveTo>
                <a:lnTo>
                  <a:pt x="2281713" y="0"/>
                </a:lnTo>
                <a:lnTo>
                  <a:pt x="2281713" y="2196907"/>
                </a:lnTo>
                <a:lnTo>
                  <a:pt x="0" y="21969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799731" y="8016263"/>
            <a:ext cx="4634548" cy="396043"/>
          </a:xfrm>
          <a:custGeom>
            <a:avLst/>
            <a:gdLst/>
            <a:ahLst/>
            <a:cxnLst/>
            <a:rect l="l" t="t" r="r" b="b"/>
            <a:pathLst>
              <a:path w="4634548" h="396043">
                <a:moveTo>
                  <a:pt x="0" y="0"/>
                </a:moveTo>
                <a:lnTo>
                  <a:pt x="4634548" y="0"/>
                </a:lnTo>
                <a:lnTo>
                  <a:pt x="4634548" y="396043"/>
                </a:lnTo>
                <a:lnTo>
                  <a:pt x="0" y="39604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4117005" y="3470650"/>
            <a:ext cx="11391309" cy="4086813"/>
          </a:xfrm>
          <a:custGeom>
            <a:avLst/>
            <a:gdLst/>
            <a:ahLst/>
            <a:cxnLst/>
            <a:rect l="l" t="t" r="r" b="b"/>
            <a:pathLst>
              <a:path w="11391309" h="4086813">
                <a:moveTo>
                  <a:pt x="0" y="0"/>
                </a:moveTo>
                <a:lnTo>
                  <a:pt x="11391309" y="0"/>
                </a:lnTo>
                <a:lnTo>
                  <a:pt x="11391309" y="4086812"/>
                </a:lnTo>
                <a:lnTo>
                  <a:pt x="0" y="408681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b="-1204"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4117005" y="1030300"/>
            <a:ext cx="10053990" cy="1983150"/>
            <a:chOff x="0" y="0"/>
            <a:chExt cx="13405321" cy="2644199"/>
          </a:xfrm>
        </p:grpSpPr>
        <p:sp>
          <p:nvSpPr>
            <p:cNvPr id="8" name="TextBox 8"/>
            <p:cNvSpPr txBox="1"/>
            <p:nvPr/>
          </p:nvSpPr>
          <p:spPr>
            <a:xfrm>
              <a:off x="0" y="57150"/>
              <a:ext cx="13405321" cy="15584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800"/>
                </a:lnSpc>
              </a:pPr>
              <a:r>
                <a:rPr lang="en-US" sz="8000">
                  <a:solidFill>
                    <a:srgbClr val="191919"/>
                  </a:solidFill>
                  <a:latin typeface="Belleza Bold"/>
                </a:rPr>
                <a:t>Life expectancy 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2095136"/>
              <a:ext cx="13405321" cy="5490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79"/>
                </a:lnSpc>
              </a:pPr>
              <a:r>
                <a:rPr lang="en-US" sz="2799">
                  <a:solidFill>
                    <a:srgbClr val="191919"/>
                  </a:solidFill>
                  <a:latin typeface="Belleza"/>
                </a:rPr>
                <a:t>and factors affecting it</a:t>
              </a: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513939" y="8821881"/>
            <a:ext cx="4502497" cy="11893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220"/>
              </a:lnSpc>
            </a:pPr>
            <a:r>
              <a:rPr lang="en-US" sz="2300">
                <a:solidFill>
                  <a:srgbClr val="191919"/>
                </a:solidFill>
                <a:latin typeface="Belleza"/>
              </a:rPr>
              <a:t>Beneggi Alessandro, 26211A </a:t>
            </a:r>
          </a:p>
          <a:p>
            <a:pPr algn="just">
              <a:lnSpc>
                <a:spcPts val="3220"/>
              </a:lnSpc>
            </a:pPr>
            <a:r>
              <a:rPr lang="en-US" sz="2300">
                <a:solidFill>
                  <a:srgbClr val="191919"/>
                </a:solidFill>
                <a:latin typeface="Belleza"/>
              </a:rPr>
              <a:t>Garcia Tejada Melvin Ramiro, 20934A </a:t>
            </a:r>
          </a:p>
          <a:p>
            <a:pPr algn="just">
              <a:lnSpc>
                <a:spcPts val="3220"/>
              </a:lnSpc>
            </a:pPr>
            <a:r>
              <a:rPr lang="en-US" sz="2300">
                <a:solidFill>
                  <a:srgbClr val="191919"/>
                </a:solidFill>
                <a:latin typeface="Belleza"/>
              </a:rPr>
              <a:t>Finazzi Marta, 13254A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89086" y="542158"/>
            <a:ext cx="7432578" cy="4486856"/>
          </a:xfrm>
          <a:custGeom>
            <a:avLst/>
            <a:gdLst/>
            <a:ahLst/>
            <a:cxnLst/>
            <a:rect l="l" t="t" r="r" b="b"/>
            <a:pathLst>
              <a:path w="7432578" h="4486856">
                <a:moveTo>
                  <a:pt x="0" y="0"/>
                </a:moveTo>
                <a:lnTo>
                  <a:pt x="7432578" y="0"/>
                </a:lnTo>
                <a:lnTo>
                  <a:pt x="7432578" y="4486856"/>
                </a:lnTo>
                <a:lnTo>
                  <a:pt x="0" y="44868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1"/>
            </a:stretch>
          </a:blipFill>
          <a:ln cap="sq">
            <a:noFill/>
            <a:prstDash val="solid"/>
            <a:miter/>
          </a:ln>
        </p:spPr>
      </p:sp>
      <p:sp>
        <p:nvSpPr>
          <p:cNvPr id="3" name="Freeform 3"/>
          <p:cNvSpPr/>
          <p:nvPr/>
        </p:nvSpPr>
        <p:spPr>
          <a:xfrm>
            <a:off x="1284336" y="5257986"/>
            <a:ext cx="7432578" cy="4486856"/>
          </a:xfrm>
          <a:custGeom>
            <a:avLst/>
            <a:gdLst/>
            <a:ahLst/>
            <a:cxnLst/>
            <a:rect l="l" t="t" r="r" b="b"/>
            <a:pathLst>
              <a:path w="7432578" h="4486856">
                <a:moveTo>
                  <a:pt x="0" y="0"/>
                </a:moveTo>
                <a:lnTo>
                  <a:pt x="7432578" y="0"/>
                </a:lnTo>
                <a:lnTo>
                  <a:pt x="7432578" y="4486856"/>
                </a:lnTo>
                <a:lnTo>
                  <a:pt x="0" y="44868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1"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>
            <a:off x="9666336" y="542158"/>
            <a:ext cx="7432578" cy="4486906"/>
          </a:xfrm>
          <a:custGeom>
            <a:avLst/>
            <a:gdLst/>
            <a:ahLst/>
            <a:cxnLst/>
            <a:rect l="l" t="t" r="r" b="b"/>
            <a:pathLst>
              <a:path w="7432578" h="4486906">
                <a:moveTo>
                  <a:pt x="0" y="0"/>
                </a:moveTo>
                <a:lnTo>
                  <a:pt x="7432578" y="0"/>
                </a:lnTo>
                <a:lnTo>
                  <a:pt x="7432578" y="4486906"/>
                </a:lnTo>
                <a:lnTo>
                  <a:pt x="0" y="448690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/>
          <p:cNvSpPr/>
          <p:nvPr/>
        </p:nvSpPr>
        <p:spPr>
          <a:xfrm>
            <a:off x="10639198" y="7043599"/>
            <a:ext cx="4202686" cy="2210153"/>
          </a:xfrm>
          <a:custGeom>
            <a:avLst/>
            <a:gdLst/>
            <a:ahLst/>
            <a:cxnLst/>
            <a:rect l="l" t="t" r="r" b="b"/>
            <a:pathLst>
              <a:path w="4202686" h="2210153">
                <a:moveTo>
                  <a:pt x="0" y="0"/>
                </a:moveTo>
                <a:lnTo>
                  <a:pt x="4202686" y="0"/>
                </a:lnTo>
                <a:lnTo>
                  <a:pt x="4202686" y="2210153"/>
                </a:lnTo>
                <a:lnTo>
                  <a:pt x="0" y="221015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460" b="-205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1" y="5631096"/>
            <a:ext cx="4809412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035"/>
              </a:lnSpc>
              <a:spcBef>
                <a:spcPct val="0"/>
              </a:spcBef>
            </a:pPr>
            <a:r>
              <a:rPr lang="en-US" sz="6950" dirty="0">
                <a:solidFill>
                  <a:srgbClr val="000000"/>
                </a:solidFill>
                <a:latin typeface="Belleza"/>
              </a:rPr>
              <a:t>Hunger index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38234" y="1050222"/>
            <a:ext cx="7673273" cy="4275878"/>
          </a:xfrm>
          <a:custGeom>
            <a:avLst/>
            <a:gdLst/>
            <a:ahLst/>
            <a:cxnLst/>
            <a:rect l="l" t="t" r="r" b="b"/>
            <a:pathLst>
              <a:path w="7673273" h="4275878">
                <a:moveTo>
                  <a:pt x="0" y="0"/>
                </a:moveTo>
                <a:lnTo>
                  <a:pt x="7673273" y="0"/>
                </a:lnTo>
                <a:lnTo>
                  <a:pt x="7673273" y="4275877"/>
                </a:lnTo>
                <a:lnTo>
                  <a:pt x="0" y="42758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276493" y="1050222"/>
            <a:ext cx="7673273" cy="4275878"/>
          </a:xfrm>
          <a:custGeom>
            <a:avLst/>
            <a:gdLst/>
            <a:ahLst/>
            <a:cxnLst/>
            <a:rect l="l" t="t" r="r" b="b"/>
            <a:pathLst>
              <a:path w="7673273" h="4275878">
                <a:moveTo>
                  <a:pt x="0" y="0"/>
                </a:moveTo>
                <a:lnTo>
                  <a:pt x="7673273" y="0"/>
                </a:lnTo>
                <a:lnTo>
                  <a:pt x="7673273" y="4275877"/>
                </a:lnTo>
                <a:lnTo>
                  <a:pt x="0" y="427587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338234" y="5691623"/>
            <a:ext cx="7673273" cy="4275878"/>
          </a:xfrm>
          <a:custGeom>
            <a:avLst/>
            <a:gdLst/>
            <a:ahLst/>
            <a:cxnLst/>
            <a:rect l="l" t="t" r="r" b="b"/>
            <a:pathLst>
              <a:path w="7673273" h="4275878">
                <a:moveTo>
                  <a:pt x="0" y="0"/>
                </a:moveTo>
                <a:lnTo>
                  <a:pt x="7673273" y="0"/>
                </a:lnTo>
                <a:lnTo>
                  <a:pt x="7673273" y="4275878"/>
                </a:lnTo>
                <a:lnTo>
                  <a:pt x="0" y="427587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9144000" y="5617792"/>
            <a:ext cx="7805766" cy="4349709"/>
          </a:xfrm>
          <a:custGeom>
            <a:avLst/>
            <a:gdLst/>
            <a:ahLst/>
            <a:cxnLst/>
            <a:rect l="l" t="t" r="r" b="b"/>
            <a:pathLst>
              <a:path w="7805766" h="4349709">
                <a:moveTo>
                  <a:pt x="0" y="0"/>
                </a:moveTo>
                <a:lnTo>
                  <a:pt x="7805766" y="0"/>
                </a:lnTo>
                <a:lnTo>
                  <a:pt x="7805766" y="4349709"/>
                </a:lnTo>
                <a:lnTo>
                  <a:pt x="0" y="434970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6381654" y="-137160"/>
            <a:ext cx="5259705" cy="1165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60"/>
              </a:lnSpc>
              <a:spcBef>
                <a:spcPct val="0"/>
              </a:spcBef>
            </a:pPr>
            <a:r>
              <a:rPr lang="en-US" sz="7200">
                <a:solidFill>
                  <a:srgbClr val="000000"/>
                </a:solidFill>
                <a:latin typeface="Belleza"/>
              </a:rPr>
              <a:t>Diseases cases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07206" y="607120"/>
            <a:ext cx="7662288" cy="4536380"/>
          </a:xfrm>
          <a:custGeom>
            <a:avLst/>
            <a:gdLst/>
            <a:ahLst/>
            <a:cxnLst/>
            <a:rect l="l" t="t" r="r" b="b"/>
            <a:pathLst>
              <a:path w="7662288" h="4536380">
                <a:moveTo>
                  <a:pt x="0" y="0"/>
                </a:moveTo>
                <a:lnTo>
                  <a:pt x="7662288" y="0"/>
                </a:lnTo>
                <a:lnTo>
                  <a:pt x="7662288" y="4536380"/>
                </a:lnTo>
                <a:lnTo>
                  <a:pt x="0" y="45363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807206" y="5143500"/>
            <a:ext cx="12386438" cy="4507603"/>
          </a:xfrm>
          <a:custGeom>
            <a:avLst/>
            <a:gdLst/>
            <a:ahLst/>
            <a:cxnLst/>
            <a:rect l="l" t="t" r="r" b="b"/>
            <a:pathLst>
              <a:path w="12386438" h="4507603">
                <a:moveTo>
                  <a:pt x="0" y="0"/>
                </a:moveTo>
                <a:lnTo>
                  <a:pt x="12386438" y="0"/>
                </a:lnTo>
                <a:lnTo>
                  <a:pt x="12386438" y="4507603"/>
                </a:lnTo>
                <a:lnTo>
                  <a:pt x="0" y="450760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9883554" y="2254280"/>
            <a:ext cx="6068020" cy="1165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60"/>
              </a:lnSpc>
              <a:spcBef>
                <a:spcPct val="0"/>
              </a:spcBef>
            </a:pPr>
            <a:r>
              <a:rPr lang="en-US" sz="7200">
                <a:solidFill>
                  <a:srgbClr val="000000"/>
                </a:solidFill>
                <a:latin typeface="Belleza"/>
              </a:rPr>
              <a:t>Africa Vs Europa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49788" y="333950"/>
            <a:ext cx="8032757" cy="4809550"/>
          </a:xfrm>
          <a:custGeom>
            <a:avLst/>
            <a:gdLst/>
            <a:ahLst/>
            <a:cxnLst/>
            <a:rect l="l" t="t" r="r" b="b"/>
            <a:pathLst>
              <a:path w="8032757" h="4809550">
                <a:moveTo>
                  <a:pt x="0" y="0"/>
                </a:moveTo>
                <a:lnTo>
                  <a:pt x="8032757" y="0"/>
                </a:lnTo>
                <a:lnTo>
                  <a:pt x="8032757" y="4809550"/>
                </a:lnTo>
                <a:lnTo>
                  <a:pt x="0" y="48095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549788" y="5143500"/>
            <a:ext cx="10755566" cy="4825306"/>
          </a:xfrm>
          <a:custGeom>
            <a:avLst/>
            <a:gdLst/>
            <a:ahLst/>
            <a:cxnLst/>
            <a:rect l="l" t="t" r="r" b="b"/>
            <a:pathLst>
              <a:path w="10755566" h="4825306">
                <a:moveTo>
                  <a:pt x="0" y="0"/>
                </a:moveTo>
                <a:lnTo>
                  <a:pt x="10755567" y="0"/>
                </a:lnTo>
                <a:lnTo>
                  <a:pt x="10755567" y="4825306"/>
                </a:lnTo>
                <a:lnTo>
                  <a:pt x="0" y="48253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14844990" y="1573530"/>
            <a:ext cx="688294" cy="2057400"/>
          </a:xfrm>
          <a:custGeom>
            <a:avLst/>
            <a:gdLst/>
            <a:ahLst/>
            <a:cxnLst/>
            <a:rect l="l" t="t" r="r" b="b"/>
            <a:pathLst>
              <a:path w="688294" h="2057400">
                <a:moveTo>
                  <a:pt x="688294" y="0"/>
                </a:moveTo>
                <a:lnTo>
                  <a:pt x="0" y="0"/>
                </a:lnTo>
                <a:lnTo>
                  <a:pt x="0" y="2057400"/>
                </a:lnTo>
                <a:lnTo>
                  <a:pt x="688294" y="2057400"/>
                </a:lnTo>
                <a:lnTo>
                  <a:pt x="68829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1049000" y="407670"/>
            <a:ext cx="4484284" cy="12054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360"/>
              </a:lnSpc>
              <a:spcBef>
                <a:spcPct val="0"/>
              </a:spcBef>
            </a:pPr>
            <a:r>
              <a:rPr lang="en-US" sz="7200" dirty="0">
                <a:solidFill>
                  <a:srgbClr val="000000"/>
                </a:solidFill>
                <a:latin typeface="Belleza"/>
              </a:rPr>
              <a:t>GHI </a:t>
            </a:r>
            <a:r>
              <a:rPr lang="en-US" sz="7200" dirty="0" err="1">
                <a:solidFill>
                  <a:srgbClr val="000000"/>
                </a:solidFill>
                <a:latin typeface="Belleza"/>
              </a:rPr>
              <a:t>vs</a:t>
            </a:r>
            <a:r>
              <a:rPr lang="en-US" sz="7200" dirty="0">
                <a:solidFill>
                  <a:srgbClr val="000000"/>
                </a:solidFill>
                <a:latin typeface="Belleza"/>
              </a:rPr>
              <a:t> GDP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144000" y="3183936"/>
            <a:ext cx="5523524" cy="19595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81"/>
              </a:lnSpc>
              <a:spcBef>
                <a:spcPct val="0"/>
              </a:spcBef>
            </a:pPr>
            <a:r>
              <a:rPr lang="en-US" sz="2986">
                <a:solidFill>
                  <a:srgbClr val="000000"/>
                </a:solidFill>
                <a:latin typeface="Belleza"/>
              </a:rPr>
              <a:t>The total monetary or market value of all the finished goods and services produced within a country’s borders in a specific time period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836522" y="4586287"/>
            <a:ext cx="6232643" cy="1104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7200">
                <a:solidFill>
                  <a:srgbClr val="191919"/>
                </a:solidFill>
                <a:latin typeface="Belleza"/>
              </a:rPr>
              <a:t>References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8255828" y="1699960"/>
            <a:ext cx="6713048" cy="7066339"/>
            <a:chOff x="0" y="0"/>
            <a:chExt cx="8950731" cy="9421785"/>
          </a:xfrm>
        </p:grpSpPr>
        <p:sp>
          <p:nvSpPr>
            <p:cNvPr id="4" name="TextBox 4"/>
            <p:cNvSpPr txBox="1"/>
            <p:nvPr/>
          </p:nvSpPr>
          <p:spPr>
            <a:xfrm>
              <a:off x="0" y="19050"/>
              <a:ext cx="8950731" cy="5337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79"/>
                </a:lnSpc>
              </a:pPr>
              <a:r>
                <a:rPr lang="en-US" sz="2799">
                  <a:solidFill>
                    <a:srgbClr val="191919"/>
                  </a:solidFill>
                  <a:latin typeface="Belleza Bold"/>
                </a:rPr>
                <a:t>Diseases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672866"/>
              <a:ext cx="8950731" cy="3867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520"/>
                </a:lnSpc>
              </a:pPr>
              <a:r>
                <a:rPr lang="en-US" sz="1800" u="sng">
                  <a:solidFill>
                    <a:srgbClr val="191919"/>
                  </a:solidFill>
                  <a:latin typeface="Assistant Light"/>
                  <a:hlinkClick r:id="rId2" tooltip="https://apps.who.int/gho/data/node.main-afro"/>
                </a:rPr>
                <a:t>https://apps.who.int/gho/data/node.main-afro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686840"/>
              <a:ext cx="8950731" cy="5337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79"/>
                </a:lnSpc>
              </a:pPr>
              <a:r>
                <a:rPr lang="en-US" sz="2799">
                  <a:solidFill>
                    <a:srgbClr val="191919"/>
                  </a:solidFill>
                  <a:latin typeface="Belleza Bold"/>
                </a:rPr>
                <a:t>GHI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2340657"/>
              <a:ext cx="8950731" cy="3867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520"/>
                </a:lnSpc>
              </a:pPr>
              <a:r>
                <a:rPr lang="en-US" sz="1800" u="sng">
                  <a:solidFill>
                    <a:srgbClr val="191919"/>
                  </a:solidFill>
                  <a:latin typeface="Assistant Light"/>
                  <a:hlinkClick r:id="rId3" tooltip="https://it.wikipedia.org/wiki/Indice_globale_della_fame"/>
                </a:rPr>
                <a:t>https://it.wikipedia.org/wiki/Indice_globale_della_fame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3354631"/>
              <a:ext cx="8950731" cy="5337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79"/>
                </a:lnSpc>
              </a:pPr>
              <a:r>
                <a:rPr lang="en-US" sz="2799">
                  <a:solidFill>
                    <a:srgbClr val="191919"/>
                  </a:solidFill>
                  <a:latin typeface="Belleza Bold"/>
                </a:rPr>
                <a:t>People affected by natural disasters 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4008447"/>
              <a:ext cx="8950731" cy="8058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520"/>
                </a:lnSpc>
              </a:pPr>
              <a:r>
                <a:rPr lang="en-US" sz="1800" u="sng">
                  <a:solidFill>
                    <a:srgbClr val="191919"/>
                  </a:solidFill>
                  <a:latin typeface="Assistant Light"/>
                  <a:hlinkClick r:id="rId4" tooltip="https://climateknowledgeportal.worldbank.org/country/central-african-republic/vulnerability"/>
                </a:rPr>
                <a:t>https://climateknowledgeportal.worldbank.org/country/central-african-republic/vulnerability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5187261"/>
              <a:ext cx="8950731" cy="5337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79"/>
                </a:lnSpc>
              </a:pPr>
              <a:r>
                <a:rPr lang="en-US" sz="2799">
                  <a:solidFill>
                    <a:srgbClr val="191919"/>
                  </a:solidFill>
                  <a:latin typeface="Belleza Bold"/>
                </a:rPr>
                <a:t>Life expectancy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5841077"/>
              <a:ext cx="8950731" cy="3867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520"/>
                </a:lnSpc>
              </a:pPr>
              <a:r>
                <a:rPr lang="en-US" sz="1800" u="sng">
                  <a:solidFill>
                    <a:srgbClr val="191919"/>
                  </a:solidFill>
                  <a:latin typeface="Assistant Light"/>
                  <a:hlinkClick r:id="rId5" tooltip="https://www.indexmundi.com/map/?t=0&amp;v=30&amp;r=xx&amp;l=it"/>
                </a:rPr>
                <a:t>https://www.indexmundi.com/map/?t=0&amp;v=30&amp;r=xx&amp;l=it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6855051"/>
              <a:ext cx="8950731" cy="5337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79"/>
                </a:lnSpc>
              </a:pPr>
              <a:r>
                <a:rPr lang="en-US" sz="2799">
                  <a:solidFill>
                    <a:srgbClr val="191919"/>
                  </a:solidFill>
                  <a:latin typeface="Belleza Bold"/>
                </a:rPr>
                <a:t>Sudan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7508867"/>
              <a:ext cx="8950731" cy="3867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520"/>
                </a:lnSpc>
              </a:pPr>
              <a:r>
                <a:rPr lang="en-US" sz="1800" u="sng">
                  <a:solidFill>
                    <a:srgbClr val="191919"/>
                  </a:solidFill>
                  <a:latin typeface="Assistant Light"/>
                  <a:hlinkClick r:id="rId6" tooltip="https://it.wikipedia.org/wiki/Sudan"/>
                </a:rPr>
                <a:t>https://it.wikipedia.org/wiki/Sudan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8312017"/>
              <a:ext cx="2734982" cy="6322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z="2799">
                  <a:solidFill>
                    <a:srgbClr val="191919"/>
                  </a:solidFill>
                  <a:latin typeface="Belleza"/>
                </a:rPr>
                <a:t>Others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9016020"/>
              <a:ext cx="5788152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520"/>
                </a:lnSpc>
              </a:pPr>
              <a:r>
                <a:rPr lang="en-US" sz="1800" u="sng">
                  <a:solidFill>
                    <a:srgbClr val="191919"/>
                  </a:solidFill>
                  <a:latin typeface="Belleza"/>
                  <a:hlinkClick r:id="rId7" tooltip="https://data.un.org"/>
                </a:rPr>
                <a:t>https://data.un.org/</a:t>
              </a:r>
            </a:p>
          </p:txBody>
        </p:sp>
      </p:grpSp>
      <p:sp>
        <p:nvSpPr>
          <p:cNvPr id="16" name="Freeform 16"/>
          <p:cNvSpPr/>
          <p:nvPr/>
        </p:nvSpPr>
        <p:spPr>
          <a:xfrm rot="-1391761">
            <a:off x="-3843964" y="6485858"/>
            <a:ext cx="6062415" cy="8172373"/>
          </a:xfrm>
          <a:custGeom>
            <a:avLst/>
            <a:gdLst/>
            <a:ahLst/>
            <a:cxnLst/>
            <a:rect l="l" t="t" r="r" b="b"/>
            <a:pathLst>
              <a:path w="6062415" h="8172373">
                <a:moveTo>
                  <a:pt x="0" y="0"/>
                </a:moveTo>
                <a:lnTo>
                  <a:pt x="6062415" y="0"/>
                </a:lnTo>
                <a:lnTo>
                  <a:pt x="6062415" y="8172374"/>
                </a:lnTo>
                <a:lnTo>
                  <a:pt x="0" y="817237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4625631" y="-1430243"/>
            <a:ext cx="7324738" cy="7052491"/>
          </a:xfrm>
          <a:custGeom>
            <a:avLst/>
            <a:gdLst/>
            <a:ahLst/>
            <a:cxnLst/>
            <a:rect l="l" t="t" r="r" b="b"/>
            <a:pathLst>
              <a:path w="7324738" h="7052491">
                <a:moveTo>
                  <a:pt x="0" y="0"/>
                </a:moveTo>
                <a:lnTo>
                  <a:pt x="7324738" y="0"/>
                </a:lnTo>
                <a:lnTo>
                  <a:pt x="7324738" y="7052491"/>
                </a:lnTo>
                <a:lnTo>
                  <a:pt x="0" y="705249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695665" y="8375138"/>
            <a:ext cx="2281713" cy="2196906"/>
          </a:xfrm>
          <a:custGeom>
            <a:avLst/>
            <a:gdLst/>
            <a:ahLst/>
            <a:cxnLst/>
            <a:rect l="l" t="t" r="r" b="b"/>
            <a:pathLst>
              <a:path w="2281713" h="2196906">
                <a:moveTo>
                  <a:pt x="0" y="0"/>
                </a:moveTo>
                <a:lnTo>
                  <a:pt x="2281714" y="0"/>
                </a:lnTo>
                <a:lnTo>
                  <a:pt x="2281714" y="2196907"/>
                </a:lnTo>
                <a:lnTo>
                  <a:pt x="0" y="219690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13716089" y="1699960"/>
            <a:ext cx="3767654" cy="321963"/>
          </a:xfrm>
          <a:custGeom>
            <a:avLst/>
            <a:gdLst/>
            <a:ahLst/>
            <a:cxnLst/>
            <a:rect l="l" t="t" r="r" b="b"/>
            <a:pathLst>
              <a:path w="3767654" h="321963">
                <a:moveTo>
                  <a:pt x="0" y="0"/>
                </a:moveTo>
                <a:lnTo>
                  <a:pt x="3767654" y="0"/>
                </a:lnTo>
                <a:lnTo>
                  <a:pt x="3767654" y="321963"/>
                </a:lnTo>
                <a:lnTo>
                  <a:pt x="0" y="32196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24136" y="1304780"/>
            <a:ext cx="15615354" cy="8229600"/>
          </a:xfrm>
          <a:custGeom>
            <a:avLst/>
            <a:gdLst/>
            <a:ahLst/>
            <a:cxnLst/>
            <a:rect l="l" t="t" r="r" b="b"/>
            <a:pathLst>
              <a:path w="15615354" h="8229600">
                <a:moveTo>
                  <a:pt x="0" y="0"/>
                </a:moveTo>
                <a:lnTo>
                  <a:pt x="15615354" y="0"/>
                </a:lnTo>
                <a:lnTo>
                  <a:pt x="15615354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56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192179" y="99322"/>
            <a:ext cx="7879268" cy="12054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360"/>
              </a:lnSpc>
              <a:spcBef>
                <a:spcPct val="0"/>
              </a:spcBef>
            </a:pPr>
            <a:r>
              <a:rPr lang="en-US" sz="7200" dirty="0">
                <a:solidFill>
                  <a:srgbClr val="000000"/>
                </a:solidFill>
                <a:latin typeface="Belleza"/>
              </a:rPr>
              <a:t>In the </a:t>
            </a:r>
            <a:r>
              <a:rPr lang="en-US" sz="7200" dirty="0" smtClean="0">
                <a:solidFill>
                  <a:srgbClr val="000000"/>
                </a:solidFill>
                <a:latin typeface="Belleza"/>
              </a:rPr>
              <a:t>whole world</a:t>
            </a:r>
            <a:r>
              <a:rPr lang="en-US" sz="7200" dirty="0">
                <a:solidFill>
                  <a:srgbClr val="000000"/>
                </a:solidFill>
                <a:latin typeface="Belleza"/>
              </a:rPr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34406" y="1349367"/>
            <a:ext cx="7191991" cy="4044939"/>
          </a:xfrm>
          <a:custGeom>
            <a:avLst/>
            <a:gdLst/>
            <a:ahLst/>
            <a:cxnLst/>
            <a:rect l="l" t="t" r="r" b="b"/>
            <a:pathLst>
              <a:path w="7191991" h="4044939">
                <a:moveTo>
                  <a:pt x="0" y="0"/>
                </a:moveTo>
                <a:lnTo>
                  <a:pt x="7191991" y="0"/>
                </a:lnTo>
                <a:lnTo>
                  <a:pt x="7191991" y="4044939"/>
                </a:lnTo>
                <a:lnTo>
                  <a:pt x="0" y="40449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536605" y="1349367"/>
            <a:ext cx="7416989" cy="3919536"/>
          </a:xfrm>
          <a:custGeom>
            <a:avLst/>
            <a:gdLst/>
            <a:ahLst/>
            <a:cxnLst/>
            <a:rect l="l" t="t" r="r" b="b"/>
            <a:pathLst>
              <a:path w="7416989" h="3919536">
                <a:moveTo>
                  <a:pt x="0" y="0"/>
                </a:moveTo>
                <a:lnTo>
                  <a:pt x="7416989" y="0"/>
                </a:lnTo>
                <a:lnTo>
                  <a:pt x="7416989" y="3919536"/>
                </a:lnTo>
                <a:lnTo>
                  <a:pt x="0" y="39195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013" r="-612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334406" y="5665457"/>
            <a:ext cx="6412237" cy="4029790"/>
          </a:xfrm>
          <a:custGeom>
            <a:avLst/>
            <a:gdLst/>
            <a:ahLst/>
            <a:cxnLst/>
            <a:rect l="l" t="t" r="r" b="b"/>
            <a:pathLst>
              <a:path w="6412237" h="4029790">
                <a:moveTo>
                  <a:pt x="0" y="0"/>
                </a:moveTo>
                <a:lnTo>
                  <a:pt x="6412237" y="0"/>
                </a:lnTo>
                <a:lnTo>
                  <a:pt x="6412237" y="4029790"/>
                </a:lnTo>
                <a:lnTo>
                  <a:pt x="0" y="40297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9536605" y="5784208"/>
            <a:ext cx="6017654" cy="3792289"/>
          </a:xfrm>
          <a:custGeom>
            <a:avLst/>
            <a:gdLst/>
            <a:ahLst/>
            <a:cxnLst/>
            <a:rect l="l" t="t" r="r" b="b"/>
            <a:pathLst>
              <a:path w="6017654" h="3792289">
                <a:moveTo>
                  <a:pt x="0" y="0"/>
                </a:moveTo>
                <a:lnTo>
                  <a:pt x="6017653" y="0"/>
                </a:lnTo>
                <a:lnTo>
                  <a:pt x="6017653" y="3792288"/>
                </a:lnTo>
                <a:lnTo>
                  <a:pt x="0" y="379228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-1627635" y="137787"/>
            <a:ext cx="21543270" cy="2346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60"/>
              </a:lnSpc>
            </a:pPr>
            <a:r>
              <a:rPr lang="en-US" sz="7200">
                <a:solidFill>
                  <a:srgbClr val="000000"/>
                </a:solidFill>
                <a:latin typeface="Belleza"/>
              </a:rPr>
              <a:t>Life expectancy in different geographical areas</a:t>
            </a:r>
          </a:p>
          <a:p>
            <a:pPr algn="ctr">
              <a:lnSpc>
                <a:spcPts val="9360"/>
              </a:lnSpc>
              <a:spcBef>
                <a:spcPct val="0"/>
              </a:spcBef>
            </a:pPr>
            <a:endParaRPr lang="en-US" sz="7200">
              <a:solidFill>
                <a:srgbClr val="000000"/>
              </a:solidFill>
              <a:latin typeface="Bellez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750107" y="3794433"/>
            <a:ext cx="6040665" cy="5642379"/>
            <a:chOff x="0" y="0"/>
            <a:chExt cx="8054220" cy="752317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054220" cy="7523173"/>
            </a:xfrm>
            <a:custGeom>
              <a:avLst/>
              <a:gdLst/>
              <a:ahLst/>
              <a:cxnLst/>
              <a:rect l="l" t="t" r="r" b="b"/>
              <a:pathLst>
                <a:path w="8054220" h="7523173">
                  <a:moveTo>
                    <a:pt x="0" y="0"/>
                  </a:moveTo>
                  <a:lnTo>
                    <a:pt x="8054220" y="0"/>
                  </a:lnTo>
                  <a:lnTo>
                    <a:pt x="8054220" y="7523173"/>
                  </a:lnTo>
                  <a:lnTo>
                    <a:pt x="0" y="75231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  <a:ln w="9525" cap="sq">
              <a:solidFill>
                <a:srgbClr val="919191"/>
              </a:solidFill>
              <a:prstDash val="solid"/>
              <a:miter/>
            </a:ln>
          </p:spPr>
        </p:sp>
        <p:sp>
          <p:nvSpPr>
            <p:cNvPr id="4" name="Freeform 4"/>
            <p:cNvSpPr/>
            <p:nvPr/>
          </p:nvSpPr>
          <p:spPr>
            <a:xfrm>
              <a:off x="2462980" y="1410166"/>
              <a:ext cx="3128261" cy="2815435"/>
            </a:xfrm>
            <a:custGeom>
              <a:avLst/>
              <a:gdLst/>
              <a:ahLst/>
              <a:cxnLst/>
              <a:rect l="l" t="t" r="r" b="b"/>
              <a:pathLst>
                <a:path w="3128261" h="2815435">
                  <a:moveTo>
                    <a:pt x="0" y="0"/>
                  </a:moveTo>
                  <a:lnTo>
                    <a:pt x="3128260" y="0"/>
                  </a:lnTo>
                  <a:lnTo>
                    <a:pt x="3128260" y="2815435"/>
                  </a:lnTo>
                  <a:lnTo>
                    <a:pt x="0" y="28154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5" name="TextBox 5"/>
          <p:cNvSpPr txBox="1"/>
          <p:nvPr/>
        </p:nvSpPr>
        <p:spPr>
          <a:xfrm>
            <a:off x="3804436" y="1069300"/>
            <a:ext cx="14001731" cy="11630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491"/>
              </a:lnSpc>
            </a:pPr>
            <a:r>
              <a:rPr lang="en-US" sz="6779">
                <a:solidFill>
                  <a:srgbClr val="000000"/>
                </a:solidFill>
                <a:latin typeface="Belleza"/>
              </a:rPr>
              <a:t>Let’s focus on the worst african countries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386568" y="4961447"/>
            <a:ext cx="6082869" cy="27361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3247" lvl="1" indent="-451624" algn="ctr">
              <a:lnSpc>
                <a:spcPts val="5438"/>
              </a:lnSpc>
              <a:buFont typeface="Arial"/>
              <a:buChar char="•"/>
            </a:pPr>
            <a:r>
              <a:rPr lang="en-US" sz="4183">
                <a:solidFill>
                  <a:srgbClr val="000000"/>
                </a:solidFill>
                <a:latin typeface="Belleza"/>
              </a:rPr>
              <a:t>Central African Republic</a:t>
            </a:r>
          </a:p>
          <a:p>
            <a:pPr marL="903247" lvl="1" indent="-451624">
              <a:lnSpc>
                <a:spcPts val="5438"/>
              </a:lnSpc>
              <a:buFont typeface="Arial"/>
              <a:buChar char="•"/>
            </a:pPr>
            <a:r>
              <a:rPr lang="en-US" sz="4183">
                <a:solidFill>
                  <a:srgbClr val="000000"/>
                </a:solidFill>
                <a:latin typeface="Belleza"/>
              </a:rPr>
              <a:t>Chad</a:t>
            </a:r>
          </a:p>
          <a:p>
            <a:pPr marL="903247" lvl="1" indent="-451624">
              <a:lnSpc>
                <a:spcPts val="5438"/>
              </a:lnSpc>
              <a:buFont typeface="Arial"/>
              <a:buChar char="•"/>
            </a:pPr>
            <a:r>
              <a:rPr lang="en-US" sz="4183">
                <a:solidFill>
                  <a:srgbClr val="000000"/>
                </a:solidFill>
                <a:latin typeface="Belleza"/>
              </a:rPr>
              <a:t>Nigeria</a:t>
            </a:r>
          </a:p>
          <a:p>
            <a:pPr marL="903247" lvl="1" indent="-451624">
              <a:lnSpc>
                <a:spcPts val="5438"/>
              </a:lnSpc>
              <a:buFont typeface="Arial"/>
              <a:buChar char="•"/>
            </a:pPr>
            <a:r>
              <a:rPr lang="en-US" sz="4183">
                <a:solidFill>
                  <a:srgbClr val="000000"/>
                </a:solidFill>
                <a:latin typeface="Belleza"/>
              </a:rPr>
              <a:t>South Sudan</a:t>
            </a:r>
          </a:p>
        </p:txBody>
      </p:sp>
      <p:sp>
        <p:nvSpPr>
          <p:cNvPr id="7" name="Freeform 7"/>
          <p:cNvSpPr/>
          <p:nvPr/>
        </p:nvSpPr>
        <p:spPr>
          <a:xfrm>
            <a:off x="-2948153" y="-1661934"/>
            <a:ext cx="6752589" cy="6501608"/>
          </a:xfrm>
          <a:custGeom>
            <a:avLst/>
            <a:gdLst/>
            <a:ahLst/>
            <a:cxnLst/>
            <a:rect l="l" t="t" r="r" b="b"/>
            <a:pathLst>
              <a:path w="6752589" h="6501608">
                <a:moveTo>
                  <a:pt x="0" y="0"/>
                </a:moveTo>
                <a:lnTo>
                  <a:pt x="6752589" y="0"/>
                </a:lnTo>
                <a:lnTo>
                  <a:pt x="6752589" y="6501608"/>
                </a:lnTo>
                <a:lnTo>
                  <a:pt x="0" y="650160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3137413">
            <a:off x="14795672" y="6898055"/>
            <a:ext cx="6020989" cy="8116529"/>
          </a:xfrm>
          <a:custGeom>
            <a:avLst/>
            <a:gdLst/>
            <a:ahLst/>
            <a:cxnLst/>
            <a:rect l="l" t="t" r="r" b="b"/>
            <a:pathLst>
              <a:path w="6020989" h="8116529">
                <a:moveTo>
                  <a:pt x="0" y="0"/>
                </a:moveTo>
                <a:lnTo>
                  <a:pt x="6020989" y="0"/>
                </a:lnTo>
                <a:lnTo>
                  <a:pt x="6020989" y="8116529"/>
                </a:lnTo>
                <a:lnTo>
                  <a:pt x="0" y="811652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4221346" y="9258300"/>
            <a:ext cx="1713950" cy="785301"/>
          </a:xfrm>
          <a:custGeom>
            <a:avLst/>
            <a:gdLst/>
            <a:ahLst/>
            <a:cxnLst/>
            <a:rect l="l" t="t" r="r" b="b"/>
            <a:pathLst>
              <a:path w="1713950" h="785301">
                <a:moveTo>
                  <a:pt x="0" y="0"/>
                </a:moveTo>
                <a:lnTo>
                  <a:pt x="1713950" y="0"/>
                </a:lnTo>
                <a:lnTo>
                  <a:pt x="1713950" y="785301"/>
                </a:lnTo>
                <a:lnTo>
                  <a:pt x="0" y="78530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921534" y="3930871"/>
            <a:ext cx="7884633" cy="4914395"/>
          </a:xfrm>
          <a:custGeom>
            <a:avLst/>
            <a:gdLst/>
            <a:ahLst/>
            <a:cxnLst/>
            <a:rect l="l" t="t" r="r" b="b"/>
            <a:pathLst>
              <a:path w="7884633" h="4914395">
                <a:moveTo>
                  <a:pt x="0" y="0"/>
                </a:moveTo>
                <a:lnTo>
                  <a:pt x="7884633" y="0"/>
                </a:lnTo>
                <a:lnTo>
                  <a:pt x="7884633" y="4914395"/>
                </a:lnTo>
                <a:lnTo>
                  <a:pt x="0" y="49143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6813173" y="1162209"/>
            <a:ext cx="4661654" cy="1165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60"/>
              </a:lnSpc>
              <a:spcBef>
                <a:spcPct val="0"/>
              </a:spcBef>
            </a:pPr>
            <a:r>
              <a:rPr lang="en-US" sz="7200">
                <a:solidFill>
                  <a:srgbClr val="000000"/>
                </a:solidFill>
                <a:latin typeface="Belleza"/>
              </a:rPr>
              <a:t>South Sudan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194914" y="4295775"/>
            <a:ext cx="7338217" cy="4962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00"/>
              </a:lnSpc>
            </a:pPr>
            <a:r>
              <a:rPr lang="en-US" sz="3000">
                <a:solidFill>
                  <a:srgbClr val="000000"/>
                </a:solidFill>
                <a:latin typeface="Belleza"/>
              </a:rPr>
              <a:t> Sudan suffered 17 years of civil war (1955-1972), followed by a second civil conflict (1983-1998). In 1989, colonel Omar al-Bashir planned a coup d’Etat, proclaming himself president. The civil war finished with a peace agreement that granted autonomy to the southern region. In 2011, a referendum ratified South Sudan’s separation, occured with Sudan’s consent in July 9, 2011.</a:t>
            </a:r>
          </a:p>
          <a:p>
            <a:pPr algn="ctr">
              <a:lnSpc>
                <a:spcPts val="3900"/>
              </a:lnSpc>
              <a:spcBef>
                <a:spcPct val="0"/>
              </a:spcBef>
            </a:pPr>
            <a:endParaRPr lang="en-US" sz="3000">
              <a:solidFill>
                <a:srgbClr val="000000"/>
              </a:solidFill>
              <a:latin typeface="Belleza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-2948153" y="-1661934"/>
            <a:ext cx="6752589" cy="6501608"/>
          </a:xfrm>
          <a:custGeom>
            <a:avLst/>
            <a:gdLst/>
            <a:ahLst/>
            <a:cxnLst/>
            <a:rect l="l" t="t" r="r" b="b"/>
            <a:pathLst>
              <a:path w="6752589" h="6501608">
                <a:moveTo>
                  <a:pt x="0" y="0"/>
                </a:moveTo>
                <a:lnTo>
                  <a:pt x="6752589" y="0"/>
                </a:lnTo>
                <a:lnTo>
                  <a:pt x="6752589" y="6501608"/>
                </a:lnTo>
                <a:lnTo>
                  <a:pt x="0" y="650160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3137413">
            <a:off x="14795672" y="6898055"/>
            <a:ext cx="6020989" cy="8116529"/>
          </a:xfrm>
          <a:custGeom>
            <a:avLst/>
            <a:gdLst/>
            <a:ahLst/>
            <a:cxnLst/>
            <a:rect l="l" t="t" r="r" b="b"/>
            <a:pathLst>
              <a:path w="6020989" h="8116529">
                <a:moveTo>
                  <a:pt x="0" y="0"/>
                </a:moveTo>
                <a:lnTo>
                  <a:pt x="6020989" y="0"/>
                </a:lnTo>
                <a:lnTo>
                  <a:pt x="6020989" y="8116529"/>
                </a:lnTo>
                <a:lnTo>
                  <a:pt x="0" y="811652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4221346" y="9258300"/>
            <a:ext cx="1713950" cy="785301"/>
          </a:xfrm>
          <a:custGeom>
            <a:avLst/>
            <a:gdLst/>
            <a:ahLst/>
            <a:cxnLst/>
            <a:rect l="l" t="t" r="r" b="b"/>
            <a:pathLst>
              <a:path w="1713950" h="785301">
                <a:moveTo>
                  <a:pt x="0" y="0"/>
                </a:moveTo>
                <a:lnTo>
                  <a:pt x="1713950" y="0"/>
                </a:lnTo>
                <a:lnTo>
                  <a:pt x="1713950" y="785301"/>
                </a:lnTo>
                <a:lnTo>
                  <a:pt x="0" y="78530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76742" y="952500"/>
            <a:ext cx="11744623" cy="1165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60"/>
              </a:lnSpc>
              <a:spcBef>
                <a:spcPct val="0"/>
              </a:spcBef>
            </a:pPr>
            <a:r>
              <a:rPr lang="en-US" sz="7200">
                <a:solidFill>
                  <a:srgbClr val="000000"/>
                </a:solidFill>
                <a:latin typeface="Belleza"/>
              </a:rPr>
              <a:t>Factors affecting life expectancy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5194675"/>
            <a:ext cx="10040795" cy="4063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80333" lvl="1" indent="-540167">
              <a:lnSpc>
                <a:spcPts val="6505"/>
              </a:lnSpc>
              <a:buFont typeface="Arial"/>
              <a:buChar char="•"/>
            </a:pPr>
            <a:r>
              <a:rPr lang="en-US" sz="5003">
                <a:solidFill>
                  <a:srgbClr val="000000"/>
                </a:solidFill>
                <a:latin typeface="Belleza"/>
              </a:rPr>
              <a:t>Natural Disaster</a:t>
            </a:r>
          </a:p>
          <a:p>
            <a:pPr marL="1080333" lvl="1" indent="-540167">
              <a:lnSpc>
                <a:spcPts val="6505"/>
              </a:lnSpc>
              <a:buFont typeface="Arial"/>
              <a:buChar char="•"/>
            </a:pPr>
            <a:r>
              <a:rPr lang="en-US" sz="5003">
                <a:solidFill>
                  <a:srgbClr val="000000"/>
                </a:solidFill>
                <a:latin typeface="Belleza"/>
              </a:rPr>
              <a:t>Undernourishment</a:t>
            </a:r>
          </a:p>
          <a:p>
            <a:pPr marL="1080333" lvl="1" indent="-540167">
              <a:lnSpc>
                <a:spcPts val="6505"/>
              </a:lnSpc>
              <a:buFont typeface="Arial"/>
              <a:buChar char="•"/>
            </a:pPr>
            <a:r>
              <a:rPr lang="en-US" sz="5003">
                <a:solidFill>
                  <a:srgbClr val="000000"/>
                </a:solidFill>
                <a:latin typeface="Belleza"/>
              </a:rPr>
              <a:t>Hunger index</a:t>
            </a:r>
          </a:p>
          <a:p>
            <a:pPr marL="1080333" lvl="1" indent="-540167">
              <a:lnSpc>
                <a:spcPts val="6505"/>
              </a:lnSpc>
              <a:buFont typeface="Arial"/>
              <a:buChar char="•"/>
            </a:pPr>
            <a:r>
              <a:rPr lang="en-US" sz="5003">
                <a:solidFill>
                  <a:srgbClr val="000000"/>
                </a:solidFill>
                <a:latin typeface="Belleza"/>
              </a:rPr>
              <a:t>Diseases: Hiv, Malaria, Tuberculosis</a:t>
            </a:r>
          </a:p>
          <a:p>
            <a:pPr>
              <a:lnSpc>
                <a:spcPts val="6505"/>
              </a:lnSpc>
              <a:spcBef>
                <a:spcPct val="0"/>
              </a:spcBef>
            </a:pPr>
            <a:endParaRPr lang="en-US" sz="5003">
              <a:solidFill>
                <a:srgbClr val="000000"/>
              </a:solidFill>
              <a:latin typeface="Belleza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-2948153" y="-1661934"/>
            <a:ext cx="6752589" cy="6501608"/>
          </a:xfrm>
          <a:custGeom>
            <a:avLst/>
            <a:gdLst/>
            <a:ahLst/>
            <a:cxnLst/>
            <a:rect l="l" t="t" r="r" b="b"/>
            <a:pathLst>
              <a:path w="6752589" h="6501608">
                <a:moveTo>
                  <a:pt x="0" y="0"/>
                </a:moveTo>
                <a:lnTo>
                  <a:pt x="6752589" y="0"/>
                </a:lnTo>
                <a:lnTo>
                  <a:pt x="6752589" y="6501608"/>
                </a:lnTo>
                <a:lnTo>
                  <a:pt x="0" y="65016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3137413">
            <a:off x="14795672" y="6898055"/>
            <a:ext cx="6020989" cy="8116529"/>
          </a:xfrm>
          <a:custGeom>
            <a:avLst/>
            <a:gdLst/>
            <a:ahLst/>
            <a:cxnLst/>
            <a:rect l="l" t="t" r="r" b="b"/>
            <a:pathLst>
              <a:path w="6020989" h="8116529">
                <a:moveTo>
                  <a:pt x="0" y="0"/>
                </a:moveTo>
                <a:lnTo>
                  <a:pt x="6020989" y="0"/>
                </a:lnTo>
                <a:lnTo>
                  <a:pt x="6020989" y="8116529"/>
                </a:lnTo>
                <a:lnTo>
                  <a:pt x="0" y="81165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4221346" y="9258300"/>
            <a:ext cx="1713950" cy="785301"/>
          </a:xfrm>
          <a:custGeom>
            <a:avLst/>
            <a:gdLst/>
            <a:ahLst/>
            <a:cxnLst/>
            <a:rect l="l" t="t" r="r" b="b"/>
            <a:pathLst>
              <a:path w="1713950" h="785301">
                <a:moveTo>
                  <a:pt x="0" y="0"/>
                </a:moveTo>
                <a:lnTo>
                  <a:pt x="1713950" y="0"/>
                </a:lnTo>
                <a:lnTo>
                  <a:pt x="1713950" y="785301"/>
                </a:lnTo>
                <a:lnTo>
                  <a:pt x="0" y="78530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312593" y="686431"/>
            <a:ext cx="8140065" cy="4197668"/>
          </a:xfrm>
          <a:custGeom>
            <a:avLst/>
            <a:gdLst/>
            <a:ahLst/>
            <a:cxnLst/>
            <a:rect l="l" t="t" r="r" b="b"/>
            <a:pathLst>
              <a:path w="8140065" h="4197668">
                <a:moveTo>
                  <a:pt x="0" y="0"/>
                </a:moveTo>
                <a:lnTo>
                  <a:pt x="8140065" y="0"/>
                </a:lnTo>
                <a:lnTo>
                  <a:pt x="8140065" y="4197667"/>
                </a:lnTo>
                <a:lnTo>
                  <a:pt x="0" y="41976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312592" y="5402705"/>
            <a:ext cx="8140266" cy="4197462"/>
          </a:xfrm>
          <a:custGeom>
            <a:avLst/>
            <a:gdLst/>
            <a:ahLst/>
            <a:cxnLst/>
            <a:rect l="l" t="t" r="r" b="b"/>
            <a:pathLst>
              <a:path w="8140266" h="4197462">
                <a:moveTo>
                  <a:pt x="0" y="0"/>
                </a:moveTo>
                <a:lnTo>
                  <a:pt x="8140267" y="0"/>
                </a:lnTo>
                <a:lnTo>
                  <a:pt x="8140267" y="4197462"/>
                </a:lnTo>
                <a:lnTo>
                  <a:pt x="0" y="41974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835342" y="5402580"/>
            <a:ext cx="8264484" cy="4284292"/>
          </a:xfrm>
          <a:custGeom>
            <a:avLst/>
            <a:gdLst/>
            <a:ahLst/>
            <a:cxnLst/>
            <a:rect l="l" t="t" r="r" b="b"/>
            <a:pathLst>
              <a:path w="8264484" h="4284292">
                <a:moveTo>
                  <a:pt x="0" y="0"/>
                </a:moveTo>
                <a:lnTo>
                  <a:pt x="8264484" y="0"/>
                </a:lnTo>
                <a:lnTo>
                  <a:pt x="8264484" y="4284292"/>
                </a:lnTo>
                <a:lnTo>
                  <a:pt x="0" y="42842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534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641065" y="2323489"/>
            <a:ext cx="6512708" cy="1165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59"/>
              </a:lnSpc>
              <a:spcBef>
                <a:spcPct val="0"/>
              </a:spcBef>
            </a:pPr>
            <a:r>
              <a:rPr lang="en-US" sz="7199">
                <a:solidFill>
                  <a:srgbClr val="000000"/>
                </a:solidFill>
                <a:latin typeface="Belleza"/>
              </a:rPr>
              <a:t>Natural disasters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35343" y="686753"/>
            <a:ext cx="8140065" cy="4197358"/>
          </a:xfrm>
          <a:custGeom>
            <a:avLst/>
            <a:gdLst/>
            <a:ahLst/>
            <a:cxnLst/>
            <a:rect l="l" t="t" r="r" b="b"/>
            <a:pathLst>
              <a:path w="8140065" h="4197358">
                <a:moveTo>
                  <a:pt x="0" y="0"/>
                </a:moveTo>
                <a:lnTo>
                  <a:pt x="8140064" y="0"/>
                </a:lnTo>
                <a:lnTo>
                  <a:pt x="8140064" y="4197358"/>
                </a:lnTo>
                <a:lnTo>
                  <a:pt x="0" y="41973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312593" y="686753"/>
            <a:ext cx="8140065" cy="4197358"/>
          </a:xfrm>
          <a:custGeom>
            <a:avLst/>
            <a:gdLst/>
            <a:ahLst/>
            <a:cxnLst/>
            <a:rect l="l" t="t" r="r" b="b"/>
            <a:pathLst>
              <a:path w="8140065" h="4197358">
                <a:moveTo>
                  <a:pt x="0" y="0"/>
                </a:moveTo>
                <a:lnTo>
                  <a:pt x="8140065" y="0"/>
                </a:lnTo>
                <a:lnTo>
                  <a:pt x="8140065" y="4197358"/>
                </a:lnTo>
                <a:lnTo>
                  <a:pt x="0" y="41973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835343" y="5317404"/>
            <a:ext cx="8140065" cy="4197358"/>
          </a:xfrm>
          <a:custGeom>
            <a:avLst/>
            <a:gdLst/>
            <a:ahLst/>
            <a:cxnLst/>
            <a:rect l="l" t="t" r="r" b="b"/>
            <a:pathLst>
              <a:path w="8140065" h="4197358">
                <a:moveTo>
                  <a:pt x="0" y="0"/>
                </a:moveTo>
                <a:lnTo>
                  <a:pt x="8140064" y="0"/>
                </a:lnTo>
                <a:lnTo>
                  <a:pt x="8140064" y="4197359"/>
                </a:lnTo>
                <a:lnTo>
                  <a:pt x="0" y="419735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9987409" y="6880384"/>
            <a:ext cx="6790432" cy="1165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60"/>
              </a:lnSpc>
              <a:spcBef>
                <a:spcPct val="0"/>
              </a:spcBef>
            </a:pPr>
            <a:r>
              <a:rPr lang="en-US" sz="7200">
                <a:solidFill>
                  <a:srgbClr val="000000"/>
                </a:solidFill>
                <a:latin typeface="Belleza"/>
              </a:rPr>
              <a:t>Undernourishment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709856" y="3970120"/>
            <a:ext cx="1713950" cy="1713943"/>
            <a:chOff x="0" y="0"/>
            <a:chExt cx="6350000" cy="634997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49975"/>
            </a:xfrm>
            <a:custGeom>
              <a:avLst/>
              <a:gdLst/>
              <a:ahLst/>
              <a:cxnLst/>
              <a:rect l="l" t="t" r="r" b="b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</p:grpSp>
      <p:sp>
        <p:nvSpPr>
          <p:cNvPr id="4" name="Freeform 4"/>
          <p:cNvSpPr/>
          <p:nvPr/>
        </p:nvSpPr>
        <p:spPr>
          <a:xfrm rot="3137413">
            <a:off x="14795672" y="6898055"/>
            <a:ext cx="6020989" cy="8116529"/>
          </a:xfrm>
          <a:custGeom>
            <a:avLst/>
            <a:gdLst/>
            <a:ahLst/>
            <a:cxnLst/>
            <a:rect l="l" t="t" r="r" b="b"/>
            <a:pathLst>
              <a:path w="6020989" h="8116529">
                <a:moveTo>
                  <a:pt x="0" y="0"/>
                </a:moveTo>
                <a:lnTo>
                  <a:pt x="6020989" y="0"/>
                </a:lnTo>
                <a:lnTo>
                  <a:pt x="6020989" y="8116529"/>
                </a:lnTo>
                <a:lnTo>
                  <a:pt x="0" y="811652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2948153" y="-1661934"/>
            <a:ext cx="6752589" cy="6501608"/>
          </a:xfrm>
          <a:custGeom>
            <a:avLst/>
            <a:gdLst/>
            <a:ahLst/>
            <a:cxnLst/>
            <a:rect l="l" t="t" r="r" b="b"/>
            <a:pathLst>
              <a:path w="6752589" h="6501608">
                <a:moveTo>
                  <a:pt x="0" y="0"/>
                </a:moveTo>
                <a:lnTo>
                  <a:pt x="6752589" y="0"/>
                </a:lnTo>
                <a:lnTo>
                  <a:pt x="6752589" y="6501608"/>
                </a:lnTo>
                <a:lnTo>
                  <a:pt x="0" y="650160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4221346" y="9258300"/>
            <a:ext cx="1713950" cy="785301"/>
          </a:xfrm>
          <a:custGeom>
            <a:avLst/>
            <a:gdLst/>
            <a:ahLst/>
            <a:cxnLst/>
            <a:rect l="l" t="t" r="r" b="b"/>
            <a:pathLst>
              <a:path w="1713950" h="785301">
                <a:moveTo>
                  <a:pt x="0" y="0"/>
                </a:moveTo>
                <a:lnTo>
                  <a:pt x="1713950" y="0"/>
                </a:lnTo>
                <a:lnTo>
                  <a:pt x="1713950" y="785301"/>
                </a:lnTo>
                <a:lnTo>
                  <a:pt x="0" y="78530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10779857" y="4092994"/>
            <a:ext cx="1713950" cy="1713943"/>
            <a:chOff x="0" y="0"/>
            <a:chExt cx="6350000" cy="634997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0" cy="6349975"/>
            </a:xfrm>
            <a:custGeom>
              <a:avLst/>
              <a:gdLst/>
              <a:ahLst/>
              <a:cxnLst/>
              <a:rect l="l" t="t" r="r" b="b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9"/>
              <a:stretch>
                <a:fillRect/>
              </a:stretch>
            </a:blipFill>
          </p:spPr>
        </p:sp>
      </p:grpSp>
      <p:grpSp>
        <p:nvGrpSpPr>
          <p:cNvPr id="9" name="Group 9"/>
          <p:cNvGrpSpPr/>
          <p:nvPr/>
        </p:nvGrpSpPr>
        <p:grpSpPr>
          <a:xfrm>
            <a:off x="10779857" y="6541034"/>
            <a:ext cx="1713950" cy="1713943"/>
            <a:chOff x="0" y="0"/>
            <a:chExt cx="6350000" cy="634997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350000" cy="6349975"/>
            </a:xfrm>
            <a:custGeom>
              <a:avLst/>
              <a:gdLst/>
              <a:ahLst/>
              <a:cxnLst/>
              <a:rect l="l" t="t" r="r" b="b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10"/>
              <a:stretch>
                <a:fillRect/>
              </a:stretch>
            </a:blipFill>
          </p:spPr>
        </p:sp>
      </p:grpSp>
      <p:grpSp>
        <p:nvGrpSpPr>
          <p:cNvPr id="11" name="Group 11"/>
          <p:cNvGrpSpPr/>
          <p:nvPr/>
        </p:nvGrpSpPr>
        <p:grpSpPr>
          <a:xfrm>
            <a:off x="2709856" y="6541034"/>
            <a:ext cx="1713950" cy="1713943"/>
            <a:chOff x="0" y="0"/>
            <a:chExt cx="6350000" cy="634997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6349975"/>
            </a:xfrm>
            <a:custGeom>
              <a:avLst/>
              <a:gdLst/>
              <a:ahLst/>
              <a:cxnLst/>
              <a:rect l="l" t="t" r="r" b="b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11"/>
              <a:stretch>
                <a:fillRect/>
              </a:stretch>
            </a:blipFill>
          </p:spPr>
        </p:sp>
      </p:grpSp>
      <p:sp>
        <p:nvSpPr>
          <p:cNvPr id="13" name="TextBox 13"/>
          <p:cNvSpPr txBox="1"/>
          <p:nvPr/>
        </p:nvSpPr>
        <p:spPr>
          <a:xfrm>
            <a:off x="4131897" y="482784"/>
            <a:ext cx="13295919" cy="1106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7200">
                <a:solidFill>
                  <a:srgbClr val="191919"/>
                </a:solidFill>
                <a:latin typeface="Belleza Bold"/>
              </a:rPr>
              <a:t>GHI 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4835673" y="4151551"/>
            <a:ext cx="4308327" cy="1596830"/>
            <a:chOff x="0" y="0"/>
            <a:chExt cx="5744437" cy="2129107"/>
          </a:xfrm>
        </p:grpSpPr>
        <p:sp>
          <p:nvSpPr>
            <p:cNvPr id="15" name="TextBox 15"/>
            <p:cNvSpPr txBox="1"/>
            <p:nvPr/>
          </p:nvSpPr>
          <p:spPr>
            <a:xfrm>
              <a:off x="0" y="-38100"/>
              <a:ext cx="5744437" cy="5766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501"/>
                </a:lnSpc>
              </a:pPr>
              <a:r>
                <a:rPr lang="en-US" sz="2693">
                  <a:solidFill>
                    <a:srgbClr val="191919"/>
                  </a:solidFill>
                  <a:latin typeface="Belleza"/>
                </a:rPr>
                <a:t>Undernourishment: 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956587"/>
              <a:ext cx="5744437" cy="10369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201"/>
                </a:lnSpc>
              </a:pPr>
              <a:r>
                <a:rPr lang="en-US" sz="2286">
                  <a:solidFill>
                    <a:srgbClr val="191919"/>
                  </a:solidFill>
                  <a:latin typeface="Belleza"/>
                </a:rPr>
                <a:t>the share of the population whose caloric intake is insufficient</a:t>
              </a:r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4131897" y="1753670"/>
            <a:ext cx="13295919" cy="1390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>
                <a:solidFill>
                  <a:srgbClr val="191919"/>
                </a:solidFill>
                <a:latin typeface="Belleza Bold"/>
              </a:rPr>
              <a:t>The Global Hunger Index (GHI) is a tool designed to comprehensively measure and track hunger at global, regional, and national levels, reflecting multiple dimensions of hunger over time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4835673" y="6529431"/>
            <a:ext cx="4308327" cy="1996880"/>
            <a:chOff x="0" y="0"/>
            <a:chExt cx="5744437" cy="2662507"/>
          </a:xfrm>
        </p:grpSpPr>
        <p:sp>
          <p:nvSpPr>
            <p:cNvPr id="19" name="TextBox 19"/>
            <p:cNvSpPr txBox="1"/>
            <p:nvPr/>
          </p:nvSpPr>
          <p:spPr>
            <a:xfrm>
              <a:off x="0" y="-38100"/>
              <a:ext cx="5744437" cy="5766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501"/>
                </a:lnSpc>
              </a:pPr>
              <a:r>
                <a:rPr lang="en-US" sz="2693">
                  <a:solidFill>
                    <a:srgbClr val="191919"/>
                  </a:solidFill>
                  <a:latin typeface="Belleza"/>
                </a:rPr>
                <a:t>Child stunting: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956587"/>
              <a:ext cx="5744437" cy="15703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201"/>
                </a:lnSpc>
              </a:pPr>
              <a:r>
                <a:rPr lang="en-US" sz="2286">
                  <a:solidFill>
                    <a:srgbClr val="191919"/>
                  </a:solidFill>
                  <a:latin typeface="Belleza"/>
                </a:rPr>
                <a:t> the share of children under the age of five who have low height for their age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3119488" y="4092994"/>
            <a:ext cx="4308327" cy="1596830"/>
            <a:chOff x="0" y="0"/>
            <a:chExt cx="5744437" cy="2129107"/>
          </a:xfrm>
        </p:grpSpPr>
        <p:sp>
          <p:nvSpPr>
            <p:cNvPr id="22" name="TextBox 22"/>
            <p:cNvSpPr txBox="1"/>
            <p:nvPr/>
          </p:nvSpPr>
          <p:spPr>
            <a:xfrm>
              <a:off x="0" y="-38100"/>
              <a:ext cx="5744437" cy="5766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501"/>
                </a:lnSpc>
              </a:pPr>
              <a:r>
                <a:rPr lang="en-US" sz="2693">
                  <a:solidFill>
                    <a:srgbClr val="191919"/>
                  </a:solidFill>
                  <a:latin typeface="Belleza"/>
                </a:rPr>
                <a:t>Child mortality: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956587"/>
              <a:ext cx="5744437" cy="10369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201"/>
                </a:lnSpc>
              </a:pPr>
              <a:r>
                <a:rPr lang="en-US" sz="2286">
                  <a:solidFill>
                    <a:srgbClr val="191919"/>
                  </a:solidFill>
                  <a:latin typeface="Belleza"/>
                </a:rPr>
                <a:t>the share of children who die before their fifth birthday</a:t>
              </a: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3119488" y="6470875"/>
            <a:ext cx="4308327" cy="1996880"/>
            <a:chOff x="0" y="0"/>
            <a:chExt cx="5744437" cy="2662507"/>
          </a:xfrm>
        </p:grpSpPr>
        <p:sp>
          <p:nvSpPr>
            <p:cNvPr id="25" name="TextBox 25"/>
            <p:cNvSpPr txBox="1"/>
            <p:nvPr/>
          </p:nvSpPr>
          <p:spPr>
            <a:xfrm>
              <a:off x="0" y="-38100"/>
              <a:ext cx="5744437" cy="5766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501"/>
                </a:lnSpc>
              </a:pPr>
              <a:r>
                <a:rPr lang="en-US" sz="2693">
                  <a:solidFill>
                    <a:srgbClr val="191919"/>
                  </a:solidFill>
                  <a:latin typeface="Belleza"/>
                </a:rPr>
                <a:t>Child wasting:</a:t>
              </a: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956587"/>
              <a:ext cx="5744437" cy="15703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201"/>
                </a:lnSpc>
              </a:pPr>
              <a:r>
                <a:rPr lang="en-US" sz="2286">
                  <a:solidFill>
                    <a:srgbClr val="191919"/>
                  </a:solidFill>
                  <a:latin typeface="Belleza"/>
                </a:rPr>
                <a:t>the share of children under the age of five who have low weight for their height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301</Words>
  <Application>Microsoft Office PowerPoint</Application>
  <PresentationFormat>Personalizzato</PresentationFormat>
  <Paragraphs>49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0" baseType="lpstr">
      <vt:lpstr>Arial</vt:lpstr>
      <vt:lpstr>Belleza Bold</vt:lpstr>
      <vt:lpstr>Calibri</vt:lpstr>
      <vt:lpstr>Belleza</vt:lpstr>
      <vt:lpstr>Assistant Light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 Expectancy</dc:title>
  <cp:lastModifiedBy>Utente Windows</cp:lastModifiedBy>
  <cp:revision>3</cp:revision>
  <dcterms:created xsi:type="dcterms:W3CDTF">2006-08-16T00:00:00Z</dcterms:created>
  <dcterms:modified xsi:type="dcterms:W3CDTF">2023-12-18T19:40:12Z</dcterms:modified>
  <dc:identifier>DAF2wv8cwNI</dc:identifier>
</cp:coreProperties>
</file>