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2" r:id="rId5"/>
    <p:sldId id="266" r:id="rId6"/>
    <p:sldId id="263" r:id="rId7"/>
    <p:sldId id="267" r:id="rId8"/>
    <p:sldId id="268" r:id="rId9"/>
    <p:sldId id="270" r:id="rId10"/>
    <p:sldId id="271" r:id="rId11"/>
    <p:sldId id="272" r:id="rId12"/>
    <p:sldId id="258" r:id="rId13"/>
    <p:sldId id="269" r:id="rId14"/>
    <p:sldId id="287" r:id="rId15"/>
    <p:sldId id="286" r:id="rId16"/>
    <p:sldId id="276" r:id="rId17"/>
    <p:sldId id="277" r:id="rId18"/>
    <p:sldId id="288" r:id="rId19"/>
    <p:sldId id="279" r:id="rId20"/>
    <p:sldId id="280" r:id="rId21"/>
    <p:sldId id="259" r:id="rId22"/>
    <p:sldId id="289" r:id="rId23"/>
    <p:sldId id="282" r:id="rId24"/>
    <p:sldId id="284" r:id="rId25"/>
    <p:sldId id="281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0246B-C1CB-4B2F-9CAB-D596F814FA68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A7980-CCC4-43F0-8EE4-1DBA7D429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,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hardest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I’ve</a:t>
            </a:r>
            <a:r>
              <a:rPr lang="sv-SE" dirty="0"/>
              <a:t> </a:t>
            </a:r>
            <a:r>
              <a:rPr lang="sv-SE" dirty="0" err="1"/>
              <a:t>had</a:t>
            </a:r>
            <a:r>
              <a:rPr lang="sv-SE" dirty="0"/>
              <a:t> to deal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last </a:t>
            </a:r>
            <a:r>
              <a:rPr lang="sv-SE" dirty="0" err="1"/>
              <a:t>year</a:t>
            </a:r>
            <a:r>
              <a:rPr lang="sv-SE" dirty="0"/>
              <a:t>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answering</a:t>
            </a:r>
            <a:r>
              <a:rPr lang="sv-SE" dirty="0"/>
              <a:t> the </a:t>
            </a:r>
            <a:r>
              <a:rPr lang="sv-SE" dirty="0" err="1"/>
              <a:t>question</a:t>
            </a:r>
            <a:r>
              <a:rPr lang="sv-SE" dirty="0"/>
              <a:t>: ”So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actually</a:t>
            </a:r>
            <a:r>
              <a:rPr lang="sv-SE" dirty="0"/>
              <a:t> is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?” </a:t>
            </a:r>
            <a:r>
              <a:rPr lang="sv-SE" dirty="0" err="1"/>
              <a:t>But</a:t>
            </a:r>
            <a:r>
              <a:rPr lang="sv-SE" dirty="0"/>
              <a:t> I </a:t>
            </a:r>
            <a:r>
              <a:rPr lang="sv-SE" dirty="0" err="1"/>
              <a:t>hope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today</a:t>
            </a:r>
            <a:r>
              <a:rPr lang="sv-SE" dirty="0"/>
              <a:t>, </a:t>
            </a:r>
            <a:r>
              <a:rPr lang="sv-SE" dirty="0" err="1"/>
              <a:t>with</a:t>
            </a:r>
            <a:r>
              <a:rPr lang="sv-SE" dirty="0"/>
              <a:t> 20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undivded</a:t>
            </a:r>
            <a:r>
              <a:rPr lang="sv-SE" dirty="0"/>
              <a:t> attention I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finaly</a:t>
            </a:r>
            <a:r>
              <a:rPr lang="sv-SE" dirty="0"/>
              <a:t> </a:t>
            </a:r>
            <a:r>
              <a:rPr lang="sv-SE" dirty="0" err="1"/>
              <a:t>succeed</a:t>
            </a:r>
            <a:r>
              <a:rPr lang="sv-SE" dirty="0"/>
              <a:t>. </a:t>
            </a:r>
          </a:p>
          <a:p>
            <a:r>
              <a:rPr lang="sv-SE" dirty="0"/>
              <a:t>My </a:t>
            </a:r>
            <a:r>
              <a:rPr lang="sv-SE" dirty="0" err="1"/>
              <a:t>name</a:t>
            </a:r>
            <a:r>
              <a:rPr lang="sv-SE" dirty="0"/>
              <a:t> – </a:t>
            </a:r>
            <a:r>
              <a:rPr lang="sv-SE" dirty="0" err="1"/>
              <a:t>Claus’s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 - and </a:t>
            </a:r>
            <a:r>
              <a:rPr lang="sv-SE" dirty="0" err="1"/>
              <a:t>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581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four</a:t>
            </a:r>
            <a:r>
              <a:rPr lang="sv-SE" dirty="0"/>
              <a:t> </a:t>
            </a:r>
            <a:r>
              <a:rPr lang="sv-SE" dirty="0" err="1"/>
              <a:t>rseource</a:t>
            </a:r>
            <a:r>
              <a:rPr lang="sv-SE" dirty="0"/>
              <a:t> distributions I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my simulations. Species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traits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matched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88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 species </a:t>
            </a:r>
            <a:r>
              <a:rPr lang="sv-SE" dirty="0" err="1"/>
              <a:t>ability</a:t>
            </a:r>
            <a:r>
              <a:rPr lang="sv-SE" dirty="0"/>
              <a:t> to </a:t>
            </a:r>
            <a:r>
              <a:rPr lang="sv-SE" dirty="0" err="1"/>
              <a:t>feed</a:t>
            </a:r>
            <a:r>
              <a:rPr lang="sv-SE" dirty="0"/>
              <a:t> on </a:t>
            </a:r>
            <a:r>
              <a:rPr lang="sv-SE" dirty="0" err="1"/>
              <a:t>resources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affected</a:t>
            </a:r>
            <a:r>
              <a:rPr lang="sv-SE" dirty="0"/>
              <a:t> by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niche</a:t>
            </a:r>
            <a:r>
              <a:rPr lang="sv-SE" dirty="0"/>
              <a:t> </a:t>
            </a:r>
            <a:r>
              <a:rPr lang="sv-SE" dirty="0" err="1"/>
              <a:t>width</a:t>
            </a:r>
            <a:r>
              <a:rPr lang="sv-SE" dirty="0"/>
              <a:t>, or sigma. As </a:t>
            </a:r>
            <a:r>
              <a:rPr lang="sv-SE" dirty="0" err="1"/>
              <a:t>well</a:t>
            </a:r>
            <a:r>
              <a:rPr lang="sv-SE" dirty="0"/>
              <a:t> as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trait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6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Here</a:t>
            </a:r>
            <a:r>
              <a:rPr lang="sv-SE" dirty="0"/>
              <a:t> is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simulation </a:t>
            </a:r>
            <a:r>
              <a:rPr lang="sv-SE" dirty="0" err="1"/>
              <a:t>might</a:t>
            </a:r>
            <a:r>
              <a:rPr lang="sv-SE" dirty="0"/>
              <a:t> </a:t>
            </a:r>
            <a:r>
              <a:rPr lang="sv-SE" dirty="0" err="1"/>
              <a:t>progess</a:t>
            </a:r>
            <a:r>
              <a:rPr lang="sv-SE" dirty="0"/>
              <a:t>. It starts from </a:t>
            </a:r>
            <a:r>
              <a:rPr lang="sv-SE" dirty="0" err="1"/>
              <a:t>one</a:t>
            </a:r>
            <a:r>
              <a:rPr lang="sv-SE" dirty="0"/>
              <a:t> species, </a:t>
            </a:r>
            <a:r>
              <a:rPr lang="sv-SE" dirty="0" err="1"/>
              <a:t>this</a:t>
            </a:r>
            <a:r>
              <a:rPr lang="sv-SE" dirty="0"/>
              <a:t> species has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traits</a:t>
            </a:r>
            <a:r>
              <a:rPr lang="sv-SE" dirty="0"/>
              <a:t>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offspring</a:t>
            </a:r>
            <a:r>
              <a:rPr lang="sv-SE" dirty="0"/>
              <a:t> it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. </a:t>
            </a:r>
            <a:r>
              <a:rPr lang="sv-SE" dirty="0" err="1"/>
              <a:t>There</a:t>
            </a:r>
            <a:r>
              <a:rPr lang="sv-SE" dirty="0"/>
              <a:t> is a </a:t>
            </a:r>
            <a:r>
              <a:rPr lang="sv-SE" dirty="0" err="1"/>
              <a:t>chance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offspring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new </a:t>
            </a:r>
            <a:r>
              <a:rPr lang="sv-SE" dirty="0" err="1"/>
              <a:t>traits</a:t>
            </a:r>
            <a:r>
              <a:rPr lang="sv-SE" dirty="0"/>
              <a:t>, </a:t>
            </a:r>
            <a:r>
              <a:rPr lang="sv-SE" dirty="0" err="1"/>
              <a:t>that</a:t>
            </a:r>
            <a:r>
              <a:rPr lang="sv-SE" dirty="0"/>
              <a:t> it has </a:t>
            </a:r>
            <a:r>
              <a:rPr lang="sv-SE" dirty="0" err="1"/>
              <a:t>mutated</a:t>
            </a:r>
            <a:r>
              <a:rPr lang="sv-SE" dirty="0"/>
              <a:t>. The </a:t>
            </a:r>
            <a:r>
              <a:rPr lang="sv-SE" dirty="0" err="1"/>
              <a:t>offsprings</a:t>
            </a:r>
            <a:r>
              <a:rPr lang="sv-SE" dirty="0"/>
              <a:t> </a:t>
            </a:r>
            <a:r>
              <a:rPr lang="sv-SE" dirty="0" err="1"/>
              <a:t>chance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survival</a:t>
            </a:r>
            <a:r>
              <a:rPr lang="sv-SE" dirty="0"/>
              <a:t> to </a:t>
            </a:r>
            <a:r>
              <a:rPr lang="sv-SE" dirty="0" err="1"/>
              <a:t>adulthood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influenced</a:t>
            </a:r>
            <a:r>
              <a:rPr lang="sv-SE" dirty="0"/>
              <a:t> by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traits</a:t>
            </a:r>
            <a:r>
              <a:rPr lang="sv-SE" dirty="0"/>
              <a:t>. </a:t>
            </a:r>
            <a:r>
              <a:rPr lang="sv-SE" dirty="0" err="1"/>
              <a:t>Now</a:t>
            </a:r>
            <a:r>
              <a:rPr lang="sv-SE" dirty="0"/>
              <a:t> a species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traits</a:t>
            </a:r>
            <a:r>
              <a:rPr lang="sv-SE" dirty="0"/>
              <a:t> is not the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</a:t>
            </a:r>
            <a:r>
              <a:rPr lang="sv-SE" dirty="0" err="1"/>
              <a:t>affecting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well</a:t>
            </a:r>
            <a:r>
              <a:rPr lang="sv-SE" dirty="0"/>
              <a:t> it </a:t>
            </a:r>
            <a:r>
              <a:rPr lang="sv-SE" dirty="0" err="1"/>
              <a:t>does</a:t>
            </a:r>
            <a:r>
              <a:rPr lang="sv-SE" dirty="0"/>
              <a:t>.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species </a:t>
            </a:r>
            <a:r>
              <a:rPr lang="sv-SE" dirty="0" err="1"/>
              <a:t>around</a:t>
            </a:r>
            <a:r>
              <a:rPr lang="sv-SE" dirty="0"/>
              <a:t> 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affect</a:t>
            </a:r>
            <a:r>
              <a:rPr lang="sv-SE" dirty="0"/>
              <a:t> it. So my simulations </a:t>
            </a:r>
            <a:r>
              <a:rPr lang="sv-SE" dirty="0" err="1"/>
              <a:t>attempt</a:t>
            </a:r>
            <a:r>
              <a:rPr lang="sv-SE" dirty="0"/>
              <a:t> to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both</a:t>
            </a:r>
            <a:r>
              <a:rPr lang="sv-SE" dirty="0"/>
              <a:t> </a:t>
            </a:r>
            <a:r>
              <a:rPr lang="sv-SE" dirty="0" err="1"/>
              <a:t>ecological</a:t>
            </a:r>
            <a:r>
              <a:rPr lang="sv-SE" dirty="0"/>
              <a:t> and </a:t>
            </a:r>
            <a:r>
              <a:rPr lang="sv-SE" dirty="0" err="1"/>
              <a:t>evolutionary</a:t>
            </a:r>
            <a:r>
              <a:rPr lang="sv-SE" dirty="0"/>
              <a:t> </a:t>
            </a:r>
            <a:r>
              <a:rPr lang="sv-SE" dirty="0" err="1"/>
              <a:t>dynamics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1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 inspiration </a:t>
            </a:r>
            <a:r>
              <a:rPr lang="sv-SE" dirty="0" err="1"/>
              <a:t>behind</a:t>
            </a:r>
            <a:r>
              <a:rPr lang="sv-SE" dirty="0"/>
              <a:t> my </a:t>
            </a:r>
            <a:r>
              <a:rPr lang="sv-SE" dirty="0" err="1"/>
              <a:t>thesis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by </a:t>
            </a:r>
            <a:r>
              <a:rPr lang="sv-SE" dirty="0" err="1"/>
              <a:t>Saltini</a:t>
            </a:r>
            <a:r>
              <a:rPr lang="sv-SE" dirty="0"/>
              <a:t> et al.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looked</a:t>
            </a:r>
            <a:r>
              <a:rPr lang="sv-SE" dirty="0"/>
              <a:t> at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species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coexisted</a:t>
            </a:r>
            <a:r>
              <a:rPr lang="sv-SE" dirty="0"/>
              <a:t> in </a:t>
            </a:r>
            <a:r>
              <a:rPr lang="sv-SE" dirty="0" err="1"/>
              <a:t>communties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either</a:t>
            </a:r>
            <a:r>
              <a:rPr lang="sv-SE" dirty="0"/>
              <a:t> simple or </a:t>
            </a:r>
            <a:r>
              <a:rPr lang="sv-SE" dirty="0" err="1"/>
              <a:t>complex</a:t>
            </a:r>
            <a:r>
              <a:rPr lang="sv-SE" dirty="0"/>
              <a:t> organisms.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compared</a:t>
            </a:r>
            <a:r>
              <a:rPr lang="sv-SE" dirty="0"/>
              <a:t> the </a:t>
            </a:r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communties</a:t>
            </a:r>
            <a:r>
              <a:rPr lang="sv-SE" dirty="0"/>
              <a:t> </a:t>
            </a:r>
            <a:r>
              <a:rPr lang="sv-SE" dirty="0" err="1"/>
              <a:t>built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immigration and </a:t>
            </a:r>
            <a:r>
              <a:rPr lang="sv-SE" dirty="0" err="1"/>
              <a:t>communities</a:t>
            </a:r>
            <a:r>
              <a:rPr lang="sv-SE" dirty="0"/>
              <a:t> </a:t>
            </a:r>
            <a:r>
              <a:rPr lang="sv-SE" dirty="0" err="1"/>
              <a:t>built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under </a:t>
            </a:r>
            <a:r>
              <a:rPr lang="sv-SE" dirty="0" err="1"/>
              <a:t>gradual</a:t>
            </a:r>
            <a:r>
              <a:rPr lang="sv-SE" dirty="0"/>
              <a:t> evolution: </a:t>
            </a:r>
            <a:r>
              <a:rPr lang="sv-SE" dirty="0" err="1"/>
              <a:t>Saltinis</a:t>
            </a:r>
            <a:r>
              <a:rPr lang="sv-SE" dirty="0"/>
              <a:t> </a:t>
            </a:r>
            <a:r>
              <a:rPr lang="sv-SE" dirty="0" err="1"/>
              <a:t>findings</a:t>
            </a:r>
            <a:r>
              <a:rPr lang="sv-SE" dirty="0"/>
              <a:t>.</a:t>
            </a:r>
            <a:br>
              <a:rPr lang="sv-SE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67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mutational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5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,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hardest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I’ve</a:t>
            </a:r>
            <a:r>
              <a:rPr lang="sv-SE" dirty="0"/>
              <a:t> </a:t>
            </a:r>
            <a:r>
              <a:rPr lang="sv-SE" dirty="0" err="1"/>
              <a:t>had</a:t>
            </a:r>
            <a:r>
              <a:rPr lang="sv-SE" dirty="0"/>
              <a:t> to deal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last </a:t>
            </a:r>
            <a:r>
              <a:rPr lang="sv-SE" dirty="0" err="1"/>
              <a:t>year</a:t>
            </a:r>
            <a:r>
              <a:rPr lang="sv-SE" dirty="0"/>
              <a:t>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answering</a:t>
            </a:r>
            <a:r>
              <a:rPr lang="sv-SE" dirty="0"/>
              <a:t> the </a:t>
            </a:r>
            <a:r>
              <a:rPr lang="sv-SE" dirty="0" err="1"/>
              <a:t>question</a:t>
            </a:r>
            <a:r>
              <a:rPr lang="sv-SE" dirty="0"/>
              <a:t>: ”So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actually</a:t>
            </a:r>
            <a:r>
              <a:rPr lang="sv-SE" dirty="0"/>
              <a:t> is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?” </a:t>
            </a:r>
            <a:r>
              <a:rPr lang="sv-SE" dirty="0" err="1"/>
              <a:t>But</a:t>
            </a:r>
            <a:r>
              <a:rPr lang="sv-SE" dirty="0"/>
              <a:t> I </a:t>
            </a:r>
            <a:r>
              <a:rPr lang="sv-SE" dirty="0" err="1"/>
              <a:t>hope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today</a:t>
            </a:r>
            <a:r>
              <a:rPr lang="sv-SE" dirty="0"/>
              <a:t>, </a:t>
            </a:r>
            <a:r>
              <a:rPr lang="sv-SE" dirty="0" err="1"/>
              <a:t>with</a:t>
            </a:r>
            <a:r>
              <a:rPr lang="sv-SE" dirty="0"/>
              <a:t> 20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undivded</a:t>
            </a:r>
            <a:r>
              <a:rPr lang="sv-SE" dirty="0"/>
              <a:t> attention I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finaly</a:t>
            </a:r>
            <a:r>
              <a:rPr lang="sv-SE" dirty="0"/>
              <a:t> </a:t>
            </a:r>
            <a:r>
              <a:rPr lang="sv-SE" dirty="0" err="1"/>
              <a:t>succeed</a:t>
            </a:r>
            <a:r>
              <a:rPr lang="sv-SE" dirty="0"/>
              <a:t>. </a:t>
            </a:r>
          </a:p>
          <a:p>
            <a:r>
              <a:rPr lang="sv-SE" dirty="0"/>
              <a:t>My </a:t>
            </a:r>
            <a:r>
              <a:rPr lang="sv-SE" dirty="0" err="1"/>
              <a:t>name</a:t>
            </a:r>
            <a:r>
              <a:rPr lang="sv-SE" dirty="0"/>
              <a:t> – </a:t>
            </a:r>
            <a:r>
              <a:rPr lang="sv-SE" dirty="0" err="1"/>
              <a:t>Claus’s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 - and </a:t>
            </a:r>
            <a:r>
              <a:rPr lang="sv-SE" dirty="0" err="1"/>
              <a:t>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42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,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hardest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I’ve</a:t>
            </a:r>
            <a:r>
              <a:rPr lang="sv-SE" dirty="0"/>
              <a:t> </a:t>
            </a:r>
            <a:r>
              <a:rPr lang="sv-SE" dirty="0" err="1"/>
              <a:t>had</a:t>
            </a:r>
            <a:r>
              <a:rPr lang="sv-SE" dirty="0"/>
              <a:t> to deal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last </a:t>
            </a:r>
            <a:r>
              <a:rPr lang="sv-SE" dirty="0" err="1"/>
              <a:t>year</a:t>
            </a:r>
            <a:r>
              <a:rPr lang="sv-SE" dirty="0"/>
              <a:t>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answering</a:t>
            </a:r>
            <a:r>
              <a:rPr lang="sv-SE" dirty="0"/>
              <a:t> the </a:t>
            </a:r>
            <a:r>
              <a:rPr lang="sv-SE" dirty="0" err="1"/>
              <a:t>question</a:t>
            </a:r>
            <a:r>
              <a:rPr lang="sv-SE" dirty="0"/>
              <a:t>: ”So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actually</a:t>
            </a:r>
            <a:r>
              <a:rPr lang="sv-SE" dirty="0"/>
              <a:t> is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?” </a:t>
            </a:r>
            <a:r>
              <a:rPr lang="sv-SE" dirty="0" err="1"/>
              <a:t>But</a:t>
            </a:r>
            <a:r>
              <a:rPr lang="sv-SE" dirty="0"/>
              <a:t> I </a:t>
            </a:r>
            <a:r>
              <a:rPr lang="sv-SE" dirty="0" err="1"/>
              <a:t>hope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today</a:t>
            </a:r>
            <a:r>
              <a:rPr lang="sv-SE" dirty="0"/>
              <a:t>, </a:t>
            </a:r>
            <a:r>
              <a:rPr lang="sv-SE" dirty="0" err="1"/>
              <a:t>with</a:t>
            </a:r>
            <a:r>
              <a:rPr lang="sv-SE" dirty="0"/>
              <a:t> 20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undivded</a:t>
            </a:r>
            <a:r>
              <a:rPr lang="sv-SE" dirty="0"/>
              <a:t> attention I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finaly</a:t>
            </a:r>
            <a:r>
              <a:rPr lang="sv-SE" dirty="0"/>
              <a:t> </a:t>
            </a:r>
            <a:r>
              <a:rPr lang="sv-SE" dirty="0" err="1"/>
              <a:t>succeed</a:t>
            </a:r>
            <a:r>
              <a:rPr lang="sv-SE" dirty="0"/>
              <a:t>. </a:t>
            </a:r>
          </a:p>
          <a:p>
            <a:r>
              <a:rPr lang="sv-SE" dirty="0"/>
              <a:t>My </a:t>
            </a:r>
            <a:r>
              <a:rPr lang="sv-SE" dirty="0" err="1"/>
              <a:t>name</a:t>
            </a:r>
            <a:r>
              <a:rPr lang="sv-SE" dirty="0"/>
              <a:t> – </a:t>
            </a:r>
            <a:r>
              <a:rPr lang="sv-SE" dirty="0" err="1"/>
              <a:t>Claus’s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 - and </a:t>
            </a:r>
            <a:r>
              <a:rPr lang="sv-SE" dirty="0" err="1"/>
              <a:t>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8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forms </a:t>
            </a:r>
            <a:r>
              <a:rPr lang="sv-SE" dirty="0" err="1"/>
              <a:t>of</a:t>
            </a:r>
            <a:r>
              <a:rPr lang="sv-SE" dirty="0"/>
              <a:t> intrapopulation </a:t>
            </a:r>
            <a:r>
              <a:rPr lang="sv-SE" dirty="0" err="1"/>
              <a:t>stage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my </a:t>
            </a:r>
            <a:r>
              <a:rPr lang="sv-SE" dirty="0" err="1"/>
              <a:t>thesis</a:t>
            </a:r>
            <a:r>
              <a:rPr lang="sv-SE" dirty="0"/>
              <a:t> </a:t>
            </a:r>
            <a:r>
              <a:rPr lang="sv-SE" dirty="0" err="1"/>
              <a:t>concerns</a:t>
            </a:r>
            <a:r>
              <a:rPr lang="sv-SE" dirty="0"/>
              <a:t> is species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undergo</a:t>
            </a:r>
            <a:r>
              <a:rPr lang="sv-SE" dirty="0"/>
              <a:t> an </a:t>
            </a:r>
            <a:r>
              <a:rPr lang="sv-SE" dirty="0" err="1"/>
              <a:t>ontogenetic</a:t>
            </a:r>
            <a:r>
              <a:rPr lang="sv-SE" dirty="0"/>
              <a:t> </a:t>
            </a:r>
            <a:r>
              <a:rPr lang="sv-SE" dirty="0" err="1"/>
              <a:t>niche</a:t>
            </a:r>
            <a:r>
              <a:rPr lang="sv-SE" dirty="0"/>
              <a:t> </a:t>
            </a:r>
            <a:r>
              <a:rPr lang="sv-SE" dirty="0" err="1"/>
              <a:t>shift</a:t>
            </a:r>
            <a:r>
              <a:rPr lang="sv-SE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4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forms </a:t>
            </a:r>
            <a:r>
              <a:rPr lang="sv-SE" dirty="0" err="1"/>
              <a:t>of</a:t>
            </a:r>
            <a:r>
              <a:rPr lang="sv-SE" dirty="0"/>
              <a:t> intrapopulation </a:t>
            </a:r>
            <a:r>
              <a:rPr lang="sv-SE" dirty="0" err="1"/>
              <a:t>stage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my </a:t>
            </a:r>
            <a:r>
              <a:rPr lang="sv-SE" dirty="0" err="1"/>
              <a:t>thesis</a:t>
            </a:r>
            <a:r>
              <a:rPr lang="sv-SE" dirty="0"/>
              <a:t> </a:t>
            </a:r>
            <a:r>
              <a:rPr lang="sv-SE" dirty="0" err="1"/>
              <a:t>concerns</a:t>
            </a:r>
            <a:r>
              <a:rPr lang="sv-SE" dirty="0"/>
              <a:t> is species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undergo</a:t>
            </a:r>
            <a:r>
              <a:rPr lang="sv-SE" dirty="0"/>
              <a:t> an </a:t>
            </a:r>
            <a:r>
              <a:rPr lang="sv-SE" dirty="0" err="1"/>
              <a:t>ontogenetic</a:t>
            </a:r>
            <a:r>
              <a:rPr lang="sv-SE" dirty="0"/>
              <a:t> </a:t>
            </a:r>
            <a:r>
              <a:rPr lang="sv-SE" dirty="0" err="1"/>
              <a:t>niche</a:t>
            </a:r>
            <a:r>
              <a:rPr lang="sv-SE" dirty="0"/>
              <a:t> </a:t>
            </a:r>
            <a:r>
              <a:rPr lang="sv-SE" dirty="0" err="1"/>
              <a:t>shift</a:t>
            </a:r>
            <a:r>
              <a:rPr lang="sv-SE" dirty="0"/>
              <a:t>.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species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lifetime</a:t>
            </a:r>
            <a:r>
              <a:rPr lang="sv-SE" dirty="0"/>
              <a:t> </a:t>
            </a:r>
            <a:r>
              <a:rPr lang="sv-SE" dirty="0" err="1"/>
              <a:t>shift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, </a:t>
            </a:r>
            <a:r>
              <a:rPr lang="sv-SE" dirty="0" err="1"/>
              <a:t>morphology</a:t>
            </a:r>
            <a:r>
              <a:rPr lang="sv-SE" dirty="0"/>
              <a:t> or </a:t>
            </a:r>
            <a:r>
              <a:rPr lang="sv-SE" dirty="0" err="1"/>
              <a:t>something</a:t>
            </a:r>
            <a:r>
              <a:rPr lang="sv-SE" dirty="0"/>
              <a:t> </a:t>
            </a:r>
            <a:r>
              <a:rPr lang="sv-SE" dirty="0" err="1"/>
              <a:t>else</a:t>
            </a:r>
            <a:r>
              <a:rPr lang="sv-SE" dirty="0"/>
              <a:t> </a:t>
            </a:r>
            <a:r>
              <a:rPr lang="sv-SE" dirty="0" err="1"/>
              <a:t>dramatically</a:t>
            </a:r>
            <a:r>
              <a:rPr lang="sv-SE" dirty="0"/>
              <a:t> </a:t>
            </a:r>
            <a:r>
              <a:rPr lang="sv-SE" dirty="0" err="1"/>
              <a:t>enough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occupy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niche</a:t>
            </a:r>
            <a:r>
              <a:rPr lang="sv-SE" dirty="0"/>
              <a:t>.</a:t>
            </a:r>
            <a:br>
              <a:rPr lang="sv-SE" dirty="0"/>
            </a:br>
            <a:br>
              <a:rPr lang="sv-SE" dirty="0"/>
            </a:br>
            <a:r>
              <a:rPr lang="sv-SE" dirty="0" err="1"/>
              <a:t>Although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a </a:t>
            </a:r>
            <a:r>
              <a:rPr lang="sv-SE" dirty="0" err="1"/>
              <a:t>widespread</a:t>
            </a:r>
            <a:r>
              <a:rPr lang="sv-SE" dirty="0"/>
              <a:t> </a:t>
            </a:r>
            <a:r>
              <a:rPr lang="sv-SE" dirty="0" err="1"/>
              <a:t>phenomona</a:t>
            </a:r>
            <a:r>
              <a:rPr lang="sv-SE" dirty="0"/>
              <a:t>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theoritical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exploring</a:t>
            </a:r>
            <a:r>
              <a:rPr lang="sv-SE" dirty="0"/>
              <a:t> </a:t>
            </a:r>
            <a:r>
              <a:rPr lang="sv-SE" dirty="0" err="1"/>
              <a:t>consumer</a:t>
            </a:r>
            <a:r>
              <a:rPr lang="sv-SE" dirty="0"/>
              <a:t> </a:t>
            </a:r>
            <a:r>
              <a:rPr lang="sv-SE" dirty="0" err="1"/>
              <a:t>resource</a:t>
            </a:r>
            <a:r>
              <a:rPr lang="sv-SE" dirty="0"/>
              <a:t> </a:t>
            </a:r>
            <a:r>
              <a:rPr lang="sv-SE" dirty="0" err="1"/>
              <a:t>interactions</a:t>
            </a:r>
            <a:r>
              <a:rPr lang="sv-SE" dirty="0"/>
              <a:t> </a:t>
            </a:r>
            <a:r>
              <a:rPr lang="sv-SE" dirty="0" err="1"/>
              <a:t>seldom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for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stage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7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0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 inspiration </a:t>
            </a:r>
            <a:r>
              <a:rPr lang="sv-SE" dirty="0" err="1"/>
              <a:t>behind</a:t>
            </a:r>
            <a:r>
              <a:rPr lang="sv-SE" dirty="0"/>
              <a:t> my </a:t>
            </a:r>
            <a:r>
              <a:rPr lang="sv-SE" dirty="0" err="1"/>
              <a:t>thesis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by </a:t>
            </a:r>
            <a:r>
              <a:rPr lang="sv-SE" dirty="0" err="1"/>
              <a:t>Saltini</a:t>
            </a:r>
            <a:r>
              <a:rPr lang="sv-SE" dirty="0"/>
              <a:t> et al.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looked</a:t>
            </a:r>
            <a:r>
              <a:rPr lang="sv-SE" dirty="0"/>
              <a:t> at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species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coexisted</a:t>
            </a:r>
            <a:r>
              <a:rPr lang="sv-SE" dirty="0"/>
              <a:t> in </a:t>
            </a:r>
            <a:r>
              <a:rPr lang="sv-SE" dirty="0" err="1"/>
              <a:t>communties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either</a:t>
            </a:r>
            <a:r>
              <a:rPr lang="sv-SE" dirty="0"/>
              <a:t> simple or </a:t>
            </a:r>
            <a:r>
              <a:rPr lang="sv-SE" dirty="0" err="1"/>
              <a:t>complex</a:t>
            </a:r>
            <a:r>
              <a:rPr lang="sv-SE" dirty="0"/>
              <a:t> organisms.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compared</a:t>
            </a:r>
            <a:r>
              <a:rPr lang="sv-SE" dirty="0"/>
              <a:t> the </a:t>
            </a:r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communties</a:t>
            </a:r>
            <a:r>
              <a:rPr lang="sv-SE" dirty="0"/>
              <a:t> </a:t>
            </a:r>
            <a:r>
              <a:rPr lang="sv-SE" dirty="0" err="1"/>
              <a:t>built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immigration and </a:t>
            </a:r>
            <a:r>
              <a:rPr lang="sv-SE" dirty="0" err="1"/>
              <a:t>communities</a:t>
            </a:r>
            <a:r>
              <a:rPr lang="sv-SE" dirty="0"/>
              <a:t> </a:t>
            </a:r>
            <a:r>
              <a:rPr lang="sv-SE" dirty="0" err="1"/>
              <a:t>built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under </a:t>
            </a:r>
            <a:r>
              <a:rPr lang="sv-SE" dirty="0" err="1"/>
              <a:t>gradual</a:t>
            </a:r>
            <a:r>
              <a:rPr lang="sv-SE" dirty="0"/>
              <a:t> evolution: </a:t>
            </a:r>
            <a:r>
              <a:rPr lang="sv-SE" dirty="0" err="1"/>
              <a:t>Saltinis</a:t>
            </a:r>
            <a:r>
              <a:rPr lang="sv-SE" dirty="0"/>
              <a:t> </a:t>
            </a:r>
            <a:r>
              <a:rPr lang="sv-SE" dirty="0" err="1"/>
              <a:t>findings</a:t>
            </a:r>
            <a:r>
              <a:rPr lang="sv-SE" dirty="0"/>
              <a:t>.</a:t>
            </a:r>
            <a:br>
              <a:rPr lang="sv-SE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6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forms </a:t>
            </a:r>
            <a:r>
              <a:rPr lang="sv-SE" dirty="0" err="1"/>
              <a:t>of</a:t>
            </a:r>
            <a:r>
              <a:rPr lang="sv-SE" dirty="0"/>
              <a:t> intrapopulation </a:t>
            </a:r>
            <a:r>
              <a:rPr lang="sv-SE" dirty="0" err="1"/>
              <a:t>stage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my </a:t>
            </a:r>
            <a:r>
              <a:rPr lang="sv-SE" dirty="0" err="1"/>
              <a:t>thesis</a:t>
            </a:r>
            <a:r>
              <a:rPr lang="sv-SE" dirty="0"/>
              <a:t> </a:t>
            </a:r>
            <a:r>
              <a:rPr lang="sv-SE" dirty="0" err="1"/>
              <a:t>concerns</a:t>
            </a:r>
            <a:r>
              <a:rPr lang="sv-SE" dirty="0"/>
              <a:t> is species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undergo</a:t>
            </a:r>
            <a:r>
              <a:rPr lang="sv-SE" dirty="0"/>
              <a:t> an </a:t>
            </a:r>
            <a:r>
              <a:rPr lang="sv-SE" dirty="0" err="1"/>
              <a:t>ontogenetic</a:t>
            </a:r>
            <a:r>
              <a:rPr lang="sv-SE" dirty="0"/>
              <a:t> </a:t>
            </a:r>
            <a:r>
              <a:rPr lang="sv-SE" dirty="0" err="1"/>
              <a:t>niche</a:t>
            </a:r>
            <a:r>
              <a:rPr lang="sv-SE" dirty="0"/>
              <a:t> </a:t>
            </a:r>
            <a:r>
              <a:rPr lang="sv-SE" dirty="0" err="1"/>
              <a:t>shift</a:t>
            </a:r>
            <a:r>
              <a:rPr lang="sv-SE" dirty="0"/>
              <a:t>.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species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lifetime</a:t>
            </a:r>
            <a:r>
              <a:rPr lang="sv-SE" dirty="0"/>
              <a:t> </a:t>
            </a:r>
            <a:r>
              <a:rPr lang="sv-SE" dirty="0" err="1"/>
              <a:t>shift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, </a:t>
            </a:r>
            <a:r>
              <a:rPr lang="sv-SE" dirty="0" err="1"/>
              <a:t>morphology</a:t>
            </a:r>
            <a:r>
              <a:rPr lang="sv-SE" dirty="0"/>
              <a:t> or </a:t>
            </a:r>
            <a:r>
              <a:rPr lang="sv-SE" dirty="0" err="1"/>
              <a:t>something</a:t>
            </a:r>
            <a:r>
              <a:rPr lang="sv-SE" dirty="0"/>
              <a:t> </a:t>
            </a:r>
            <a:r>
              <a:rPr lang="sv-SE" dirty="0" err="1"/>
              <a:t>else</a:t>
            </a:r>
            <a:r>
              <a:rPr lang="sv-SE" dirty="0"/>
              <a:t> </a:t>
            </a:r>
            <a:r>
              <a:rPr lang="sv-SE" dirty="0" err="1"/>
              <a:t>dramatically</a:t>
            </a:r>
            <a:r>
              <a:rPr lang="sv-SE" dirty="0"/>
              <a:t> </a:t>
            </a:r>
            <a:r>
              <a:rPr lang="sv-SE" dirty="0" err="1"/>
              <a:t>enough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occupy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niche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?</a:t>
            </a:r>
            <a:br>
              <a:rPr lang="sv-SE" dirty="0"/>
            </a:br>
            <a:br>
              <a:rPr lang="sv-SE" dirty="0"/>
            </a:br>
            <a:r>
              <a:rPr lang="sv-SE" dirty="0" err="1"/>
              <a:t>Well</a:t>
            </a:r>
            <a:r>
              <a:rPr lang="sv-SE" dirty="0"/>
              <a:t> I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different </a:t>
            </a:r>
            <a:r>
              <a:rPr lang="sv-SE" dirty="0" err="1"/>
              <a:t>models</a:t>
            </a:r>
            <a:r>
              <a:rPr lang="sv-SE" dirty="0"/>
              <a:t>, </a:t>
            </a:r>
            <a:r>
              <a:rPr lang="sv-SE" dirty="0" err="1"/>
              <a:t>one</a:t>
            </a:r>
            <a:r>
              <a:rPr lang="sv-SE" dirty="0"/>
              <a:t> for simple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cycles</a:t>
            </a:r>
            <a:r>
              <a:rPr lang="sv-SE" dirty="0"/>
              <a:t>, and </a:t>
            </a:r>
            <a:r>
              <a:rPr lang="sv-SE" dirty="0" err="1"/>
              <a:t>one</a:t>
            </a:r>
            <a:r>
              <a:rPr lang="sv-SE" dirty="0"/>
              <a:t> for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cycles</a:t>
            </a:r>
            <a:r>
              <a:rPr lang="sv-SE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four</a:t>
            </a:r>
            <a:r>
              <a:rPr lang="sv-SE" dirty="0"/>
              <a:t> </a:t>
            </a:r>
            <a:r>
              <a:rPr lang="sv-SE" dirty="0" err="1"/>
              <a:t>rseource</a:t>
            </a:r>
            <a:r>
              <a:rPr lang="sv-SE" dirty="0"/>
              <a:t> distributions I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my simulations. Species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traits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matched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8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four</a:t>
            </a:r>
            <a:r>
              <a:rPr lang="sv-SE" dirty="0"/>
              <a:t> </a:t>
            </a:r>
            <a:r>
              <a:rPr lang="sv-SE" dirty="0" err="1"/>
              <a:t>rseource</a:t>
            </a:r>
            <a:r>
              <a:rPr lang="sv-SE" dirty="0"/>
              <a:t> distributions I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my simulations. Species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traits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matched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resources</a:t>
            </a:r>
            <a:r>
              <a:rPr lang="sv-SE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A7980-CCC4-43F0-8EE4-1DBA7D429DA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4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E46B-514A-4E20-8CBA-86BDFADF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EDFE9-FA13-44D2-9E36-DB95D2A3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32CE-7C5A-4264-BDA4-31E5E967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B924A-AB92-4208-9CB1-A9C35BC2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6603-1BAF-48DD-8264-8775B4E0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1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7743-9869-400A-8760-65D65874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7BA2-23D3-4C9C-B025-10712167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5932-EAA4-421E-93E5-1EC76D6D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966B-0844-4616-9D23-D979415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EE7C-7C47-42E3-AF75-14063D4D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6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3704E-466D-419E-8E36-46C83BE02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39ED6-4DC4-4B56-8C1E-F6E4A90A5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8F53-F849-42FC-BC64-8C6FEB68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C427-8E85-47B2-A91E-3698E898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7E46-113D-47F4-BBF1-CDAA6171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9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2CC9-C1F5-4370-A846-62424CC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D0A2-68D8-404C-9CB7-F439A468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4322-B9DC-49AA-9656-D59A66C3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FF70-45C5-4D93-928C-FF67987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4700-C828-4950-8F63-82E604F8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2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791-2E8E-491F-838A-467B7BD6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EAD6B-9762-40DA-ABD7-79172160F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C2F3-D9FD-4EC4-A526-84293099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F398-4ECF-41AB-B5C9-84064607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EF9B-8194-4B8C-945F-C7B2B2B8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8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39E7-79C3-494B-B96A-6303EF6A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16E1-E79C-49EB-84DD-AB5AEC37D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7CAD-176B-4E29-9DBF-F9D89C23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54ED-D4AA-4357-BB87-46161E81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5A3CD-134B-4DF1-8EC7-F7E43FB1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8BF51-0FE0-4FAF-8CFB-31B406AA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4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079D-F14F-4CA8-9234-883DE91B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4D30-0F5F-4629-BA6B-DE6E556A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B281D-DA16-47FB-A93D-4F8F60EC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D4636-349E-4EC7-9F7E-5BF754531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D5929-3117-496F-AA7D-69CDD8A5A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4DC8F-B48A-4CAE-920B-7443BCFA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CA440-3BDD-455D-964E-57F6B416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20645-7A3F-46BE-9214-082B2352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0CDF-438B-480C-B813-0FBDC59E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FA371-D0AA-459E-A623-BC0747D3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0C2CC-BF04-4F4E-AC14-39B451EE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8899-1960-4993-8C7E-1F33B477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79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C7155-E336-4B26-8CBD-AED48D2C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22039-F0C1-44F7-B196-C77C2B90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9E76D-AEF7-428C-91CE-87DBC193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8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8D6D-1120-40D4-BA1D-D99A3590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9459-DDAE-4035-973B-5B1BAFBE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7BB9-E405-4458-97C2-6511535F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ACB12-9862-4EA9-A6F9-18AE07DD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9894-00CF-4972-B8A9-A7514117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AFDA-3162-4B97-AE2B-C275BCD2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3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DD52-F117-4FA9-96B8-2E44422D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70EDE-EF8B-4D71-AE67-C64C607E4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BF0AA-1445-41C0-8345-9D4415DA9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60A47-7EB1-4B83-BA84-07C41C02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166B-C4E4-47CC-ADBB-747EFEAB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9E34B-E457-430A-A797-24243037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FA861-4156-4BF7-99C1-4A0478EF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CA6CB-C93C-456D-8462-C92A35B6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73AD-EC3F-434E-B029-01F6BFB39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9095-2193-4A1A-B196-4BFD85BB795D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DC4B-C74D-4F37-9222-D5576B270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305C-DB9F-470A-8115-059213331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AB9-E422-4340-A19C-3959BD437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0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516C-4F04-40D0-912F-A172A2FE6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intrapopulation stage structure allow more species to coexist in a community?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C50AD-48ED-4469-BC6D-B23E04ED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80" y="3593649"/>
            <a:ext cx="11856440" cy="1655762"/>
          </a:xfrm>
        </p:spPr>
        <p:txBody>
          <a:bodyPr/>
          <a:lstStyle/>
          <a:p>
            <a:r>
              <a:rPr lang="en-US" dirty="0"/>
              <a:t>Izabel Eriksson Reuterborg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4C67E-87EC-4730-85BB-3FE86DA67B97}"/>
              </a:ext>
            </a:extLst>
          </p:cNvPr>
          <p:cNvSpPr txBox="1"/>
          <p:nvPr/>
        </p:nvSpPr>
        <p:spPr>
          <a:xfrm>
            <a:off x="167780" y="630013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Supervisor: Claus </a:t>
            </a:r>
            <a:r>
              <a:rPr lang="sv-SE" dirty="0" err="1"/>
              <a:t>Rüffler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54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47F55-9F4B-2993-9C43-9627F0BA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465" y="9047"/>
            <a:ext cx="6163535" cy="6839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59F2D-6754-47CC-BF2C-3170DF39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86383" cy="1325563"/>
          </a:xfrm>
        </p:spPr>
        <p:txBody>
          <a:bodyPr/>
          <a:lstStyle/>
          <a:p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do best?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AB4E01-627E-4574-899C-05DF112C6077}"/>
              </a:ext>
            </a:extLst>
          </p:cNvPr>
          <p:cNvSpPr/>
          <p:nvPr/>
        </p:nvSpPr>
        <p:spPr>
          <a:xfrm>
            <a:off x="4246488" y="2520773"/>
            <a:ext cx="1242874" cy="12517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909A1F-B0F5-45B7-8EF4-5B5A8BF46E2C}"/>
              </a:ext>
            </a:extLst>
          </p:cNvPr>
          <p:cNvSpPr/>
          <p:nvPr/>
        </p:nvSpPr>
        <p:spPr>
          <a:xfrm>
            <a:off x="1265074" y="2520773"/>
            <a:ext cx="1242874" cy="1251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-2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7ACC86-7311-4D76-B115-8F465ACFD13A}"/>
              </a:ext>
            </a:extLst>
          </p:cNvPr>
          <p:cNvSpPr/>
          <p:nvPr/>
        </p:nvSpPr>
        <p:spPr>
          <a:xfrm>
            <a:off x="5377282" y="1567151"/>
            <a:ext cx="1242874" cy="12517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0.1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D1BB55-1DAA-48DB-9D06-4D4E845FBFC9}"/>
              </a:ext>
            </a:extLst>
          </p:cNvPr>
          <p:cNvSpPr/>
          <p:nvPr/>
        </p:nvSpPr>
        <p:spPr>
          <a:xfrm>
            <a:off x="2755781" y="2520773"/>
            <a:ext cx="1242874" cy="12517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-0.1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C66BF4-F7EE-4D3E-A6BB-BD9CEC0DB95C}"/>
              </a:ext>
            </a:extLst>
          </p:cNvPr>
          <p:cNvSpPr/>
          <p:nvPr/>
        </p:nvSpPr>
        <p:spPr>
          <a:xfrm>
            <a:off x="5260019" y="3772525"/>
            <a:ext cx="1242874" cy="12517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0.2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D20C-6EA6-748B-E575-8D0F4127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F491-2F88-4D32-8F93-EDF475AB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2" y="5324103"/>
            <a:ext cx="10515600" cy="1325563"/>
          </a:xfrm>
        </p:spPr>
        <p:txBody>
          <a:bodyPr/>
          <a:lstStyle/>
          <a:p>
            <a:r>
              <a:rPr lang="el-GR" dirty="0"/>
              <a:t>	σ</a:t>
            </a:r>
            <a:r>
              <a:rPr lang="sv-SE" dirty="0"/>
              <a:t> = low     </a:t>
            </a:r>
            <a:r>
              <a:rPr lang="el-GR" dirty="0"/>
              <a:t>	</a:t>
            </a:r>
            <a:r>
              <a:rPr lang="sv-SE" dirty="0"/>
              <a:t>          </a:t>
            </a:r>
            <a:r>
              <a:rPr lang="el-GR" dirty="0"/>
              <a:t>	σ</a:t>
            </a:r>
            <a:r>
              <a:rPr lang="sv-SE" dirty="0"/>
              <a:t>  = </a:t>
            </a:r>
            <a:r>
              <a:rPr lang="sv-SE" dirty="0" err="1"/>
              <a:t>high</a:t>
            </a:r>
            <a:endParaRPr lang="en-GB" dirty="0"/>
          </a:p>
        </p:txBody>
      </p:sp>
      <p:pic>
        <p:nvPicPr>
          <p:cNvPr id="19" name="Picture 18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4B0B6F45-C60B-AC22-771A-3A2F441B9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64" y="2015433"/>
            <a:ext cx="4968671" cy="2911092"/>
          </a:xfrm>
          <a:prstGeom prst="rect">
            <a:avLst/>
          </a:prstGeom>
        </p:spPr>
      </p:pic>
      <p:pic>
        <p:nvPicPr>
          <p:cNvPr id="21" name="Picture 20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7A31446D-833F-AFB9-8480-705DCAD6E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82" y="2015433"/>
            <a:ext cx="4968671" cy="29110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13688A-7632-51C8-3DF6-143C3BC21BE2}"/>
              </a:ext>
            </a:extLst>
          </p:cNvPr>
          <p:cNvSpPr txBox="1"/>
          <p:nvPr/>
        </p:nvSpPr>
        <p:spPr>
          <a:xfrm>
            <a:off x="3371850" y="520700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Niche width or </a:t>
            </a:r>
            <a:r>
              <a:rPr lang="en-US" sz="2400" dirty="0" err="1"/>
              <a:t>Generalism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0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DA616C-011E-4787-8183-76FF916BE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08" y="1310456"/>
            <a:ext cx="5997460" cy="423708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54BF3-5939-4240-AC75-BA7510599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92" y="589310"/>
            <a:ext cx="6084803" cy="6084803"/>
          </a:xfrm>
        </p:spPr>
      </p:pic>
    </p:spTree>
    <p:extLst>
      <p:ext uri="{BB962C8B-B14F-4D97-AF65-F5344CB8AC3E}">
        <p14:creationId xmlns:p14="http://schemas.microsoft.com/office/powerpoint/2010/main" val="364184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2579-6EFE-44E7-9D8D-A789EB2F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4E0C0-2182-484A-BE7C-B5CD23F0B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6" y="756630"/>
            <a:ext cx="11553405" cy="5091860"/>
          </a:xfrm>
        </p:spPr>
      </p:pic>
    </p:spTree>
    <p:extLst>
      <p:ext uri="{BB962C8B-B14F-4D97-AF65-F5344CB8AC3E}">
        <p14:creationId xmlns:p14="http://schemas.microsoft.com/office/powerpoint/2010/main" val="96192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9496CF2-8FC0-02CB-3C22-66F83B643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1"/>
          <a:stretch/>
        </p:blipFill>
        <p:spPr>
          <a:xfrm>
            <a:off x="2394836" y="875590"/>
            <a:ext cx="7402327" cy="5106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25B42-A12B-4247-93CC-4D8D30AF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155"/>
            <a:ext cx="12192000" cy="274707"/>
          </a:xfrm>
        </p:spPr>
        <p:txBody>
          <a:bodyPr>
            <a:noAutofit/>
          </a:bodyPr>
          <a:lstStyle/>
          <a:p>
            <a:pPr algn="ctr"/>
            <a:r>
              <a:rPr lang="sv-SE" sz="1600" dirty="0" err="1"/>
              <a:t>Results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1E04C-6EDE-4F45-B28A-F4782ACD6DF0}"/>
              </a:ext>
            </a:extLst>
          </p:cNvPr>
          <p:cNvSpPr txBox="1"/>
          <p:nvPr/>
        </p:nvSpPr>
        <p:spPr>
          <a:xfrm>
            <a:off x="4689629" y="609077"/>
            <a:ext cx="281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Gradual Evolution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B496C4-9349-6C80-814E-F0F7739B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079" y="1460611"/>
            <a:ext cx="1259124" cy="34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A379C8-A20C-9BD8-476C-D44906ABD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6"/>
          <a:stretch/>
        </p:blipFill>
        <p:spPr>
          <a:xfrm>
            <a:off x="5465817" y="1654940"/>
            <a:ext cx="6290541" cy="41974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496CF2-8FC0-02CB-3C22-66F83B643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31"/>
          <a:stretch/>
        </p:blipFill>
        <p:spPr>
          <a:xfrm>
            <a:off x="-451104" y="1495269"/>
            <a:ext cx="6547104" cy="4516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25B42-A12B-4247-93CC-4D8D30AF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155"/>
            <a:ext cx="12192000" cy="274707"/>
          </a:xfrm>
        </p:spPr>
        <p:txBody>
          <a:bodyPr>
            <a:noAutofit/>
          </a:bodyPr>
          <a:lstStyle/>
          <a:p>
            <a:pPr algn="ctr"/>
            <a:r>
              <a:rPr lang="sv-SE" sz="1600" dirty="0" err="1"/>
              <a:t>Results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1E04C-6EDE-4F45-B28A-F4782ACD6DF0}"/>
              </a:ext>
            </a:extLst>
          </p:cNvPr>
          <p:cNvSpPr txBox="1"/>
          <p:nvPr/>
        </p:nvSpPr>
        <p:spPr>
          <a:xfrm>
            <a:off x="2031283" y="837494"/>
            <a:ext cx="281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Gradual Evolution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05EC-C3EE-4295-8176-21E7B20898BA}"/>
              </a:ext>
            </a:extLst>
          </p:cNvPr>
          <p:cNvSpPr txBox="1"/>
          <p:nvPr/>
        </p:nvSpPr>
        <p:spPr>
          <a:xfrm>
            <a:off x="5996859" y="873888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/>
              <a:t>Immigration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F4613C-2695-F5AC-39EF-24B5D67A579C}"/>
              </a:ext>
            </a:extLst>
          </p:cNvPr>
          <p:cNvCxnSpPr>
            <a:cxnSpLocks/>
          </p:cNvCxnSpPr>
          <p:nvPr/>
        </p:nvCxnSpPr>
        <p:spPr>
          <a:xfrm>
            <a:off x="6096000" y="372862"/>
            <a:ext cx="0" cy="7249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5B496C4-9349-6C80-814E-F0F7739B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656" y="2148453"/>
            <a:ext cx="867344" cy="235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2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CC78D5-F030-F153-B0E6-EE878079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906"/>
            <a:ext cx="6449845" cy="4513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25B42-A12B-4247-93CC-4D8D30AF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845" y="160221"/>
            <a:ext cx="12192000" cy="274707"/>
          </a:xfrm>
        </p:spPr>
        <p:txBody>
          <a:bodyPr>
            <a:noAutofit/>
          </a:bodyPr>
          <a:lstStyle/>
          <a:p>
            <a:pPr algn="ctr"/>
            <a:r>
              <a:rPr lang="sv-SE" sz="1600" dirty="0" err="1"/>
              <a:t>Results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1E04C-6EDE-4F45-B28A-F4782ACD6DF0}"/>
              </a:ext>
            </a:extLst>
          </p:cNvPr>
          <p:cNvSpPr txBox="1"/>
          <p:nvPr/>
        </p:nvSpPr>
        <p:spPr>
          <a:xfrm>
            <a:off x="2031283" y="837494"/>
            <a:ext cx="281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Gradual Evolution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05EC-C3EE-4295-8176-21E7B20898BA}"/>
              </a:ext>
            </a:extLst>
          </p:cNvPr>
          <p:cNvSpPr txBox="1"/>
          <p:nvPr/>
        </p:nvSpPr>
        <p:spPr>
          <a:xfrm>
            <a:off x="5996859" y="873888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/>
              <a:t>Immigration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FF429-85B4-4644-41F7-B299BC97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55" y="1568906"/>
            <a:ext cx="6472553" cy="4612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0030A2-DDDE-F67A-972B-4926FB896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155" y="1038480"/>
            <a:ext cx="17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0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8C7832-0421-43A5-8081-1812311F5806}"/>
              </a:ext>
            </a:extLst>
          </p:cNvPr>
          <p:cNvSpPr txBox="1">
            <a:spLocks/>
          </p:cNvSpPr>
          <p:nvPr/>
        </p:nvSpPr>
        <p:spPr>
          <a:xfrm>
            <a:off x="0" y="98155"/>
            <a:ext cx="12192000" cy="274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1600" dirty="0" err="1"/>
              <a:t>Results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B54D7-AB71-5820-B271-BE817587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08" y="372862"/>
            <a:ext cx="7459783" cy="64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8361-BC2B-497A-B51E-BB0FE3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Ontogenetic</a:t>
            </a:r>
            <a:r>
              <a:rPr lang="sv-SE" dirty="0"/>
              <a:t> </a:t>
            </a:r>
            <a:r>
              <a:rPr lang="sv-SE" dirty="0" err="1"/>
              <a:t>niche</a:t>
            </a:r>
            <a:r>
              <a:rPr lang="sv-SE" dirty="0"/>
              <a:t> </a:t>
            </a:r>
            <a:r>
              <a:rPr lang="sv-SE" dirty="0" err="1"/>
              <a:t>shift</a:t>
            </a:r>
            <a:r>
              <a:rPr lang="sv-SE" dirty="0"/>
              <a:t> - </a:t>
            </a:r>
            <a:r>
              <a:rPr lang="sv-SE" dirty="0" err="1"/>
              <a:t>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8D9-1936-48CA-8BD3-0AEE9360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331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sv-SE" dirty="0"/>
              <a:t>Species </a:t>
            </a:r>
            <a:r>
              <a:rPr lang="sv-SE" dirty="0" err="1"/>
              <a:t>coexistence</a:t>
            </a:r>
            <a:r>
              <a:rPr lang="sv-SE" dirty="0"/>
              <a:t> </a:t>
            </a:r>
            <a:r>
              <a:rPr lang="sv-SE" sz="1400" dirty="0"/>
              <a:t>(Wilbur, 1980, </a:t>
            </a:r>
            <a:r>
              <a:rPr lang="sv-SE" sz="1400" dirty="0" err="1"/>
              <a:t>Loreau</a:t>
            </a:r>
            <a:r>
              <a:rPr lang="sv-SE" sz="1400" dirty="0"/>
              <a:t> and </a:t>
            </a:r>
            <a:r>
              <a:rPr lang="sv-SE" sz="1400" dirty="0" err="1"/>
              <a:t>Ebenhoh</a:t>
            </a:r>
            <a:r>
              <a:rPr lang="sv-SE" sz="1400" dirty="0"/>
              <a:t>, 1994, </a:t>
            </a:r>
            <a:r>
              <a:rPr lang="sv-SE" sz="1400" dirty="0" err="1"/>
              <a:t>Saltini</a:t>
            </a:r>
            <a:r>
              <a:rPr lang="sv-SE" sz="1400" dirty="0"/>
              <a:t> et al., 2023, </a:t>
            </a:r>
            <a:r>
              <a:rPr lang="sv-SE" sz="1400" dirty="0" err="1"/>
              <a:t>Vasconcelos</a:t>
            </a:r>
            <a:r>
              <a:rPr lang="sv-SE" sz="1400" dirty="0"/>
              <a:t> et al., 2022)</a:t>
            </a:r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r>
              <a:rPr lang="sv-SE" dirty="0" err="1"/>
              <a:t>Couple</a:t>
            </a:r>
            <a:r>
              <a:rPr lang="sv-SE" dirty="0"/>
              <a:t> </a:t>
            </a:r>
            <a:r>
              <a:rPr lang="sv-SE" dirty="0" err="1"/>
              <a:t>ecosystems</a:t>
            </a:r>
            <a:r>
              <a:rPr lang="sv-SE" dirty="0"/>
              <a:t> </a:t>
            </a:r>
            <a:r>
              <a:rPr lang="sv-SE" sz="1400" dirty="0"/>
              <a:t>(Schreiber and Rudolf, 2008)</a:t>
            </a:r>
            <a:endParaRPr lang="sv-SE" dirty="0"/>
          </a:p>
          <a:p>
            <a:pPr>
              <a:buClr>
                <a:schemeClr val="bg1"/>
              </a:buClr>
            </a:pPr>
            <a:r>
              <a:rPr lang="sv-SE" dirty="0" err="1"/>
              <a:t>Food</a:t>
            </a:r>
            <a:r>
              <a:rPr lang="sv-SE" dirty="0"/>
              <a:t>-web </a:t>
            </a:r>
            <a:r>
              <a:rPr lang="sv-SE" dirty="0" err="1"/>
              <a:t>stability</a:t>
            </a:r>
            <a:r>
              <a:rPr lang="sv-SE" dirty="0"/>
              <a:t> </a:t>
            </a:r>
            <a:r>
              <a:rPr lang="sv-SE" sz="1400" dirty="0"/>
              <a:t>(Rudolf and </a:t>
            </a:r>
            <a:r>
              <a:rPr lang="sv-SE" sz="1400" dirty="0" err="1"/>
              <a:t>Lafferty</a:t>
            </a:r>
            <a:r>
              <a:rPr lang="sv-SE" sz="1400" dirty="0"/>
              <a:t>, 2011, </a:t>
            </a:r>
            <a:r>
              <a:rPr lang="sv-SE" sz="1400" dirty="0" err="1"/>
              <a:t>Mougi</a:t>
            </a:r>
            <a:r>
              <a:rPr lang="sv-SE" sz="1400" dirty="0"/>
              <a:t> 2017)</a:t>
            </a:r>
            <a:endParaRPr lang="sv-SE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58780-B39A-4607-A7EF-56CFF884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3" y="2533984"/>
            <a:ext cx="4809639" cy="254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A4AEA-C195-483A-B06A-C95F83F3B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82" y="2264581"/>
            <a:ext cx="6468154" cy="38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E318-92D8-4041-ACA5-9A0073E3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axis</a:t>
            </a:r>
            <a:r>
              <a:rPr lang="sv-SE" dirty="0"/>
              <a:t> – Mixed –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axes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56F53-E86B-4C17-958F-CC5D5D50E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70" y="1642904"/>
            <a:ext cx="8051259" cy="356684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B456BC7-64D9-4668-989B-39EFC2FC2E59}"/>
              </a:ext>
            </a:extLst>
          </p:cNvPr>
          <p:cNvSpPr txBox="1">
            <a:spLocks/>
          </p:cNvSpPr>
          <p:nvPr/>
        </p:nvSpPr>
        <p:spPr>
          <a:xfrm>
            <a:off x="0" y="98155"/>
            <a:ext cx="12192000" cy="274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1600" dirty="0" err="1"/>
              <a:t>Results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6279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8361-BC2B-497A-B51E-BB0FE3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Intrapopulation </a:t>
            </a:r>
            <a:r>
              <a:rPr lang="sv-SE" dirty="0" err="1"/>
              <a:t>stage</a:t>
            </a:r>
            <a:r>
              <a:rPr lang="sv-SE" dirty="0"/>
              <a:t> </a:t>
            </a:r>
            <a:r>
              <a:rPr lang="sv-SE" dirty="0" err="1"/>
              <a:t>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8D9-1936-48CA-8BD3-0AEE9360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70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B456BC7-64D9-4668-989B-39EFC2FC2E59}"/>
              </a:ext>
            </a:extLst>
          </p:cNvPr>
          <p:cNvSpPr txBox="1">
            <a:spLocks/>
          </p:cNvSpPr>
          <p:nvPr/>
        </p:nvSpPr>
        <p:spPr>
          <a:xfrm>
            <a:off x="0" y="98155"/>
            <a:ext cx="12192000" cy="274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1600" dirty="0" err="1"/>
              <a:t>Results</a:t>
            </a:r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48A224-185A-7A33-A230-D83AAEF7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55" y="527029"/>
            <a:ext cx="8718890" cy="62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700E-37E7-4DC0-A930-CFA8C391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Mutation </a:t>
            </a:r>
            <a:r>
              <a:rPr lang="sv-SE" dirty="0" err="1"/>
              <a:t>Probability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971E-546C-4753-BE9F-5C741DA5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GB" dirty="0"/>
              <a:t>Mutation Speed</a:t>
            </a:r>
          </a:p>
          <a:p>
            <a:pPr>
              <a:buClr>
                <a:schemeClr val="bg1"/>
              </a:buClr>
            </a:pPr>
            <a:r>
              <a:rPr lang="en-GB" dirty="0"/>
              <a:t>Separation between Evolutionary and Ecological time scales</a:t>
            </a:r>
          </a:p>
          <a:p>
            <a:pPr>
              <a:buClr>
                <a:schemeClr val="bg1"/>
              </a:buClr>
            </a:pPr>
            <a:r>
              <a:rPr lang="en-GB" dirty="0"/>
              <a:t>Assumption in many models</a:t>
            </a:r>
          </a:p>
        </p:txBody>
      </p:sp>
    </p:spTree>
    <p:extLst>
      <p:ext uri="{BB962C8B-B14F-4D97-AF65-F5344CB8AC3E}">
        <p14:creationId xmlns:p14="http://schemas.microsoft.com/office/powerpoint/2010/main" val="277932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03A-7AB3-4D85-B917-C1F40EDE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DF8A-6AE0-4D77-BD3D-C51121EB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GB" dirty="0"/>
              <a:t>Complex life cycles can lead to higher species coexistence when:</a:t>
            </a:r>
          </a:p>
          <a:p>
            <a:pPr lvl="1">
              <a:buClr>
                <a:schemeClr val="bg1"/>
              </a:buClr>
            </a:pPr>
            <a:r>
              <a:rPr lang="en-GB" dirty="0"/>
              <a:t>(I) Communities are built through immigration</a:t>
            </a:r>
          </a:p>
          <a:p>
            <a:pPr lvl="1">
              <a:buClr>
                <a:schemeClr val="bg1"/>
              </a:buClr>
            </a:pPr>
            <a:r>
              <a:rPr lang="en-GB" dirty="0"/>
              <a:t>(II) One of the life stages has a lower niche width than the simple life   	    cycle</a:t>
            </a:r>
          </a:p>
          <a:p>
            <a:pPr lvl="1">
              <a:buClr>
                <a:schemeClr val="bg1"/>
              </a:buClr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(III) The separation between evolutionary and ecological timescales are relaxed</a:t>
            </a:r>
          </a:p>
        </p:txBody>
      </p:sp>
    </p:spTree>
    <p:extLst>
      <p:ext uri="{BB962C8B-B14F-4D97-AF65-F5344CB8AC3E}">
        <p14:creationId xmlns:p14="http://schemas.microsoft.com/office/powerpoint/2010/main" val="10949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516C-4F04-40D0-912F-A172A2FE6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intrapopulation stage structure allow more species to coexist in a community?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C50AD-48ED-4469-BC6D-B23E04ED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80" y="3593649"/>
            <a:ext cx="1185644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Izabel Eriksson Reuterborg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4C67E-87EC-4730-85BB-3FE86DA67B97}"/>
              </a:ext>
            </a:extLst>
          </p:cNvPr>
          <p:cNvSpPr txBox="1"/>
          <p:nvPr/>
        </p:nvSpPr>
        <p:spPr>
          <a:xfrm>
            <a:off x="167780" y="630013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Supervisor</a:t>
            </a:r>
            <a:r>
              <a:rPr lang="sv-SE" dirty="0"/>
              <a:t>: Claus </a:t>
            </a:r>
            <a:r>
              <a:rPr lang="sv-SE" dirty="0" err="1"/>
              <a:t>Rüffler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560CE-D16A-4E86-A904-54701B9785F2}"/>
              </a:ext>
            </a:extLst>
          </p:cNvPr>
          <p:cNvSpPr txBox="1"/>
          <p:nvPr/>
        </p:nvSpPr>
        <p:spPr>
          <a:xfrm>
            <a:off x="2685496" y="2360403"/>
            <a:ext cx="7275250" cy="70788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000" dirty="0" err="1"/>
              <a:t>Yes</a:t>
            </a:r>
            <a:r>
              <a:rPr lang="sv-SE" sz="4000" dirty="0"/>
              <a:t>! (under </a:t>
            </a:r>
            <a:r>
              <a:rPr lang="sv-SE" sz="4000" dirty="0" err="1"/>
              <a:t>certain</a:t>
            </a:r>
            <a:r>
              <a:rPr lang="sv-SE" sz="4000" dirty="0"/>
              <a:t> </a:t>
            </a:r>
            <a:r>
              <a:rPr lang="sv-SE" sz="4000" dirty="0" err="1"/>
              <a:t>conditions</a:t>
            </a:r>
            <a:r>
              <a:rPr lang="sv-SE" sz="4000" dirty="0"/>
              <a:t>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7150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516C-4F04-40D0-912F-A172A2FE6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intrapopulation stage structure allow more species to coexist in a community?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C50AD-48ED-4469-BC6D-B23E04ED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80" y="3593649"/>
            <a:ext cx="1185644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Izabel Eriksson Reuterborg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4C67E-87EC-4730-85BB-3FE86DA67B97}"/>
              </a:ext>
            </a:extLst>
          </p:cNvPr>
          <p:cNvSpPr txBox="1"/>
          <p:nvPr/>
        </p:nvSpPr>
        <p:spPr>
          <a:xfrm>
            <a:off x="167780" y="630013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Supervisor</a:t>
            </a:r>
            <a:r>
              <a:rPr lang="sv-SE" dirty="0"/>
              <a:t>: Claus </a:t>
            </a:r>
            <a:r>
              <a:rPr lang="sv-SE" dirty="0" err="1"/>
              <a:t>Rüffler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560CE-D16A-4E86-A904-54701B9785F2}"/>
              </a:ext>
            </a:extLst>
          </p:cNvPr>
          <p:cNvSpPr txBox="1"/>
          <p:nvPr/>
        </p:nvSpPr>
        <p:spPr>
          <a:xfrm>
            <a:off x="2685496" y="2360403"/>
            <a:ext cx="7275250" cy="70788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000" dirty="0" err="1"/>
              <a:t>Questions</a:t>
            </a:r>
            <a:r>
              <a:rPr lang="sv-SE" sz="4000" dirty="0"/>
              <a:t>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58345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CF1-62E0-4828-826C-B5BD5929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D00A-80B7-41EE-B860-EB007FB9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3" y="1772359"/>
            <a:ext cx="5420557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Abrams, P. 1983. The Theory of Limiting Similarity. Annual Review of Ecology and Systematics 14:359–376.</a:t>
            </a:r>
            <a:br>
              <a:rPr lang="en-US" dirty="0"/>
            </a:br>
            <a:r>
              <a:rPr lang="en-US" dirty="0">
                <a:effectLst/>
              </a:rPr>
              <a:t>Abrams, P. A., and C. </a:t>
            </a:r>
            <a:r>
              <a:rPr lang="en-US" dirty="0" err="1">
                <a:effectLst/>
              </a:rPr>
              <a:t>Rueffler</a:t>
            </a:r>
            <a:r>
              <a:rPr lang="en-US" dirty="0">
                <a:effectLst/>
              </a:rPr>
              <a:t>. 2009. Coexistence and limiting similarity of consumer species competing for a</a:t>
            </a:r>
            <a:br>
              <a:rPr lang="en-US" dirty="0"/>
            </a:br>
            <a:r>
              <a:rPr lang="en-US" dirty="0">
                <a:effectLst/>
              </a:rPr>
              <a:t>linear array of resources. Ecology 90:812–822.</a:t>
            </a:r>
            <a:br>
              <a:rPr lang="en-US" dirty="0"/>
            </a:br>
            <a:r>
              <a:rPr lang="en-US" dirty="0">
                <a:effectLst/>
              </a:rPr>
              <a:t>Ackermann, M., and M. </a:t>
            </a:r>
            <a:r>
              <a:rPr lang="en-US" dirty="0" err="1">
                <a:effectLst/>
              </a:rPr>
              <a:t>Doebeli</a:t>
            </a:r>
            <a:r>
              <a:rPr lang="en-US" dirty="0">
                <a:effectLst/>
              </a:rPr>
              <a:t>. 2004. Evolution of niche width and adaptive diversification. Evolution</a:t>
            </a:r>
            <a:br>
              <a:rPr lang="en-US" dirty="0"/>
            </a:br>
            <a:r>
              <a:rPr lang="en-US" dirty="0">
                <a:effectLst/>
              </a:rPr>
              <a:t>58:2599–2612.</a:t>
            </a:r>
            <a:br>
              <a:rPr lang="en-US" dirty="0"/>
            </a:br>
            <a:r>
              <a:rPr lang="en-US" dirty="0">
                <a:effectLst/>
              </a:rPr>
              <a:t>Anaya-Rojas, J. M., R. D. </a:t>
            </a:r>
            <a:r>
              <a:rPr lang="en-US" dirty="0" err="1">
                <a:effectLst/>
              </a:rPr>
              <a:t>Bassar</a:t>
            </a:r>
            <a:r>
              <a:rPr lang="en-US" dirty="0">
                <a:effectLst/>
              </a:rPr>
              <a:t>, B. Matthews, J. F. Goldberg, L. King, D. Reznick, and J. Travis. 2023.</a:t>
            </a:r>
            <a:br>
              <a:rPr lang="en-US" dirty="0"/>
            </a:br>
            <a:r>
              <a:rPr lang="en-US" dirty="0">
                <a:effectLst/>
              </a:rPr>
              <a:t>Does the evolution of ontogenetic niche shifts </a:t>
            </a:r>
            <a:r>
              <a:rPr lang="en-US" dirty="0" err="1">
                <a:effectLst/>
              </a:rPr>
              <a:t>favour</a:t>
            </a:r>
            <a:r>
              <a:rPr lang="en-US" dirty="0">
                <a:effectLst/>
              </a:rPr>
              <a:t> species coexistence? An empirical test in Trinidadian</a:t>
            </a:r>
            <a:br>
              <a:rPr lang="en-US" dirty="0"/>
            </a:br>
            <a:r>
              <a:rPr lang="en-US" dirty="0">
                <a:effectLst/>
              </a:rPr>
              <a:t>streams. Journal of Animal Ecology 92:1601–1612.</a:t>
            </a:r>
            <a:br>
              <a:rPr lang="en-US" dirty="0"/>
            </a:br>
            <a:r>
              <a:rPr lang="en-US" dirty="0" err="1">
                <a:effectLst/>
              </a:rPr>
              <a:t>Bassar</a:t>
            </a:r>
            <a:r>
              <a:rPr lang="en-US" dirty="0">
                <a:effectLst/>
              </a:rPr>
              <a:t>, R. D., J. Travis, and T. Coulson. 2017. Predicting coexistence in species with continuous ontogenetic</a:t>
            </a:r>
            <a:br>
              <a:rPr lang="en-US" dirty="0"/>
            </a:br>
            <a:r>
              <a:rPr lang="en-US" dirty="0">
                <a:effectLst/>
              </a:rPr>
              <a:t>niche shifts and competitive asymmetry. Ecology 98:2823–2836.</a:t>
            </a:r>
            <a:br>
              <a:rPr lang="en-US" dirty="0"/>
            </a:br>
            <a:r>
              <a:rPr lang="en-US" dirty="0" err="1">
                <a:effectLst/>
              </a:rPr>
              <a:t>Butlin</a:t>
            </a:r>
            <a:r>
              <a:rPr lang="en-US" dirty="0">
                <a:effectLst/>
              </a:rPr>
              <a:t>, R., J. Bridle, and D. Schluter. 2009. Speciation and Patterns of Diversity. Cambridge University Press,</a:t>
            </a:r>
            <a:br>
              <a:rPr lang="en-US" dirty="0"/>
            </a:br>
            <a:r>
              <a:rPr lang="en-US" dirty="0">
                <a:effectLst/>
              </a:rPr>
              <a:t>Cambridge, United Kingdom.</a:t>
            </a:r>
            <a:br>
              <a:rPr lang="en-US" dirty="0"/>
            </a:br>
            <a:r>
              <a:rPr lang="en-US" dirty="0">
                <a:effectLst/>
              </a:rPr>
              <a:t>Chesson, P. 2000. Mechanisms of Maintenance of Species Diversity. Annual Review of Ecology and Systematics</a:t>
            </a:r>
            <a:br>
              <a:rPr lang="en-US" dirty="0"/>
            </a:br>
            <a:r>
              <a:rPr lang="en-US" dirty="0">
                <a:effectLst/>
              </a:rPr>
              <a:t>31:343–366.</a:t>
            </a:r>
            <a:br>
              <a:rPr lang="en-US" dirty="0"/>
            </a:br>
            <a:r>
              <a:rPr lang="en-US" dirty="0" err="1">
                <a:effectLst/>
              </a:rPr>
              <a:t>Dieckmann</a:t>
            </a:r>
            <a:r>
              <a:rPr lang="en-US" dirty="0">
                <a:effectLst/>
              </a:rPr>
              <a:t>, U., and M. </a:t>
            </a:r>
            <a:r>
              <a:rPr lang="en-US" dirty="0" err="1">
                <a:effectLst/>
              </a:rPr>
              <a:t>Doebeli</a:t>
            </a:r>
            <a:r>
              <a:rPr lang="en-US" dirty="0">
                <a:effectLst/>
              </a:rPr>
              <a:t>. 1999. On the origin of species by sympatric speciation. Nature 400:354–357.</a:t>
            </a:r>
            <a:br>
              <a:rPr lang="en-US" dirty="0"/>
            </a:br>
            <a:r>
              <a:rPr lang="en-US" dirty="0" err="1">
                <a:effectLst/>
              </a:rPr>
              <a:t>Geritz</a:t>
            </a:r>
            <a:r>
              <a:rPr lang="en-US" dirty="0">
                <a:effectLst/>
              </a:rPr>
              <a:t>, S. A. H., E. </a:t>
            </a:r>
            <a:r>
              <a:rPr lang="en-US" dirty="0" err="1">
                <a:effectLst/>
              </a:rPr>
              <a:t>Kisdi</a:t>
            </a:r>
            <a:r>
              <a:rPr lang="en-US" dirty="0">
                <a:effectLst/>
              </a:rPr>
              <a:t>, G. </a:t>
            </a:r>
            <a:r>
              <a:rPr lang="en-US" dirty="0" err="1">
                <a:effectLst/>
              </a:rPr>
              <a:t>Mesz</a:t>
            </a:r>
            <a:r>
              <a:rPr lang="en-US" dirty="0">
                <a:effectLst/>
              </a:rPr>
              <a:t> ́</a:t>
            </a:r>
            <a:r>
              <a:rPr lang="en-US" dirty="0" err="1">
                <a:effectLst/>
              </a:rPr>
              <a:t>ena</a:t>
            </a:r>
            <a:r>
              <a:rPr lang="en-US" dirty="0">
                <a:effectLst/>
              </a:rPr>
              <a:t>, and J. A. J. Metz. 1998. Evolutionarily singular strategies and the</a:t>
            </a:r>
            <a:br>
              <a:rPr lang="en-US" dirty="0"/>
            </a:br>
            <a:r>
              <a:rPr lang="en-US" dirty="0">
                <a:effectLst/>
              </a:rPr>
              <a:t>adaptive growth and branching of the evolutionary tree. Evolutionary ecology 12:35–57.</a:t>
            </a:r>
            <a:br>
              <a:rPr lang="en-US" dirty="0"/>
            </a:br>
            <a:r>
              <a:rPr lang="en-US" dirty="0" err="1">
                <a:effectLst/>
              </a:rPr>
              <a:t>Loreau</a:t>
            </a:r>
            <a:r>
              <a:rPr lang="en-US" dirty="0">
                <a:effectLst/>
              </a:rPr>
              <a:t>, M., and W. </a:t>
            </a:r>
            <a:r>
              <a:rPr lang="en-US" dirty="0" err="1">
                <a:effectLst/>
              </a:rPr>
              <a:t>Ebenhoh</a:t>
            </a:r>
            <a:r>
              <a:rPr lang="en-US" dirty="0">
                <a:effectLst/>
              </a:rPr>
              <a:t>. 1994. Competitive Exclusion and Coexistence of Species with Complex Life</a:t>
            </a:r>
            <a:br>
              <a:rPr lang="en-US" dirty="0"/>
            </a:br>
            <a:r>
              <a:rPr lang="en-US" dirty="0">
                <a:effectLst/>
              </a:rPr>
              <a:t>Cycles. Theoretical Population Biology 46:58–77.</a:t>
            </a:r>
            <a:br>
              <a:rPr lang="en-US" dirty="0"/>
            </a:br>
            <a:r>
              <a:rPr lang="en-US" dirty="0" err="1">
                <a:effectLst/>
              </a:rPr>
              <a:t>Mesz</a:t>
            </a:r>
            <a:r>
              <a:rPr lang="en-US" dirty="0">
                <a:effectLst/>
              </a:rPr>
              <a:t> ́</a:t>
            </a:r>
            <a:r>
              <a:rPr lang="en-US" dirty="0" err="1">
                <a:effectLst/>
              </a:rPr>
              <a:t>ena</a:t>
            </a:r>
            <a:r>
              <a:rPr lang="en-US" dirty="0">
                <a:effectLst/>
              </a:rPr>
              <a:t>, G., M. </a:t>
            </a:r>
            <a:r>
              <a:rPr lang="en-US" dirty="0" err="1">
                <a:effectLst/>
              </a:rPr>
              <a:t>Gyllenberg</a:t>
            </a:r>
            <a:r>
              <a:rPr lang="en-US" dirty="0">
                <a:effectLst/>
              </a:rPr>
              <a:t>, L. P ́</a:t>
            </a:r>
            <a:r>
              <a:rPr lang="en-US" dirty="0" err="1">
                <a:effectLst/>
              </a:rPr>
              <a:t>asztor</a:t>
            </a:r>
            <a:r>
              <a:rPr lang="en-US" dirty="0">
                <a:effectLst/>
              </a:rPr>
              <a:t>, and J. A. J. Metz. 2006. Competitive exclusion and limiting similarity:</a:t>
            </a:r>
            <a:br>
              <a:rPr lang="en-US" dirty="0"/>
            </a:br>
            <a:r>
              <a:rPr lang="en-US" dirty="0">
                <a:effectLst/>
              </a:rPr>
              <a:t>A unified theory. Theoretical Population Biology 69:68–87.</a:t>
            </a:r>
            <a:br>
              <a:rPr lang="en-US" dirty="0"/>
            </a:br>
            <a:r>
              <a:rPr lang="en-US" dirty="0">
                <a:effectLst/>
              </a:rPr>
              <a:t>Miller, T. E., and V. H. Rudolf. 2011. Thinking inside the box: community-level consequences of stage-structured</a:t>
            </a:r>
            <a:br>
              <a:rPr lang="en-US" dirty="0"/>
            </a:br>
            <a:r>
              <a:rPr lang="en-US" dirty="0">
                <a:effectLst/>
              </a:rPr>
              <a:t>populations. Trends in Ecology &amp; Evolution 26:457–466.</a:t>
            </a:r>
            <a:br>
              <a:rPr lang="en-US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A39FB-7DA8-4EB9-A34B-DBF349B84086}"/>
              </a:ext>
            </a:extLst>
          </p:cNvPr>
          <p:cNvSpPr txBox="1"/>
          <p:nvPr/>
        </p:nvSpPr>
        <p:spPr>
          <a:xfrm>
            <a:off x="6012771" y="1690688"/>
            <a:ext cx="6179229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900" dirty="0" err="1">
                <a:effectLst/>
              </a:rPr>
              <a:t>Mougi</a:t>
            </a:r>
            <a:r>
              <a:rPr lang="en-US" sz="900" dirty="0">
                <a:effectLst/>
              </a:rPr>
              <a:t>, A. 2017. Persistence of a stage-structured food-web. Scientific Reports 7:11055.</a:t>
            </a:r>
            <a:br>
              <a:rPr lang="en-US" sz="900" dirty="0"/>
            </a:br>
            <a:r>
              <a:rPr lang="en-US" sz="900" dirty="0">
                <a:effectLst/>
              </a:rPr>
              <a:t>Otto, S. P., and T. Day. 2007. A biologist’s guide to mathematical modeling in ecology and evolution. Princeton</a:t>
            </a:r>
            <a:br>
              <a:rPr lang="en-US" sz="900" dirty="0"/>
            </a:br>
            <a:r>
              <a:rPr lang="en-US" sz="900" dirty="0">
                <a:effectLst/>
              </a:rPr>
              <a:t>University Press, Princeton.</a:t>
            </a:r>
            <a:br>
              <a:rPr lang="en-US" sz="900" dirty="0"/>
            </a:br>
            <a:r>
              <a:rPr lang="en-US" sz="900" dirty="0">
                <a:effectLst/>
              </a:rPr>
              <a:t>R Core Team. 2023. R: A Language and Environment for Statistical Computing. R Foundation for Statistical</a:t>
            </a:r>
            <a:br>
              <a:rPr lang="en-US" sz="900" dirty="0"/>
            </a:br>
            <a:r>
              <a:rPr lang="en-US" sz="900" dirty="0">
                <a:effectLst/>
              </a:rPr>
              <a:t>Computing, Vienna, Austria.</a:t>
            </a:r>
            <a:br>
              <a:rPr lang="en-US" sz="900" dirty="0"/>
            </a:br>
            <a:r>
              <a:rPr lang="en-US" sz="900" dirty="0">
                <a:effectLst/>
              </a:rPr>
              <a:t>Rainford, J. L., M. </a:t>
            </a:r>
            <a:r>
              <a:rPr lang="en-US" sz="900" dirty="0" err="1">
                <a:effectLst/>
              </a:rPr>
              <a:t>Hofreiter</a:t>
            </a:r>
            <a:r>
              <a:rPr lang="en-US" sz="900" dirty="0">
                <a:effectLst/>
              </a:rPr>
              <a:t>, D. B. Nicholson, and P. J. Mayhew. 2014. Phylogenetic Distribution of Ex-</a:t>
            </a:r>
            <a:br>
              <a:rPr lang="en-US" sz="900" dirty="0"/>
            </a:br>
            <a:r>
              <a:rPr lang="en-US" sz="900" dirty="0">
                <a:effectLst/>
              </a:rPr>
              <a:t>tant Richness Suggests Metamorphosis Is a Key Innovation Driving Diversification in Insects. </a:t>
            </a:r>
            <a:r>
              <a:rPr lang="en-US" sz="900" dirty="0" err="1">
                <a:effectLst/>
              </a:rPr>
              <a:t>PLoS</a:t>
            </a:r>
            <a:r>
              <a:rPr lang="en-US" sz="900" dirty="0">
                <a:effectLst/>
              </a:rPr>
              <a:t> ONE</a:t>
            </a:r>
            <a:br>
              <a:rPr lang="en-US" sz="900" dirty="0"/>
            </a:br>
            <a:r>
              <a:rPr lang="en-US" sz="900" dirty="0">
                <a:effectLst/>
              </a:rPr>
              <a:t>9:e109085.</a:t>
            </a:r>
            <a:br>
              <a:rPr lang="en-US" sz="900" dirty="0"/>
            </a:br>
            <a:r>
              <a:rPr lang="en-US" sz="900" dirty="0">
                <a:effectLst/>
              </a:rPr>
              <a:t>Rudolf, V. H. W., and K. D. Lafferty. 2011. Stage structure alters how complexity affects stability of ecological</a:t>
            </a:r>
            <a:br>
              <a:rPr lang="en-US" sz="900" dirty="0"/>
            </a:br>
            <a:r>
              <a:rPr lang="en-US" sz="900" dirty="0">
                <a:effectLst/>
              </a:rPr>
              <a:t>networks. Ecology Letters 14:75–79.</a:t>
            </a:r>
            <a:br>
              <a:rPr lang="en-US" sz="900" dirty="0"/>
            </a:br>
            <a:r>
              <a:rPr lang="en-US" sz="900" dirty="0" err="1">
                <a:effectLst/>
              </a:rPr>
              <a:t>Rueffler</a:t>
            </a:r>
            <a:r>
              <a:rPr lang="en-US" sz="900" dirty="0">
                <a:effectLst/>
              </a:rPr>
              <a:t>, C., T. J. M. Van </a:t>
            </a:r>
            <a:r>
              <a:rPr lang="en-US" sz="900" dirty="0" err="1">
                <a:effectLst/>
              </a:rPr>
              <a:t>Dooren</a:t>
            </a:r>
            <a:r>
              <a:rPr lang="en-US" sz="900" dirty="0">
                <a:effectLst/>
              </a:rPr>
              <a:t>, O. </a:t>
            </a:r>
            <a:r>
              <a:rPr lang="en-US" sz="900" dirty="0" err="1">
                <a:effectLst/>
              </a:rPr>
              <a:t>Leimar</a:t>
            </a:r>
            <a:r>
              <a:rPr lang="en-US" sz="900" dirty="0">
                <a:effectLst/>
              </a:rPr>
              <a:t>, and P. A. Abrams. 2006. Disruptive selection and then what?</a:t>
            </a:r>
            <a:br>
              <a:rPr lang="en-US" sz="900" dirty="0"/>
            </a:br>
            <a:r>
              <a:rPr lang="en-US" sz="900" dirty="0">
                <a:effectLst/>
              </a:rPr>
              <a:t>Trends in Ecology &amp; Evolution 21:238–245.</a:t>
            </a:r>
            <a:br>
              <a:rPr lang="en-US" sz="900" dirty="0"/>
            </a:br>
            <a:r>
              <a:rPr lang="en-US" sz="900" dirty="0" err="1">
                <a:effectLst/>
              </a:rPr>
              <a:t>Saltini</a:t>
            </a:r>
            <a:r>
              <a:rPr lang="en-US" sz="900" dirty="0">
                <a:effectLst/>
              </a:rPr>
              <a:t>, M., P. Vasconcelos, and C. </a:t>
            </a:r>
            <a:r>
              <a:rPr lang="en-US" sz="900" dirty="0" err="1">
                <a:effectLst/>
              </a:rPr>
              <a:t>Rueffler</a:t>
            </a:r>
            <a:r>
              <a:rPr lang="en-US" sz="900" dirty="0">
                <a:effectLst/>
              </a:rPr>
              <a:t>. 2023. Complex life cycles drive community assembly through</a:t>
            </a:r>
            <a:br>
              <a:rPr lang="en-US" sz="900" dirty="0"/>
            </a:br>
            <a:r>
              <a:rPr lang="en-US" sz="900" dirty="0">
                <a:effectLst/>
              </a:rPr>
              <a:t>immigration and adaptive diversification. Ecology letters 26:1084–1094.</a:t>
            </a:r>
            <a:br>
              <a:rPr lang="en-US" sz="900" dirty="0"/>
            </a:br>
            <a:r>
              <a:rPr lang="en-US" sz="900" dirty="0">
                <a:effectLst/>
              </a:rPr>
              <a:t>17</a:t>
            </a:r>
          </a:p>
          <a:p>
            <a:pPr marL="0" indent="0">
              <a:buNone/>
            </a:pPr>
            <a:r>
              <a:rPr lang="en-US" sz="900" dirty="0">
                <a:effectLst/>
              </a:rPr>
              <a:t>Schmid, M., C. </a:t>
            </a:r>
            <a:r>
              <a:rPr lang="en-US" sz="900" dirty="0" err="1">
                <a:effectLst/>
              </a:rPr>
              <a:t>Rueffler</a:t>
            </a:r>
            <a:r>
              <a:rPr lang="en-US" sz="900" dirty="0">
                <a:effectLst/>
              </a:rPr>
              <a:t>, L. Lehmann, and C. </a:t>
            </a:r>
            <a:r>
              <a:rPr lang="en-US" sz="900" dirty="0" err="1">
                <a:effectLst/>
              </a:rPr>
              <a:t>Mullon</a:t>
            </a:r>
            <a:r>
              <a:rPr lang="en-US" sz="900" dirty="0">
                <a:effectLst/>
              </a:rPr>
              <a:t>. 2024. Resource variation within and between patches:</a:t>
            </a:r>
            <a:br>
              <a:rPr lang="en-US" sz="900" dirty="0"/>
            </a:br>
            <a:r>
              <a:rPr lang="en-US" sz="900" dirty="0">
                <a:effectLst/>
              </a:rPr>
              <a:t>Where exploitation competition, local adaptation and kin selection meet. The American Naturalist 203:E19–</a:t>
            </a:r>
            <a:br>
              <a:rPr lang="en-US" sz="900" dirty="0"/>
            </a:br>
            <a:r>
              <a:rPr lang="en-US" sz="900" dirty="0">
                <a:effectLst/>
              </a:rPr>
              <a:t>E34.</a:t>
            </a:r>
            <a:br>
              <a:rPr lang="en-US" sz="900" dirty="0"/>
            </a:br>
            <a:r>
              <a:rPr lang="en-US" sz="900" dirty="0">
                <a:effectLst/>
              </a:rPr>
              <a:t>Schreiber, S., and V. H. W. Rudolf. 2008. Crossing habitat boundaries: coupling dynamics of ecosystems</a:t>
            </a:r>
            <a:br>
              <a:rPr lang="en-US" sz="900" dirty="0"/>
            </a:br>
            <a:r>
              <a:rPr lang="en-US" sz="900" dirty="0">
                <a:effectLst/>
              </a:rPr>
              <a:t>through complex life cycles. Ecology Letters 11:576–587.</a:t>
            </a:r>
            <a:br>
              <a:rPr lang="en-US" sz="900" dirty="0"/>
            </a:br>
            <a:r>
              <a:rPr lang="en-US" sz="900" dirty="0" err="1">
                <a:effectLst/>
              </a:rPr>
              <a:t>Sherratt</a:t>
            </a:r>
            <a:r>
              <a:rPr lang="en-US" sz="900" dirty="0">
                <a:effectLst/>
              </a:rPr>
              <a:t>, E., M. Vidal-</a:t>
            </a:r>
            <a:r>
              <a:rPr lang="en-US" sz="900" dirty="0" err="1">
                <a:effectLst/>
              </a:rPr>
              <a:t>Garc</a:t>
            </a:r>
            <a:r>
              <a:rPr lang="en-US" sz="900" dirty="0">
                <a:effectLst/>
              </a:rPr>
              <a:t> ́</a:t>
            </a:r>
            <a:r>
              <a:rPr lang="en-US" sz="900" dirty="0" err="1">
                <a:effectLst/>
              </a:rPr>
              <a:t>ıa</a:t>
            </a:r>
            <a:r>
              <a:rPr lang="en-US" sz="900" dirty="0">
                <a:effectLst/>
              </a:rPr>
              <a:t>, M. </a:t>
            </a:r>
            <a:r>
              <a:rPr lang="en-US" sz="900" dirty="0" err="1">
                <a:effectLst/>
              </a:rPr>
              <a:t>Anstis</a:t>
            </a:r>
            <a:r>
              <a:rPr lang="en-US" sz="900" dirty="0">
                <a:effectLst/>
              </a:rPr>
              <a:t>, and J. S. Keogh. 2017. Adult frogs and tadpoles have different</a:t>
            </a:r>
            <a:br>
              <a:rPr lang="en-US" sz="900" dirty="0"/>
            </a:br>
            <a:r>
              <a:rPr lang="en-US" sz="900" dirty="0">
                <a:effectLst/>
              </a:rPr>
              <a:t>macroevolutionary patterns across the Australian continent. Nature ecology &amp; evolution 1:1385–1391.</a:t>
            </a:r>
            <a:br>
              <a:rPr lang="en-US" sz="900" dirty="0"/>
            </a:br>
            <a:r>
              <a:rPr lang="en-US" sz="900" dirty="0">
                <a:effectLst/>
              </a:rPr>
              <a:t>Vasconcelos, P., M. </a:t>
            </a:r>
            <a:r>
              <a:rPr lang="en-US" sz="900" dirty="0" err="1">
                <a:effectLst/>
              </a:rPr>
              <a:t>Saltini</a:t>
            </a:r>
            <a:r>
              <a:rPr lang="en-US" sz="900" dirty="0">
                <a:effectLst/>
              </a:rPr>
              <a:t>, and C. </a:t>
            </a:r>
            <a:r>
              <a:rPr lang="en-US" sz="900" dirty="0" err="1">
                <a:effectLst/>
              </a:rPr>
              <a:t>Rueffler</a:t>
            </a:r>
            <a:r>
              <a:rPr lang="en-US" sz="900" dirty="0">
                <a:effectLst/>
              </a:rPr>
              <a:t>. 2022. Consequences of life-cycle complexity to the potential for</a:t>
            </a:r>
            <a:br>
              <a:rPr lang="en-US" sz="900" dirty="0"/>
            </a:br>
            <a:r>
              <a:rPr lang="en-US" sz="900" dirty="0">
                <a:effectLst/>
              </a:rPr>
              <a:t>evolutionary branching.</a:t>
            </a:r>
            <a:br>
              <a:rPr lang="en-US" sz="900" dirty="0"/>
            </a:br>
            <a:r>
              <a:rPr lang="en-US" sz="900" dirty="0" err="1">
                <a:effectLst/>
              </a:rPr>
              <a:t>Weissing</a:t>
            </a:r>
            <a:r>
              <a:rPr lang="en-US" sz="900" dirty="0">
                <a:effectLst/>
              </a:rPr>
              <a:t>, F. J., P. </a:t>
            </a:r>
            <a:r>
              <a:rPr lang="en-US" sz="900" dirty="0" err="1">
                <a:effectLst/>
              </a:rPr>
              <a:t>Edelaar</a:t>
            </a:r>
            <a:r>
              <a:rPr lang="en-US" sz="900" dirty="0">
                <a:effectLst/>
              </a:rPr>
              <a:t>, and G. S. van </a:t>
            </a:r>
            <a:r>
              <a:rPr lang="en-US" sz="900" dirty="0" err="1">
                <a:effectLst/>
              </a:rPr>
              <a:t>Doorn</a:t>
            </a:r>
            <a:r>
              <a:rPr lang="en-US" sz="900" dirty="0">
                <a:effectLst/>
              </a:rPr>
              <a:t>. 2011. Adaptive speciation theory: a conceptual review.</a:t>
            </a:r>
            <a:br>
              <a:rPr lang="en-US" sz="900" dirty="0"/>
            </a:br>
            <a:r>
              <a:rPr lang="en-US" sz="900" dirty="0">
                <a:effectLst/>
              </a:rPr>
              <a:t>Behavioral Ecology and Sociobiology 65:461–480.</a:t>
            </a:r>
            <a:br>
              <a:rPr lang="en-US" sz="900" dirty="0"/>
            </a:br>
            <a:r>
              <a:rPr lang="en-US" sz="900" dirty="0">
                <a:effectLst/>
              </a:rPr>
              <a:t>Werner, E. E. 1988. Size, Scaling, and the Evolution of Complex Life Cycles. Pages 60–81 in B. </a:t>
            </a:r>
            <a:r>
              <a:rPr lang="en-US" sz="900" dirty="0" err="1">
                <a:effectLst/>
              </a:rPr>
              <a:t>Ebenman</a:t>
            </a:r>
            <a:r>
              <a:rPr lang="en-US" sz="900" dirty="0">
                <a:effectLst/>
              </a:rPr>
              <a:t> and</a:t>
            </a:r>
            <a:br>
              <a:rPr lang="en-US" sz="900" dirty="0"/>
            </a:br>
            <a:r>
              <a:rPr lang="en-US" sz="900" dirty="0">
                <a:effectLst/>
              </a:rPr>
              <a:t>L. Persson, eds. Size-Structured Populations. Springer, Berlin, Heidelberg.</a:t>
            </a:r>
            <a:br>
              <a:rPr lang="en-US" sz="900" dirty="0"/>
            </a:br>
            <a:r>
              <a:rPr lang="en-US" sz="900" dirty="0">
                <a:effectLst/>
              </a:rPr>
              <a:t>Werner, E. E., and J. F. Gilliam. 1984. The Ontogenetic Niche and Species Interactions in Size-Structured</a:t>
            </a:r>
            <a:br>
              <a:rPr lang="en-US" sz="900" dirty="0"/>
            </a:br>
            <a:r>
              <a:rPr lang="en-US" sz="900" dirty="0">
                <a:effectLst/>
              </a:rPr>
              <a:t>Populations. Annual review of ecology and systematics 15:393–425.</a:t>
            </a:r>
            <a:br>
              <a:rPr lang="en-US" sz="900" dirty="0"/>
            </a:br>
            <a:r>
              <a:rPr lang="en-US" sz="900" dirty="0">
                <a:effectLst/>
              </a:rPr>
              <a:t>Wilbur, H. M. 1980. Complex Life Cycles. Annual review of ecology and systematics 11:67-93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667327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ADEE-6D9D-E4AD-8CE0-9A302657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195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/>
              <a:t>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D399B-04CE-3CD1-BD63-F9E89946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4" y="475738"/>
            <a:ext cx="12192000" cy="749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05563-C57E-5BBD-60F8-C03B86C22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5045"/>
            <a:ext cx="12192000" cy="119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E8D71-69FE-7D1A-B42E-508D76C15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03596"/>
            <a:ext cx="12192000" cy="1130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9A0D5E-66E4-3E4A-6BCE-1DF419B82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2296" y="3429000"/>
            <a:ext cx="12192000" cy="1182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05AB17-6457-EEA5-B340-2B56BDD4A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09730"/>
            <a:ext cx="12192000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0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8361-BC2B-497A-B51E-BB0FE3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Ontogenetic</a:t>
            </a:r>
            <a:r>
              <a:rPr lang="sv-SE" dirty="0"/>
              <a:t> </a:t>
            </a:r>
            <a:r>
              <a:rPr lang="sv-SE" dirty="0" err="1"/>
              <a:t>niche</a:t>
            </a:r>
            <a:r>
              <a:rPr lang="sv-SE" dirty="0"/>
              <a:t> </a:t>
            </a:r>
            <a:r>
              <a:rPr lang="sv-SE" dirty="0" err="1"/>
              <a:t>shift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8D9-1936-48CA-8BD3-0AEE9360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distinct</a:t>
            </a:r>
            <a:r>
              <a:rPr lang="sv-SE" dirty="0"/>
              <a:t> </a:t>
            </a:r>
            <a:r>
              <a:rPr lang="sv-SE" dirty="0" err="1"/>
              <a:t>niches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lifetime</a:t>
            </a:r>
            <a:r>
              <a:rPr lang="sv-SE" dirty="0"/>
              <a:t> </a:t>
            </a:r>
          </a:p>
          <a:p>
            <a:pPr lvl="1">
              <a:buClr>
                <a:schemeClr val="bg1"/>
              </a:buClr>
            </a:pPr>
            <a:r>
              <a:rPr lang="sv-SE" dirty="0" err="1"/>
              <a:t>Morphology</a:t>
            </a:r>
            <a:endParaRPr lang="sv-SE" dirty="0"/>
          </a:p>
          <a:p>
            <a:pPr lvl="1">
              <a:buClr>
                <a:schemeClr val="bg1"/>
              </a:buClr>
            </a:pPr>
            <a:r>
              <a:rPr lang="sv-SE" dirty="0" err="1"/>
              <a:t>Behaviour</a:t>
            </a:r>
            <a:endParaRPr lang="sv-SE" dirty="0"/>
          </a:p>
          <a:p>
            <a:pPr lvl="1">
              <a:buClr>
                <a:schemeClr val="bg1"/>
              </a:buClr>
            </a:pPr>
            <a:r>
              <a:rPr lang="sv-SE" dirty="0"/>
              <a:t>Habitat</a:t>
            </a:r>
          </a:p>
          <a:p>
            <a:pPr>
              <a:buClr>
                <a:schemeClr val="bg1"/>
              </a:buClr>
            </a:pPr>
            <a:r>
              <a:rPr lang="sv-SE" dirty="0"/>
              <a:t>Over 80 % species</a:t>
            </a:r>
          </a:p>
          <a:p>
            <a:pPr>
              <a:buClr>
                <a:schemeClr val="bg1"/>
              </a:buClr>
            </a:pPr>
            <a:r>
              <a:rPr lang="sv-SE" dirty="0" err="1"/>
              <a:t>Complete</a:t>
            </a:r>
            <a:r>
              <a:rPr lang="sv-SE" dirty="0"/>
              <a:t> </a:t>
            </a:r>
            <a:r>
              <a:rPr lang="sv-SE" dirty="0" err="1"/>
              <a:t>metamorphosis</a:t>
            </a:r>
            <a:r>
              <a:rPr lang="sv-SE" dirty="0"/>
              <a:t> </a:t>
            </a:r>
          </a:p>
          <a:p>
            <a:pPr>
              <a:buClr>
                <a:schemeClr val="bg1"/>
              </a:buClr>
            </a:pPr>
            <a:r>
              <a:rPr lang="sv-SE" dirty="0" err="1"/>
              <a:t>a.k.a</a:t>
            </a:r>
            <a:r>
              <a:rPr lang="sv-SE" dirty="0"/>
              <a:t>.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cyle</a:t>
            </a:r>
            <a:endParaRPr lang="sv-SE" dirty="0"/>
          </a:p>
          <a:p>
            <a:pPr>
              <a:buClr>
                <a:schemeClr val="bg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92218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8361-BC2B-497A-B51E-BB0FE3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Ontogenetic</a:t>
            </a:r>
            <a:r>
              <a:rPr lang="sv-SE" dirty="0"/>
              <a:t> </a:t>
            </a:r>
            <a:r>
              <a:rPr lang="sv-SE" dirty="0" err="1"/>
              <a:t>niche</a:t>
            </a:r>
            <a:r>
              <a:rPr lang="sv-SE" dirty="0"/>
              <a:t> </a:t>
            </a:r>
            <a:r>
              <a:rPr lang="sv-SE" dirty="0" err="1"/>
              <a:t>shift</a:t>
            </a:r>
            <a:r>
              <a:rPr lang="sv-SE" dirty="0"/>
              <a:t> - </a:t>
            </a:r>
            <a:r>
              <a:rPr lang="sv-SE" dirty="0" err="1"/>
              <a:t>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8D9-1936-48CA-8BD3-0AEE9360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sv-SE" dirty="0"/>
              <a:t>Species </a:t>
            </a:r>
            <a:r>
              <a:rPr lang="sv-SE" dirty="0" err="1"/>
              <a:t>coexistence</a:t>
            </a:r>
            <a:r>
              <a:rPr lang="sv-SE" dirty="0"/>
              <a:t> </a:t>
            </a:r>
            <a:r>
              <a:rPr lang="sv-SE" sz="1400" dirty="0"/>
              <a:t>(Wilbur, 1980, </a:t>
            </a:r>
            <a:r>
              <a:rPr lang="sv-SE" sz="1400" dirty="0" err="1"/>
              <a:t>Loreau</a:t>
            </a:r>
            <a:r>
              <a:rPr lang="sv-SE" sz="1400" dirty="0"/>
              <a:t> and </a:t>
            </a:r>
            <a:r>
              <a:rPr lang="sv-SE" sz="1400" dirty="0" err="1"/>
              <a:t>Ebenhoh</a:t>
            </a:r>
            <a:r>
              <a:rPr lang="sv-SE" sz="1400" dirty="0"/>
              <a:t>, 1994, </a:t>
            </a:r>
            <a:r>
              <a:rPr lang="sv-SE" sz="1400" dirty="0" err="1"/>
              <a:t>Saltini</a:t>
            </a:r>
            <a:r>
              <a:rPr lang="sv-SE" sz="1400" dirty="0"/>
              <a:t> et al., 2023, </a:t>
            </a:r>
            <a:r>
              <a:rPr lang="sv-SE" sz="1400" dirty="0" err="1"/>
              <a:t>Vasconcelos</a:t>
            </a:r>
            <a:r>
              <a:rPr lang="sv-SE" sz="1400" dirty="0"/>
              <a:t> et al., 2022)</a:t>
            </a:r>
          </a:p>
          <a:p>
            <a:pPr>
              <a:buClr>
                <a:schemeClr val="bg1"/>
              </a:buClr>
            </a:pPr>
            <a:r>
              <a:rPr lang="sv-SE" dirty="0" err="1"/>
              <a:t>Couple</a:t>
            </a:r>
            <a:r>
              <a:rPr lang="sv-SE" dirty="0"/>
              <a:t> </a:t>
            </a:r>
            <a:r>
              <a:rPr lang="sv-SE" dirty="0" err="1"/>
              <a:t>ecosystems</a:t>
            </a:r>
            <a:r>
              <a:rPr lang="sv-SE" dirty="0"/>
              <a:t> </a:t>
            </a:r>
            <a:r>
              <a:rPr lang="sv-SE" sz="1400" dirty="0"/>
              <a:t>(Schreiber and Rudolf, 2008)</a:t>
            </a:r>
            <a:endParaRPr lang="sv-SE" dirty="0"/>
          </a:p>
          <a:p>
            <a:pPr>
              <a:buClr>
                <a:schemeClr val="bg1"/>
              </a:buClr>
            </a:pPr>
            <a:r>
              <a:rPr lang="sv-SE" dirty="0" err="1"/>
              <a:t>Food</a:t>
            </a:r>
            <a:r>
              <a:rPr lang="sv-SE" dirty="0"/>
              <a:t>-web </a:t>
            </a:r>
            <a:r>
              <a:rPr lang="sv-SE" dirty="0" err="1"/>
              <a:t>stability</a:t>
            </a:r>
            <a:r>
              <a:rPr lang="sv-SE" dirty="0"/>
              <a:t> </a:t>
            </a:r>
            <a:r>
              <a:rPr lang="sv-SE" sz="1400" dirty="0"/>
              <a:t>(Rudolf and </a:t>
            </a:r>
            <a:r>
              <a:rPr lang="sv-SE" sz="1400" dirty="0" err="1"/>
              <a:t>Lafferty</a:t>
            </a:r>
            <a:r>
              <a:rPr lang="sv-SE" sz="1400" dirty="0"/>
              <a:t>, 2011, </a:t>
            </a:r>
            <a:r>
              <a:rPr lang="sv-SE" sz="1400" dirty="0" err="1"/>
              <a:t>Mougi</a:t>
            </a:r>
            <a:r>
              <a:rPr lang="sv-SE" sz="1400" dirty="0"/>
              <a:t> 2017)</a:t>
            </a:r>
            <a:endParaRPr lang="sv-SE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58780-B39A-4607-A7EF-56CFF884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4" y="-2436368"/>
            <a:ext cx="4809639" cy="254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A4AEA-C195-483A-B06A-C95F83F3B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31" y="-5992539"/>
            <a:ext cx="10120237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8361-BC2B-497A-B51E-BB0FE3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Ontogenetic</a:t>
            </a:r>
            <a:r>
              <a:rPr lang="sv-SE" dirty="0"/>
              <a:t> </a:t>
            </a:r>
            <a:r>
              <a:rPr lang="sv-SE" dirty="0" err="1"/>
              <a:t>niche</a:t>
            </a:r>
            <a:r>
              <a:rPr lang="sv-SE" dirty="0"/>
              <a:t> </a:t>
            </a:r>
            <a:r>
              <a:rPr lang="sv-SE" dirty="0" err="1"/>
              <a:t>shift</a:t>
            </a:r>
            <a:r>
              <a:rPr lang="sv-SE" dirty="0"/>
              <a:t> - </a:t>
            </a:r>
            <a:r>
              <a:rPr lang="sv-SE" dirty="0" err="1"/>
              <a:t>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8D9-1936-48CA-8BD3-0AEE9360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3318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sv-SE" dirty="0"/>
              <a:t>Species </a:t>
            </a:r>
            <a:r>
              <a:rPr lang="sv-SE" dirty="0" err="1"/>
              <a:t>coexistence</a:t>
            </a:r>
            <a:r>
              <a:rPr lang="sv-SE" dirty="0"/>
              <a:t> </a:t>
            </a:r>
            <a:r>
              <a:rPr lang="sv-SE" sz="1400" dirty="0"/>
              <a:t>(Wilbur, 1980, </a:t>
            </a:r>
            <a:r>
              <a:rPr lang="sv-SE" sz="1400" dirty="0" err="1"/>
              <a:t>Loreau</a:t>
            </a:r>
            <a:r>
              <a:rPr lang="sv-SE" sz="1400" dirty="0"/>
              <a:t> and </a:t>
            </a:r>
            <a:r>
              <a:rPr lang="sv-SE" sz="1400" dirty="0" err="1"/>
              <a:t>Ebenhoh</a:t>
            </a:r>
            <a:r>
              <a:rPr lang="sv-SE" sz="1400" dirty="0"/>
              <a:t>, 1994, </a:t>
            </a:r>
            <a:r>
              <a:rPr lang="sv-SE" sz="1400" dirty="0" err="1"/>
              <a:t>Saltini</a:t>
            </a:r>
            <a:r>
              <a:rPr lang="sv-SE" sz="1400" dirty="0"/>
              <a:t> et al., 2023, </a:t>
            </a:r>
            <a:r>
              <a:rPr lang="sv-SE" sz="1400" dirty="0" err="1"/>
              <a:t>Vasconcelos</a:t>
            </a:r>
            <a:r>
              <a:rPr lang="sv-SE" sz="1400" dirty="0"/>
              <a:t> et al., 2022)</a:t>
            </a:r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endParaRPr lang="sv-SE" dirty="0"/>
          </a:p>
          <a:p>
            <a:pPr>
              <a:buClr>
                <a:schemeClr val="bg1"/>
              </a:buClr>
            </a:pPr>
            <a:r>
              <a:rPr lang="sv-SE" dirty="0" err="1"/>
              <a:t>Couple</a:t>
            </a:r>
            <a:r>
              <a:rPr lang="sv-SE" dirty="0"/>
              <a:t> </a:t>
            </a:r>
            <a:r>
              <a:rPr lang="sv-SE" dirty="0" err="1"/>
              <a:t>ecosystems</a:t>
            </a:r>
            <a:r>
              <a:rPr lang="sv-SE" dirty="0"/>
              <a:t> </a:t>
            </a:r>
            <a:r>
              <a:rPr lang="sv-SE" sz="1400" dirty="0"/>
              <a:t>(Schreiber and Rudolf, 2008)</a:t>
            </a:r>
            <a:endParaRPr lang="sv-SE" dirty="0"/>
          </a:p>
          <a:p>
            <a:pPr>
              <a:buClr>
                <a:schemeClr val="bg1"/>
              </a:buClr>
            </a:pPr>
            <a:r>
              <a:rPr lang="sv-SE" dirty="0" err="1"/>
              <a:t>Food</a:t>
            </a:r>
            <a:r>
              <a:rPr lang="sv-SE" dirty="0"/>
              <a:t>-web </a:t>
            </a:r>
            <a:r>
              <a:rPr lang="sv-SE" dirty="0" err="1"/>
              <a:t>stability</a:t>
            </a:r>
            <a:r>
              <a:rPr lang="sv-SE" dirty="0"/>
              <a:t> </a:t>
            </a:r>
            <a:r>
              <a:rPr lang="sv-SE" sz="1400" dirty="0"/>
              <a:t>(Rudolf and </a:t>
            </a:r>
            <a:r>
              <a:rPr lang="sv-SE" sz="1400" dirty="0" err="1"/>
              <a:t>Lafferty</a:t>
            </a:r>
            <a:r>
              <a:rPr lang="sv-SE" sz="1400" dirty="0"/>
              <a:t>, 2011, </a:t>
            </a:r>
            <a:r>
              <a:rPr lang="sv-SE" sz="1400" dirty="0" err="1"/>
              <a:t>Mougi</a:t>
            </a:r>
            <a:r>
              <a:rPr lang="sv-SE" sz="1400" dirty="0"/>
              <a:t> 2017)</a:t>
            </a:r>
            <a:endParaRPr lang="sv-SE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58780-B39A-4607-A7EF-56CFF884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3" y="2533984"/>
            <a:ext cx="4809639" cy="254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A4AEA-C195-483A-B06A-C95F83F3B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82" y="2264581"/>
            <a:ext cx="6468154" cy="38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1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8361-BC2B-497A-B51E-BB0FE391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8D9-1936-48CA-8BD3-0AEE9360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sv-SE" dirty="0" err="1"/>
              <a:t>Explore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c</a:t>
            </a:r>
            <a:r>
              <a:rPr lang="en-US" dirty="0" err="1"/>
              <a:t>ommunities</a:t>
            </a:r>
            <a:r>
              <a:rPr lang="en-US" dirty="0"/>
              <a:t> of complex organisms whose life stages can evolve independently differ from communities of simple organisms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Immigration vs Gradual Evolution</a:t>
            </a:r>
          </a:p>
          <a:p>
            <a:pPr lvl="1">
              <a:buClr>
                <a:schemeClr val="bg1"/>
              </a:buClr>
            </a:pPr>
            <a:r>
              <a:rPr lang="sv-SE" dirty="0"/>
              <a:t>Different </a:t>
            </a:r>
            <a:r>
              <a:rPr lang="sv-SE" dirty="0" err="1"/>
              <a:t>Resource</a:t>
            </a:r>
            <a:r>
              <a:rPr lang="sv-SE" dirty="0"/>
              <a:t> distributions</a:t>
            </a:r>
          </a:p>
          <a:p>
            <a:pPr>
              <a:buClr>
                <a:schemeClr val="bg1"/>
              </a:buClr>
            </a:pP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differences</a:t>
            </a:r>
            <a:endParaRPr lang="sv-SE" dirty="0"/>
          </a:p>
          <a:p>
            <a:pPr lvl="1">
              <a:buClr>
                <a:schemeClr val="bg1"/>
              </a:buClr>
            </a:pPr>
            <a:r>
              <a:rPr lang="sv-SE" dirty="0"/>
              <a:t>(I) </a:t>
            </a:r>
            <a:r>
              <a:rPr lang="sv-SE" dirty="0" err="1"/>
              <a:t>Discrete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consumer</a:t>
            </a:r>
            <a:r>
              <a:rPr lang="sv-SE" dirty="0"/>
              <a:t> population </a:t>
            </a:r>
            <a:r>
              <a:rPr lang="sv-SE" dirty="0" err="1"/>
              <a:t>dynamics</a:t>
            </a:r>
            <a:endParaRPr lang="sv-SE" dirty="0"/>
          </a:p>
          <a:p>
            <a:pPr lvl="1">
              <a:buClr>
                <a:schemeClr val="bg1"/>
              </a:buClr>
            </a:pPr>
            <a:r>
              <a:rPr lang="sv-SE" dirty="0"/>
              <a:t>(II) No </a:t>
            </a:r>
            <a:r>
              <a:rPr lang="sv-SE" dirty="0" err="1"/>
              <a:t>logisitc</a:t>
            </a:r>
            <a:r>
              <a:rPr lang="sv-SE" dirty="0"/>
              <a:t> </a:t>
            </a:r>
            <a:r>
              <a:rPr lang="sv-SE" dirty="0" err="1"/>
              <a:t>resource</a:t>
            </a:r>
            <a:r>
              <a:rPr lang="sv-SE" dirty="0"/>
              <a:t> </a:t>
            </a:r>
            <a:r>
              <a:rPr lang="sv-SE" dirty="0" err="1"/>
              <a:t>growth</a:t>
            </a:r>
            <a:endParaRPr lang="sv-SE" dirty="0"/>
          </a:p>
          <a:p>
            <a:pPr marL="457200" lvl="1" indent="0">
              <a:buClr>
                <a:schemeClr val="bg1"/>
              </a:buClr>
              <a:buNone/>
            </a:pPr>
            <a:endParaRPr lang="sv-SE" dirty="0"/>
          </a:p>
          <a:p>
            <a:pPr lvl="1">
              <a:buClr>
                <a:schemeClr val="bg1"/>
              </a:buClr>
            </a:pPr>
            <a:endParaRPr lang="sv-S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6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62C6-3017-4452-BFBE-551F786C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15B5D-0279-4BF4-9131-5BA05AAD4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0" y="614284"/>
            <a:ext cx="11392780" cy="5629432"/>
          </a:xfrm>
        </p:spPr>
      </p:pic>
    </p:spTree>
    <p:extLst>
      <p:ext uri="{BB962C8B-B14F-4D97-AF65-F5344CB8AC3E}">
        <p14:creationId xmlns:p14="http://schemas.microsoft.com/office/powerpoint/2010/main" val="268241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9F2D-6754-47CC-BF2C-3170DF39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703BB-1ED6-C888-A436-D7A23BBF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7F36C-9071-CB85-8F92-0C1DE18E8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456"/>
            <a:ext cx="12192000" cy="35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2E324E-6331-B796-CDB9-8EE4D1DE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022" y="0"/>
            <a:ext cx="6163535" cy="6839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59F2D-6754-47CC-BF2C-3170DF39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86383" cy="1325563"/>
          </a:xfrm>
        </p:spPr>
        <p:txBody>
          <a:bodyPr/>
          <a:lstStyle/>
          <a:p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do best?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AB4E01-627E-4574-899C-05DF112C6077}"/>
              </a:ext>
            </a:extLst>
          </p:cNvPr>
          <p:cNvSpPr/>
          <p:nvPr/>
        </p:nvSpPr>
        <p:spPr>
          <a:xfrm>
            <a:off x="4779148" y="2414727"/>
            <a:ext cx="1242874" cy="12517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909A1F-B0F5-45B7-8EF4-5B5A8BF46E2C}"/>
              </a:ext>
            </a:extLst>
          </p:cNvPr>
          <p:cNvSpPr/>
          <p:nvPr/>
        </p:nvSpPr>
        <p:spPr>
          <a:xfrm>
            <a:off x="1560994" y="2414727"/>
            <a:ext cx="1242874" cy="12517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-2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06697-F29E-2100-6732-7473A905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2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LM Roman 10"/>
        <a:ea typeface=""/>
        <a:cs typeface=""/>
      </a:majorFont>
      <a:minorFont>
        <a:latin typeface="LM Roman 1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2013</Words>
  <Application>Microsoft Office PowerPoint</Application>
  <PresentationFormat>Widescreen</PresentationFormat>
  <Paragraphs>129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LM Roman 10</vt:lpstr>
      <vt:lpstr>Office Theme</vt:lpstr>
      <vt:lpstr>Can intrapopulation stage structure allow more species to coexist in a community?</vt:lpstr>
      <vt:lpstr>Intrapopulation stage structure</vt:lpstr>
      <vt:lpstr>Ontogenetic niche shift</vt:lpstr>
      <vt:lpstr>Ontogenetic niche shift - effects</vt:lpstr>
      <vt:lpstr>Ontogenetic niche shift - effects</vt:lpstr>
      <vt:lpstr>Aims</vt:lpstr>
      <vt:lpstr>PowerPoint Presentation</vt:lpstr>
      <vt:lpstr>PowerPoint Presentation</vt:lpstr>
      <vt:lpstr>Which would do best?</vt:lpstr>
      <vt:lpstr>Which would do best?</vt:lpstr>
      <vt:lpstr> σ = low                 σ  = high</vt:lpstr>
      <vt:lpstr>PowerPoint Presentation</vt:lpstr>
      <vt:lpstr>PowerPoint Presentation</vt:lpstr>
      <vt:lpstr>Results</vt:lpstr>
      <vt:lpstr>Results</vt:lpstr>
      <vt:lpstr>Results</vt:lpstr>
      <vt:lpstr>PowerPoint Presentation</vt:lpstr>
      <vt:lpstr>Ontogenetic niche shift - effects</vt:lpstr>
      <vt:lpstr>Single axis – Mixed – Two axes</vt:lpstr>
      <vt:lpstr>PowerPoint Presentation</vt:lpstr>
      <vt:lpstr>Mutation Probability</vt:lpstr>
      <vt:lpstr>Conclusions</vt:lpstr>
      <vt:lpstr>Can intrapopulation stage structure allow more species to coexist in a community?</vt:lpstr>
      <vt:lpstr>Can intrapopulation stage structure allow more species to coexist in a community?</vt:lpstr>
      <vt:lpstr>References</vt:lpstr>
      <vt:lpstr>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intrapopulation stage structure allow more species to coexist in a community?</dc:title>
  <dc:creator>Izabel Eriksson Reuterborg</dc:creator>
  <cp:lastModifiedBy>Izabel Eriksson Reuterborg</cp:lastModifiedBy>
  <cp:revision>17</cp:revision>
  <dcterms:created xsi:type="dcterms:W3CDTF">2024-05-20T12:43:18Z</dcterms:created>
  <dcterms:modified xsi:type="dcterms:W3CDTF">2024-05-21T21:14:08Z</dcterms:modified>
</cp:coreProperties>
</file>