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x="9907587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sldImg"/>
          </p:nvPr>
        </p:nvSpPr>
        <p:spPr>
          <a:xfrm>
            <a:off x="952200" y="694800"/>
            <a:ext cx="4953240" cy="3428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dt"/>
          </p:nvPr>
        </p:nvSpPr>
        <p:spPr>
          <a:xfrm>
            <a:off x="3881880" y="0"/>
            <a:ext cx="2975760" cy="4568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ftr"/>
          </p:nvPr>
        </p:nvSpPr>
        <p:spPr>
          <a:xfrm>
            <a:off x="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19" name="PlaceHolder 6"/>
          <p:cNvSpPr>
            <a:spLocks noGrp="1"/>
          </p:cNvSpPr>
          <p:nvPr>
            <p:ph type="sldNum"/>
          </p:nvPr>
        </p:nvSpPr>
        <p:spPr>
          <a:xfrm>
            <a:off x="3881880" y="8686800"/>
            <a:ext cx="2975760" cy="4568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470E9C12-C273-4C0F-A710-DB39F6C3B73C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1944720" y="8567640"/>
            <a:ext cx="29714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</a:pPr>
            <a:fld id="{4B6BA784-9FE8-4962-8A69-787076555050}" type="slidenum"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692280" y="5076360"/>
            <a:ext cx="5473080" cy="34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1944720" y="8567640"/>
            <a:ext cx="29714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</a:pPr>
            <a:fld id="{556FA908-9E0C-4C1A-A74D-B723BB8D2DA6}" type="slidenum"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36" name="CustomShape 2"/>
          <p:cNvSpPr/>
          <p:nvPr/>
        </p:nvSpPr>
        <p:spPr>
          <a:xfrm>
            <a:off x="692280" y="5076360"/>
            <a:ext cx="5473080" cy="34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3"/>
          <p:cNvSpPr/>
          <p:nvPr/>
        </p:nvSpPr>
        <p:spPr>
          <a:xfrm>
            <a:off x="297000" y="250920"/>
            <a:ext cx="6263640" cy="53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8" name="Line 4"/>
          <p:cNvSpPr/>
          <p:nvPr/>
        </p:nvSpPr>
        <p:spPr>
          <a:xfrm>
            <a:off x="512640" y="719280"/>
            <a:ext cx="5832720" cy="0"/>
          </a:xfrm>
          <a:prstGeom prst="line">
            <a:avLst/>
          </a:prstGeom>
          <a:ln w="9360">
            <a:solidFill>
              <a:srgbClr val="33333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5"/>
          <p:cNvSpPr/>
          <p:nvPr/>
        </p:nvSpPr>
        <p:spPr>
          <a:xfrm>
            <a:off x="2992320" y="515880"/>
            <a:ext cx="3423960" cy="23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5. Switch Jamming</a:t>
            </a:r>
            <a:endParaRPr b="0" lang="en-US" sz="900" spc="-1" strike="noStrike"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1944720" y="8567640"/>
            <a:ext cx="29714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</a:pPr>
            <a:fld id="{1631C027-8E9A-4D67-8768-5693E772AE75}" type="slidenum"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92280" y="5076360"/>
            <a:ext cx="5473080" cy="34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944720" y="8567640"/>
            <a:ext cx="29714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</a:pPr>
            <a:fld id="{29FF0822-B300-42B9-924B-A87B022D9415}" type="slidenum"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692280" y="5076360"/>
            <a:ext cx="5473080" cy="34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3"/>
          <p:cNvSpPr/>
          <p:nvPr/>
        </p:nvSpPr>
        <p:spPr>
          <a:xfrm>
            <a:off x="297000" y="250920"/>
            <a:ext cx="6263640" cy="53928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5" name="Line 4"/>
          <p:cNvSpPr/>
          <p:nvPr/>
        </p:nvSpPr>
        <p:spPr>
          <a:xfrm>
            <a:off x="512640" y="719280"/>
            <a:ext cx="5832720" cy="0"/>
          </a:xfrm>
          <a:prstGeom prst="line">
            <a:avLst/>
          </a:prstGeom>
          <a:ln w="9360">
            <a:solidFill>
              <a:srgbClr val="333333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46" name="CustomShape 5"/>
          <p:cNvSpPr/>
          <p:nvPr/>
        </p:nvSpPr>
        <p:spPr>
          <a:xfrm>
            <a:off x="2992320" y="515880"/>
            <a:ext cx="3423960" cy="230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r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5. Switch Jamming</a:t>
            </a:r>
            <a:endParaRPr b="0" lang="en-US" sz="900" spc="-1" strike="noStrike"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1944720" y="8567640"/>
            <a:ext cx="2971440" cy="45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algn="ctr">
              <a:lnSpc>
                <a:spcPct val="100000"/>
              </a:lnSpc>
            </a:pPr>
            <a:fld id="{7787EF7D-39E1-4286-B10D-6BC3F00527E8}" type="slidenum">
              <a:rPr b="0" lang="en-US" sz="900" spc="-1" strike="noStrike">
                <a:solidFill>
                  <a:srgbClr val="000000"/>
                </a:solidFill>
                <a:latin typeface="나눔고딕"/>
                <a:ea typeface="나눔고딕"/>
              </a:rPr>
              <a:t>&lt;number&gt;</a:t>
            </a:fld>
            <a:endParaRPr b="0" lang="en-US" sz="9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692280" y="5076360"/>
            <a:ext cx="5473080" cy="349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51000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52464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9536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51000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52464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95360" y="273600"/>
            <a:ext cx="89161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51000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52464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9536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51000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52464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95360" y="273600"/>
            <a:ext cx="89161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51000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524640" y="160452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9536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51000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524640" y="3682080"/>
            <a:ext cx="28706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95360" y="273600"/>
            <a:ext cx="891612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64120" y="368208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064120" y="1604520"/>
            <a:ext cx="435096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95360" y="3682080"/>
            <a:ext cx="891612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80520" y="189000"/>
            <a:ext cx="8915040" cy="605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95360" y="273600"/>
            <a:ext cx="891612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95360" y="1604520"/>
            <a:ext cx="891612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380880" y="1700280"/>
            <a:ext cx="9327960" cy="94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다음_SemiBold"/>
                <a:ea typeface="DejaVu Sans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다음_SemiBold"/>
                <a:ea typeface="DejaVu Sans"/>
              </a:rPr>
              <a:t>witch Jamming</a:t>
            </a:r>
            <a:endParaRPr b="0" lang="en-US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80880" y="188640"/>
            <a:ext cx="891684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ko-KR" sz="2600" spc="-1" strike="noStrike">
                <a:solidFill>
                  <a:srgbClr val="000000"/>
                </a:solidFill>
                <a:latin typeface="다음_SemiBold"/>
                <a:ea typeface="다음_SemiBold"/>
              </a:rPr>
              <a:t>일반적인 </a:t>
            </a:r>
            <a:r>
              <a:rPr b="0" lang="en-US" sz="2600" spc="-1" strike="noStrike">
                <a:solidFill>
                  <a:srgbClr val="000000"/>
                </a:solidFill>
                <a:latin typeface="다음_SemiBold"/>
                <a:ea typeface="다음_SemiBold"/>
              </a:rPr>
              <a:t>L2 Switch</a:t>
            </a:r>
            <a:r>
              <a:rPr b="0" lang="ko-KR" sz="2600" spc="-1" strike="noStrike">
                <a:solidFill>
                  <a:srgbClr val="000000"/>
                </a:solidFill>
                <a:latin typeface="다음_SemiBold"/>
                <a:ea typeface="다음_SemiBold"/>
              </a:rPr>
              <a:t>의 작동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380880" y="1089000"/>
            <a:ext cx="9143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58480" indent="-258120">
              <a:lnSpc>
                <a:spcPct val="120000"/>
              </a:lnSpc>
              <a:buClr>
                <a:srgbClr val="000000"/>
              </a:buClr>
              <a:buSzPct val="80000"/>
              <a:buFont typeface="나눔고딕"/>
              <a:buChar char="⊙"/>
            </a:pPr>
            <a:r>
              <a:rPr b="1" lang="en-US" sz="1800" spc="-1" strike="noStrike">
                <a:solidFill>
                  <a:srgbClr val="000000"/>
                </a:solidFill>
                <a:latin typeface="나눔고딕"/>
              </a:rPr>
              <a:t>L2 Switch</a:t>
            </a:r>
            <a:r>
              <a:rPr b="1" lang="ko-KR" sz="1800" spc="-1" strike="noStrike">
                <a:solidFill>
                  <a:srgbClr val="000000"/>
                </a:solidFill>
                <a:latin typeface="나눔고딕"/>
              </a:rPr>
              <a:t>는 </a:t>
            </a:r>
            <a:r>
              <a:rPr b="1" lang="en-US" sz="1800" spc="-1" strike="noStrike">
                <a:solidFill>
                  <a:srgbClr val="000000"/>
                </a:solidFill>
                <a:latin typeface="나눔고딕"/>
              </a:rPr>
              <a:t>CAM(Content Addressable Memory) table</a:t>
            </a:r>
            <a:r>
              <a:rPr b="1" lang="ko-KR" sz="1800" spc="-1" strike="noStrike">
                <a:solidFill>
                  <a:srgbClr val="000000"/>
                </a:solidFill>
                <a:latin typeface="나눔고딕"/>
              </a:rPr>
              <a:t>에 각 호스트의 </a:t>
            </a:r>
            <a:r>
              <a:rPr b="1" lang="en-US" sz="1800" spc="-1" strike="noStrike">
                <a:solidFill>
                  <a:srgbClr val="000000"/>
                </a:solidFill>
                <a:latin typeface="나눔고딕"/>
              </a:rPr>
              <a:t>MAC Address</a:t>
            </a:r>
            <a:r>
              <a:rPr b="1" lang="ko-KR" sz="1800" spc="-1" strike="noStrike">
                <a:solidFill>
                  <a:srgbClr val="000000"/>
                </a:solidFill>
                <a:latin typeface="나눔고딕"/>
              </a:rPr>
              <a:t>를 관리하게 된다</a:t>
            </a:r>
            <a:r>
              <a:rPr b="1" lang="en-US" sz="18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1800" spc="-1" strike="noStrike">
              <a:latin typeface="Arial"/>
            </a:endParaRPr>
          </a:p>
          <a:p>
            <a:pPr marL="258480" indent="-258120">
              <a:lnSpc>
                <a:spcPct val="120000"/>
              </a:lnSpc>
              <a:buClr>
                <a:srgbClr val="000000"/>
              </a:buClr>
              <a:buSzPct val="80000"/>
              <a:buFont typeface="나눔고딕"/>
              <a:buChar char="⊙"/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따라서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, 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일반적인 경우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PC A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와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PC B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와 통신을 하게 되면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, PC C 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에서는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A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와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B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사이의 통신 내용을 확인할 수 없다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(L2 Switch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의 기본적인 기능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).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3" name="Picture 4" descr=""/>
          <p:cNvPicPr/>
          <p:nvPr/>
        </p:nvPicPr>
        <p:blipFill>
          <a:blip r:embed="rId1"/>
          <a:stretch/>
        </p:blipFill>
        <p:spPr>
          <a:xfrm>
            <a:off x="2882880" y="3176640"/>
            <a:ext cx="4140000" cy="2501640"/>
          </a:xfrm>
          <a:prstGeom prst="rect">
            <a:avLst/>
          </a:prstGeom>
          <a:ln w="0">
            <a:noFill/>
          </a:ln>
        </p:spPr>
      </p:pic>
      <p:sp>
        <p:nvSpPr>
          <p:cNvPr id="124" name="CustomShape 3"/>
          <p:cNvSpPr/>
          <p:nvPr/>
        </p:nvSpPr>
        <p:spPr>
          <a:xfrm>
            <a:off x="1639800" y="6006960"/>
            <a:ext cx="74894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나눔고딕"/>
                <a:ea typeface="나눔고딕"/>
              </a:rPr>
              <a:t>http://www.ciscozine.com/2009/01/05/protecting-against-mac-flooding-attack/</a:t>
            </a:r>
            <a:endParaRPr b="0" lang="en-US" sz="1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380880" y="188640"/>
            <a:ext cx="891684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다음_SemiBold"/>
                <a:ea typeface="다음_SemiBold"/>
              </a:rPr>
              <a:t>Switch jamming </a:t>
            </a:r>
            <a:r>
              <a:rPr b="0" lang="ko-KR" sz="2600" spc="-1" strike="noStrike">
                <a:solidFill>
                  <a:srgbClr val="000000"/>
                </a:solidFill>
                <a:latin typeface="다음_SemiBold"/>
                <a:ea typeface="다음_SemiBold"/>
              </a:rPr>
              <a:t>공격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80880" y="1089000"/>
            <a:ext cx="9143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58480" indent="-258120">
              <a:lnSpc>
                <a:spcPct val="120000"/>
              </a:lnSpc>
              <a:buClr>
                <a:srgbClr val="000000"/>
              </a:buClr>
              <a:buSzPct val="80000"/>
              <a:buFont typeface="나눔고딕"/>
              <a:buChar char="⊙"/>
            </a:pP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PC C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에서는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L2 Switch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에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Source MAC Address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를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random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으로 설정하여 과도한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Ethernet Frame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을 송신한다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58480" indent="-258120">
              <a:lnSpc>
                <a:spcPct val="120000"/>
              </a:lnSpc>
              <a:buClr>
                <a:srgbClr val="000000"/>
              </a:buClr>
              <a:buSzPct val="80000"/>
              <a:buFont typeface="나눔고딕"/>
              <a:buChar char="⊙"/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이 경우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L2 Switch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는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CAM table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이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overflow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가 되어 버린다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27" name="Picture 4" descr=""/>
          <p:cNvPicPr/>
          <p:nvPr/>
        </p:nvPicPr>
        <p:blipFill>
          <a:blip r:embed="rId1"/>
          <a:stretch/>
        </p:blipFill>
        <p:spPr>
          <a:xfrm>
            <a:off x="2394000" y="3429000"/>
            <a:ext cx="5115960" cy="2233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380880" y="188640"/>
            <a:ext cx="891684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다음_SemiBold"/>
                <a:ea typeface="다음_SemiBold"/>
              </a:rPr>
              <a:t>Switch jamming </a:t>
            </a:r>
            <a:r>
              <a:rPr b="0" lang="ko-KR" sz="2600" spc="-1" strike="noStrike">
                <a:solidFill>
                  <a:srgbClr val="000000"/>
                </a:solidFill>
                <a:latin typeface="다음_SemiBold"/>
                <a:ea typeface="다음_SemiBold"/>
              </a:rPr>
              <a:t>결과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380880" y="1089000"/>
            <a:ext cx="9143640" cy="143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58480" indent="-258120">
              <a:lnSpc>
                <a:spcPct val="120000"/>
              </a:lnSpc>
              <a:buClr>
                <a:srgbClr val="000000"/>
              </a:buClr>
              <a:buSzPct val="80000"/>
              <a:buFont typeface="나눔고딕"/>
              <a:buChar char="⊙"/>
            </a:pP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L2 Switch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는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CAM table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이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overflow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되는 경우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packet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을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switching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하지 못하고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broadcasting(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혹은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flooding)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를 하게 된다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58480" indent="-258120">
              <a:lnSpc>
                <a:spcPct val="120000"/>
              </a:lnSpc>
              <a:buClr>
                <a:srgbClr val="000000"/>
              </a:buClr>
              <a:buSzPct val="80000"/>
              <a:buFont typeface="나눔고딕"/>
              <a:buChar char="⊙"/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따라서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A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와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B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간 주고 받는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packet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이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C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에게도 전달이 되어 버린다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  <p:pic>
        <p:nvPicPr>
          <p:cNvPr id="130" name="Picture 4" descr=""/>
          <p:cNvPicPr/>
          <p:nvPr/>
        </p:nvPicPr>
        <p:blipFill>
          <a:blip r:embed="rId1"/>
          <a:stretch/>
        </p:blipFill>
        <p:spPr>
          <a:xfrm>
            <a:off x="2778120" y="3176640"/>
            <a:ext cx="4347720" cy="2626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380880" y="188640"/>
            <a:ext cx="8916840" cy="60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다음_SemiBold"/>
                <a:ea typeface="다음_SemiBold"/>
              </a:rPr>
              <a:t>Switch jamming</a:t>
            </a:r>
            <a:r>
              <a:rPr b="0" lang="ko-KR" sz="2600" spc="-1" strike="noStrike">
                <a:solidFill>
                  <a:srgbClr val="000000"/>
                </a:solidFill>
                <a:latin typeface="다음_SemiBold"/>
                <a:ea typeface="다음_SemiBold"/>
              </a:rPr>
              <a:t>이란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380880" y="1089000"/>
            <a:ext cx="9143640" cy="53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258480" indent="-258120">
              <a:lnSpc>
                <a:spcPct val="120000"/>
              </a:lnSpc>
              <a:buClr>
                <a:srgbClr val="000000"/>
              </a:buClr>
              <a:buSzPct val="80000"/>
              <a:buFont typeface="나눔고딕"/>
              <a:buChar char="⊙"/>
            </a:pP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Switch jamming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은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MAC flooding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이라고도 한다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58480" indent="-258120">
              <a:lnSpc>
                <a:spcPct val="120000"/>
              </a:lnSpc>
              <a:buClr>
                <a:srgbClr val="000000"/>
              </a:buClr>
              <a:buSzPct val="80000"/>
              <a:buFont typeface="나눔고딕"/>
              <a:buChar char="⊙"/>
            </a:pP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ARP spoofing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과 더불어 스위치 환경에서 상대방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Host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의 패킷을 볼 수 있도록 하는 기법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58480" indent="-258120">
              <a:lnSpc>
                <a:spcPct val="120000"/>
              </a:lnSpc>
              <a:buClr>
                <a:srgbClr val="000000"/>
              </a:buClr>
              <a:buSzPct val="80000"/>
              <a:buFont typeface="나눔고딕"/>
              <a:buChar char="⊙"/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이를 위하여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Attacker 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과다한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Frame(Packet)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을 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L2 Switch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에 지속적으로 전달해야 한다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58480" indent="-258120">
              <a:lnSpc>
                <a:spcPct val="120000"/>
              </a:lnSpc>
              <a:buClr>
                <a:srgbClr val="000000"/>
              </a:buClr>
              <a:buSzPct val="80000"/>
              <a:buFont typeface="나눔고딕"/>
              <a:buChar char="⊙"/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실제 공격을 하게 되면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L2 Switch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가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Dummy Hub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처럼 작동하기 이전에 장비의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CPU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에 많은 부하가 걸리면서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Switch 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작동을 불능이 되는 경우가 많다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2000" spc="-1" strike="noStrike">
              <a:latin typeface="Arial"/>
            </a:endParaRPr>
          </a:p>
          <a:p>
            <a:pPr marL="258480" indent="-258120">
              <a:lnSpc>
                <a:spcPct val="120000"/>
              </a:lnSpc>
              <a:buClr>
                <a:srgbClr val="000000"/>
              </a:buClr>
              <a:buSzPct val="80000"/>
              <a:buFont typeface="나눔고딕"/>
              <a:buChar char="⊙"/>
            </a:pP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결론적으로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Switch Jamming 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공격은 들이는 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Cost</a:t>
            </a:r>
            <a:r>
              <a:rPr b="1" lang="ko-KR" sz="2000" spc="-1" strike="noStrike">
                <a:solidFill>
                  <a:srgbClr val="000000"/>
                </a:solidFill>
                <a:latin typeface="나눔고딕"/>
              </a:rPr>
              <a:t>만큼 효율적이지 못한 방법이다</a:t>
            </a:r>
            <a:r>
              <a:rPr b="1" lang="en-US" sz="2000" spc="-1" strike="noStrike">
                <a:solidFill>
                  <a:srgbClr val="000000"/>
                </a:solidFill>
                <a:latin typeface="나눔고딕"/>
              </a:rPr>
              <a:t>.</a:t>
            </a:r>
            <a:endParaRPr b="0" lang="en-US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886</TotalTime>
  <Application>LibreOffice/7.0.1.2$Linux_X86_64 LibreOffice_project/00$Build-2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2011-01-28T08:33:23Z</dcterms:created>
  <dc:creator>user</dc:creator>
  <dc:description/>
  <dc:language>en-US</dc:language>
  <cp:lastModifiedBy/>
  <dcterms:modified xsi:type="dcterms:W3CDTF">2020-04-24T16:43:53Z</dcterms:modified>
  <cp:revision>64</cp:revision>
  <dc:subject/>
  <dc:title>슬라이드 1</dc:title>
</cp:coreProperties>
</file>