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4239360"/>
            <a:ext cx="8855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423936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257440" y="423936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14120" y="194904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708240" y="194904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423936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14120" y="423936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708240" y="423936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720000" y="1949040"/>
            <a:ext cx="8855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720000" y="684000"/>
            <a:ext cx="8459640" cy="47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20000" y="423936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949040"/>
            <a:ext cx="8855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257440" y="423936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239360"/>
            <a:ext cx="8855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20000" y="4239360"/>
            <a:ext cx="8855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20000" y="423936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257440" y="423936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14120" y="194904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708240" y="194904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20000" y="423936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14120" y="423936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708240" y="4239360"/>
            <a:ext cx="2851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684000"/>
            <a:ext cx="8459640" cy="47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423936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257440" y="423936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4239360"/>
            <a:ext cx="8855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59640" cy="102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mal.gilgil.net/press/1377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mal.gilgil.net/press/1370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://en.wikipedia.org/wiki/Internet_censorship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dnssec.org/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hidemyass.com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freeproxylists.net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hotspotshield.com/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singo.or.kr/01_report/UseInfo.php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torproject.org/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google.com/ideas/projects/uproxy/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liruqi/west-chamber-season-3/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lgil.gitlab.io/2019/02/11/1.html" TargetMode="External"/><Relationship Id="rId2" Type="http://schemas.openxmlformats.org/officeDocument/2006/relationships/hyperlink" Target="https://gilgil.gitlab.io/2019/02/14/1.html" TargetMode="External"/><Relationship Id="rId3" Type="http://schemas.openxmlformats.org/officeDocument/2006/relationships/hyperlink" Target="https://gilgil.gitlab.io/2019/02/20/1.html" TargetMode="External"/><Relationship Id="rId4" Type="http://schemas.openxmlformats.org/officeDocument/2006/relationships/hyperlink" Target="https://aspear.io/" TargetMode="External"/><Relationship Id="rId5" Type="http://schemas.openxmlformats.org/officeDocument/2006/relationships/hyperlink" Target="https://github.com/ValdikSS/GoodbyeDPI/releases" TargetMode="Externa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www.greeninet.or.kr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hyperlink" Target="http://www.sex.com/" TargetMode="External"/><Relationship Id="rId4" Type="http://schemas.openxmlformats.org/officeDocument/2006/relationships/hyperlink" Target="http://www.sora.net/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uriminzokkiri.com/" TargetMode="External"/><Relationship Id="rId2" Type="http://schemas.openxmlformats.org/officeDocument/2006/relationships/hyperlink" Target="http://facebook.com/" TargetMode="External"/><Relationship Id="rId3" Type="http://schemas.openxmlformats.org/officeDocument/2006/relationships/hyperlink" Target="http://twitter.com/" TargetMode="External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www.bestgore.com/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://grooveshark.com/" TargetMode="External"/><Relationship Id="rId3" Type="http://schemas.openxmlformats.org/officeDocument/2006/relationships/hyperlink" Target="http://mal.gilgil.net/1353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mal.gilgil.net/press/211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유해사이트 차단과 우회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차단 사례</a:t>
            </a:r>
            <a:r>
              <a:rPr b="0" lang="en-US" sz="4400" spc="-1" strike="noStrike">
                <a:latin typeface="Arial"/>
              </a:rPr>
              <a:t>(</a:t>
            </a:r>
            <a:r>
              <a:rPr b="0" lang="ko-KR" sz="4400" spc="-1" strike="noStrike">
                <a:latin typeface="Arial"/>
              </a:rPr>
              <a:t>일본</a:t>
            </a:r>
            <a:r>
              <a:rPr b="0" lang="en-US" sz="4400" spc="-1" strike="noStrike">
                <a:latin typeface="Arial"/>
              </a:rPr>
              <a:t>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Arial"/>
              </a:rPr>
              <a:t>지난 </a:t>
            </a:r>
            <a:r>
              <a:rPr b="0" lang="en-US" sz="1800" spc="-1" strike="noStrike">
                <a:latin typeface="Arial"/>
              </a:rPr>
              <a:t>5</a:t>
            </a:r>
            <a:r>
              <a:rPr b="0" lang="ko-KR" sz="1800" spc="-1" strike="noStrike">
                <a:latin typeface="Arial"/>
              </a:rPr>
              <a:t>월 </a:t>
            </a:r>
            <a:r>
              <a:rPr b="0" lang="en-US" sz="1800" spc="-1" strike="noStrike">
                <a:latin typeface="Arial"/>
              </a:rPr>
              <a:t>29</a:t>
            </a:r>
            <a:r>
              <a:rPr b="0" lang="ko-KR" sz="1800" spc="-1" strike="noStrike">
                <a:latin typeface="Arial"/>
              </a:rPr>
              <a:t>일 일본 국회에 제출된 ‘아동포르노 금지법 개정안’에 대한 논란이 커지고 있다</a:t>
            </a:r>
            <a:r>
              <a:rPr b="0" lang="en-US" sz="1800" spc="-1" strike="noStrike">
                <a:latin typeface="Arial"/>
              </a:rPr>
              <a:t>. </a:t>
            </a:r>
            <a:r>
              <a:rPr b="0" lang="ko-KR" sz="1800" spc="-1" strike="noStrike">
                <a:latin typeface="Arial"/>
              </a:rPr>
              <a:t>개정안에는 아동포르노의 단순 소지를 금지하는 내용을 담고 있으며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ko-KR" sz="1800" spc="-1" strike="noStrike">
                <a:latin typeface="Arial"/>
              </a:rPr>
              <a:t>성적 호기심을 충족시키기 위한 목적으로 소유하는 경우 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ko-KR" sz="1800" spc="-1" strike="noStrike">
                <a:latin typeface="Arial"/>
              </a:rPr>
              <a:t>년 이하의 징역 혹은 </a:t>
            </a:r>
            <a:r>
              <a:rPr b="0" lang="en-US" sz="1800" spc="-1" strike="noStrike">
                <a:latin typeface="Arial"/>
              </a:rPr>
              <a:t>100</a:t>
            </a:r>
            <a:r>
              <a:rPr b="0" lang="ko-KR" sz="1800" spc="-1" strike="noStrike">
                <a:latin typeface="Arial"/>
              </a:rPr>
              <a:t>만 엔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약 </a:t>
            </a:r>
            <a:r>
              <a:rPr b="0" lang="en-US" sz="1800" spc="-1" strike="noStrike">
                <a:latin typeface="Arial"/>
              </a:rPr>
              <a:t>1120</a:t>
            </a:r>
            <a:r>
              <a:rPr b="0" lang="ko-KR" sz="1800" spc="-1" strike="noStrike">
                <a:latin typeface="Arial"/>
              </a:rPr>
              <a:t>만 원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ko-KR" sz="1800" spc="-1" strike="noStrike">
                <a:latin typeface="Arial"/>
              </a:rPr>
              <a:t>의 벌금을 부과한다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52240" y="691272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http://mal.gilgil.net/press/1377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차단 사례</a:t>
            </a:r>
            <a:r>
              <a:rPr b="0" lang="en-US" sz="4400" spc="-1" strike="noStrike">
                <a:latin typeface="Arial"/>
              </a:rPr>
              <a:t>(</a:t>
            </a:r>
            <a:r>
              <a:rPr b="0" lang="ko-KR" sz="4400" spc="-1" strike="noStrike">
                <a:latin typeface="Arial"/>
              </a:rPr>
              <a:t>미국</a:t>
            </a:r>
            <a:r>
              <a:rPr b="0" lang="en-US" sz="4400" spc="-1" strike="noStrike">
                <a:latin typeface="Arial"/>
              </a:rPr>
              <a:t>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Arial"/>
              </a:rPr>
              <a:t>구글이 아동 음란물 검색 차단 기능을 대폭 강화했다</a:t>
            </a:r>
            <a:r>
              <a:rPr b="0" lang="en-US" sz="1800" spc="-1" strike="noStrike">
                <a:latin typeface="Arial"/>
              </a:rPr>
              <a:t>. </a:t>
            </a:r>
            <a:r>
              <a:rPr b="0" lang="ko-KR" sz="1800" spc="-1" strike="noStrike">
                <a:latin typeface="Arial"/>
              </a:rPr>
              <a:t>아동 음란물 근절에 소극적이라는 비판을 수용했다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Arial"/>
              </a:rPr>
              <a:t>아동 음란물을 찾는 것으로 의심되는 검색 조건을 </a:t>
            </a:r>
            <a:r>
              <a:rPr b="0" lang="en-US" sz="1800" spc="-1" strike="noStrike">
                <a:latin typeface="Arial"/>
              </a:rPr>
              <a:t>10</a:t>
            </a:r>
            <a:r>
              <a:rPr b="0" lang="ko-KR" sz="1800" spc="-1" strike="noStrike">
                <a:latin typeface="Arial"/>
              </a:rPr>
              <a:t>만 가지 이상 가려내 음란 사진이나 영상이 뜨지 않게 했다</a:t>
            </a:r>
            <a:r>
              <a:rPr b="0" lang="en-US" sz="1800" spc="-1" strike="noStrike">
                <a:latin typeface="Arial"/>
              </a:rPr>
              <a:t>. 200</a:t>
            </a:r>
            <a:r>
              <a:rPr b="0" lang="ko-KR" sz="1800" spc="-1" strike="noStrike">
                <a:latin typeface="Arial"/>
              </a:rPr>
              <a:t>명이 넘는 인원의 팀을 꾸려 지난 </a:t>
            </a:r>
            <a:r>
              <a:rPr b="0" lang="en-US" sz="1800" spc="-1" strike="noStrike">
                <a:latin typeface="Arial"/>
              </a:rPr>
              <a:t>3</a:t>
            </a:r>
            <a:r>
              <a:rPr b="0" lang="ko-KR" sz="1800" spc="-1" strike="noStrike">
                <a:latin typeface="Arial"/>
              </a:rPr>
              <a:t>개월 간 첨단 검색 기술을 개발했다고 슈미트 회장은 설명했다</a:t>
            </a:r>
            <a:r>
              <a:rPr b="0" lang="en-US" sz="1800" spc="-1" strike="noStrike">
                <a:latin typeface="Arial"/>
              </a:rPr>
              <a:t>. </a:t>
            </a:r>
            <a:r>
              <a:rPr b="0" lang="ko-KR" sz="1800" spc="-1" strike="noStrike">
                <a:latin typeface="Arial"/>
              </a:rPr>
              <a:t>구글은 이 조치를 영어권 국가를 시작으로 </a:t>
            </a:r>
            <a:r>
              <a:rPr b="0" lang="en-US" sz="1800" spc="-1" strike="noStrike">
                <a:latin typeface="Arial"/>
              </a:rPr>
              <a:t>6</a:t>
            </a:r>
            <a:r>
              <a:rPr b="0" lang="ko-KR" sz="1800" spc="-1" strike="noStrike">
                <a:latin typeface="Arial"/>
              </a:rPr>
              <a:t>개월 안에 </a:t>
            </a:r>
            <a:r>
              <a:rPr b="0" lang="en-US" sz="1800" spc="-1" strike="noStrike">
                <a:latin typeface="Arial"/>
              </a:rPr>
              <a:t>158</a:t>
            </a:r>
            <a:r>
              <a:rPr b="0" lang="ko-KR" sz="1800" spc="-1" strike="noStrike">
                <a:latin typeface="Arial"/>
              </a:rPr>
              <a:t>개 언어로 확대할 계획이다</a:t>
            </a:r>
            <a:r>
              <a:rPr b="0" lang="en-US" sz="1800" spc="-1" strike="noStrike">
                <a:latin typeface="Arial"/>
              </a:rPr>
              <a:t>. 1</a:t>
            </a:r>
            <a:r>
              <a:rPr b="0" lang="ko-KR" sz="1800" spc="-1" strike="noStrike">
                <a:latin typeface="Arial"/>
              </a:rPr>
              <a:t>만</a:t>
            </a:r>
            <a:r>
              <a:rPr b="0" lang="en-US" sz="1800" spc="-1" strike="noStrike">
                <a:latin typeface="Arial"/>
              </a:rPr>
              <a:t>3000</a:t>
            </a:r>
            <a:r>
              <a:rPr b="0" lang="ko-KR" sz="1800" spc="-1" strike="noStrike">
                <a:latin typeface="Arial"/>
              </a:rPr>
              <a:t>여 건의 검색요청 결과 상단에 아동 음란물의 불법성에 대한 경고문이 뜨게 한다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52240" y="691272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http://mal.gilgil.net/press/1370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국가별 사이트 차단 상황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차단 시스템 도입의 필요성은 전세계적인 추세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사이트 차단에 대한 기준은 국가</a:t>
            </a:r>
            <a:r>
              <a:rPr b="0" lang="en-US" sz="2400" spc="-1" strike="noStrike">
                <a:latin typeface="Arial"/>
              </a:rPr>
              <a:t>/</a:t>
            </a:r>
            <a:r>
              <a:rPr b="0" lang="ko-KR" sz="2400" spc="-1" strike="noStrike">
                <a:latin typeface="Arial"/>
              </a:rPr>
              <a:t>시대에 따라 다를 수 있음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448000" y="3024000"/>
            <a:ext cx="5218920" cy="35276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552240" y="691308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http://en.wikipedia.org/wiki/Internet_censorship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차단 방식 </a:t>
            </a:r>
            <a:r>
              <a:rPr b="0" lang="en-US" sz="4400" spc="-1" strike="noStrike">
                <a:latin typeface="Arial"/>
              </a:rPr>
              <a:t>- IP blocking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차단 방식 중에 강도가 비교적 높은 방법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수시로 변경되는 </a:t>
            </a:r>
            <a:r>
              <a:rPr b="0" lang="en-US" sz="2400" spc="-1" strike="noStrike">
                <a:latin typeface="Arial"/>
              </a:rPr>
              <a:t>IP</a:t>
            </a:r>
            <a:r>
              <a:rPr b="0" lang="ko-KR" sz="2400" spc="-1" strike="noStrike">
                <a:latin typeface="Arial"/>
              </a:rPr>
              <a:t>를 관리해야 하는 단점이 존재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proxy</a:t>
            </a:r>
            <a:r>
              <a:rPr b="0" lang="ko-KR" sz="2400" spc="-1" strike="noStrike">
                <a:latin typeface="Arial"/>
              </a:rPr>
              <a:t>를 이용하여 우회 가능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차단 방식 </a:t>
            </a:r>
            <a:r>
              <a:rPr b="0" lang="en-US" sz="4400" spc="-1" strike="noStrike">
                <a:latin typeface="Arial"/>
              </a:rPr>
              <a:t>- DNS blocking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DNS</a:t>
            </a:r>
            <a:r>
              <a:rPr b="0" lang="ko-KR" sz="2400" spc="-1" strike="noStrike">
                <a:latin typeface="Arial"/>
              </a:rPr>
              <a:t>를 기반으로 해당 사이트가 전체 차단이 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수시로 변경되는 </a:t>
            </a:r>
            <a:r>
              <a:rPr b="0" lang="en-US" sz="2400" spc="-1" strike="noStrike">
                <a:latin typeface="Arial"/>
              </a:rPr>
              <a:t>IP</a:t>
            </a:r>
            <a:r>
              <a:rPr b="0" lang="ko-KR" sz="2400" spc="-1" strike="noStrike">
                <a:latin typeface="Arial"/>
              </a:rPr>
              <a:t>를 관리해야 하는 단점이 존재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host</a:t>
            </a:r>
            <a:r>
              <a:rPr b="0" lang="ko-KR" sz="2400" spc="-1" strike="noStrike">
                <a:latin typeface="Arial"/>
              </a:rPr>
              <a:t>를 수동 설정하거나 </a:t>
            </a:r>
            <a:r>
              <a:rPr b="0" lang="en-US" sz="2400" spc="-1" strike="noStrike">
                <a:latin typeface="Arial"/>
              </a:rPr>
              <a:t>dnssec</a:t>
            </a:r>
            <a:r>
              <a:rPr b="0" lang="ko-KR" sz="2400" spc="-1" strike="noStrike">
                <a:latin typeface="Arial"/>
              </a:rPr>
              <a:t>를 이용하여 우회 가능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52240" y="691344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http://www.dnssec.org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차단 방식 </a:t>
            </a:r>
            <a:r>
              <a:rPr b="0" lang="en-US" sz="4400" spc="-1" strike="noStrike">
                <a:latin typeface="Arial"/>
              </a:rPr>
              <a:t>- URL blocking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HTTP content</a:t>
            </a:r>
            <a:r>
              <a:rPr b="0" lang="ko-KR" sz="2400" spc="-1" strike="noStrike">
                <a:latin typeface="Arial"/>
              </a:rPr>
              <a:t>를 이용하여 차단하는 방식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가장 효과적인 방법이나 우회 방식이 많음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국내에서 대표적으로 사용되어 지는 방식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SSL </a:t>
            </a:r>
            <a:r>
              <a:rPr b="0" lang="ko-KR" sz="2400" spc="-1" strike="noStrike">
                <a:latin typeface="Arial"/>
              </a:rPr>
              <a:t>혹은 기타 여러가지 방법으로 우회 가능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차단 방식 </a:t>
            </a:r>
            <a:r>
              <a:rPr b="0" lang="en-US" sz="4400" spc="-1" strike="noStrike">
                <a:latin typeface="Arial"/>
              </a:rPr>
              <a:t>- SNI blocking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HTTPS </a:t>
            </a:r>
            <a:r>
              <a:rPr b="0" lang="ko-KR" sz="2400" spc="-1" strike="noStrike">
                <a:latin typeface="Arial"/>
              </a:rPr>
              <a:t>통신에서 </a:t>
            </a:r>
            <a:r>
              <a:rPr b="0" lang="en-US" sz="2400" spc="-1" strike="noStrike">
                <a:latin typeface="Arial"/>
              </a:rPr>
              <a:t>ClientHello</a:t>
            </a:r>
            <a:r>
              <a:rPr b="0" lang="ko-KR" sz="2400" spc="-1" strike="noStrike">
                <a:latin typeface="Arial"/>
              </a:rPr>
              <a:t>에 서버이름</a:t>
            </a:r>
            <a:r>
              <a:rPr b="0" lang="en-US" sz="2400" spc="-1" strike="noStrike">
                <a:latin typeface="Arial"/>
              </a:rPr>
              <a:t>(server name indication)</a:t>
            </a:r>
            <a:r>
              <a:rPr b="0" lang="ko-KR" sz="2400" spc="-1" strike="noStrike">
                <a:latin typeface="Arial"/>
              </a:rPr>
              <a:t>을 확인하여 차단하는 방식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HTTPS URL</a:t>
            </a:r>
            <a:r>
              <a:rPr b="0" lang="ko-KR" sz="2400" spc="-1" strike="noStrike">
                <a:latin typeface="Arial"/>
              </a:rPr>
              <a:t>에서 </a:t>
            </a:r>
            <a:r>
              <a:rPr b="0" lang="en-US" sz="2400" spc="-1" strike="noStrike">
                <a:latin typeface="Arial"/>
              </a:rPr>
              <a:t>Host </a:t>
            </a:r>
            <a:r>
              <a:rPr b="0" lang="ko-KR" sz="2400" spc="-1" strike="noStrike">
                <a:latin typeface="Arial"/>
              </a:rPr>
              <a:t>정보만 확인할 수 있고 </a:t>
            </a:r>
            <a:r>
              <a:rPr b="0" lang="en-US" sz="2400" spc="-1" strike="noStrike">
                <a:latin typeface="Arial"/>
              </a:rPr>
              <a:t>Path</a:t>
            </a:r>
            <a:r>
              <a:rPr b="0" lang="ko-KR" sz="2400" spc="-1" strike="noStrike">
                <a:latin typeface="Arial"/>
              </a:rPr>
              <a:t>를 보지 못한다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2019</a:t>
            </a:r>
            <a:r>
              <a:rPr b="0" lang="ko-KR" sz="2400" spc="-1" strike="noStrike">
                <a:latin typeface="Arial"/>
              </a:rPr>
              <a:t>년 </a:t>
            </a:r>
            <a:r>
              <a:rPr b="0" lang="en-US" sz="2400" spc="-1" strike="noStrike">
                <a:latin typeface="Arial"/>
              </a:rPr>
              <a:t>2</a:t>
            </a:r>
            <a:r>
              <a:rPr b="0" lang="ko-KR" sz="2400" spc="-1" strike="noStrike">
                <a:latin typeface="Arial"/>
              </a:rPr>
              <a:t>월부터 국내에서 사용되어 지는 방식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우회 방식 </a:t>
            </a:r>
            <a:r>
              <a:rPr b="0" lang="en-US" sz="4400" spc="-1" strike="noStrike">
                <a:latin typeface="Arial"/>
              </a:rPr>
              <a:t>- web proxy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anonymous </a:t>
            </a:r>
            <a:r>
              <a:rPr b="0" lang="ko-KR" sz="2400" spc="-1" strike="noStrike">
                <a:latin typeface="Arial"/>
              </a:rPr>
              <a:t>방식이라고도 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anonymous site</a:t>
            </a:r>
            <a:r>
              <a:rPr b="0" lang="ko-KR" sz="2400" spc="-1" strike="noStrike">
                <a:latin typeface="Arial"/>
              </a:rPr>
              <a:t>가 </a:t>
            </a:r>
            <a:r>
              <a:rPr b="0" lang="en-US" sz="2400" spc="-1" strike="noStrike">
                <a:latin typeface="Arial"/>
              </a:rPr>
              <a:t>HTTP request</a:t>
            </a:r>
            <a:r>
              <a:rPr b="0" lang="ko-KR" sz="2400" spc="-1" strike="noStrike">
                <a:latin typeface="Arial"/>
              </a:rPr>
              <a:t>를 대행하여 통신을 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52240" y="691380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http://www.hidemyass.com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664000" y="3276720"/>
            <a:ext cx="506412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우회 방식 – </a:t>
            </a:r>
            <a:r>
              <a:rPr b="0" lang="en-US" sz="4400" spc="-1" strike="noStrike">
                <a:latin typeface="Arial"/>
              </a:rPr>
              <a:t>ip port proxy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system network proxy</a:t>
            </a:r>
            <a:r>
              <a:rPr b="0" lang="ko-KR" sz="2400" spc="-1" strike="noStrike">
                <a:latin typeface="Arial"/>
              </a:rPr>
              <a:t>를 변경하여 </a:t>
            </a:r>
            <a:r>
              <a:rPr b="0" lang="en-US" sz="2400" spc="-1" strike="noStrike">
                <a:latin typeface="Arial"/>
              </a:rPr>
              <a:t>HTTP </a:t>
            </a:r>
            <a:r>
              <a:rPr b="0" lang="ko-KR" sz="2400" spc="-1" strike="noStrike">
                <a:latin typeface="Arial"/>
              </a:rPr>
              <a:t>통신을 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ip port proxy list</a:t>
            </a:r>
            <a:r>
              <a:rPr b="0" lang="ko-KR" sz="2400" spc="-1" strike="noStrike">
                <a:latin typeface="Arial"/>
              </a:rPr>
              <a:t>를 제공하는 다양한 사이트 존재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52240" y="691380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http://www.freeproxylists.net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592000" y="3420720"/>
            <a:ext cx="506412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우회 방식 </a:t>
            </a:r>
            <a:r>
              <a:rPr b="0" lang="en-US" sz="4400" spc="-1" strike="noStrike">
                <a:latin typeface="Arial"/>
              </a:rPr>
              <a:t>- vpn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VPN</a:t>
            </a:r>
            <a:r>
              <a:rPr b="0" lang="ko-KR" sz="2400" spc="-1" strike="noStrike">
                <a:latin typeface="Arial"/>
              </a:rPr>
              <a:t>을 이용하여 우회하는 방식으로 우회가 가장 확실함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대표적으로 </a:t>
            </a:r>
            <a:r>
              <a:rPr b="0" lang="en-US" sz="2400" spc="-1" strike="noStrike">
                <a:latin typeface="Arial"/>
              </a:rPr>
              <a:t>Hotspot Shield, Ultrasurf, ZenMate </a:t>
            </a:r>
            <a:r>
              <a:rPr b="0" lang="ko-KR" sz="2400" spc="-1" strike="noStrike">
                <a:latin typeface="Arial"/>
              </a:rPr>
              <a:t>등이 있음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무료 서비스는 속도 저하의 문제가 심함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52240" y="691380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http://www.hotspotshield.com/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199520" y="3636720"/>
            <a:ext cx="5064120" cy="277092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2520000" y="3780720"/>
            <a:ext cx="5064120" cy="277092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4"/>
          <a:stretch/>
        </p:blipFill>
        <p:spPr>
          <a:xfrm>
            <a:off x="4248000" y="4032000"/>
            <a:ext cx="506412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유해사이트란</a:t>
            </a:r>
            <a:r>
              <a:rPr b="0" lang="en-US" sz="4400" spc="-1" strike="noStrike">
                <a:latin typeface="Arial"/>
              </a:rPr>
              <a:t>(</a:t>
            </a:r>
            <a:r>
              <a:rPr b="0" lang="ko-KR" sz="4400" spc="-1" strike="noStrike">
                <a:latin typeface="Arial"/>
              </a:rPr>
              <a:t>방심위</a:t>
            </a:r>
            <a:r>
              <a:rPr b="0" lang="en-US" sz="4400" spc="-1" strike="noStrike">
                <a:latin typeface="Arial"/>
              </a:rPr>
              <a:t>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88000" y="1643040"/>
            <a:ext cx="9647640" cy="43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정보통신망 이용촉진 및 정보보호 등에 관한 법률 제</a:t>
            </a:r>
            <a:r>
              <a:rPr b="0" lang="en-US" sz="1800" spc="-1" strike="noStrike">
                <a:latin typeface="Arial"/>
              </a:rPr>
              <a:t>44</a:t>
            </a:r>
            <a:r>
              <a:rPr b="0" lang="ko-KR" sz="1800" spc="-1" strike="noStrike">
                <a:latin typeface="Arial"/>
              </a:rPr>
              <a:t>조의 </a:t>
            </a:r>
            <a:r>
              <a:rPr b="0" lang="en-US" sz="1800" spc="-1" strike="noStrike">
                <a:latin typeface="Arial"/>
              </a:rPr>
              <a:t>7 '</a:t>
            </a:r>
            <a:r>
              <a:rPr b="0" lang="ko-KR" sz="1800" spc="-1" strike="noStrike">
                <a:latin typeface="Arial"/>
              </a:rPr>
              <a:t>불법정보</a:t>
            </a:r>
            <a:r>
              <a:rPr b="0" lang="en-US" sz="1800" spc="-1" strike="noStrike">
                <a:latin typeface="Arial"/>
              </a:rPr>
              <a:t>'</a:t>
            </a:r>
            <a:r>
              <a:rPr b="0" lang="ko-KR" sz="1800" spc="-1" strike="noStrike">
                <a:latin typeface="Arial"/>
              </a:rPr>
              <a:t>의 대상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음란한 전기통신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음란한 부호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문언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음향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화상 또는 영상을 배포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판매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임대하거나 공연히 전시하는 내용의 정보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명예훼손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사람을 비방할 목적으로 공연히 사실 또는 허위의 사실을 적시하여 타인의 명예를 훼손하는 내용의 정보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3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사이버스토킹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공포심이나 불안감을 유발하는 부호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문언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음향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화상 또는 영상을 반복적으로 상대방에게 도달하게 하는 내용의 정보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4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해킹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ko-KR" sz="1800" spc="-1" strike="noStrike">
                <a:latin typeface="Arial"/>
              </a:rPr>
              <a:t>바이러스 유포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정당한 사유없이 정보통신시스템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ko-KR" sz="1800" spc="-1" strike="noStrike">
                <a:latin typeface="Arial"/>
              </a:rPr>
              <a:t>데이터 또는 프로그램 등을 훼손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멸실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변경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위조하거나 그 운용을 방해하는 내용의 정보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5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청소년유해매체물 표시의무 위반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청소년보호법에 의한 청소년유해매체물로서 상대방의 연령확인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ko-KR" sz="1800" spc="-1" strike="noStrike">
                <a:latin typeface="Arial"/>
              </a:rPr>
              <a:t>표시의무 등 법령에 의한 의무를 이행하지 아니하고 영리를 목적으로 제공하는 내용의 정보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6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도박 등 사행행위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법령에 의하여 금지되는 사행행위에 해당하는 내용의 정보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7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국가기밀 누설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법령에 의하여 분류된 비밀 등 국가기밀을 누설하는 내용의 정보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8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국가보안법 위반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국가보안법에서 금지하는 행위를 수행하는 내용의 정보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Arial"/>
              </a:rPr>
              <a:t>제</a:t>
            </a:r>
            <a:r>
              <a:rPr b="0" lang="en-US" sz="1800" spc="-1" strike="noStrike">
                <a:latin typeface="Arial"/>
              </a:rPr>
              <a:t>9</a:t>
            </a:r>
            <a:r>
              <a:rPr b="0" lang="ko-KR" sz="1800" spc="-1" strike="noStrike">
                <a:latin typeface="Arial"/>
              </a:rPr>
              <a:t>호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ko-KR" sz="1800" spc="-1" strike="noStrike">
                <a:latin typeface="Arial"/>
              </a:rPr>
              <a:t>범죄관련 정보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ko-KR" sz="1800" spc="-1" strike="noStrike">
                <a:latin typeface="Arial"/>
              </a:rPr>
              <a:t>범죄를 목적으로 하거나 교사 또는 방조하는 내용의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52240" y="691236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http://www.singo.or.kr/01_report/UseInfo.php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우회 방식 </a:t>
            </a:r>
            <a:r>
              <a:rPr b="0" lang="en-US" sz="4400" spc="-1" strike="noStrike">
                <a:latin typeface="Arial"/>
              </a:rPr>
              <a:t>- 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tor protocol</a:t>
            </a:r>
            <a:r>
              <a:rPr b="0" lang="ko-KR" sz="2400" spc="-1" strike="noStrike">
                <a:latin typeface="Arial"/>
              </a:rPr>
              <a:t>을 이용하여 익명성을 보장함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52240" y="691380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https://www.torproject.org/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423520" y="3132720"/>
            <a:ext cx="506412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우회 방식 </a:t>
            </a:r>
            <a:r>
              <a:rPr b="0" lang="en-US" sz="4400" spc="-1" strike="noStrike">
                <a:latin typeface="Arial"/>
              </a:rPr>
              <a:t>- uproxy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Google</a:t>
            </a:r>
            <a:r>
              <a:rPr b="0" lang="ko-KR" sz="2400" spc="-1" strike="noStrike">
                <a:latin typeface="Arial"/>
              </a:rPr>
              <a:t>이 만든 우회 방식 모듈</a:t>
            </a:r>
            <a:r>
              <a:rPr b="0" lang="en-US" sz="2400" spc="-1" strike="noStrike">
                <a:latin typeface="Arial"/>
              </a:rPr>
              <a:t>(</a:t>
            </a:r>
            <a:r>
              <a:rPr b="0" lang="ko-KR" sz="2400" spc="-1" strike="noStrike">
                <a:latin typeface="Arial"/>
              </a:rPr>
              <a:t>아직은 보급화 미비</a:t>
            </a:r>
            <a:r>
              <a:rPr b="0" lang="en-US" sz="2400" spc="-1" strike="noStrike">
                <a:latin typeface="Arial"/>
              </a:rPr>
              <a:t>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52240" y="691380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http://www.google.com/ideas/projects/uproxy/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79520" y="2844720"/>
            <a:ext cx="506412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우회 방식 </a:t>
            </a:r>
            <a:r>
              <a:rPr b="0" lang="en-US" sz="4400" spc="-1" strike="noStrike">
                <a:latin typeface="Arial"/>
              </a:rPr>
              <a:t>- west-chamber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중국 해커들이 자국의 방화벽</a:t>
            </a:r>
            <a:r>
              <a:rPr b="0" lang="en-US" sz="2400" spc="-1" strike="noStrike">
                <a:latin typeface="Arial"/>
              </a:rPr>
              <a:t>(Great FireWall)</a:t>
            </a:r>
            <a:r>
              <a:rPr b="0" lang="ko-KR" sz="2400" spc="-1" strike="noStrike">
                <a:latin typeface="Arial"/>
              </a:rPr>
              <a:t>을 우회하기 위해 만든 프로젝트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아직은 실험단계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52240" y="691380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https://github.com/liruqi/west-chamber-season-3/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2448000" y="3456000"/>
            <a:ext cx="506412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URL blocking </a:t>
            </a:r>
            <a:r>
              <a:rPr b="0" lang="ko-KR" sz="4400" spc="-1" strike="noStrike">
                <a:latin typeface="Arial"/>
              </a:rPr>
              <a:t>차단 원리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088000" y="3024000"/>
            <a:ext cx="6911640" cy="424764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72036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HTTP method</a:t>
            </a:r>
            <a:r>
              <a:rPr b="0" lang="ko-KR" sz="2400" spc="-1" strike="noStrike">
                <a:latin typeface="Arial"/>
              </a:rPr>
              <a:t>로 시작하는가</a:t>
            </a:r>
            <a:r>
              <a:rPr b="0" lang="en-US" sz="2400" spc="-1" strike="noStrike">
                <a:latin typeface="Arial"/>
              </a:rPr>
              <a:t>(GET, POST, HEAD </a:t>
            </a:r>
            <a:r>
              <a:rPr b="0" lang="ko-KR" sz="2400" spc="-1" strike="noStrike">
                <a:latin typeface="Arial"/>
              </a:rPr>
              <a:t>등등</a:t>
            </a:r>
            <a:r>
              <a:rPr b="0" lang="en-US" sz="2400" spc="-1" strike="noStrike">
                <a:latin typeface="Arial"/>
              </a:rPr>
              <a:t>)?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URL</a:t>
            </a:r>
            <a:r>
              <a:rPr b="0" lang="ko-KR" sz="2400" spc="-1" strike="noStrike">
                <a:latin typeface="Arial"/>
              </a:rPr>
              <a:t>이 유해 </a:t>
            </a:r>
            <a:r>
              <a:rPr b="0" lang="en-US" sz="2400" spc="-1" strike="noStrike">
                <a:latin typeface="Arial"/>
              </a:rPr>
              <a:t>DB</a:t>
            </a:r>
            <a:r>
              <a:rPr b="0" lang="ko-KR" sz="2400" spc="-1" strike="noStrike">
                <a:latin typeface="Arial"/>
              </a:rPr>
              <a:t>에 포함이 되는가</a:t>
            </a:r>
            <a:r>
              <a:rPr b="0" lang="en-US" sz="2400" spc="-1" strike="noStrike">
                <a:latin typeface="Arial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URL blocking </a:t>
            </a:r>
            <a:r>
              <a:rPr b="0" lang="ko-KR" sz="4400" spc="-1" strike="noStrike">
                <a:latin typeface="Arial"/>
              </a:rPr>
              <a:t>차단 방식 </a:t>
            </a:r>
            <a:r>
              <a:rPr b="0" lang="en-US" sz="4400" spc="-1" strike="noStrike">
                <a:latin typeface="Arial"/>
              </a:rPr>
              <a:t>- </a:t>
            </a:r>
            <a:r>
              <a:rPr b="0" lang="ko-KR" sz="4400" spc="-1" strike="noStrike">
                <a:latin typeface="Arial"/>
              </a:rPr>
              <a:t>순서도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296000" y="2088000"/>
            <a:ext cx="4607640" cy="503640"/>
          </a:xfrm>
          <a:custGeom>
            <a:avLst/>
            <a:gdLst/>
            <a:ahLst/>
            <a:rect l="l" t="t" r="r" b="b"/>
            <a:pathLst>
              <a:path w="12802" h="1402">
                <a:moveTo>
                  <a:pt x="233" y="0"/>
                </a:moveTo>
                <a:lnTo>
                  <a:pt x="234" y="0"/>
                </a:lnTo>
                <a:cubicBezTo>
                  <a:pt x="193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3"/>
                  <a:pt x="0" y="234"/>
                </a:cubicBezTo>
                <a:lnTo>
                  <a:pt x="0" y="1167"/>
                </a:lnTo>
                <a:lnTo>
                  <a:pt x="0" y="1168"/>
                </a:lnTo>
                <a:cubicBezTo>
                  <a:pt x="0" y="1208"/>
                  <a:pt x="11" y="1249"/>
                  <a:pt x="31" y="1284"/>
                </a:cubicBezTo>
                <a:cubicBezTo>
                  <a:pt x="52" y="1320"/>
                  <a:pt x="81" y="1349"/>
                  <a:pt x="117" y="1370"/>
                </a:cubicBezTo>
                <a:cubicBezTo>
                  <a:pt x="152" y="1390"/>
                  <a:pt x="193" y="1401"/>
                  <a:pt x="234" y="1401"/>
                </a:cubicBezTo>
                <a:lnTo>
                  <a:pt x="12567" y="1400"/>
                </a:lnTo>
                <a:lnTo>
                  <a:pt x="12568" y="1401"/>
                </a:lnTo>
                <a:cubicBezTo>
                  <a:pt x="12608" y="1401"/>
                  <a:pt x="12649" y="1390"/>
                  <a:pt x="12684" y="1370"/>
                </a:cubicBezTo>
                <a:cubicBezTo>
                  <a:pt x="12720" y="1349"/>
                  <a:pt x="12749" y="1320"/>
                  <a:pt x="12770" y="1284"/>
                </a:cubicBezTo>
                <a:cubicBezTo>
                  <a:pt x="12790" y="1249"/>
                  <a:pt x="12801" y="1208"/>
                  <a:pt x="12801" y="1168"/>
                </a:cubicBezTo>
                <a:lnTo>
                  <a:pt x="12801" y="233"/>
                </a:lnTo>
                <a:lnTo>
                  <a:pt x="12801" y="234"/>
                </a:lnTo>
                <a:lnTo>
                  <a:pt x="12801" y="234"/>
                </a:lnTo>
                <a:cubicBezTo>
                  <a:pt x="12801" y="193"/>
                  <a:pt x="12790" y="152"/>
                  <a:pt x="12770" y="117"/>
                </a:cubicBezTo>
                <a:cubicBezTo>
                  <a:pt x="12749" y="81"/>
                  <a:pt x="12720" y="52"/>
                  <a:pt x="12684" y="31"/>
                </a:cubicBezTo>
                <a:cubicBezTo>
                  <a:pt x="12649" y="11"/>
                  <a:pt x="12608" y="0"/>
                  <a:pt x="12568" y="0"/>
                </a:cubicBezTo>
                <a:lnTo>
                  <a:pt x="233" y="0"/>
                </a:lnTo>
              </a:path>
            </a:pathLst>
          </a:custGeom>
          <a:solidFill>
            <a:srgbClr val="00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Packet is captured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368000" y="3096000"/>
            <a:ext cx="45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with HTTP method?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368000" y="4536000"/>
            <a:ext cx="45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URL value in malicious DB?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224000" y="6048000"/>
            <a:ext cx="4607640" cy="503640"/>
          </a:xfrm>
          <a:custGeom>
            <a:avLst/>
            <a:gdLst/>
            <a:ahLst/>
            <a:rect l="l" t="t" r="r" b="b"/>
            <a:pathLst>
              <a:path w="12802" h="1402">
                <a:moveTo>
                  <a:pt x="233" y="0"/>
                </a:moveTo>
                <a:lnTo>
                  <a:pt x="234" y="0"/>
                </a:lnTo>
                <a:cubicBezTo>
                  <a:pt x="193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3"/>
                  <a:pt x="0" y="234"/>
                </a:cubicBezTo>
                <a:lnTo>
                  <a:pt x="0" y="1167"/>
                </a:lnTo>
                <a:lnTo>
                  <a:pt x="0" y="1168"/>
                </a:lnTo>
                <a:cubicBezTo>
                  <a:pt x="0" y="1208"/>
                  <a:pt x="11" y="1249"/>
                  <a:pt x="31" y="1284"/>
                </a:cubicBezTo>
                <a:cubicBezTo>
                  <a:pt x="52" y="1320"/>
                  <a:pt x="81" y="1349"/>
                  <a:pt x="117" y="1370"/>
                </a:cubicBezTo>
                <a:cubicBezTo>
                  <a:pt x="152" y="1390"/>
                  <a:pt x="193" y="1401"/>
                  <a:pt x="234" y="1401"/>
                </a:cubicBezTo>
                <a:lnTo>
                  <a:pt x="12567" y="1400"/>
                </a:lnTo>
                <a:lnTo>
                  <a:pt x="12568" y="1401"/>
                </a:lnTo>
                <a:cubicBezTo>
                  <a:pt x="12608" y="1401"/>
                  <a:pt x="12649" y="1390"/>
                  <a:pt x="12684" y="1370"/>
                </a:cubicBezTo>
                <a:cubicBezTo>
                  <a:pt x="12720" y="1349"/>
                  <a:pt x="12749" y="1320"/>
                  <a:pt x="12770" y="1284"/>
                </a:cubicBezTo>
                <a:cubicBezTo>
                  <a:pt x="12790" y="1249"/>
                  <a:pt x="12801" y="1208"/>
                  <a:pt x="12801" y="1168"/>
                </a:cubicBezTo>
                <a:lnTo>
                  <a:pt x="12801" y="233"/>
                </a:lnTo>
                <a:lnTo>
                  <a:pt x="12801" y="234"/>
                </a:lnTo>
                <a:lnTo>
                  <a:pt x="12801" y="234"/>
                </a:lnTo>
                <a:cubicBezTo>
                  <a:pt x="12801" y="193"/>
                  <a:pt x="12790" y="152"/>
                  <a:pt x="12770" y="117"/>
                </a:cubicBezTo>
                <a:cubicBezTo>
                  <a:pt x="12749" y="81"/>
                  <a:pt x="12720" y="52"/>
                  <a:pt x="12684" y="31"/>
                </a:cubicBezTo>
                <a:cubicBezTo>
                  <a:pt x="12649" y="11"/>
                  <a:pt x="12608" y="0"/>
                  <a:pt x="12568" y="0"/>
                </a:cubicBezTo>
                <a:lnTo>
                  <a:pt x="233" y="0"/>
                </a:lnTo>
              </a:path>
            </a:pathLst>
          </a:custGeom>
          <a:solidFill>
            <a:srgbClr val="00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6192000" y="6047640"/>
            <a:ext cx="3023640" cy="503640"/>
          </a:xfrm>
          <a:custGeom>
            <a:avLst/>
            <a:gdLst/>
            <a:ahLst/>
            <a:rect l="l" t="t" r="r" b="b"/>
            <a:pathLst>
              <a:path w="8402" h="1402">
                <a:moveTo>
                  <a:pt x="233" y="0"/>
                </a:moveTo>
                <a:lnTo>
                  <a:pt x="234" y="0"/>
                </a:lnTo>
                <a:cubicBezTo>
                  <a:pt x="193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3"/>
                  <a:pt x="0" y="234"/>
                </a:cubicBezTo>
                <a:lnTo>
                  <a:pt x="0" y="1167"/>
                </a:lnTo>
                <a:lnTo>
                  <a:pt x="0" y="1168"/>
                </a:lnTo>
                <a:cubicBezTo>
                  <a:pt x="0" y="1208"/>
                  <a:pt x="11" y="1249"/>
                  <a:pt x="31" y="1284"/>
                </a:cubicBezTo>
                <a:cubicBezTo>
                  <a:pt x="52" y="1320"/>
                  <a:pt x="81" y="1349"/>
                  <a:pt x="117" y="1370"/>
                </a:cubicBezTo>
                <a:cubicBezTo>
                  <a:pt x="152" y="1390"/>
                  <a:pt x="193" y="1401"/>
                  <a:pt x="234" y="1401"/>
                </a:cubicBezTo>
                <a:lnTo>
                  <a:pt x="8167" y="1400"/>
                </a:lnTo>
                <a:lnTo>
                  <a:pt x="8168" y="1401"/>
                </a:lnTo>
                <a:cubicBezTo>
                  <a:pt x="8208" y="1401"/>
                  <a:pt x="8249" y="1390"/>
                  <a:pt x="8284" y="1370"/>
                </a:cubicBezTo>
                <a:cubicBezTo>
                  <a:pt x="8320" y="1349"/>
                  <a:pt x="8349" y="1320"/>
                  <a:pt x="8370" y="1284"/>
                </a:cubicBezTo>
                <a:cubicBezTo>
                  <a:pt x="8390" y="1249"/>
                  <a:pt x="8401" y="1208"/>
                  <a:pt x="8401" y="1168"/>
                </a:cubicBezTo>
                <a:lnTo>
                  <a:pt x="8401" y="233"/>
                </a:lnTo>
                <a:lnTo>
                  <a:pt x="8401" y="234"/>
                </a:lnTo>
                <a:lnTo>
                  <a:pt x="8401" y="234"/>
                </a:lnTo>
                <a:cubicBezTo>
                  <a:pt x="8401" y="193"/>
                  <a:pt x="8390" y="152"/>
                  <a:pt x="8370" y="117"/>
                </a:cubicBezTo>
                <a:cubicBezTo>
                  <a:pt x="8349" y="81"/>
                  <a:pt x="8320" y="52"/>
                  <a:pt x="8284" y="31"/>
                </a:cubicBezTo>
                <a:cubicBezTo>
                  <a:pt x="8249" y="11"/>
                  <a:pt x="8208" y="0"/>
                  <a:pt x="8168" y="0"/>
                </a:cubicBezTo>
                <a:lnTo>
                  <a:pt x="233" y="0"/>
                </a:lnTo>
              </a:path>
            </a:pathLst>
          </a:custGeom>
          <a:solidFill>
            <a:srgbClr val="00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Bypass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7"/>
          <p:cNvSpPr/>
          <p:nvPr/>
        </p:nvSpPr>
        <p:spPr>
          <a:xfrm>
            <a:off x="3672000" y="2592000"/>
            <a:ext cx="0" cy="50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8"/>
          <p:cNvSpPr/>
          <p:nvPr/>
        </p:nvSpPr>
        <p:spPr>
          <a:xfrm>
            <a:off x="3672000" y="4104000"/>
            <a:ext cx="0" cy="50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9"/>
          <p:cNvSpPr/>
          <p:nvPr/>
        </p:nvSpPr>
        <p:spPr>
          <a:xfrm>
            <a:off x="3600000" y="5544000"/>
            <a:ext cx="0" cy="50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0"/>
          <p:cNvSpPr/>
          <p:nvPr/>
        </p:nvSpPr>
        <p:spPr>
          <a:xfrm>
            <a:off x="7776000" y="3600000"/>
            <a:ext cx="0" cy="244764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1"/>
          <p:cNvSpPr/>
          <p:nvPr/>
        </p:nvSpPr>
        <p:spPr>
          <a:xfrm>
            <a:off x="5904000" y="3600000"/>
            <a:ext cx="1872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2"/>
          <p:cNvSpPr/>
          <p:nvPr/>
        </p:nvSpPr>
        <p:spPr>
          <a:xfrm>
            <a:off x="5904000" y="5040000"/>
            <a:ext cx="1872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URL blocking </a:t>
            </a:r>
            <a:r>
              <a:rPr b="0" lang="ko-KR" sz="4400" spc="-1" strike="noStrike">
                <a:latin typeface="Arial"/>
              </a:rPr>
              <a:t>우회 </a:t>
            </a:r>
            <a:r>
              <a:rPr b="0" lang="en-US" sz="4400" spc="-1" strike="noStrike">
                <a:latin typeface="Arial"/>
              </a:rPr>
              <a:t>- 1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72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HTTP method</a:t>
            </a:r>
            <a:r>
              <a:rPr b="0" lang="ko-KR" sz="2400" spc="-1" strike="noStrike">
                <a:latin typeface="Arial"/>
              </a:rPr>
              <a:t>아 아닌 것처럼 </a:t>
            </a:r>
            <a:r>
              <a:rPr b="0" lang="en-US" sz="2400" spc="-1" strike="noStrike">
                <a:latin typeface="Arial"/>
              </a:rPr>
              <a:t>Line</a:t>
            </a:r>
            <a:r>
              <a:rPr b="0" lang="ko-KR" sz="2400" spc="-1" strike="noStrike">
                <a:latin typeface="Arial"/>
              </a:rPr>
              <a:t>을 추가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100520" y="2333160"/>
            <a:ext cx="5019120" cy="486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URL blocking </a:t>
            </a:r>
            <a:r>
              <a:rPr b="0" lang="ko-KR" sz="4400" spc="-1" strike="noStrike">
                <a:latin typeface="Arial"/>
              </a:rPr>
              <a:t>우회 </a:t>
            </a:r>
            <a:r>
              <a:rPr b="0" lang="en-US" sz="4400" spc="-1" strike="noStrike">
                <a:latin typeface="Arial"/>
              </a:rPr>
              <a:t>- 2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072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HTTP method</a:t>
            </a:r>
            <a:r>
              <a:rPr b="0" lang="ko-KR" sz="2400" spc="-1" strike="noStrike">
                <a:latin typeface="Arial"/>
              </a:rPr>
              <a:t>아 아닌 것처럼 </a:t>
            </a:r>
            <a:r>
              <a:rPr b="0" lang="en-US" sz="2400" spc="-1" strike="noStrike">
                <a:latin typeface="Arial"/>
              </a:rPr>
              <a:t>Space</a:t>
            </a:r>
            <a:r>
              <a:rPr b="0" lang="ko-KR" sz="2400" spc="-1" strike="noStrike">
                <a:latin typeface="Arial"/>
              </a:rPr>
              <a:t>를 추가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152000" y="2405160"/>
            <a:ext cx="5019120" cy="486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URL blocking </a:t>
            </a:r>
            <a:r>
              <a:rPr b="0" lang="ko-KR" sz="4400" spc="-1" strike="noStrike">
                <a:latin typeface="Arial"/>
              </a:rPr>
              <a:t>우회 </a:t>
            </a:r>
            <a:r>
              <a:rPr b="0" lang="en-US" sz="4400" spc="-1" strike="noStrike">
                <a:latin typeface="Arial"/>
              </a:rPr>
              <a:t>- 3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072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Host</a:t>
            </a:r>
            <a:r>
              <a:rPr b="0" lang="ko-KR" sz="2400" spc="-1" strike="noStrike">
                <a:latin typeface="Arial"/>
              </a:rPr>
              <a:t>값을 </a:t>
            </a:r>
            <a:r>
              <a:rPr b="0" lang="en-US" sz="2400" spc="-1" strike="noStrike">
                <a:latin typeface="Arial"/>
              </a:rPr>
              <a:t>Dummy </a:t>
            </a:r>
            <a:r>
              <a:rPr b="0" lang="ko-KR" sz="2400" spc="-1" strike="noStrike">
                <a:latin typeface="Arial"/>
              </a:rPr>
              <a:t>값으로 변경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152000" y="2376000"/>
            <a:ext cx="5019120" cy="486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SNI blocking </a:t>
            </a:r>
            <a:r>
              <a:rPr b="0" lang="ko-KR" sz="4400" spc="-1" strike="noStrike">
                <a:latin typeface="Arial"/>
              </a:rPr>
              <a:t>우회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72072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https://gilgil.gitlab.io/2019/02/11/1.html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https://gilgil.gitlab.io/2019/02/14/1.html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https://gilgil.gitlab.io/2019/02/20/1.html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https://aspear.io/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https://github.com/ValdikSS/GoodbyeDPI/releases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유해사이트 선정 기준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36000" y="1707480"/>
            <a:ext cx="8279640" cy="42681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552240" y="691272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http://www.greeninet.or.kr/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선정 기준 </a:t>
            </a:r>
            <a:r>
              <a:rPr b="0" lang="en-US" sz="4400" spc="-1" strike="noStrike">
                <a:latin typeface="Arial"/>
              </a:rPr>
              <a:t>- </a:t>
            </a:r>
            <a:r>
              <a:rPr b="0" lang="ko-KR" sz="4400" spc="-1" strike="noStrike">
                <a:latin typeface="Arial"/>
              </a:rPr>
              <a:t>음란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유해 사이트의 대부분이 음란으로 구분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타국에 비해 한국이 차단이 심함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200" spc="-1" strike="noStrike">
                <a:latin typeface="Arial"/>
              </a:rPr>
              <a:t>아동음란</a:t>
            </a:r>
            <a:r>
              <a:rPr b="0" lang="en-US" sz="2200" spc="-1" strike="noStrike">
                <a:latin typeface="Arial"/>
              </a:rPr>
              <a:t>/</a:t>
            </a:r>
            <a:r>
              <a:rPr b="0" lang="ko-KR" sz="2200" spc="-1" strike="noStrike">
                <a:latin typeface="Arial"/>
              </a:rPr>
              <a:t>강간</a:t>
            </a:r>
            <a:r>
              <a:rPr b="0" lang="en-US" sz="2200" spc="-1" strike="noStrike">
                <a:latin typeface="Arial"/>
              </a:rPr>
              <a:t>/</a:t>
            </a:r>
            <a:r>
              <a:rPr b="0" lang="ko-KR" sz="2200" spc="-1" strike="noStrike">
                <a:latin typeface="Arial"/>
              </a:rPr>
              <a:t>수간</a:t>
            </a:r>
            <a:r>
              <a:rPr b="0" lang="en-US" sz="2200" spc="-1" strike="noStrike">
                <a:latin typeface="Arial"/>
              </a:rPr>
              <a:t>/</a:t>
            </a:r>
            <a:r>
              <a:rPr b="0" lang="ko-KR" sz="2200" spc="-1" strike="noStrike">
                <a:latin typeface="Arial"/>
              </a:rPr>
              <a:t>사간 등에 대해서는 차단이 전세계적인 추세</a:t>
            </a:r>
            <a:r>
              <a:rPr b="0" lang="en-US" sz="2200" spc="-1" strike="noStrike">
                <a:latin typeface="Arial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71280" y="3600000"/>
            <a:ext cx="5076720" cy="27500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4680360" y="3600000"/>
            <a:ext cx="5039280" cy="28076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552240" y="691308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http:www.sex.com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http://www.sora.net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선정 기준 </a:t>
            </a:r>
            <a:r>
              <a:rPr b="0" lang="en-US" sz="4400" spc="-1" strike="noStrike">
                <a:latin typeface="Arial"/>
              </a:rPr>
              <a:t>- </a:t>
            </a:r>
            <a:r>
              <a:rPr b="0" lang="ko-KR" sz="4400" spc="-1" strike="noStrike">
                <a:latin typeface="Arial"/>
              </a:rPr>
              <a:t>정치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1949040"/>
            <a:ext cx="8855280" cy="42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나라에 따라 차단 사이트가 다름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한국 </a:t>
            </a:r>
            <a:r>
              <a:rPr b="0" lang="en-US" sz="2400" spc="-1" strike="noStrike">
                <a:latin typeface="Arial"/>
              </a:rPr>
              <a:t>: </a:t>
            </a:r>
            <a:r>
              <a:rPr b="0" lang="ko-KR" sz="2400" spc="-1" strike="noStrike">
                <a:latin typeface="Arial"/>
              </a:rPr>
              <a:t>종북 사이트</a:t>
            </a:r>
            <a:r>
              <a:rPr b="0" lang="en-US" sz="2400" spc="-1" strike="noStrike">
                <a:latin typeface="Arial"/>
              </a:rPr>
              <a:t>(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http://www.uriminzokkiri.com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).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ff"/>
                </a:solidFill>
                <a:latin typeface="Arial"/>
              </a:rPr>
              <a:t>중국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ko-KR" sz="2400" spc="-1" strike="noStrike">
                <a:solidFill>
                  <a:srgbClr val="0000ff"/>
                </a:solidFill>
                <a:latin typeface="Arial"/>
              </a:rPr>
              <a:t>중동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: SNS (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http://facebook.com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http://twitter.com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2520000" y="3816000"/>
            <a:ext cx="5076720" cy="27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선정 기준 </a:t>
            </a:r>
            <a:r>
              <a:rPr b="0" lang="en-US" sz="4400" spc="-1" strike="noStrike">
                <a:latin typeface="Arial"/>
              </a:rPr>
              <a:t>- </a:t>
            </a:r>
            <a:r>
              <a:rPr b="0" lang="ko-KR" sz="4400" spc="-1" strike="noStrike">
                <a:latin typeface="Arial"/>
              </a:rPr>
              <a:t>폭력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일반인이 접하기에는 구역질 나는 내용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국가 차원을 떠나 전세계적으로 차단의 성향이 있음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489040" y="3165840"/>
            <a:ext cx="5070600" cy="280980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552240" y="691236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http://www.bestgore.com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선정 기준 </a:t>
            </a:r>
            <a:r>
              <a:rPr b="0" lang="en-US" sz="4400" spc="-1" strike="noStrike">
                <a:latin typeface="Arial"/>
              </a:rPr>
              <a:t>- </a:t>
            </a:r>
            <a:r>
              <a:rPr b="0" lang="ko-KR" sz="4400" spc="-1" strike="noStrike">
                <a:latin typeface="Arial"/>
              </a:rPr>
              <a:t>기타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1949040"/>
            <a:ext cx="8855280" cy="42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마약</a:t>
            </a:r>
            <a:r>
              <a:rPr b="0" lang="en-US" sz="2400" spc="-1" strike="noStrike">
                <a:latin typeface="Arial"/>
              </a:rPr>
              <a:t>, </a:t>
            </a:r>
            <a:r>
              <a:rPr b="0" lang="ko-KR" sz="2400" spc="-1" strike="noStrike">
                <a:latin typeface="Arial"/>
              </a:rPr>
              <a:t>무기</a:t>
            </a:r>
            <a:r>
              <a:rPr b="0" lang="en-US" sz="2400" spc="-1" strike="noStrike">
                <a:latin typeface="Arial"/>
              </a:rPr>
              <a:t>, </a:t>
            </a:r>
            <a:r>
              <a:rPr b="0" lang="ko-KR" sz="2400" spc="-1" strike="noStrike">
                <a:latin typeface="Arial"/>
              </a:rPr>
              <a:t>도박</a:t>
            </a:r>
            <a:r>
              <a:rPr b="0" lang="en-US" sz="2400" spc="-1" strike="noStrike">
                <a:latin typeface="Arial"/>
              </a:rPr>
              <a:t>, </a:t>
            </a:r>
            <a:r>
              <a:rPr b="0" lang="ko-KR" sz="2400" spc="-1" strike="noStrike">
                <a:latin typeface="Arial"/>
              </a:rPr>
              <a:t>음주</a:t>
            </a:r>
            <a:r>
              <a:rPr b="0" lang="en-US" sz="2400" spc="-1" strike="noStrike">
                <a:latin typeface="Arial"/>
              </a:rPr>
              <a:t>, </a:t>
            </a:r>
            <a:r>
              <a:rPr b="0" lang="ko-KR" sz="2400" spc="-1" strike="noStrike">
                <a:latin typeface="Arial"/>
              </a:rPr>
              <a:t>흡연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사이트의 대부분이 임시적으로 운영이 됨</a:t>
            </a:r>
            <a:r>
              <a:rPr b="0" lang="en-US" sz="2400" spc="-1" strike="noStrike">
                <a:latin typeface="Arial"/>
              </a:rPr>
              <a:t>(</a:t>
            </a:r>
            <a:r>
              <a:rPr b="0" lang="ko-KR" sz="2400" spc="-1" strike="noStrike">
                <a:latin typeface="Arial"/>
              </a:rPr>
              <a:t>금전적인 목적</a:t>
            </a:r>
            <a:r>
              <a:rPr b="0" lang="en-US" sz="2400" spc="-1" strike="noStrike">
                <a:latin typeface="Arial"/>
              </a:rPr>
              <a:t>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705040" y="3312000"/>
            <a:ext cx="5070600" cy="27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선정 기준</a:t>
            </a:r>
            <a:r>
              <a:rPr b="0" lang="en-US" sz="4400" spc="-1" strike="noStrike">
                <a:latin typeface="Arial"/>
              </a:rPr>
              <a:t>(</a:t>
            </a:r>
            <a:r>
              <a:rPr b="0" lang="ko-KR" sz="4400" spc="-1" strike="noStrike">
                <a:latin typeface="Arial"/>
              </a:rPr>
              <a:t>임의</a:t>
            </a:r>
            <a:r>
              <a:rPr b="0" lang="en-US" sz="4400" spc="-1" strike="noStrike">
                <a:latin typeface="Arial"/>
              </a:rPr>
              <a:t>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일관된 기준 없이 외부의 요청에 의한 사이트 차단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Arial"/>
              </a:rPr>
              <a:t>차단 기준 선정에 대한 공정성 확립 필요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561040" y="3309840"/>
            <a:ext cx="5070600" cy="2737800"/>
          </a:xfrm>
          <a:prstGeom prst="rect">
            <a:avLst/>
          </a:prstGeom>
          <a:ln w="0"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552240" y="691272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http://grooveshark.com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http://mal.gilgil.net/1353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684000"/>
            <a:ext cx="845964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차단 사례</a:t>
            </a:r>
            <a:r>
              <a:rPr b="0" lang="en-US" sz="4400" spc="-1" strike="noStrike">
                <a:latin typeface="Arial"/>
              </a:rPr>
              <a:t>(</a:t>
            </a:r>
            <a:r>
              <a:rPr b="0" lang="ko-KR" sz="4400" spc="-1" strike="noStrike">
                <a:latin typeface="Arial"/>
              </a:rPr>
              <a:t>영국</a:t>
            </a:r>
            <a:r>
              <a:rPr b="0" lang="en-US" sz="4400" spc="-1" strike="noStrike">
                <a:latin typeface="Arial"/>
              </a:rPr>
              <a:t>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20000" y="1949040"/>
            <a:ext cx="8855280" cy="38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Arial"/>
              </a:rPr>
              <a:t>영국 정부가 사전 신청자 외에는 모든 가정에서 음란사이트에 접속할 수 없도록 하는 강력한 인터넷 음란물 규제책을 도입하기로 했습니다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Arial"/>
              </a:rPr>
              <a:t>이 제도가 도입되면 가입자들은 인터넷 업체로부터 차단 시스템에 대한 설명을 들은 뒤 음란사이트를 계속 활용할지를 선택하게 되며 아무런 의견을 내놓지 않으면 음란물 차단을 희망한 것으로 자동 간주됩니다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Arial"/>
              </a:rPr>
              <a:t>음란물 차단 제도는 가정의 유</a:t>
            </a:r>
            <a:r>
              <a:rPr b="0" lang="en-US" sz="1800" spc="-1" strike="noStrike">
                <a:latin typeface="Arial"/>
              </a:rPr>
              <a:t>·</a:t>
            </a:r>
            <a:r>
              <a:rPr b="0" lang="ko-KR" sz="1800" spc="-1" strike="noStrike">
                <a:latin typeface="Arial"/>
              </a:rPr>
              <a:t>무선 기기는 물론 공공장소의 와이파이 접속에도 모두 적용됩니다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52240" y="6912720"/>
            <a:ext cx="90954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http://mal.gilgil.net/press/211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LibreOffice/7.0.2.2$Linux_X86_64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2013-11-27T04:33:29Z</dcterms:created>
  <dc:creator/>
  <dc:description/>
  <dc:language>en-US</dc:language>
  <cp:lastModifiedBy/>
  <dcterms:modified xsi:type="dcterms:W3CDTF">2020-11-26T13:26:43Z</dcterms:modified>
  <cp:revision>110</cp:revision>
  <dc:subject/>
  <dc:title/>
</cp:coreProperties>
</file>