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97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4F81BD"/>
    <a:srgbClr val="FFFF4B"/>
    <a:srgbClr val="FFFF00"/>
    <a:srgbClr val="0A901A"/>
    <a:srgbClr val="0D11BD"/>
    <a:srgbClr val="477A2E"/>
    <a:srgbClr val="B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A901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169D64A-FDBC-4DEF-BFDC-6504631A7B89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ED29CD0-99D6-42ED-AAC8-CD2455BBA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4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B67A6B0-BE6C-4B84-B055-03A51E360D8A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551120C-142F-4946-9006-9ACF726DC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6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CC6D626-FB62-4928-8672-115E6672F693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9A2CD8B-CDBD-4AF7-921E-4D6C92FCF9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42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BF410A-3135-4123-8F06-644B0250BC33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11D5911-1F88-43BB-B3CA-A048201B4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0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11BD"/>
                </a:solidFill>
              </a:defRPr>
            </a:lvl1pPr>
            <a:lvl2pPr>
              <a:defRPr>
                <a:solidFill>
                  <a:srgbClr val="0D11BD"/>
                </a:solidFill>
              </a:defRPr>
            </a:lvl2pPr>
            <a:lvl3pPr>
              <a:defRPr>
                <a:solidFill>
                  <a:srgbClr val="0D11BD"/>
                </a:solidFill>
              </a:defRPr>
            </a:lvl3pPr>
            <a:lvl4pPr>
              <a:defRPr>
                <a:solidFill>
                  <a:srgbClr val="0D11BD"/>
                </a:solidFill>
              </a:defRPr>
            </a:lvl4pPr>
            <a:lvl5pPr>
              <a:defRPr>
                <a:solidFill>
                  <a:srgbClr val="0D11B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6C4E5B7-D5E0-4302-B08E-0C3C9EC81C84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0FE7173-F9DC-4989-B04D-5573A89F1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11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9B3DE2B-4696-4CC1-97C8-F24C5EFBE03E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EF1E1E0-F18A-4CA3-B637-8C5D41F131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87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1632CBE-557A-4AD1-B1D3-731E67EB98C1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25CAEF0-6005-4173-94D9-3AA246145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8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BBFE886-9346-46A9-B022-F8D5B2ED3AD9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277752C-3317-4A44-B5D2-5A86F7967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741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5C83C6F-9705-4AB8-8A23-CD2CF8D0BB57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574FCF9-919F-464D-9588-6670C5044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803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EFD1B37-0792-423A-8D60-B736A54EE5F0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18D8689-8C29-4ECB-AE50-CF54FDEB9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685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D6C5F4-0E83-4390-AC5F-F6856264B2F0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4C4DF66-FFF9-490E-8CB6-BD20D6585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76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CD8B51B-E2F6-49CF-A7DB-993B978A84F2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3CDB448-440B-4829-8F63-391017254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982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75661A-7256-41BC-BFEC-091ECE8C92F6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84C7246-0620-4D5E-BBD0-C2A877CCE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237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453FCF6-3927-41A4-A61F-CC6A580462B6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9254D19-3B5E-4E66-8664-1D95274869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583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54C3AC-DBCE-47A7-9069-7841567494B2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585D02C-010D-4D0E-A5C2-156710516C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738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69D64A-FDBC-4DEF-BFDC-6504631A7B89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29CD0-99D6-42ED-AAC8-CD2455BBAC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16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D8B51B-E2F6-49CF-A7DB-993B978A84F2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DB448-440B-4829-8F63-391017254FA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9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1B1DB4-4691-478E-B058-3E1BF49FCBBF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69579-6194-4605-BEE6-E4848134EE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06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23461-68AA-4397-8561-E049377D41F3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F906F-4935-4B8D-B427-1B924C55DA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718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4AA47-5A60-404D-8D92-995D055D79DA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8474D-4895-4624-AED8-3085603213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815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7FBC3D-7858-4C69-9252-D14FF8AE8154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3AC0A-C09E-4A2E-A10A-6626395A531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24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A1EE07-7758-44EA-ACDB-B8225BFDEFB7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E28E5-3BD9-4A69-804D-2E90354EFB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25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1B1DB4-4691-478E-B058-3E1BF49FCBBF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9169579-6194-4605-BEE6-E4848134EE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816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071D90-001D-478C-A4B9-874532661E97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D2656E8-5BE6-4778-AEBB-6F95E95CA1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595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3DB2B-6DE1-4D89-B5F1-D9B39FD7F518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DC665-B8AA-44C3-A38C-D4FA75D967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3348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67A6B0-BE6C-4B84-B055-03A51E360D8A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1120C-142F-4946-9006-9ACF726DC8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467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C6D626-FB62-4928-8672-115E6672F693}" type="datetimeFigureOut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2CD8B-CDBD-4AF7-921E-4D6C92FC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77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CA23461-68AA-4397-8561-E049377D41F3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A6F906F-4935-4B8D-B427-1B924C55DA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73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C94AA47-5A60-404D-8D92-995D055D79DA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AE8474D-4895-4624-AED8-3085603213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56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97FBC3D-7858-4C69-9252-D14FF8AE8154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103AC0A-C09E-4A2E-A10A-6626395A53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18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A1EE07-7758-44EA-ACDB-B8225BFDEFB7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8DE28E5-3BD9-4A69-804D-2E90354EFB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8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A071D90-001D-478C-A4B9-874532661E97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D2656E8-5BE6-4778-AEBB-6F95E95CA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13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E3DB2B-6DE1-4D89-B5F1-D9B39FD7F518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F3DC665-B8AA-44C3-A38C-D4FA75D967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77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22098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XXXXXXXX:</a:t>
            </a:r>
            <a:br>
              <a:rPr lang="en-US" altLang="en-US" smtClean="0"/>
            </a:br>
            <a:r>
              <a:rPr lang="en-US" altLang="en-US" smtClean="0"/>
              <a:t>Your Paper Title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0D11B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0D11BD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0D11BD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0D11BD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0D11BD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rgbClr val="0D11BD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rgbClr val="0D11BD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rgbClr val="0D11BD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rgbClr val="0D11BD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B3C7EB"/>
            </a:gs>
            <a:gs pos="5000">
              <a:srgbClr val="C2D1ED"/>
            </a:gs>
            <a:gs pos="24001">
              <a:srgbClr val="FFFFFF"/>
            </a:gs>
            <a:gs pos="48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4572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mailto:sas-l@listserv.uga.edu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mailto:Matise.Joe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dirty="0" smtClean="0">
                <a:solidFill>
                  <a:schemeClr val="tx2"/>
                </a:solidFill>
              </a:rPr>
              <a:t/>
            </a:r>
            <a:br>
              <a:rPr lang="en-US" altLang="en-US" sz="4400" dirty="0" smtClean="0">
                <a:solidFill>
                  <a:schemeClr val="tx2"/>
                </a:solidFill>
              </a:rPr>
            </a:br>
            <a:r>
              <a:rPr lang="en-US" altLang="en-US" sz="4000" dirty="0" smtClean="0">
                <a:solidFill>
                  <a:schemeClr val="tx2"/>
                </a:solidFill>
              </a:rPr>
              <a:t>Writing Code With Your Data:</a:t>
            </a:r>
            <a:br>
              <a:rPr lang="en-US" altLang="en-US" sz="4000" dirty="0" smtClean="0">
                <a:solidFill>
                  <a:schemeClr val="tx2"/>
                </a:solidFill>
              </a:rPr>
            </a:br>
            <a:r>
              <a:rPr lang="en-US" altLang="en-US" sz="4000" dirty="0" smtClean="0">
                <a:solidFill>
                  <a:schemeClr val="tx2"/>
                </a:solidFill>
              </a:rPr>
              <a:t>Basics of Data-Driven</a:t>
            </a:r>
            <a:br>
              <a:rPr lang="en-US" altLang="en-US" sz="4000" dirty="0" smtClean="0">
                <a:solidFill>
                  <a:schemeClr val="tx2"/>
                </a:solidFill>
              </a:rPr>
            </a:br>
            <a:r>
              <a:rPr lang="en-US" altLang="en-US" sz="4000" dirty="0" smtClean="0">
                <a:solidFill>
                  <a:schemeClr val="tx2"/>
                </a:solidFill>
              </a:rPr>
              <a:t> Programming Techniques</a:t>
            </a:r>
          </a:p>
        </p:txBody>
      </p:sp>
      <p:sp>
        <p:nvSpPr>
          <p:cNvPr id="25603" name="Subtitle 4"/>
          <p:cNvSpPr>
            <a:spLocks noGrp="1"/>
          </p:cNvSpPr>
          <p:nvPr>
            <p:ph type="subTitle" idx="1"/>
          </p:nvPr>
        </p:nvSpPr>
        <p:spPr bwMode="auto">
          <a:xfrm>
            <a:off x="685800" y="4495800"/>
            <a:ext cx="7772400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en-US" sz="3600" smtClean="0">
                <a:solidFill>
                  <a:schemeClr val="accent1"/>
                </a:solidFill>
              </a:rPr>
              <a:t>Joe Matise</a:t>
            </a:r>
          </a:p>
          <a:p>
            <a:pPr eaLnBrk="1" hangingPunct="1"/>
            <a:r>
              <a:rPr lang="en-US" altLang="en-US" sz="2800" smtClean="0">
                <a:solidFill>
                  <a:schemeClr val="accent1"/>
                </a:solidFill>
              </a:rPr>
              <a:t>NORC at the University of Chicago</a:t>
            </a:r>
          </a:p>
          <a:p>
            <a:pPr eaLnBrk="1" hangingPunct="1"/>
            <a:r>
              <a:rPr lang="en-US" altLang="en-US" sz="2800" smtClean="0">
                <a:solidFill>
                  <a:schemeClr val="accent1"/>
                </a:solidFill>
              </a:rPr>
              <a:t>https://github.com/snoopy369/SESUG-2016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an External 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 bwMode="auto">
          <a:xfrm>
            <a:off x="4419600" y="1820863"/>
            <a:ext cx="4648200" cy="4732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prdsal2_regions;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sashelp.prdsal2;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(country);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'Mexico'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'Canada'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'Ontario'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'Quebec'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'U.S.A.'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'New York'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'Illinois'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'North Carolina'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'Texas'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'Florida'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endParaRPr lang="en-US" altLang="en-US" sz="140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...</a:t>
            </a:r>
            <a:endParaRPr lang="en-US" altLang="en-US" sz="1400" b="1" smtClean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t="29070" r="56252"/>
          <a:stretch>
            <a:fillRect/>
          </a:stretch>
        </p:blipFill>
        <p:spPr bwMode="auto">
          <a:xfrm>
            <a:off x="533400" y="1676400"/>
            <a:ext cx="3048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581400" y="3810000"/>
            <a:ext cx="838200" cy="0"/>
          </a:xfrm>
          <a:prstGeom prst="straightConnector1">
            <a:avLst/>
          </a:prstGeom>
          <a:ln w="508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an External File, cont.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752600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libname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mydata xlsx 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"C:\Users\matise-joe\Documents\SESUG2016 BB229 Data.xlsx"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=mydata.states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=states;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country state;</a:t>
            </a: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=sashelp.prdsal2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=prdsal2;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country state;</a:t>
            </a: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prdsal2_regions;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merge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prdsal2 states;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country state;</a:t>
            </a: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an External File, cont.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1798638"/>
            <a:ext cx="8229600" cy="47545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Other options for adding the information: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Format (use CNTLIN option)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Hash table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SQL (JOIN or UPDATE)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Set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Importing Formats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10200" y="1905000"/>
            <a:ext cx="4572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format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regionf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'Mexico'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'Canada East'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'Canada West'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'U.S.A. East'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'U.S.A. Midwest'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'U.S.A. South'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7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'U.S.A. West'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Other=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 '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;</a:t>
            </a: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7" r="81876" b="1295"/>
          <a:stretch>
            <a:fillRect/>
          </a:stretch>
        </p:blipFill>
        <p:spPr bwMode="auto">
          <a:xfrm>
            <a:off x="1219200" y="1898650"/>
            <a:ext cx="2209800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733800" y="3886200"/>
            <a:ext cx="1676400" cy="0"/>
          </a:xfrm>
          <a:prstGeom prst="straightConnector1">
            <a:avLst/>
          </a:prstGeom>
          <a:ln w="508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Importing Formats, cont.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43200" y="1905000"/>
            <a:ext cx="45720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for_format;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mydata.regions;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start   = region;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 = name;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fmtname = 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'REGIONF'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_n_=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  hlo=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'o'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' '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format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cntlin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=for_format;</a:t>
            </a: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7400" y="3429000"/>
            <a:ext cx="22860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5562600" y="3810000"/>
            <a:ext cx="152400" cy="13716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Calling a Repeated Macro:</a:t>
            </a:r>
            <a:b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Control File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1798638"/>
            <a:ext cx="8229600" cy="475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Tx/>
              <a:buChar char="-"/>
            </a:pPr>
            <a:r>
              <a:rPr lang="en-US" altLang="en-US" b="1" smtClean="0">
                <a:solidFill>
                  <a:schemeClr val="tx2"/>
                </a:solidFill>
              </a:rPr>
              <a:t>Write a macro for the section of repeated code, with parameters for the portions that change</a:t>
            </a:r>
          </a:p>
          <a:p>
            <a:pPr lvl="1" eaLnBrk="1" hangingPunct="1">
              <a:lnSpc>
                <a:spcPct val="150000"/>
              </a:lnSpc>
              <a:buFontTx/>
              <a:buChar char="-"/>
            </a:pPr>
            <a:r>
              <a:rPr lang="en-US" altLang="en-US" b="1" smtClean="0">
                <a:solidFill>
                  <a:schemeClr val="tx2"/>
                </a:solidFill>
              </a:rPr>
              <a:t>Store the information needed to populate those parameters in an external file (such as excel)</a:t>
            </a:r>
          </a:p>
          <a:p>
            <a:pPr lvl="1" eaLnBrk="1" hangingPunct="1">
              <a:lnSpc>
                <a:spcPct val="150000"/>
              </a:lnSpc>
              <a:buFontTx/>
              <a:buChar char="-"/>
            </a:pPr>
            <a:r>
              <a:rPr lang="en-US" altLang="en-US" b="1" smtClean="0">
                <a:solidFill>
                  <a:schemeClr val="tx2"/>
                </a:solidFill>
              </a:rPr>
              <a:t>Call the macro programmatically from the data in the external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Calling a Repeated Macro, cont.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90500" y="1211263"/>
            <a:ext cx="8763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%macro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run_region_report(region=, to=);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title 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"Report of Sales for #byval(region) – attn: &amp;to."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proc report data=prdsal2_regions nowd spanrows;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where region=&amp;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</a:rPr>
              <a:t>region.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by region;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format region 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</a:rPr>
              <a:t>REGIONF.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columns prodtype year month actual predict net_projections;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define prodtype/group;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define month/group order=data;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define year/group;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define actual/analysis sum;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define predict/analysis sum;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define net_projections/computed;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compute net_projections;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  net_projections = actual.sum - predict.sum;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endcomp;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break after year/summarize page;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</a:p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</a:rPr>
              <a:t>%mend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run_region_report;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algn="ctr" eaLnBrk="1" hangingPunct="1"/>
            <a:r>
              <a:rPr lang="en-US" alt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Calling a Repeated Macro, cont.</a:t>
            </a:r>
          </a:p>
        </p:txBody>
      </p:sp>
      <p:pic>
        <p:nvPicPr>
          <p:cNvPr id="4198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0" r="58125" b="43024"/>
          <a:stretch>
            <a:fillRect/>
          </a:stretch>
        </p:blipFill>
        <p:spPr bwMode="auto">
          <a:xfrm>
            <a:off x="1828800" y="1752600"/>
            <a:ext cx="5105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52400" y="3200400"/>
            <a:ext cx="8686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sql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cats(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'%</a:t>
            </a:r>
            <a:r>
              <a:rPr lang="en-US" alt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run_region_report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(region='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region,</a:t>
            </a:r>
            <a:r>
              <a:rPr lang="en-US" alt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',to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=%</a:t>
            </a:r>
            <a:r>
              <a:rPr lang="en-US" alt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nrbquote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('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director,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'-'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,title,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'))'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report_list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separated by 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 '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mydata.regions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;</a:t>
            </a:r>
          </a:p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dirty="0" err="1">
                <a:solidFill>
                  <a:srgbClr val="008080"/>
                </a:solidFill>
                <a:latin typeface="Courier New" panose="02070309020205020404" pitchFamily="49" charset="0"/>
              </a:rPr>
              <a:t>report_list</a:t>
            </a: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2667000" y="2165350"/>
            <a:ext cx="1447800" cy="1339850"/>
          </a:xfrm>
          <a:prstGeom prst="rect">
            <a:avLst/>
          </a:prstGeom>
          <a:solidFill>
            <a:srgbClr val="FFCC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14800" y="2165350"/>
            <a:ext cx="1098550" cy="13398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13350" y="2165350"/>
            <a:ext cx="1676400" cy="1339850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13375" y="4114800"/>
            <a:ext cx="835025" cy="228600"/>
          </a:xfrm>
          <a:prstGeom prst="rect">
            <a:avLst/>
          </a:prstGeom>
          <a:solidFill>
            <a:srgbClr val="FFCC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62000" y="4343400"/>
            <a:ext cx="1146175" cy="260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06663" y="4378325"/>
            <a:ext cx="835025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Other Tricks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1905000"/>
            <a:ext cx="8229600" cy="422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Other methods of writing code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CALL EXECUTE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%INCLUDE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Summary PROCs can be helpful in writing code (FREQ, MEANS)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Dictionary Tables/Views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450757"/>
          </a:xfrm>
        </p:spPr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Takeaways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2057400"/>
            <a:ext cx="8229600" cy="4068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Data-driven code is easier, simpler, faster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Look for opportunities to move to data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Keep learning new tools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Data consistency becomes key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Don’t over-complicate!</a:t>
            </a:r>
            <a:endParaRPr lang="en-US" altLang="en-US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Data-Driven Programming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What is Data Driven Programming?</a:t>
            </a:r>
          </a:p>
          <a:p>
            <a:pPr eaLnBrk="1" hangingPunct="1"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Moving information out of code, into data</a:t>
            </a:r>
          </a:p>
          <a:p>
            <a:pPr eaLnBrk="1" hangingPunct="1">
              <a:defRPr/>
            </a:pPr>
            <a:endParaRPr lang="en-US" altLang="en-US" b="1" dirty="0" smtClean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t="20930" r="41251" b="48837"/>
          <a:stretch>
            <a:fillRect/>
          </a:stretch>
        </p:blipFill>
        <p:spPr bwMode="auto">
          <a:xfrm>
            <a:off x="2019300" y="3124200"/>
            <a:ext cx="4572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2" r="79375" b="24419"/>
          <a:stretch>
            <a:fillRect/>
          </a:stretch>
        </p:blipFill>
        <p:spPr bwMode="auto">
          <a:xfrm>
            <a:off x="914400" y="3154363"/>
            <a:ext cx="2514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39534" r="45625" b="19768"/>
          <a:stretch>
            <a:fillRect/>
          </a:stretch>
        </p:blipFill>
        <p:spPr bwMode="auto">
          <a:xfrm>
            <a:off x="4038600" y="3306763"/>
            <a:ext cx="4114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Questions?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2209800"/>
            <a:ext cx="8229600" cy="3916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Further reading (list in paper)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Contact author: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SAS-L (</a:t>
            </a:r>
            <a:r>
              <a:rPr lang="en-US" altLang="en-US" dirty="0" smtClean="0">
                <a:solidFill>
                  <a:schemeClr val="tx2"/>
                </a:solidFill>
                <a:hlinkClick r:id="rId2"/>
              </a:rPr>
              <a:t>sas-l@listserv.uga.edu</a:t>
            </a:r>
            <a:r>
              <a:rPr lang="en-US" altLang="en-US" dirty="0" smtClean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Stack Overflow (</a:t>
            </a:r>
            <a:r>
              <a:rPr lang="en-US" altLang="en-US" dirty="0" smtClean="0">
                <a:solidFill>
                  <a:schemeClr val="tx2"/>
                </a:solidFill>
                <a:hlinkClick r:id="rId3"/>
              </a:rPr>
              <a:t>www.stackoverflow.com</a:t>
            </a:r>
            <a:r>
              <a:rPr lang="en-US" altLang="en-US" dirty="0" smtClean="0">
                <a:solidFill>
                  <a:schemeClr val="tx2"/>
                </a:solidFill>
              </a:rPr>
              <a:t>)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Email (</a:t>
            </a:r>
            <a:r>
              <a:rPr lang="en-US" altLang="en-US" dirty="0" smtClean="0">
                <a:solidFill>
                  <a:schemeClr val="tx2"/>
                </a:solidFill>
                <a:hlinkClick r:id="rId4"/>
              </a:rPr>
              <a:t>Matise.Joe@gmail.com</a:t>
            </a:r>
            <a:r>
              <a:rPr lang="en-US" altLang="en-US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Thanks!</a:t>
            </a:r>
            <a:endParaRPr lang="en-US" altLang="en-US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Data-Driven Programming?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2362200"/>
            <a:ext cx="8229600" cy="3763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Less maintenance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Shorter and simpler </a:t>
            </a:r>
            <a:r>
              <a:rPr lang="en-US" altLang="en-US" b="1" dirty="0">
                <a:solidFill>
                  <a:schemeClr val="tx2"/>
                </a:solidFill>
              </a:rPr>
              <a:t>c</a:t>
            </a:r>
            <a:r>
              <a:rPr lang="en-US" altLang="en-US" b="1" dirty="0" smtClean="0">
                <a:solidFill>
                  <a:schemeClr val="tx2"/>
                </a:solidFill>
              </a:rPr>
              <a:t>ode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Easier to understand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Run, maintained by non-programmer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b="1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Not Data-Driven Programming?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2362200"/>
            <a:ext cx="8229600" cy="3763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Enjoy typing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Job </a:t>
            </a:r>
            <a:r>
              <a:rPr lang="en-US" altLang="en-US" b="1" dirty="0" smtClean="0">
                <a:solidFill>
                  <a:schemeClr val="tx2"/>
                </a:solidFill>
              </a:rPr>
              <a:t>Security</a:t>
            </a:r>
            <a:endParaRPr lang="en-US" altLang="en-US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en-US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en-US" b="1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Example</a:t>
            </a:r>
          </a:p>
        </p:txBody>
      </p:sp>
      <p:pic>
        <p:nvPicPr>
          <p:cNvPr id="29699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5" t="10999" r="17592" b="22778"/>
          <a:stretch>
            <a:fillRect/>
          </a:stretch>
        </p:blipFill>
        <p:spPr bwMode="auto">
          <a:xfrm>
            <a:off x="1296988" y="1752600"/>
            <a:ext cx="6016625" cy="4535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Example (cont)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1798638"/>
            <a:ext cx="8229600" cy="475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b="1" smtClean="0">
                <a:solidFill>
                  <a:schemeClr val="tx2"/>
                </a:solidFill>
              </a:rPr>
              <a:t>Uses data from SASHELP.PRDSAL2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smtClean="0">
                <a:solidFill>
                  <a:schemeClr val="tx2"/>
                </a:solidFill>
              </a:rPr>
              <a:t>Summarize ACTUAL and PREDICT by PRODTYPE, MONTH, YEAR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smtClean="0">
                <a:solidFill>
                  <a:schemeClr val="tx2"/>
                </a:solidFill>
              </a:rPr>
              <a:t>Separate report per COUNTRY, with some grouping to define REGIONs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Example: Initial Code</a:t>
            </a:r>
          </a:p>
        </p:txBody>
      </p:sp>
      <p:sp>
        <p:nvSpPr>
          <p:cNvPr id="31747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1798638"/>
            <a:ext cx="8229600" cy="475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prdsal2_regions;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sashelp.prdsal2;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(country);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'Mexico'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'Canada'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'Ontario'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'Quebec'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'U.S.A.'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'New York'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'Illinois'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state in (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'North Carolina'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'Texas'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400" smtClean="0">
                <a:solidFill>
                  <a:srgbClr val="800080"/>
                </a:solidFill>
                <a:latin typeface="Courier New" panose="02070309020205020404" pitchFamily="49" charset="0"/>
              </a:rPr>
              <a:t>'Florida'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altLang="en-US" sz="14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7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otherwise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400" b="1" smtClean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286000"/>
            <a:ext cx="6858000" cy="3886200"/>
          </a:xfrm>
          <a:prstGeom prst="rect">
            <a:avLst/>
          </a:prstGeom>
          <a:solidFill>
            <a:srgbClr val="FFFF00">
              <a:alpha val="30000"/>
            </a:srgbClr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67200" y="1152525"/>
            <a:ext cx="2819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4436269" y="1810544"/>
            <a:ext cx="598487" cy="32702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Example: Initial Code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1798637"/>
            <a:ext cx="8229600" cy="4754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regionf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'Mexico'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'Canada East'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'Canada West'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'U.S.A. East'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'U.S.A. Midwest'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'U.S.A. South'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'U.S.A. West'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Other=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 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nobyline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"Report of Sales for Mexico – </a:t>
            </a:r>
            <a:r>
              <a:rPr lang="en-US" sz="1400" dirty="0" err="1">
                <a:solidFill>
                  <a:srgbClr val="800080"/>
                </a:solidFill>
                <a:latin typeface="Courier New" panose="02070309020205020404" pitchFamily="49" charset="0"/>
              </a:rPr>
              <a:t>attn: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 Sandra Jimenez, VP Sales, Mexico City</a:t>
            </a:r>
            <a:r>
              <a:rPr lang="en-US" sz="1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report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=prdsal2_regions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nowd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spanrows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region=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region;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region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REGIONF.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year month actual predict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net_projections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month/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=data;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year/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actual/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analysis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predict/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analysis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net_projections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computed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net_projections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net_projections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actual.sum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predict.sum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endcomp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after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year/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summarize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1981200" cy="2133600"/>
          </a:xfrm>
          <a:prstGeom prst="rect">
            <a:avLst/>
          </a:prstGeom>
          <a:solidFill>
            <a:srgbClr val="FFFF00">
              <a:alpha val="30000"/>
            </a:srgbClr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105400"/>
            <a:ext cx="3810000" cy="1066800"/>
          </a:xfrm>
          <a:prstGeom prst="rect">
            <a:avLst/>
          </a:prstGeom>
          <a:solidFill>
            <a:srgbClr val="FFFF00">
              <a:alpha val="30000"/>
            </a:srgbClr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2286000"/>
            <a:ext cx="4114800" cy="533400"/>
          </a:xfrm>
          <a:prstGeom prst="rect">
            <a:avLst/>
          </a:prstGeom>
          <a:solidFill>
            <a:srgbClr val="FFFF00">
              <a:alpha val="30000"/>
            </a:srgbClr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00400" y="3181350"/>
            <a:ext cx="2819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2956719" y="4252119"/>
            <a:ext cx="1401762" cy="304800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590800" y="2971800"/>
            <a:ext cx="609600" cy="37306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6" idx="1"/>
          </p:cNvCxnSpPr>
          <p:nvPr/>
        </p:nvCxnSpPr>
        <p:spPr>
          <a:xfrm rot="5400000" flipH="1" flipV="1">
            <a:off x="3762375" y="2600325"/>
            <a:ext cx="704850" cy="60960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algn="ctr" eaLnBrk="1" hangingPunct="1"/>
            <a:r>
              <a:rPr lang="en-US" altLang="en-US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an External File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1798638"/>
            <a:ext cx="8229600" cy="475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b="1" smtClean="0">
                <a:solidFill>
                  <a:schemeClr val="tx2"/>
                </a:solidFill>
              </a:rPr>
              <a:t>Store relationships like Country &lt;-&gt; Region in a data file rather than in code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smtClean="0">
                <a:solidFill>
                  <a:schemeClr val="tx2"/>
                </a:solidFill>
              </a:rPr>
              <a:t>Easier to maintain relationships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smtClean="0">
                <a:solidFill>
                  <a:schemeClr val="tx2"/>
                </a:solidFill>
              </a:rPr>
              <a:t>Easier to see relationships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smtClean="0">
                <a:solidFill>
                  <a:schemeClr val="tx2"/>
                </a:solidFill>
              </a:rPr>
              <a:t>Code itself is simplified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SUG2015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SUG2015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949</Words>
  <Application>Microsoft Office PowerPoint</Application>
  <PresentationFormat>On-screen Show (4:3)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Arial</vt:lpstr>
      <vt:lpstr>Arial Black</vt:lpstr>
      <vt:lpstr>Verdana</vt:lpstr>
      <vt:lpstr>Courier New</vt:lpstr>
      <vt:lpstr>SESUG2015_title</vt:lpstr>
      <vt:lpstr>SESUG2015_slide</vt:lpstr>
      <vt:lpstr>Retrospect</vt:lpstr>
      <vt:lpstr> Writing Code With Your Data: Basics of Data-Driven  Programming Techniques</vt:lpstr>
      <vt:lpstr>Data-Driven Programming</vt:lpstr>
      <vt:lpstr>Why Data-Driven Programming?</vt:lpstr>
      <vt:lpstr>Why Not Data-Driven Programming?</vt:lpstr>
      <vt:lpstr>Our Example</vt:lpstr>
      <vt:lpstr>Our Example (cont)</vt:lpstr>
      <vt:lpstr>Our Example: Initial Code</vt:lpstr>
      <vt:lpstr>Our Example: Initial Code</vt:lpstr>
      <vt:lpstr>Using an External File</vt:lpstr>
      <vt:lpstr>Using an External File</vt:lpstr>
      <vt:lpstr>Using an External File, cont.</vt:lpstr>
      <vt:lpstr>Using an External File, cont.</vt:lpstr>
      <vt:lpstr>Importing Formats</vt:lpstr>
      <vt:lpstr>Importing Formats, cont.</vt:lpstr>
      <vt:lpstr>Calling a Repeated Macro: A Control File</vt:lpstr>
      <vt:lpstr>Calling a Repeated Macro, cont.</vt:lpstr>
      <vt:lpstr>Calling a Repeated Macro, cont.</vt:lpstr>
      <vt:lpstr>Some Other Tricks</vt:lpstr>
      <vt:lpstr>Takeaways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Bowden Analytics</dc:creator>
  <cp:lastModifiedBy>Joe Matise</cp:lastModifiedBy>
  <cp:revision>42</cp:revision>
  <dcterms:created xsi:type="dcterms:W3CDTF">2014-10-07T02:26:46Z</dcterms:created>
  <dcterms:modified xsi:type="dcterms:W3CDTF">2018-09-11T02:45:23Z</dcterms:modified>
</cp:coreProperties>
</file>