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7" r:id="rId3"/>
    <p:sldId id="257" r:id="rId4"/>
    <p:sldId id="265" r:id="rId5"/>
    <p:sldId id="269" r:id="rId6"/>
    <p:sldId id="270" r:id="rId7"/>
    <p:sldId id="272" r:id="rId8"/>
    <p:sldId id="271" r:id="rId9"/>
    <p:sldId id="268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44C"/>
    <a:srgbClr val="DB812E"/>
    <a:srgbClr val="C6234C"/>
    <a:srgbClr val="00A581"/>
    <a:srgbClr val="BD3B55"/>
    <a:srgbClr val="294665"/>
    <a:srgbClr val="19BBB7"/>
    <a:srgbClr val="08649C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8" autoAdjust="0"/>
    <p:restoredTop sz="97210" autoAdjust="0"/>
  </p:normalViewPr>
  <p:slideViewPr>
    <p:cSldViewPr snapToGrid="0" snapToObjects="1" showGuides="1">
      <p:cViewPr varScale="1">
        <p:scale>
          <a:sx n="95" d="100"/>
          <a:sy n="95" d="100"/>
        </p:scale>
        <p:origin x="66" y="66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17" d="100"/>
          <a:sy n="117" d="100"/>
        </p:scale>
        <p:origin x="5032" y="552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2018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2018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94422" y="8981134"/>
            <a:ext cx="7046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773321"/>
            <a:ext cx="7891272" cy="3885991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- Mountai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night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5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55688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969461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6364" y="1362752"/>
            <a:ext cx="7891272" cy="3358896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31436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6008"/>
            <a:ext cx="9144000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0635782"/>
            <a:ext cx="3749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20788182"/>
            <a:ext cx="3749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36" r:id="rId2"/>
    <p:sldLayoutId id="2147483927" r:id="rId3"/>
    <p:sldLayoutId id="2147483981" r:id="rId4"/>
    <p:sldLayoutId id="2147483928" r:id="rId5"/>
    <p:sldLayoutId id="2147483929" r:id="rId6"/>
    <p:sldLayoutId id="2147483982" r:id="rId7"/>
    <p:sldLayoutId id="2147483930" r:id="rId8"/>
    <p:sldLayoutId id="2147483931" r:id="rId9"/>
    <p:sldLayoutId id="2147483980" r:id="rId10"/>
    <p:sldLayoutId id="2147483935" r:id="rId11"/>
    <p:sldLayoutId id="2147483941" r:id="rId12"/>
    <p:sldLayoutId id="2147483963" r:id="rId13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defRPr sz="28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3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100000"/>
        <a:buFont typeface="Arial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kikalat.deviantart.com/art/ACEO-Year-of-steam-20419186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8479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6364" y="1036984"/>
            <a:ext cx="7891272" cy="811304"/>
          </a:xfrm>
        </p:spPr>
        <p:txBody>
          <a:bodyPr/>
          <a:lstStyle/>
          <a:p>
            <a:r>
              <a:rPr lang="en-US" b="1" cap="all" dirty="0"/>
              <a:t>Numeric Precision in Excel and SAS®:  </a:t>
            </a:r>
            <a:br>
              <a:rPr lang="en-US" b="1" cap="all" dirty="0"/>
            </a:br>
            <a:r>
              <a:rPr lang="en-US" b="1" cap="all" dirty="0"/>
              <a:t>Similar Problem, Different Solution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 flipH="1">
            <a:off x="626364" y="3106939"/>
            <a:ext cx="7891272" cy="274320"/>
          </a:xfrm>
          <a:prstGeom prst="rect">
            <a:avLst/>
          </a:prstGeom>
        </p:spPr>
        <p:txBody>
          <a:bodyPr/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5F9A4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Joe Matise, NORC at the University of Chicago</a:t>
            </a: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26364" y="1644905"/>
            <a:ext cx="7891272" cy="2297176"/>
          </a:xfrm>
          <a:prstGeom prst="rect">
            <a:avLst/>
          </a:prstGeom>
        </p:spPr>
        <p:txBody>
          <a:bodyPr/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5F9A4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02998"/>
            <a:ext cx="9144000" cy="584775"/>
          </a:xfrm>
        </p:spPr>
        <p:txBody>
          <a:bodyPr/>
          <a:lstStyle/>
          <a:p>
            <a:r>
              <a:rPr lang="en-US" b="1" cap="all" dirty="0" smtClean="0"/>
              <a:t>Numeric Precision in Excel and SAS®: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cap="all" dirty="0"/>
              <a:t>Similar Problem, Different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150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Precision in Excel and SAS®: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Similar Problem, Different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166" y="1962226"/>
            <a:ext cx="946743" cy="946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08" y="1972274"/>
            <a:ext cx="1018705" cy="947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3024" y="2251031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IEEE-754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 flipV="1">
            <a:off x="5309454" y="2435598"/>
            <a:ext cx="998712" cy="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7" idx="3"/>
          </p:cNvCxnSpPr>
          <p:nvPr/>
        </p:nvCxnSpPr>
        <p:spPr>
          <a:xfrm flipH="1">
            <a:off x="2974313" y="2435697"/>
            <a:ext cx="998711" cy="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9771" y="3321057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Standard:</a:t>
            </a:r>
          </a:p>
          <a:p>
            <a:pPr algn="r"/>
            <a:r>
              <a:rPr lang="en-US" dirty="0" smtClean="0"/>
              <a:t>2^53: 9,007,199,254,740,992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913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Precision in Excel and SAS®: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Similar Problem, Different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166" y="1962226"/>
            <a:ext cx="946743" cy="946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3024" y="2251031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IEEE-754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 flipV="1">
            <a:off x="5309454" y="2435598"/>
            <a:ext cx="998712" cy="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2974313" y="2435697"/>
            <a:ext cx="998711" cy="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26280" y="3138317"/>
            <a:ext cx="4401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Maximum Displayed: </a:t>
            </a:r>
            <a:r>
              <a:rPr lang="en-US" dirty="0"/>
              <a:t>9,007,199,254,740,992</a:t>
            </a:r>
          </a:p>
          <a:p>
            <a:pPr algn="r"/>
            <a:r>
              <a:rPr lang="en-US" dirty="0" smtClean="0"/>
              <a:t>     Maximum Stored: </a:t>
            </a:r>
            <a:r>
              <a:rPr lang="en-US" dirty="0"/>
              <a:t>9,007,199,254,740,992</a:t>
            </a:r>
          </a:p>
          <a:p>
            <a:pPr algn="ctr"/>
            <a:r>
              <a:rPr lang="en-US" dirty="0" smtClean="0"/>
              <a:t>Treatment of Overflow: </a:t>
            </a:r>
            <a:r>
              <a:rPr lang="en-US" dirty="0" smtClean="0"/>
              <a:t>Display as stored</a:t>
            </a:r>
            <a:endParaRPr lang="en-US" dirty="0" smtClean="0"/>
          </a:p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01" y="1972719"/>
            <a:ext cx="990063" cy="9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22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Precision in Excel and SAS®: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Similar Problem, Different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3024" y="2251031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IEEE-754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309454" y="2435598"/>
            <a:ext cx="998712" cy="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2974313" y="2435697"/>
            <a:ext cx="998711" cy="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9560" y="3083786"/>
            <a:ext cx="4335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Maximum Displayed:    999,999,999,999,999</a:t>
            </a:r>
          </a:p>
          <a:p>
            <a:pPr algn="r"/>
            <a:r>
              <a:rPr lang="en-US" dirty="0" smtClean="0"/>
              <a:t>     Maximum Stored: 9,007,199,254,740,992</a:t>
            </a:r>
            <a:endParaRPr lang="en-US" dirty="0"/>
          </a:p>
          <a:p>
            <a:pPr algn="ctr"/>
            <a:r>
              <a:rPr lang="en-US" dirty="0" smtClean="0"/>
              <a:t>Treatment of Overflow: </a:t>
            </a:r>
            <a:r>
              <a:rPr lang="en-US" dirty="0" smtClean="0"/>
              <a:t>Round display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08" y="1972274"/>
            <a:ext cx="1018705" cy="947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66" y="1961880"/>
            <a:ext cx="947633" cy="9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46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Precision in Excel and SAS®: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Similar Problem, Different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3024" y="1316537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IEEE-754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309454" y="1501104"/>
            <a:ext cx="998712" cy="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2974313" y="1501203"/>
            <a:ext cx="998711" cy="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08" y="1037780"/>
            <a:ext cx="1018705" cy="947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66" y="1027386"/>
            <a:ext cx="947633" cy="9476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54472"/>
              </p:ext>
            </p:extLst>
          </p:nvPr>
        </p:nvGraphicFramePr>
        <p:xfrm>
          <a:off x="1955608" y="2169980"/>
          <a:ext cx="5470123" cy="1933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781"/>
                <a:gridCol w="1824286"/>
                <a:gridCol w="1466528"/>
                <a:gridCol w="1466528"/>
              </a:tblGrid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Equation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=2^49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562949953421312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562949953421312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562949953421312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=2^50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1125899906842620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1125899906842624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1125899906842624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=2^51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2251799813685250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225179981368248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225179981368248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=2^52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4503599627370500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4503599627370496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4503599627370496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=2^53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9007199254740990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+mn-lt"/>
                        </a:rPr>
                        <a:t>9007199254740992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+mn-lt"/>
                        </a:rPr>
                        <a:t>9007199254740992</a:t>
                      </a:r>
                    </a:p>
                  </a:txBody>
                  <a:tcPr marL="9525" marR="9525" marT="9525" marB="0" anchor="b"/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=2^53 + 1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9007199254740990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9007199254740993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+mn-lt"/>
                        </a:rPr>
                        <a:t>9007199254740992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4031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Precision in Excel and SAS®: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Similar Problem, Different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530" y="1039290"/>
            <a:ext cx="75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Conclusion:</a:t>
            </a:r>
          </a:p>
          <a:p>
            <a:pPr algn="ctr"/>
            <a:r>
              <a:rPr lang="en-US" dirty="0" smtClean="0"/>
              <a:t>Be careful dealing with numbers near 2^53!</a:t>
            </a:r>
          </a:p>
        </p:txBody>
      </p:sp>
      <p:sp>
        <p:nvSpPr>
          <p:cNvPr id="7" name="AutoShape 2" descr="https://orig00.deviantart.net/6117/f/2011/099/7/4/aceo_year_of_steam_by_nikikalat-d3dkjg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700" y="1842090"/>
            <a:ext cx="3756568" cy="27259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2154" y="3398513"/>
            <a:ext cx="20096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Niki </a:t>
            </a:r>
            <a:r>
              <a:rPr lang="en-US" sz="1400" dirty="0" err="1" smtClean="0"/>
              <a:t>Kalat</a:t>
            </a:r>
            <a:r>
              <a:rPr lang="en-US" sz="1400" dirty="0"/>
              <a:t> (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nikikalat.deviantart.com/art/ACEO-Year-of-steam-204191860</a:t>
            </a:r>
            <a:r>
              <a:rPr lang="en-US" sz="1400" dirty="0" smtClean="0"/>
              <a:t>) </a:t>
            </a:r>
          </a:p>
          <a:p>
            <a:r>
              <a:rPr lang="en-US" sz="1400" dirty="0" smtClean="0"/>
              <a:t>(CC </a:t>
            </a:r>
            <a:r>
              <a:rPr lang="en-US" sz="1400" dirty="0"/>
              <a:t>BY </a:t>
            </a:r>
            <a:r>
              <a:rPr lang="en-US" sz="1400" dirty="0" smtClean="0"/>
              <a:t>3.0)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47023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6364" y="155688"/>
            <a:ext cx="7891272" cy="457200"/>
          </a:xfrm>
        </p:spPr>
        <p:txBody>
          <a:bodyPr/>
          <a:lstStyle/>
          <a:p>
            <a:r>
              <a:rPr lang="en-US" dirty="0"/>
              <a:t>Your Feedback Counts!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534407" y="994069"/>
            <a:ext cx="8075184" cy="628970"/>
          </a:xfrm>
        </p:spPr>
        <p:txBody>
          <a:bodyPr/>
          <a:lstStyle/>
          <a:p>
            <a:r>
              <a:rPr lang="en-US" sz="2400" dirty="0"/>
              <a:t>Don't forget to complete the session survey</a:t>
            </a:r>
            <a:br>
              <a:rPr lang="en-US" sz="2400" dirty="0"/>
            </a:br>
            <a:r>
              <a:rPr lang="en-US" sz="2400" dirty="0"/>
              <a:t>in your conference mobile app.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908758" y="1863508"/>
            <a:ext cx="7326483" cy="2251981"/>
          </a:xfrm>
        </p:spPr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Go to the Agenda icon in the conference app.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Find this session title and select it. 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On the Sessions page, scroll down to Surveys and select the name of the survey. 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Complete the survey and click Finish. 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Global Forum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C1EFCE6E-4A51-8F45-86D3-D8C239ACF85F}" vid="{C711A0A3-BFA7-1C4B-88B4-5E2549CF554C}"/>
    </a:ext>
  </a:extLst>
</a:theme>
</file>

<file path=ppt/theme/theme2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263</Words>
  <Application>Microsoft Office PowerPoint</Application>
  <PresentationFormat>On-screen Show (16:9)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Copperplate Gothic Bold</vt:lpstr>
      <vt:lpstr>SAS Global Forum</vt:lpstr>
      <vt:lpstr>PowerPoint Presentation</vt:lpstr>
      <vt:lpstr>Numeric Precision in Excel and SAS®:   Similar Problem, Different Solution</vt:lpstr>
      <vt:lpstr>Numeric Precision in Excel and SAS®:  </vt:lpstr>
      <vt:lpstr>Numeric Precision in Excel and SAS®: </vt:lpstr>
      <vt:lpstr>Numeric Precision in Excel and SAS®: </vt:lpstr>
      <vt:lpstr>Numeric Precision in Excel and SAS®: </vt:lpstr>
      <vt:lpstr>Numeric Precision in Excel and SAS®: </vt:lpstr>
      <vt:lpstr>Numeric Precision in Excel and SAS®: </vt:lpstr>
      <vt:lpstr>Your Feedback Counts!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2017-01-12T19:36:50Z</dcterms:created>
  <dcterms:modified xsi:type="dcterms:W3CDTF">2018-03-23T07:16:51Z</dcterms:modified>
</cp:coreProperties>
</file>