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Lst>
  <p:notesMasterIdLst>
    <p:notesMasterId r:id="rId36"/>
  </p:notesMasterIdLst>
  <p:handoutMasterIdLst>
    <p:handoutMasterId r:id="rId37"/>
  </p:handoutMasterIdLst>
  <p:sldIdLst>
    <p:sldId id="270" r:id="rId5"/>
    <p:sldId id="267" r:id="rId6"/>
    <p:sldId id="265" r:id="rId7"/>
    <p:sldId id="299" r:id="rId8"/>
    <p:sldId id="305" r:id="rId9"/>
    <p:sldId id="278" r:id="rId10"/>
    <p:sldId id="276" r:id="rId11"/>
    <p:sldId id="304" r:id="rId12"/>
    <p:sldId id="277" r:id="rId13"/>
    <p:sldId id="279" r:id="rId14"/>
    <p:sldId id="280" r:id="rId15"/>
    <p:sldId id="281" r:id="rId16"/>
    <p:sldId id="282" r:id="rId17"/>
    <p:sldId id="303" r:id="rId18"/>
    <p:sldId id="283" r:id="rId19"/>
    <p:sldId id="287" r:id="rId20"/>
    <p:sldId id="296" r:id="rId21"/>
    <p:sldId id="284" r:id="rId22"/>
    <p:sldId id="285" r:id="rId23"/>
    <p:sldId id="286" r:id="rId24"/>
    <p:sldId id="297" r:id="rId25"/>
    <p:sldId id="298" r:id="rId26"/>
    <p:sldId id="289" r:id="rId27"/>
    <p:sldId id="290" r:id="rId28"/>
    <p:sldId id="291" r:id="rId29"/>
    <p:sldId id="292" r:id="rId30"/>
    <p:sldId id="293" r:id="rId31"/>
    <p:sldId id="295" r:id="rId32"/>
    <p:sldId id="306" r:id="rId33"/>
    <p:sldId id="274" r:id="rId34"/>
    <p:sldId id="272" r:id="rId35"/>
  </p:sldIdLst>
  <p:sldSz cx="18288000" cy="10287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2" userDrawn="1">
          <p15:clr>
            <a:srgbClr val="A4A3A4"/>
          </p15:clr>
        </p15:guide>
        <p15:guide id="2" pos="5760" userDrawn="1">
          <p15:clr>
            <a:srgbClr val="A4A3A4"/>
          </p15:clr>
        </p15:guide>
        <p15:guide id="3" orient="horz" pos="3238" userDrawn="1">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BDA"/>
    <a:srgbClr val="002C48"/>
    <a:srgbClr val="001A35"/>
    <a:srgbClr val="1F344C"/>
    <a:srgbClr val="009397"/>
    <a:srgbClr val="71256A"/>
    <a:srgbClr val="DB812E"/>
    <a:srgbClr val="C6234C"/>
    <a:srgbClr val="00A581"/>
    <a:srgbClr val="BD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82" autoAdjust="0"/>
    <p:restoredTop sz="36232" autoAdjust="0"/>
  </p:normalViewPr>
  <p:slideViewPr>
    <p:cSldViewPr snapToGrid="0" snapToObjects="1" showGuides="1">
      <p:cViewPr varScale="1">
        <p:scale>
          <a:sx n="19" d="100"/>
          <a:sy n="19" d="100"/>
        </p:scale>
        <p:origin x="2076" y="42"/>
      </p:cViewPr>
      <p:guideLst>
        <p:guide orient="horz" pos="3232"/>
        <p:guide pos="5760"/>
        <p:guide orient="horz" pos="3238"/>
      </p:guideLst>
    </p:cSldViewPr>
  </p:slideViewPr>
  <p:outlineViewPr>
    <p:cViewPr>
      <p:scale>
        <a:sx n="33" d="100"/>
        <a:sy n="33" d="100"/>
      </p:scale>
      <p:origin x="0" y="-103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p:scale>
          <a:sx n="160" d="100"/>
          <a:sy n="160" d="100"/>
        </p:scale>
        <p:origin x="1744"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a:solidFill>
                  <a:srgbClr val="1F344C"/>
                </a:solidFill>
                <a:latin typeface="+mj-lt"/>
              </a:rPr>
              <a:t>SAS</a:t>
            </a:r>
            <a:r>
              <a:rPr lang="en-US" sz="1400" kern="1200" baseline="30000" dirty="0">
                <a:solidFill>
                  <a:srgbClr val="1F344C"/>
                </a:solidFill>
                <a:effectLst/>
                <a:latin typeface="+mj-lt"/>
                <a:ea typeface="+mn-ea"/>
                <a:cs typeface="+mn-cs"/>
              </a:rPr>
              <a:t>®</a:t>
            </a:r>
            <a:r>
              <a:rPr lang="en-US" sz="1600" dirty="0">
                <a:solidFill>
                  <a:srgbClr val="1F344C"/>
                </a:solidFill>
                <a:latin typeface="+mj-lt"/>
              </a:rPr>
              <a:t> </a:t>
            </a:r>
            <a:r>
              <a:rPr lang="en-US" sz="1600" b="1" dirty="0">
                <a:solidFill>
                  <a:srgbClr val="029BDA"/>
                </a:solidFill>
              </a:rPr>
              <a:t>GLOBAL FORUM </a:t>
            </a:r>
            <a:r>
              <a:rPr lang="en-US" sz="1600" dirty="0">
                <a:solidFill>
                  <a:srgbClr val="1F344C"/>
                </a:solidFill>
                <a:latin typeface="+mj-lt"/>
              </a:rPr>
              <a:t>2021</a:t>
            </a:r>
          </a:p>
        </p:txBody>
      </p:sp>
      <p:sp>
        <p:nvSpPr>
          <p:cNvPr id="5" name="Rectangle 4"/>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350" y="1162050"/>
            <a:ext cx="5575300" cy="3135313"/>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p:nvSpPr>
        <p:spPr>
          <a:xfrm>
            <a:off x="4245997" y="8690163"/>
            <a:ext cx="2464904" cy="33855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kern="1200" dirty="0">
                <a:solidFill>
                  <a:srgbClr val="1F344C"/>
                </a:solidFill>
                <a:latin typeface="+mn-lt"/>
                <a:ea typeface="+mn-ea"/>
                <a:cs typeface="+mn-cs"/>
              </a:rPr>
              <a:t>SAS</a:t>
            </a:r>
            <a:r>
              <a:rPr lang="en-US" sz="1400" kern="1200" baseline="30000" dirty="0">
                <a:solidFill>
                  <a:srgbClr val="1F344C"/>
                </a:solidFill>
                <a:effectLst/>
                <a:latin typeface="+mn-lt"/>
                <a:ea typeface="+mn-ea"/>
                <a:cs typeface="+mn-cs"/>
              </a:rPr>
              <a:t>®</a:t>
            </a:r>
            <a:r>
              <a:rPr lang="en-US" sz="1600" kern="1200" dirty="0">
                <a:solidFill>
                  <a:srgbClr val="1F344C"/>
                </a:solidFill>
                <a:latin typeface="+mn-lt"/>
                <a:ea typeface="+mn-ea"/>
                <a:cs typeface="+mn-cs"/>
              </a:rPr>
              <a:t> </a:t>
            </a:r>
            <a:r>
              <a:rPr lang="en-US" sz="1600" b="1" dirty="0">
                <a:solidFill>
                  <a:srgbClr val="029BDA"/>
                </a:solidFill>
              </a:rPr>
              <a:t>GLOBAL FORUM </a:t>
            </a:r>
            <a:r>
              <a:rPr lang="en-US" sz="1600" kern="1200" dirty="0">
                <a:solidFill>
                  <a:srgbClr val="1F344C"/>
                </a:solidFill>
                <a:latin typeface="+mn-lt"/>
                <a:ea typeface="+mn-ea"/>
                <a:cs typeface="+mn-cs"/>
              </a:rPr>
              <a:t>2021</a:t>
            </a:r>
          </a:p>
        </p:txBody>
      </p:sp>
      <p:sp>
        <p:nvSpPr>
          <p:cNvPr id="3" name="Rectangle 2"/>
          <p:cNvSpPr/>
          <p:nvPr/>
        </p:nvSpPr>
        <p:spPr>
          <a:xfrm>
            <a:off x="305930" y="8728635"/>
            <a:ext cx="659155" cy="261610"/>
          </a:xfrm>
          <a:prstGeom prst="rect">
            <a:avLst/>
          </a:prstGeom>
        </p:spPr>
        <p:txBody>
          <a:bodyPr wrap="none">
            <a:spAutoFit/>
          </a:bodyPr>
          <a:lstStyle/>
          <a:p>
            <a:pPr algn="l" defTabSz="182880"/>
            <a:r>
              <a:rPr lang="en-US" sz="1100" dirty="0">
                <a:solidFill>
                  <a:schemeClr val="tx2"/>
                </a:solidFill>
              </a:rPr>
              <a:t>Page </a:t>
            </a:r>
            <a:fld id="{114C7B2E-8ACE-7A49-BC19-183EB2D79019}" type="slidenum">
              <a:rPr lang="en-US" sz="1100" smtClean="0">
                <a:solidFill>
                  <a:schemeClr val="tx2"/>
                </a:solidFill>
              </a:rPr>
              <a:pPr algn="l" defTabSz="182880"/>
              <a:t>‹#›</a:t>
            </a:fld>
            <a:endParaRPr lang="en-US" sz="1100" dirty="0">
              <a:solidFill>
                <a:schemeClr val="tx2"/>
              </a:solidFill>
            </a:endParaRPr>
          </a:p>
        </p:txBody>
      </p:sp>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342900" indent="-365760" algn="l" defTabSz="731520" rtl="0" eaLnBrk="1" latinLnBrk="0" hangingPunct="1">
      <a:lnSpc>
        <a:spcPct val="85000"/>
      </a:lnSpc>
      <a:spcBef>
        <a:spcPts val="1600"/>
      </a:spcBef>
      <a:buClr>
        <a:schemeClr val="tx1"/>
      </a:buClr>
      <a:buSzPct val="80000"/>
      <a:buFont typeface="Arial" charset="0"/>
      <a:buChar char="•"/>
      <a:defRPr sz="2400" kern="1200" baseline="0">
        <a:solidFill>
          <a:schemeClr val="tx1"/>
        </a:solidFill>
        <a:effectLst/>
        <a:latin typeface="+mn-lt"/>
        <a:ea typeface="+mn-ea"/>
        <a:cs typeface="Arial" pitchFamily="34" charset="0"/>
      </a:defRPr>
    </a:lvl1pPr>
    <a:lvl2pPr marL="685800" indent="-365760" algn="l" defTabSz="731520" rtl="0" eaLnBrk="1" latinLnBrk="0" hangingPunct="1">
      <a:lnSpc>
        <a:spcPct val="85000"/>
      </a:lnSpc>
      <a:spcBef>
        <a:spcPts val="1600"/>
      </a:spcBef>
      <a:buClr>
        <a:schemeClr val="tx1">
          <a:lumMod val="65000"/>
          <a:lumOff val="35000"/>
        </a:schemeClr>
      </a:buClr>
      <a:buSzPct val="80000"/>
      <a:buFont typeface="Arial" charset="0"/>
      <a:buChar char="•"/>
      <a:tabLst/>
      <a:defRPr sz="2400" kern="1200" baseline="0">
        <a:solidFill>
          <a:schemeClr val="tx1"/>
        </a:solidFill>
        <a:latin typeface="+mn-lt"/>
        <a:ea typeface="+mn-ea"/>
        <a:cs typeface="Arial" pitchFamily="34" charset="0"/>
      </a:defRPr>
    </a:lvl2pPr>
    <a:lvl3pPr marL="1031876" indent="-365760" algn="l" defTabSz="731520" rtl="0" eaLnBrk="1" latinLnBrk="0" hangingPunct="1">
      <a:lnSpc>
        <a:spcPct val="85000"/>
      </a:lnSpc>
      <a:spcBef>
        <a:spcPts val="1600"/>
      </a:spcBef>
      <a:buClr>
        <a:schemeClr val="tx1">
          <a:lumMod val="65000"/>
          <a:lumOff val="35000"/>
        </a:schemeClr>
      </a:buClr>
      <a:buSzPct val="100000"/>
      <a:buFont typeface="Calibri" panose="020F0502020204030204" pitchFamily="34" charset="0"/>
      <a:buChar char="-"/>
      <a:tabLst/>
      <a:defRPr sz="2400" kern="1200" baseline="0">
        <a:solidFill>
          <a:schemeClr val="tx1"/>
        </a:solidFill>
        <a:latin typeface="+mn-lt"/>
        <a:ea typeface="+mn-ea"/>
        <a:cs typeface="Arial" pitchFamily="34" charset="0"/>
      </a:defRPr>
    </a:lvl3pPr>
    <a:lvl4pPr marL="1377950" indent="-346076" algn="l" defTabSz="1371600" rtl="0" eaLnBrk="1" latinLnBrk="0" hangingPunct="1">
      <a:lnSpc>
        <a:spcPct val="100000"/>
      </a:lnSpc>
      <a:buClr>
        <a:schemeClr val="tx1">
          <a:lumMod val="65000"/>
          <a:lumOff val="35000"/>
        </a:schemeClr>
      </a:buClr>
      <a:buSzPct val="80000"/>
      <a:buFont typeface="Arial" charset="0"/>
      <a:buChar char="•"/>
      <a:tabLst/>
      <a:defRPr sz="2400" kern="1200" baseline="0">
        <a:solidFill>
          <a:schemeClr val="tx1">
            <a:lumMod val="65000"/>
            <a:lumOff val="35000"/>
          </a:schemeClr>
        </a:solidFill>
        <a:latin typeface="+mn-lt"/>
        <a:ea typeface="+mn-ea"/>
        <a:cs typeface="Arial" pitchFamily="34" charset="0"/>
      </a:defRPr>
    </a:lvl4pPr>
    <a:lvl5pPr marL="1720850" indent="-330200" algn="l" defTabSz="1371600" rtl="0" eaLnBrk="1" latinLnBrk="0" hangingPunct="1">
      <a:lnSpc>
        <a:spcPct val="100000"/>
      </a:lnSpc>
      <a:buClr>
        <a:schemeClr val="tx1">
          <a:lumMod val="65000"/>
          <a:lumOff val="35000"/>
        </a:schemeClr>
      </a:buClr>
      <a:buSzPct val="80000"/>
      <a:buFont typeface="Arial" charset="0"/>
      <a:buChar char="•"/>
      <a:tabLst/>
      <a:defRPr sz="2400" kern="1200" baseline="0">
        <a:solidFill>
          <a:schemeClr val="tx1">
            <a:lumMod val="65000"/>
            <a:lumOff val="35000"/>
          </a:schemeClr>
        </a:solidFill>
        <a:latin typeface="+mn-lt"/>
        <a:ea typeface="+mn-ea"/>
        <a:cs typeface="Arial" pitchFamily="34" charset="0"/>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Joe Matise, and I’m here to talk to you about </a:t>
            </a:r>
            <a:r>
              <a:rPr lang="en-US" dirty="0" err="1" smtClean="0"/>
              <a:t>Git</a:t>
            </a:r>
            <a:r>
              <a:rPr lang="en-US" baseline="0" dirty="0" smtClean="0"/>
              <a:t> and SAS Studio.  Whether this is your first time thinking about using </a:t>
            </a:r>
            <a:r>
              <a:rPr lang="en-US" baseline="0" dirty="0" err="1" smtClean="0"/>
              <a:t>Git</a:t>
            </a:r>
            <a:r>
              <a:rPr lang="en-US" baseline="0" dirty="0" smtClean="0"/>
              <a:t>, or you’re a seasoned </a:t>
            </a:r>
            <a:r>
              <a:rPr lang="en-US" baseline="0" dirty="0" err="1" smtClean="0"/>
              <a:t>Git</a:t>
            </a:r>
            <a:r>
              <a:rPr lang="en-US" baseline="0" dirty="0" smtClean="0"/>
              <a:t> pro, SAS Studio should </a:t>
            </a:r>
            <a:endParaRPr lang="en-US" dirty="0"/>
          </a:p>
        </p:txBody>
      </p:sp>
    </p:spTree>
    <p:extLst>
      <p:ext uri="{BB962C8B-B14F-4D97-AF65-F5344CB8AC3E}">
        <p14:creationId xmlns:p14="http://schemas.microsoft.com/office/powerpoint/2010/main" val="254131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77500" lnSpcReduction="20000"/>
          </a:bodyPr>
          <a:lstStyle/>
          <a:p>
            <a:r>
              <a:rPr lang="en-US" dirty="0" smtClean="0"/>
              <a:t>(Picture of a MS-DOS</a:t>
            </a:r>
            <a:r>
              <a:rPr lang="en-US" baseline="0" dirty="0" smtClean="0"/>
              <a:t> command window with a </a:t>
            </a:r>
            <a:r>
              <a:rPr lang="en-US" baseline="0" dirty="0" err="1" smtClean="0"/>
              <a:t>ssh-keygen</a:t>
            </a:r>
            <a:r>
              <a:rPr lang="en-US" baseline="0" dirty="0" smtClean="0"/>
              <a:t> command and its results)</a:t>
            </a:r>
            <a:endParaRPr lang="en-US" dirty="0" smtClean="0"/>
          </a:p>
          <a:p>
            <a:r>
              <a:rPr lang="en-US" dirty="0" smtClean="0"/>
              <a:t>Creating a public</a:t>
            </a:r>
            <a:r>
              <a:rPr lang="en-US" baseline="0" dirty="0" smtClean="0"/>
              <a:t> key, you need to use the </a:t>
            </a:r>
            <a:r>
              <a:rPr lang="en-US" baseline="0" dirty="0" err="1" smtClean="0"/>
              <a:t>ssh-keygen</a:t>
            </a:r>
            <a:r>
              <a:rPr lang="en-US" baseline="0" dirty="0" smtClean="0"/>
              <a:t> command.  This is an optional feature in Windows, is usually pre-installed in Linux, or comes packaged with </a:t>
            </a:r>
            <a:r>
              <a:rPr lang="en-US" baseline="0" dirty="0" err="1" smtClean="0"/>
              <a:t>Git</a:t>
            </a:r>
            <a:r>
              <a:rPr lang="en-US" baseline="0" dirty="0" smtClean="0"/>
              <a:t> for Windows if you install that.  Exactly how you generate the key may vary slightly depending on the requirements of your </a:t>
            </a:r>
            <a:r>
              <a:rPr lang="en-US" baseline="0" dirty="0" err="1" smtClean="0"/>
              <a:t>Git</a:t>
            </a:r>
            <a:r>
              <a:rPr lang="en-US" baseline="0" dirty="0" smtClean="0"/>
              <a:t> host server, so look up their documentation for connecting via SSH, or ask your IT department if you use an internally hosted solution.  This example is a common use case, and works for </a:t>
            </a:r>
            <a:r>
              <a:rPr lang="en-US" baseline="0" dirty="0" err="1" smtClean="0"/>
              <a:t>Github</a:t>
            </a:r>
            <a:r>
              <a:rPr lang="en-US" baseline="0" dirty="0" smtClean="0"/>
              <a:t>.   Do make sure to leave the passphrase empty – there is not currently a way to enter a passphrase in SAS Studio.</a:t>
            </a:r>
          </a:p>
          <a:p>
            <a:r>
              <a:rPr lang="en-US" baseline="0" dirty="0" smtClean="0"/>
              <a:t>The files this creates must be saved to a location your SAS Studio session can see – if they’re created on the local drive, you can copy them to the server using the built-in Studio upload button, or copy them over yourself.</a:t>
            </a:r>
            <a:endParaRPr lang="en-US" dirty="0"/>
          </a:p>
        </p:txBody>
      </p:sp>
    </p:spTree>
    <p:extLst>
      <p:ext uri="{BB962C8B-B14F-4D97-AF65-F5344CB8AC3E}">
        <p14:creationId xmlns:p14="http://schemas.microsoft.com/office/powerpoint/2010/main" val="240408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lnSpcReduction="10000"/>
          </a:bodyPr>
          <a:lstStyle/>
          <a:p>
            <a:r>
              <a:rPr lang="en-US" dirty="0" smtClean="0"/>
              <a:t>(picture of the</a:t>
            </a:r>
            <a:r>
              <a:rPr lang="en-US" baseline="0" dirty="0" smtClean="0"/>
              <a:t> </a:t>
            </a:r>
            <a:r>
              <a:rPr lang="en-US" dirty="0" smtClean="0"/>
              <a:t>preserved Dolly, the famous first cloned sheep)</a:t>
            </a:r>
          </a:p>
          <a:p>
            <a:r>
              <a:rPr lang="en-US" dirty="0" smtClean="0"/>
              <a:t>No, we’re not talking about Dolly!  Cloning</a:t>
            </a:r>
            <a:r>
              <a:rPr lang="en-US" baseline="0" dirty="0" smtClean="0"/>
              <a:t> with </a:t>
            </a:r>
            <a:r>
              <a:rPr lang="en-US" baseline="0" dirty="0" err="1" smtClean="0"/>
              <a:t>Git</a:t>
            </a:r>
            <a:r>
              <a:rPr lang="en-US" baseline="0" dirty="0" smtClean="0"/>
              <a:t> refers to the process of creating a new local repository as a copy of an already existing repository.  It’s how you usually will bring your files to your local PC, and into SAS Studio, from your </a:t>
            </a:r>
            <a:r>
              <a:rPr lang="en-US" baseline="0" dirty="0" err="1" smtClean="0"/>
              <a:t>Git</a:t>
            </a:r>
            <a:r>
              <a:rPr lang="en-US" baseline="0" dirty="0" smtClean="0"/>
              <a:t> server.</a:t>
            </a:r>
          </a:p>
          <a:p>
            <a:r>
              <a:rPr lang="en-US" baseline="0" dirty="0" smtClean="0"/>
              <a:t>If you want to go the other way around – take files in SAS Studio and put them in </a:t>
            </a:r>
            <a:r>
              <a:rPr lang="en-US" baseline="0" dirty="0" err="1" smtClean="0"/>
              <a:t>Git</a:t>
            </a:r>
            <a:r>
              <a:rPr lang="en-US" baseline="0" dirty="0" smtClean="0"/>
              <a:t> – no worries; we have you covered in a later slide!</a:t>
            </a:r>
          </a:p>
        </p:txBody>
      </p:sp>
    </p:spTree>
    <p:extLst>
      <p:ext uri="{BB962C8B-B14F-4D97-AF65-F5344CB8AC3E}">
        <p14:creationId xmlns:p14="http://schemas.microsoft.com/office/powerpoint/2010/main" val="421635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smtClean="0"/>
              <a:t>To clone</a:t>
            </a:r>
            <a:r>
              <a:rPr lang="en-US" baseline="0" dirty="0" smtClean="0"/>
              <a:t> our first repository, go to the </a:t>
            </a:r>
            <a:r>
              <a:rPr lang="en-US" baseline="0" dirty="0" err="1" smtClean="0"/>
              <a:t>Git</a:t>
            </a:r>
            <a:r>
              <a:rPr lang="en-US" baseline="0" dirty="0" smtClean="0"/>
              <a:t> Repository section, and select “Clone a Repository”.  Then, put the </a:t>
            </a:r>
            <a:r>
              <a:rPr lang="en-US" baseline="0" dirty="0" err="1" smtClean="0"/>
              <a:t>url</a:t>
            </a:r>
            <a:r>
              <a:rPr lang="en-US" baseline="0" dirty="0" smtClean="0"/>
              <a:t> for your repository in the “Remote repository” box, and enter where you want it saved on the server in the “Local repository” box.   You may need to Browse to create the folder on your server first.  Select your profile (if you have more than one, otherwise it should be selected automatically, and hit OK!</a:t>
            </a:r>
            <a:endParaRPr lang="en-US" dirty="0"/>
          </a:p>
        </p:txBody>
      </p:sp>
    </p:spTree>
    <p:extLst>
      <p:ext uri="{BB962C8B-B14F-4D97-AF65-F5344CB8AC3E}">
        <p14:creationId xmlns:p14="http://schemas.microsoft.com/office/powerpoint/2010/main" val="212025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smtClean="0"/>
              <a:t>If the repo</a:t>
            </a:r>
            <a:r>
              <a:rPr lang="en-US" baseline="0" dirty="0" smtClean="0"/>
              <a:t> already exists, just select “Open a Local Repository”, and browse to it.  When you select the right folder, it should show the Remote Repository, as this one does.  Select your profile, and hit OK!  You’ll notice that it has a different icon – even if it’s not loaded in SAS Studio, SAS recognizes that you have </a:t>
            </a:r>
            <a:r>
              <a:rPr lang="en-US" baseline="0" dirty="0" err="1" smtClean="0"/>
              <a:t>Git</a:t>
            </a:r>
            <a:r>
              <a:rPr lang="en-US" baseline="0" dirty="0" smtClean="0"/>
              <a:t> set up on the folder, and gives it a special icon.</a:t>
            </a:r>
            <a:endParaRPr lang="en-US" dirty="0"/>
          </a:p>
        </p:txBody>
      </p:sp>
    </p:spTree>
    <p:extLst>
      <p:ext uri="{BB962C8B-B14F-4D97-AF65-F5344CB8AC3E}">
        <p14:creationId xmlns:p14="http://schemas.microsoft.com/office/powerpoint/2010/main" val="4141541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smtClean="0"/>
              <a:t>Now that we have cloned our repository, it shows up in the</a:t>
            </a:r>
            <a:r>
              <a:rPr lang="en-US" baseline="0" dirty="0" smtClean="0"/>
              <a:t> </a:t>
            </a:r>
            <a:r>
              <a:rPr lang="en-US" baseline="0" dirty="0" err="1" smtClean="0"/>
              <a:t>Git</a:t>
            </a:r>
            <a:r>
              <a:rPr lang="en-US" baseline="0" dirty="0" smtClean="0"/>
              <a:t> Repository section.  </a:t>
            </a:r>
          </a:p>
          <a:p>
            <a:r>
              <a:rPr lang="en-US" baseline="0" dirty="0" smtClean="0"/>
              <a:t>We can view the history of the repo by clicking the History button.  This shows us all commits prior to when we cloned the repo.</a:t>
            </a:r>
          </a:p>
          <a:p>
            <a:r>
              <a:rPr lang="en-US" baseline="0" dirty="0" smtClean="0"/>
              <a:t>Notice how there are quite a few commits already on my repo!  </a:t>
            </a:r>
            <a:endParaRPr lang="en-US" dirty="0"/>
          </a:p>
        </p:txBody>
      </p:sp>
    </p:spTree>
    <p:extLst>
      <p:ext uri="{BB962C8B-B14F-4D97-AF65-F5344CB8AC3E}">
        <p14:creationId xmlns:p14="http://schemas.microsoft.com/office/powerpoint/2010/main" val="1977380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r>
              <a:rPr lang="en-US" dirty="0" smtClean="0"/>
              <a:t>Let’s test opening a file and</a:t>
            </a:r>
            <a:r>
              <a:rPr lang="en-US" baseline="0" dirty="0" smtClean="0"/>
              <a:t> making a change.  We’ll open the </a:t>
            </a:r>
            <a:r>
              <a:rPr lang="en-US" baseline="0" dirty="0" err="1" smtClean="0"/>
              <a:t>Example.sas</a:t>
            </a:r>
            <a:r>
              <a:rPr lang="en-US" baseline="0" dirty="0" smtClean="0"/>
              <a:t> file, and add a few lines of code.  </a:t>
            </a:r>
          </a:p>
          <a:p>
            <a:r>
              <a:rPr lang="en-US" baseline="0" dirty="0" smtClean="0"/>
              <a:t>First, open the file from your Server Files and Folders menu, like you probably usually open SAS programs.</a:t>
            </a:r>
          </a:p>
          <a:p>
            <a:r>
              <a:rPr lang="en-US" baseline="0" dirty="0" smtClean="0"/>
              <a:t>Then, make a change – I added a PROC MEANS step here.</a:t>
            </a:r>
          </a:p>
          <a:p>
            <a:r>
              <a:rPr lang="en-US" baseline="0" dirty="0" smtClean="0"/>
              <a:t>Then, save, just like normal.  </a:t>
            </a:r>
            <a:endParaRPr lang="en-US" dirty="0"/>
          </a:p>
        </p:txBody>
      </p:sp>
    </p:spTree>
    <p:extLst>
      <p:ext uri="{BB962C8B-B14F-4D97-AF65-F5344CB8AC3E}">
        <p14:creationId xmlns:p14="http://schemas.microsoft.com/office/powerpoint/2010/main" val="200787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commit, let’s first see what we changed!  Select the Commit</a:t>
            </a:r>
            <a:r>
              <a:rPr lang="en-US" baseline="0" dirty="0" smtClean="0"/>
              <a:t> tab, then right-click on the file; you see a few options, one of which is “Show Differences”.  Select that.  </a:t>
            </a:r>
          </a:p>
          <a:p>
            <a:r>
              <a:rPr lang="en-US" baseline="0" dirty="0" smtClean="0"/>
              <a:t>You will see a window that shows what was added, deleted, or changed since the last commit.  You can go down, line by line, and verify that everything is good.</a:t>
            </a:r>
          </a:p>
          <a:p>
            <a:r>
              <a:rPr lang="en-US" baseline="0" dirty="0" smtClean="0"/>
              <a:t>When you are satisfied, you’re ready to really commit!</a:t>
            </a:r>
            <a:endParaRPr lang="en-US" dirty="0"/>
          </a:p>
        </p:txBody>
      </p:sp>
    </p:spTree>
    <p:extLst>
      <p:ext uri="{BB962C8B-B14F-4D97-AF65-F5344CB8AC3E}">
        <p14:creationId xmlns:p14="http://schemas.microsoft.com/office/powerpoint/2010/main" val="757611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Once you’re ready to commit, you first need to stage the files you are going to commit.  You can right click on each one and stage them, or select “Stage</a:t>
            </a:r>
            <a:r>
              <a:rPr lang="en-US" baseline="0" dirty="0" smtClean="0"/>
              <a:t> all” – which is what I usually do – to move all files that have pending changes down to the ready-to-commit box.</a:t>
            </a:r>
          </a:p>
          <a:p>
            <a:r>
              <a:rPr lang="en-US" baseline="0" dirty="0" smtClean="0"/>
              <a:t>Then, don’t forget to type in a descriptive commit message – this is what you see when you view that history, so make it something good!</a:t>
            </a:r>
          </a:p>
          <a:p>
            <a:r>
              <a:rPr lang="en-US" baseline="0" dirty="0" smtClean="0"/>
              <a:t>Finally, select “Commit Staged” to commit the staged files to the repository.</a:t>
            </a:r>
          </a:p>
          <a:p>
            <a:r>
              <a:rPr lang="en-US" baseline="0" dirty="0" smtClean="0"/>
              <a:t>Remember – this doesn’t send them anywhere; they’re just in your local folder still –we’ll get to sending them to the server shortly!</a:t>
            </a:r>
            <a:endParaRPr lang="en-US" dirty="0"/>
          </a:p>
        </p:txBody>
      </p:sp>
    </p:spTree>
    <p:extLst>
      <p:ext uri="{BB962C8B-B14F-4D97-AF65-F5344CB8AC3E}">
        <p14:creationId xmlns:p14="http://schemas.microsoft.com/office/powerpoint/2010/main" val="3474857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view our history again</a:t>
            </a:r>
            <a:r>
              <a:rPr lang="en-US" baseline="0" dirty="0" smtClean="0"/>
              <a:t> (select the History button, or go back to the prior tab and hit refresh).  You’ll see a new entry now – and we can clearly see that our local repo is off of the server version.  Notice how the maroon “Master” is on top, and there is a light blue “origin/master” – the latter is the server’s version.  We’re ahead by one version, so let’s fix that so anyone else downloading this gets the new version.</a:t>
            </a:r>
            <a:endParaRPr lang="en-US" dirty="0"/>
          </a:p>
        </p:txBody>
      </p:sp>
    </p:spTree>
    <p:extLst>
      <p:ext uri="{BB962C8B-B14F-4D97-AF65-F5344CB8AC3E}">
        <p14:creationId xmlns:p14="http://schemas.microsoft.com/office/powerpoint/2010/main" val="269554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push, we just select “Push” from the repository screen.  The screen will show a “Pushing” spinning circle briefly, and then it will refresh the history to show that the push was (hopefully) successful.  Notice how the origin/master light blue line and our master maroon line are identical now?  That shows the server and we agree once again, and anyone else pulling down a copy of this file will get my latest changes!</a:t>
            </a:r>
            <a:endParaRPr lang="en-US" dirty="0"/>
          </a:p>
        </p:txBody>
      </p:sp>
    </p:spTree>
    <p:extLst>
      <p:ext uri="{BB962C8B-B14F-4D97-AF65-F5344CB8AC3E}">
        <p14:creationId xmlns:p14="http://schemas.microsoft.com/office/powerpoint/2010/main" val="24650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lnSpcReduction="10000"/>
          </a:bodyPr>
          <a:lstStyle/>
          <a:p>
            <a:r>
              <a:rPr lang="en-US" dirty="0" smtClean="0"/>
              <a:t>(Picture of the </a:t>
            </a:r>
            <a:r>
              <a:rPr lang="en-US" dirty="0" err="1" smtClean="0"/>
              <a:t>Git</a:t>
            </a:r>
            <a:r>
              <a:rPr lang="en-US" dirty="0" smtClean="0"/>
              <a:t> command line interface)</a:t>
            </a:r>
          </a:p>
          <a:p>
            <a:r>
              <a:rPr lang="en-US" dirty="0" smtClean="0"/>
              <a:t>What</a:t>
            </a:r>
            <a:r>
              <a:rPr lang="en-US" baseline="0" dirty="0" smtClean="0"/>
              <a:t> word would you use to describe the feeling you get when you see this window?  Trepidation?  Fear?  Confusion?  Or are you comfortable with this, knowing you’re only a few commands away from submitting your code to its safe place in the cloud, whether internal or external?</a:t>
            </a:r>
          </a:p>
          <a:p>
            <a:r>
              <a:rPr lang="en-US" baseline="0" dirty="0" smtClean="0"/>
              <a:t>For many of us, the command line is, at best, a necessary evil, and often a place that we dread. </a:t>
            </a:r>
            <a:endParaRPr lang="en-US" dirty="0"/>
          </a:p>
        </p:txBody>
      </p:sp>
    </p:spTree>
    <p:extLst>
      <p:ext uri="{BB962C8B-B14F-4D97-AF65-F5344CB8AC3E}">
        <p14:creationId xmlns:p14="http://schemas.microsoft.com/office/powerpoint/2010/main" val="56434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load the file on </a:t>
            </a:r>
            <a:r>
              <a:rPr lang="en-US" dirty="0" err="1" smtClean="0"/>
              <a:t>Github</a:t>
            </a:r>
            <a:r>
              <a:rPr lang="en-US" dirty="0" smtClean="0"/>
              <a:t>,</a:t>
            </a:r>
            <a:r>
              <a:rPr lang="en-US" baseline="0" dirty="0" smtClean="0"/>
              <a:t> and that see our changes made it to the server thanks to the “Push” operation!  Now, let’s make a change in </a:t>
            </a:r>
            <a:r>
              <a:rPr lang="en-US" baseline="0" dirty="0" err="1" smtClean="0"/>
              <a:t>Github</a:t>
            </a:r>
            <a:r>
              <a:rPr lang="en-US" baseline="0" dirty="0" smtClean="0"/>
              <a:t>, to simulate one of our colleagues changing our source code.</a:t>
            </a:r>
            <a:endParaRPr lang="en-US" dirty="0"/>
          </a:p>
        </p:txBody>
      </p:sp>
    </p:spTree>
    <p:extLst>
      <p:ext uri="{BB962C8B-B14F-4D97-AF65-F5344CB8AC3E}">
        <p14:creationId xmlns:p14="http://schemas.microsoft.com/office/powerpoint/2010/main" val="89794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We’ll make a minor change on </a:t>
            </a:r>
            <a:r>
              <a:rPr lang="en-US" dirty="0" err="1" smtClean="0"/>
              <a:t>Github</a:t>
            </a:r>
            <a:r>
              <a:rPr lang="en-US" dirty="0" smtClean="0"/>
              <a:t>, and put in a nice useful</a:t>
            </a:r>
            <a:r>
              <a:rPr lang="en-US" baseline="0" dirty="0" smtClean="0"/>
              <a:t> commit message.  This will then make its way back to us locally, when we perform a Pull.</a:t>
            </a:r>
            <a:endParaRPr lang="en-US" dirty="0"/>
          </a:p>
        </p:txBody>
      </p:sp>
    </p:spTree>
    <p:extLst>
      <p:ext uri="{BB962C8B-B14F-4D97-AF65-F5344CB8AC3E}">
        <p14:creationId xmlns:p14="http://schemas.microsoft.com/office/powerpoint/2010/main" val="867490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perform a Pull operation the</a:t>
            </a:r>
            <a:r>
              <a:rPr lang="en-US" baseline="0" dirty="0" smtClean="0"/>
              <a:t> same way we did a Push: by selecting “Pull”, and waiting a few moments.  The screen briefly shows “Pulling”, and then updates the history to show we now have the most up to date version of the file – with our newest Commit message – and you can see the prior commit message one step back.</a:t>
            </a:r>
            <a:endParaRPr lang="en-US" dirty="0"/>
          </a:p>
        </p:txBody>
      </p:sp>
    </p:spTree>
    <p:extLst>
      <p:ext uri="{BB962C8B-B14F-4D97-AF65-F5344CB8AC3E}">
        <p14:creationId xmlns:p14="http://schemas.microsoft.com/office/powerpoint/2010/main" val="3240539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To see what changed, we select the Files tab in the History</a:t>
            </a:r>
            <a:r>
              <a:rPr lang="en-US" baseline="0" dirty="0" smtClean="0"/>
              <a:t> window, and then click on the file.  It shows you the Diff, or the changes, just as when we viewed those changes in the Commit section.  </a:t>
            </a:r>
          </a:p>
          <a:p>
            <a:pPr marL="0" indent="0">
              <a:buNone/>
            </a:pPr>
            <a:r>
              <a:rPr lang="en-US" baseline="0" dirty="0" smtClean="0"/>
              <a:t>Remember that, unlike with Commit, we will not see changes made on the server until we’ve done a Pull.  If you want to reject those changes, you need to use the “reset” option, available on a right-click on the particular revision you want to reset to.</a:t>
            </a:r>
            <a:endParaRPr lang="en-US" dirty="0"/>
          </a:p>
        </p:txBody>
      </p:sp>
    </p:spTree>
    <p:extLst>
      <p:ext uri="{BB962C8B-B14F-4D97-AF65-F5344CB8AC3E}">
        <p14:creationId xmlns:p14="http://schemas.microsoft.com/office/powerpoint/2010/main" val="1024113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several</a:t>
            </a:r>
            <a:r>
              <a:rPr lang="en-US" baseline="0" dirty="0" smtClean="0"/>
              <a:t> other </a:t>
            </a:r>
            <a:r>
              <a:rPr lang="en-US" baseline="0" dirty="0" err="1" smtClean="0"/>
              <a:t>Git</a:t>
            </a:r>
            <a:r>
              <a:rPr lang="en-US" baseline="0" dirty="0" smtClean="0"/>
              <a:t> operations in SAS Studio; in particular, we can work with Branches, we can reset our changes, and we can delete repositories.  See the SAS Studio User’s Guide on documentation.sas.com for more information on all of the </a:t>
            </a:r>
            <a:r>
              <a:rPr lang="en-US" baseline="0" dirty="0" err="1" smtClean="0"/>
              <a:t>thigns</a:t>
            </a:r>
            <a:r>
              <a:rPr lang="en-US" baseline="0" dirty="0" smtClean="0"/>
              <a:t> you can do with </a:t>
            </a:r>
            <a:r>
              <a:rPr lang="en-US" baseline="0" dirty="0" err="1" smtClean="0"/>
              <a:t>Git</a:t>
            </a:r>
            <a:r>
              <a:rPr lang="en-US" baseline="0" dirty="0" smtClean="0"/>
              <a:t>!</a:t>
            </a:r>
            <a:endParaRPr lang="en-US" dirty="0"/>
          </a:p>
        </p:txBody>
      </p:sp>
    </p:spTree>
    <p:extLst>
      <p:ext uri="{BB962C8B-B14F-4D97-AF65-F5344CB8AC3E}">
        <p14:creationId xmlns:p14="http://schemas.microsoft.com/office/powerpoint/2010/main" val="261535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of course, thank YOU for watching</a:t>
            </a:r>
            <a:r>
              <a:rPr lang="en-US" baseline="0" dirty="0" smtClean="0"/>
              <a:t> – the presentation wouldn’t exist without an audience!</a:t>
            </a:r>
            <a:endParaRPr lang="en-US" dirty="0"/>
          </a:p>
        </p:txBody>
      </p:sp>
    </p:spTree>
    <p:extLst>
      <p:ext uri="{BB962C8B-B14F-4D97-AF65-F5344CB8AC3E}">
        <p14:creationId xmlns:p14="http://schemas.microsoft.com/office/powerpoint/2010/main" val="1307515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None/>
            </a:pPr>
            <a:r>
              <a:rPr lang="en-US" dirty="0" smtClean="0"/>
              <a:t>Today, we’re going to give a brief</a:t>
            </a:r>
            <a:r>
              <a:rPr lang="en-US" baseline="0" dirty="0" smtClean="0"/>
              <a:t> overview of how </a:t>
            </a:r>
            <a:r>
              <a:rPr lang="en-US" baseline="0" dirty="0" err="1" smtClean="0"/>
              <a:t>Git</a:t>
            </a:r>
            <a:r>
              <a:rPr lang="en-US" baseline="0" dirty="0" smtClean="0"/>
              <a:t> works (--click).  Then, we’ll walk through setting up your </a:t>
            </a:r>
            <a:r>
              <a:rPr lang="en-US" baseline="0" dirty="0" err="1" smtClean="0"/>
              <a:t>Git</a:t>
            </a:r>
            <a:r>
              <a:rPr lang="en-US" baseline="0" dirty="0" smtClean="0"/>
              <a:t> profile in SAS Studio (--click).  Finally, we’ll step through some basic </a:t>
            </a:r>
            <a:r>
              <a:rPr lang="en-US" baseline="0" dirty="0" err="1" smtClean="0"/>
              <a:t>Git</a:t>
            </a:r>
            <a:r>
              <a:rPr lang="en-US" baseline="0" dirty="0" smtClean="0"/>
              <a:t> operations using SAS Studio’s interface.</a:t>
            </a:r>
            <a:endParaRPr lang="en-US" dirty="0"/>
          </a:p>
        </p:txBody>
      </p:sp>
    </p:spTree>
    <p:extLst>
      <p:ext uri="{BB962C8B-B14F-4D97-AF65-F5344CB8AC3E}">
        <p14:creationId xmlns:p14="http://schemas.microsoft.com/office/powerpoint/2010/main" val="248491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70000" lnSpcReduction="20000"/>
          </a:bodyPr>
          <a:lstStyle/>
          <a:p>
            <a:r>
              <a:rPr lang="en-US" dirty="0" err="1" smtClean="0"/>
              <a:t>Git</a:t>
            </a:r>
            <a:r>
              <a:rPr lang="en-US" dirty="0" smtClean="0"/>
              <a:t> has</a:t>
            </a:r>
            <a:r>
              <a:rPr lang="en-US" baseline="0" dirty="0" smtClean="0"/>
              <a:t> a local copy of the repository stored on your PC, or on your network share where your files are stored.  For SAS Studio, we usually have to have the files stored on a network share or other server-accessible location, but the important part is that this is local to where your code lives.  Small changes are updated to that through a process called a “Commit”, as often as when a file is changed in a meaningful way – think of this as the “Save” command!</a:t>
            </a:r>
          </a:p>
          <a:p>
            <a:r>
              <a:rPr lang="en-US" baseline="0" dirty="0" smtClean="0"/>
              <a:t>You likely also have a server that stores your </a:t>
            </a:r>
            <a:r>
              <a:rPr lang="en-US" baseline="0" dirty="0" err="1" smtClean="0"/>
              <a:t>Git</a:t>
            </a:r>
            <a:r>
              <a:rPr lang="en-US" baseline="0" dirty="0" smtClean="0"/>
              <a:t> – that server copy is updated through a process called “Pushing”.  This is done less often, usually when you are ready to share your changes with others.</a:t>
            </a:r>
          </a:p>
          <a:p>
            <a:r>
              <a:rPr lang="en-US" baseline="0" dirty="0" smtClean="0"/>
              <a:t>You similarly can update your local copy of the files from the server through a process called “Pulling”.  This is done when you want to update your code with changes others have made, or just want to get the most up-to-date version of code.</a:t>
            </a:r>
          </a:p>
          <a:p>
            <a:r>
              <a:rPr lang="en-US" baseline="0" dirty="0" smtClean="0"/>
              <a:t>Good news – there is a way to do all of these things inside SAS Studio!</a:t>
            </a:r>
          </a:p>
          <a:p>
            <a:endParaRPr lang="en-US" dirty="0"/>
          </a:p>
        </p:txBody>
      </p:sp>
    </p:spTree>
    <p:extLst>
      <p:ext uri="{BB962C8B-B14F-4D97-AF65-F5344CB8AC3E}">
        <p14:creationId xmlns:p14="http://schemas.microsoft.com/office/powerpoint/2010/main" val="60513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92500" lnSpcReduction="20000"/>
          </a:bodyPr>
          <a:lstStyle/>
          <a:p>
            <a:r>
              <a:rPr lang="en-US" dirty="0" smtClean="0"/>
              <a:t>(Picture of SAS Studio with </a:t>
            </a:r>
            <a:r>
              <a:rPr lang="en-US" dirty="0" err="1" smtClean="0"/>
              <a:t>Git</a:t>
            </a:r>
            <a:r>
              <a:rPr lang="en-US" dirty="0" smtClean="0"/>
              <a:t>)</a:t>
            </a:r>
          </a:p>
          <a:p>
            <a:r>
              <a:rPr lang="en-US" dirty="0" smtClean="0"/>
              <a:t>Starting with SAS Studio version 3.8,</a:t>
            </a:r>
            <a:r>
              <a:rPr lang="en-US" baseline="0" dirty="0" smtClean="0"/>
              <a:t> you can now access most commonly used </a:t>
            </a:r>
            <a:r>
              <a:rPr lang="en-US" baseline="0" dirty="0" err="1" smtClean="0"/>
              <a:t>Git</a:t>
            </a:r>
            <a:r>
              <a:rPr lang="en-US" baseline="0" dirty="0" smtClean="0"/>
              <a:t> operations without leaving your browser!</a:t>
            </a:r>
          </a:p>
          <a:p>
            <a:r>
              <a:rPr lang="en-US" dirty="0" smtClean="0"/>
              <a:t>You</a:t>
            </a:r>
            <a:r>
              <a:rPr lang="en-US" baseline="0" dirty="0" smtClean="0"/>
              <a:t> can commit changes, push code to the </a:t>
            </a:r>
            <a:r>
              <a:rPr lang="en-US" baseline="0" dirty="0" err="1" smtClean="0"/>
              <a:t>Git</a:t>
            </a:r>
            <a:r>
              <a:rPr lang="en-US" baseline="0" dirty="0" smtClean="0"/>
              <a:t> repository server of your choice, pull code down from that server, work with branches, and more, all from inside the SAS Studio interface.</a:t>
            </a:r>
          </a:p>
          <a:p>
            <a:r>
              <a:rPr lang="en-US" baseline="0" dirty="0" smtClean="0"/>
              <a:t>Even better - if you already use </a:t>
            </a:r>
            <a:r>
              <a:rPr lang="en-US" baseline="0" dirty="0" err="1" smtClean="0"/>
              <a:t>Git</a:t>
            </a:r>
            <a:r>
              <a:rPr lang="en-US" baseline="0" dirty="0" smtClean="0"/>
              <a:t>, and have it installed locally, this is fully compatible with that workflow!  Use the parts of this that are helpful, and use your already existing workflow for the parts you prefer to use that for.</a:t>
            </a:r>
            <a:endParaRPr lang="en-US" dirty="0"/>
          </a:p>
        </p:txBody>
      </p:sp>
    </p:spTree>
    <p:extLst>
      <p:ext uri="{BB962C8B-B14F-4D97-AF65-F5344CB8AC3E}">
        <p14:creationId xmlns:p14="http://schemas.microsoft.com/office/powerpoint/2010/main" val="13933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You’ll need some information before</a:t>
            </a:r>
            <a:r>
              <a:rPr lang="en-US" baseline="0" dirty="0" smtClean="0"/>
              <a:t> we get started.  You’ll need the address of your </a:t>
            </a:r>
            <a:r>
              <a:rPr lang="en-US" baseline="0" dirty="0" err="1" smtClean="0"/>
              <a:t>Git</a:t>
            </a:r>
            <a:r>
              <a:rPr lang="en-US" baseline="0" dirty="0" smtClean="0"/>
              <a:t> Server, which might be something like </a:t>
            </a:r>
            <a:r>
              <a:rPr lang="en-US" baseline="0" dirty="0" err="1" smtClean="0"/>
              <a:t>Github</a:t>
            </a:r>
            <a:r>
              <a:rPr lang="en-US" baseline="0" dirty="0" smtClean="0"/>
              <a:t>, </a:t>
            </a:r>
            <a:r>
              <a:rPr lang="en-US" baseline="0" dirty="0" err="1" smtClean="0"/>
              <a:t>Gitlab</a:t>
            </a:r>
            <a:r>
              <a:rPr lang="en-US" baseline="0" dirty="0" smtClean="0"/>
              <a:t>, </a:t>
            </a:r>
            <a:r>
              <a:rPr lang="en-US" baseline="0" dirty="0" err="1" smtClean="0"/>
              <a:t>Bitbucket</a:t>
            </a:r>
            <a:r>
              <a:rPr lang="en-US" baseline="0" dirty="0" smtClean="0"/>
              <a:t>, or another solution.  You’ll need to know how you are going to connect to that server, which can be using SSH or using HTTPS.  And you’ll need the necessary user credentials for making that connection.  </a:t>
            </a:r>
          </a:p>
          <a:p>
            <a:r>
              <a:rPr lang="en-US" baseline="0" dirty="0" smtClean="0"/>
              <a:t>Don’t worry if you don’t have all of that information – we’ll cover how to get that in this presentation.</a:t>
            </a:r>
            <a:endParaRPr lang="en-US" dirty="0"/>
          </a:p>
        </p:txBody>
      </p:sp>
    </p:spTree>
    <p:extLst>
      <p:ext uri="{BB962C8B-B14F-4D97-AF65-F5344CB8AC3E}">
        <p14:creationId xmlns:p14="http://schemas.microsoft.com/office/powerpoint/2010/main" val="810445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77500" lnSpcReduction="20000"/>
          </a:bodyPr>
          <a:lstStyle/>
          <a:p>
            <a:r>
              <a:rPr lang="en-US" dirty="0" smtClean="0"/>
              <a:t>You have two ways to authenticate to your </a:t>
            </a:r>
            <a:r>
              <a:rPr lang="en-US" dirty="0" err="1" smtClean="0"/>
              <a:t>Git</a:t>
            </a:r>
            <a:r>
              <a:rPr lang="en-US" dirty="0" smtClean="0"/>
              <a:t> server.  This only applies to</a:t>
            </a:r>
            <a:r>
              <a:rPr lang="en-US" baseline="0" dirty="0" smtClean="0"/>
              <a:t> operations involving the </a:t>
            </a:r>
            <a:r>
              <a:rPr lang="en-US" baseline="0" dirty="0" err="1" smtClean="0"/>
              <a:t>Git</a:t>
            </a:r>
            <a:r>
              <a:rPr lang="en-US" baseline="0" dirty="0" smtClean="0"/>
              <a:t> server – </a:t>
            </a:r>
            <a:r>
              <a:rPr lang="en-US" baseline="0" dirty="0" err="1" smtClean="0"/>
              <a:t>Git</a:t>
            </a:r>
            <a:r>
              <a:rPr lang="en-US" baseline="0" dirty="0" smtClean="0"/>
              <a:t> local doesn’t need any more authentication than you’ve already done logging in.</a:t>
            </a:r>
          </a:p>
          <a:p>
            <a:r>
              <a:rPr lang="en-US" baseline="0" dirty="0" smtClean="0"/>
              <a:t>HTTPS is the easier method, and if you don’t mind updating your password periodically may be the better option.  It’s as secure as any HTTPS – you do have to cache your password for it to work, which your administrator has to enable, but it’s saved in a secure format.  This only works after the hotfix for Studio 3.8.</a:t>
            </a:r>
          </a:p>
          <a:p>
            <a:r>
              <a:rPr lang="en-US" baseline="0" dirty="0" smtClean="0"/>
              <a:t>SSH requires more work up front, but won’t need to be updated every time you change your password – it’s authenticating you with a </a:t>
            </a:r>
            <a:r>
              <a:rPr lang="en-US" baseline="0" dirty="0" err="1" smtClean="0"/>
              <a:t>keyfile</a:t>
            </a:r>
            <a:r>
              <a:rPr lang="en-US" baseline="0" dirty="0" smtClean="0"/>
              <a:t>.  The one big caveat is that currently, this only works if you do not have a password on your SSH key – which is not ideal, security-wise, and could be a deal breaker for some IT.  Hopefully, SAS will update this!</a:t>
            </a:r>
            <a:endParaRPr lang="en-US" dirty="0"/>
          </a:p>
        </p:txBody>
      </p:sp>
    </p:spTree>
    <p:extLst>
      <p:ext uri="{BB962C8B-B14F-4D97-AF65-F5344CB8AC3E}">
        <p14:creationId xmlns:p14="http://schemas.microsoft.com/office/powerpoint/2010/main" val="263341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fontScale="85000" lnSpcReduction="20000"/>
          </a:bodyPr>
          <a:lstStyle/>
          <a:p>
            <a:r>
              <a:rPr lang="en-US" dirty="0" smtClean="0"/>
              <a:t>(Picture of Add</a:t>
            </a:r>
            <a:r>
              <a:rPr lang="en-US" baseline="0" dirty="0" smtClean="0"/>
              <a:t> a Profile screen)</a:t>
            </a:r>
          </a:p>
          <a:p>
            <a:r>
              <a:rPr lang="en-US" baseline="0" dirty="0" smtClean="0"/>
              <a:t>To set up using HTTPS, start with the Preferences dialog from the upper right-hand hamburger menu.  Select </a:t>
            </a:r>
            <a:r>
              <a:rPr lang="en-US" baseline="0" dirty="0" err="1" smtClean="0"/>
              <a:t>Git</a:t>
            </a:r>
            <a:r>
              <a:rPr lang="en-US" baseline="0" dirty="0" smtClean="0"/>
              <a:t> Profile, then hit the + icon in the upper right.</a:t>
            </a:r>
          </a:p>
          <a:p>
            <a:r>
              <a:rPr lang="en-US" baseline="0" dirty="0" smtClean="0"/>
              <a:t>Next, select “Switch to HTTPS”.  </a:t>
            </a:r>
          </a:p>
          <a:p>
            <a:r>
              <a:rPr lang="en-US" baseline="0" dirty="0" smtClean="0"/>
              <a:t>Here, put in the name you want to give the profile, and enter your login credentials.</a:t>
            </a:r>
          </a:p>
          <a:p>
            <a:r>
              <a:rPr lang="en-US" baseline="0" dirty="0" smtClean="0"/>
              <a:t>That’s it – unless your credentials change, anyway!</a:t>
            </a:r>
          </a:p>
          <a:p>
            <a:r>
              <a:rPr lang="en-US" baseline="0" dirty="0" smtClean="0"/>
              <a:t>If you are using GitHub, and want to use HTTPS, they are changing how they use HTTPS later this year.  Look up ‘token authentication’ and </a:t>
            </a:r>
            <a:r>
              <a:rPr lang="en-US" baseline="0" dirty="0" err="1" smtClean="0"/>
              <a:t>Github</a:t>
            </a:r>
            <a:r>
              <a:rPr lang="en-US" baseline="0" dirty="0" smtClean="0"/>
              <a:t> for more details.</a:t>
            </a:r>
            <a:endParaRPr lang="en-US" dirty="0"/>
          </a:p>
        </p:txBody>
      </p:sp>
    </p:spTree>
    <p:extLst>
      <p:ext uri="{BB962C8B-B14F-4D97-AF65-F5344CB8AC3E}">
        <p14:creationId xmlns:p14="http://schemas.microsoft.com/office/powerpoint/2010/main" val="278612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normAutofit lnSpcReduction="10000"/>
          </a:bodyPr>
          <a:lstStyle/>
          <a:p>
            <a:r>
              <a:rPr lang="en-US" dirty="0" smtClean="0"/>
              <a:t>(Picture of Add a Profile Screen)</a:t>
            </a:r>
          </a:p>
          <a:p>
            <a:r>
              <a:rPr lang="en-US" dirty="0" smtClean="0"/>
              <a:t>Setting up a profile with SSH is done in largely</a:t>
            </a:r>
            <a:r>
              <a:rPr lang="en-US" baseline="0" dirty="0" smtClean="0"/>
              <a:t> the same manner.  Preferences, </a:t>
            </a:r>
            <a:r>
              <a:rPr lang="en-US" baseline="0" dirty="0" err="1" smtClean="0"/>
              <a:t>Git</a:t>
            </a:r>
            <a:r>
              <a:rPr lang="en-US" baseline="0" dirty="0" smtClean="0"/>
              <a:t> Profiles, Add a Profile.  </a:t>
            </a:r>
          </a:p>
          <a:p>
            <a:r>
              <a:rPr lang="en-US" baseline="0" dirty="0" smtClean="0"/>
              <a:t>Here you need your SSH key, usually “</a:t>
            </a:r>
            <a:r>
              <a:rPr lang="en-US" baseline="0" dirty="0" err="1" smtClean="0"/>
              <a:t>id_rsa</a:t>
            </a:r>
            <a:r>
              <a:rPr lang="en-US" baseline="0" dirty="0" smtClean="0"/>
              <a:t>” (your private key) and “id_rsa.pub” (your public key).</a:t>
            </a:r>
          </a:p>
          <a:p>
            <a:r>
              <a:rPr lang="en-US" baseline="0" dirty="0" smtClean="0"/>
              <a:t>If you don’t have those – no worries, we can make them!  If you don’t mind a *tiny* bit of typing things in at the command line…</a:t>
            </a:r>
          </a:p>
        </p:txBody>
      </p:sp>
    </p:spTree>
    <p:extLst>
      <p:ext uri="{BB962C8B-B14F-4D97-AF65-F5344CB8AC3E}">
        <p14:creationId xmlns:p14="http://schemas.microsoft.com/office/powerpoint/2010/main" val="2159608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AS G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20143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Onl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98329"/>
            <a:ext cx="18288000" cy="1077218"/>
          </a:xfrm>
        </p:spPr>
        <p:txBody>
          <a:bodyPr anchor="b" anchorCtr="0">
            <a:spAutoFit/>
          </a:bodyPr>
          <a:lstStyle>
            <a:lvl1pPr algn="ctr">
              <a:defRPr sz="64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4767649"/>
            <a:ext cx="18288000" cy="615553"/>
          </a:xfrm>
        </p:spPr>
        <p:txBody>
          <a:bodyPr anchor="t">
            <a:spAutoFit/>
          </a:bodyPr>
          <a:lstStyle>
            <a:lvl1pPr marL="0" indent="-365760" algn="ctr">
              <a:lnSpc>
                <a:spcPct val="85000"/>
              </a:lnSpc>
              <a:spcBef>
                <a:spcPts val="1600"/>
              </a:spcBef>
              <a:buFont typeface="Arial" pitchFamily="34" charset="0"/>
              <a:buNone/>
              <a:defRPr sz="4000" b="0" i="0" cap="none" baseline="0">
                <a:solidFill>
                  <a:schemeClr val="bg1"/>
                </a:solidFill>
                <a:latin typeface="+mn-lt"/>
              </a:defRPr>
            </a:lvl1pPr>
          </a:lstStyle>
          <a:p>
            <a:pPr lvl="0"/>
            <a:r>
              <a:rPr lang="en-US" dirty="0"/>
              <a:t>Click to edit subtitle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Midn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98329"/>
            <a:ext cx="18288000" cy="1077218"/>
          </a:xfrm>
        </p:spPr>
        <p:txBody>
          <a:bodyPr anchor="b" anchorCtr="0">
            <a:spAutoFit/>
          </a:bodyPr>
          <a:lstStyle>
            <a:lvl1pPr algn="ctr">
              <a:defRPr sz="64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4767649"/>
            <a:ext cx="18288000" cy="615553"/>
          </a:xfrm>
        </p:spPr>
        <p:txBody>
          <a:bodyPr anchor="t">
            <a:spAutoFit/>
          </a:bodyPr>
          <a:lstStyle>
            <a:lvl1pPr marL="0" indent="-365760" algn="ctr">
              <a:lnSpc>
                <a:spcPct val="85000"/>
              </a:lnSpc>
              <a:spcBef>
                <a:spcPts val="1600"/>
              </a:spcBef>
              <a:buFont typeface="Arial" pitchFamily="34" charset="0"/>
              <a:buNone/>
              <a:defRPr sz="4000" b="0" i="0" cap="none" baseline="0">
                <a:solidFill>
                  <a:schemeClr val="bg1"/>
                </a:solidFill>
                <a:latin typeface="+mn-lt"/>
              </a:defRPr>
            </a:lvl1pPr>
          </a:lstStyle>
          <a:p>
            <a:pPr lvl="0"/>
            <a:r>
              <a:rPr lang="en-US" dirty="0"/>
              <a:t>Click to edit subtitle</a:t>
            </a:r>
          </a:p>
        </p:txBody>
      </p:sp>
    </p:spTree>
    <p:extLst>
      <p:ext uri="{BB962C8B-B14F-4D97-AF65-F5344CB8AC3E}">
        <p14:creationId xmlns:p14="http://schemas.microsoft.com/office/powerpoint/2010/main" val="40821588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2728" y="384048"/>
            <a:ext cx="15782544" cy="9144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252728" y="1280160"/>
            <a:ext cx="15782544" cy="548640"/>
          </a:xfrm>
        </p:spPr>
        <p:txBody>
          <a:bodyPr wrap="square" anchor="ctr">
            <a:noAutofit/>
          </a:bodyPr>
          <a:lstStyle>
            <a:lvl1pPr marL="0" indent="0" algn="ctr">
              <a:lnSpc>
                <a:spcPct val="100000"/>
              </a:lnSpc>
              <a:spcBef>
                <a:spcPts val="0"/>
              </a:spcBef>
              <a:buFont typeface="Arial" pitchFamily="34" charset="0"/>
              <a:buNone/>
              <a:defRPr sz="4400" b="0" cap="none" baseline="0">
                <a:solidFill>
                  <a:srgbClr val="029BDA"/>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1252728" y="2032919"/>
            <a:ext cx="15782544" cy="7285706"/>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2728" y="384048"/>
            <a:ext cx="15782544" cy="9144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1252728" y="1280160"/>
            <a:ext cx="15782544" cy="548640"/>
          </a:xfrm>
        </p:spPr>
        <p:txBody>
          <a:bodyPr wrap="square" anchor="ctr" anchorCtr="0">
            <a:noAutofit/>
          </a:bodyPr>
          <a:lstStyle>
            <a:lvl1pPr marL="0" indent="0" algn="ctr">
              <a:lnSpc>
                <a:spcPct val="100000"/>
              </a:lnSpc>
              <a:spcBef>
                <a:spcPts val="0"/>
              </a:spcBef>
              <a:buFont typeface="Arial" pitchFamily="34" charset="0"/>
              <a:buNone/>
              <a:defRPr sz="4400" b="0" cap="none" baseline="0">
                <a:solidFill>
                  <a:srgbClr val="029BDA"/>
                </a:solidFill>
                <a:latin typeface="+mj-lt"/>
              </a:defRPr>
            </a:lvl1pPr>
          </a:lstStyle>
          <a:p>
            <a:pPr lvl="0"/>
            <a:r>
              <a:rPr lang="en-US" dirty="0"/>
              <a:t>Click to edit subtitle</a:t>
            </a:r>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2728" y="384048"/>
            <a:ext cx="15782544" cy="914400"/>
          </a:xfrm>
        </p:spPr>
        <p:txBody>
          <a:bodyPr anchor="ctr" anchorCtr="0">
            <a:noAutofit/>
          </a:bodyPr>
          <a:lstStyle>
            <a:lvl1pPr algn="ctr">
              <a:defRPr baseline="0">
                <a:solidFill>
                  <a:schemeClr val="tx2"/>
                </a:solidFill>
              </a:defRPr>
            </a:lvl1pPr>
          </a:lstStyle>
          <a:p>
            <a:r>
              <a:rPr lang="en-US" dirty="0"/>
              <a:t>Click to Edit Title</a:t>
            </a:r>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252728" y="384048"/>
            <a:ext cx="15782544" cy="9144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1255282" y="1280160"/>
            <a:ext cx="15782544" cy="548640"/>
          </a:xfrm>
        </p:spPr>
        <p:txBody>
          <a:bodyPr wrap="square" anchor="ctr">
            <a:noAutofit/>
          </a:bodyPr>
          <a:lstStyle>
            <a:lvl1pPr marL="0" indent="0" algn="ctr">
              <a:lnSpc>
                <a:spcPct val="100000"/>
              </a:lnSpc>
              <a:spcBef>
                <a:spcPts val="0"/>
              </a:spcBef>
              <a:buFont typeface="Arial" pitchFamily="34" charset="0"/>
              <a:buNone/>
              <a:defRPr sz="4400" b="0" cap="none" baseline="0">
                <a:solidFill>
                  <a:srgbClr val="029BDA"/>
                </a:solidFill>
                <a:latin typeface="+mj-lt"/>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dirty="0"/>
              <a:t>Click to edit subtitle</a:t>
            </a:r>
          </a:p>
        </p:txBody>
      </p:sp>
      <p:sp>
        <p:nvSpPr>
          <p:cNvPr id="6" name="Content Placeholder 3"/>
          <p:cNvSpPr>
            <a:spLocks noGrp="1"/>
          </p:cNvSpPr>
          <p:nvPr>
            <p:ph sz="quarter" idx="4" hasCustomPrompt="1"/>
          </p:nvPr>
        </p:nvSpPr>
        <p:spPr>
          <a:xfrm>
            <a:off x="1255282" y="2029968"/>
            <a:ext cx="7772400" cy="7278624"/>
          </a:xfrm>
        </p:spPr>
        <p:txBody>
          <a:bodyPr wrap="square" anchor="t" anchorCtr="0">
            <a:normAutofit/>
          </a:bodyPr>
          <a:lstStyle>
            <a:lvl1pPr>
              <a:defRPr sz="4800" baseline="0">
                <a:solidFill>
                  <a:schemeClr val="tx2"/>
                </a:solidFill>
                <a:latin typeface="+mn-lt"/>
              </a:defRPr>
            </a:lvl1pPr>
            <a:lvl2pPr>
              <a:defRPr sz="4000" baseline="0">
                <a:latin typeface="+mn-lt"/>
              </a:defRPr>
            </a:lvl2pPr>
            <a:lvl3pPr>
              <a:defRPr sz="3200" baseline="0">
                <a:latin typeface="+mn-lt"/>
              </a:defRPr>
            </a:lvl3pPr>
            <a:lvl4pPr>
              <a:defRPr sz="2400" baseline="0">
                <a:latin typeface="+mj-lt"/>
              </a:defRPr>
            </a:lvl4pPr>
            <a:lvl5pPr>
              <a:defRPr sz="2000" baseline="0">
                <a:latin typeface="+mj-lt"/>
              </a:defRPr>
            </a:lvl5pPr>
            <a:lvl6pPr>
              <a:defRPr sz="3200"/>
            </a:lvl6pPr>
            <a:lvl7pPr>
              <a:defRPr sz="3200"/>
            </a:lvl7pPr>
            <a:lvl8pPr>
              <a:defRPr sz="3200"/>
            </a:lvl8pPr>
            <a:lvl9pPr>
              <a:defRPr sz="32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8" name="Content Placeholder 3"/>
          <p:cNvSpPr>
            <a:spLocks noGrp="1"/>
          </p:cNvSpPr>
          <p:nvPr>
            <p:ph sz="quarter" idx="10" hasCustomPrompt="1"/>
          </p:nvPr>
        </p:nvSpPr>
        <p:spPr>
          <a:xfrm>
            <a:off x="9262872" y="2029968"/>
            <a:ext cx="7772400" cy="7278624"/>
          </a:xfrm>
        </p:spPr>
        <p:txBody>
          <a:bodyPr wrap="square" anchor="t" anchorCtr="0">
            <a:normAutofit/>
          </a:bodyPr>
          <a:lstStyle>
            <a:lvl1pPr>
              <a:defRPr sz="4800" baseline="0">
                <a:solidFill>
                  <a:schemeClr val="tx2"/>
                </a:solidFill>
                <a:latin typeface="+mn-lt"/>
              </a:defRPr>
            </a:lvl1pPr>
            <a:lvl2pPr>
              <a:defRPr sz="4000" baseline="0">
                <a:latin typeface="+mn-lt"/>
              </a:defRPr>
            </a:lvl2pPr>
            <a:lvl3pPr>
              <a:defRPr sz="3200" baseline="0">
                <a:latin typeface="+mn-lt"/>
              </a:defRPr>
            </a:lvl3pPr>
            <a:lvl4pPr>
              <a:defRPr sz="2400" baseline="0">
                <a:latin typeface="+mj-lt"/>
              </a:defRPr>
            </a:lvl4pPr>
            <a:lvl5pPr>
              <a:defRPr sz="2000" baseline="0">
                <a:latin typeface="+mj-lt"/>
              </a:defRPr>
            </a:lvl5pPr>
            <a:lvl6pPr>
              <a:defRPr sz="3200"/>
            </a:lvl6pPr>
            <a:lvl7pPr>
              <a:defRPr sz="3200"/>
            </a:lvl7pPr>
            <a:lvl8pPr>
              <a:defRPr sz="3200"/>
            </a:lvl8pPr>
            <a:lvl9pPr>
              <a:defRPr sz="3200"/>
            </a:lvl9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Dark">
    <p:bg>
      <p:bgPr>
        <a:solidFill>
          <a:srgbClr val="002C48"/>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1252728" y="1546643"/>
            <a:ext cx="15782544" cy="7771982"/>
          </a:xfrm>
        </p:spPr>
        <p:txBody>
          <a:bodyPr wrap="square" anchor="t" anchorCtr="0">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2" name="Title 1"/>
          <p:cNvSpPr>
            <a:spLocks noGrp="1"/>
          </p:cNvSpPr>
          <p:nvPr>
            <p:ph type="title" hasCustomPrompt="1"/>
          </p:nvPr>
        </p:nvSpPr>
        <p:spPr>
          <a:xfrm>
            <a:off x="1252728" y="384048"/>
            <a:ext cx="15782544" cy="914400"/>
          </a:xfrm>
        </p:spPr>
        <p:txBody>
          <a:bodyPr anchor="ctr" anchorCtr="0">
            <a:noAutofit/>
          </a:bodyPr>
          <a:lstStyle>
            <a:lvl1pPr algn="ctr">
              <a:defRPr>
                <a:solidFill>
                  <a:schemeClr val="bg1"/>
                </a:solidFill>
              </a:defRPr>
            </a:lvl1pPr>
          </a:lstStyle>
          <a:p>
            <a:r>
              <a:rPr lang="en-US" dirty="0"/>
              <a:t>Click to Edit Title</a:t>
            </a:r>
          </a:p>
        </p:txBody>
      </p:sp>
      <p:sp>
        <p:nvSpPr>
          <p:cNvPr id="5" name="TextBox 4"/>
          <p:cNvSpPr txBox="1"/>
          <p:nvPr userDrawn="1"/>
        </p:nvSpPr>
        <p:spPr>
          <a:xfrm>
            <a:off x="0" y="9931104"/>
            <a:ext cx="18288000" cy="400110"/>
          </a:xfrm>
          <a:prstGeom prst="rect">
            <a:avLst/>
          </a:prstGeom>
          <a:noFill/>
        </p:spPr>
        <p:txBody>
          <a:bodyPr wrap="square" rtlCol="0">
            <a:spAutoFit/>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en-US" sz="10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1000" dirty="0">
              <a:solidFill>
                <a:schemeClr val="bg1">
                  <a:lumMod val="50000"/>
                </a:schemeClr>
              </a:solidFill>
            </a:endParaRPr>
          </a:p>
        </p:txBody>
      </p:sp>
      <p:pic>
        <p:nvPicPr>
          <p:cNvPr id="6" name="Picture 5">
            <a:extLst>
              <a:ext uri="{FF2B5EF4-FFF2-40B4-BE49-F238E27FC236}">
                <a16:creationId xmlns="" xmlns:a16="http://schemas.microsoft.com/office/drawing/2014/main" id="{82F3E3AD-B4A5-5F4F-BED7-D38956D9426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90586"/>
          <a:stretch/>
        </p:blipFill>
        <p:spPr>
          <a:xfrm>
            <a:off x="0" y="9318624"/>
            <a:ext cx="18288000" cy="96837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Slide VIRTUAL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2999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252728" y="384048"/>
            <a:ext cx="15782544" cy="9144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1252728" y="2029968"/>
            <a:ext cx="15782544" cy="7278624"/>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6"/>
          <p:cNvSpPr txBox="1"/>
          <p:nvPr userDrawn="1"/>
        </p:nvSpPr>
        <p:spPr>
          <a:xfrm>
            <a:off x="0" y="41271564"/>
            <a:ext cx="74980800" cy="1138773"/>
          </a:xfrm>
          <a:prstGeom prst="rect">
            <a:avLst/>
          </a:prstGeom>
          <a:noFill/>
        </p:spPr>
        <p:txBody>
          <a:bodyPr wrap="square" rtlCol="0">
            <a:spAutoFit/>
          </a:bodyPr>
          <a:lstStyle/>
          <a:p>
            <a:pPr algn="ctr"/>
            <a:r>
              <a:rPr lang="en-US" sz="32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3600" dirty="0">
              <a:solidFill>
                <a:schemeClr val="bg1"/>
              </a:solidFill>
            </a:endParaRPr>
          </a:p>
        </p:txBody>
      </p:sp>
      <p:sp>
        <p:nvSpPr>
          <p:cNvPr id="8" name="TextBox 7"/>
          <p:cNvSpPr txBox="1"/>
          <p:nvPr userDrawn="1"/>
        </p:nvSpPr>
        <p:spPr>
          <a:xfrm>
            <a:off x="304800" y="41576364"/>
            <a:ext cx="74980800" cy="1138773"/>
          </a:xfrm>
          <a:prstGeom prst="rect">
            <a:avLst/>
          </a:prstGeom>
          <a:noFill/>
        </p:spPr>
        <p:txBody>
          <a:bodyPr wrap="square" rtlCol="0">
            <a:spAutoFit/>
          </a:bodyPr>
          <a:lstStyle/>
          <a:p>
            <a:pPr algn="ctr"/>
            <a:r>
              <a:rPr lang="en-US" sz="32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endParaRPr lang="en-US" sz="3600" dirty="0">
              <a:solidFill>
                <a:schemeClr val="bg1"/>
              </a:solidFill>
            </a:endParaRPr>
          </a:p>
        </p:txBody>
      </p:sp>
      <p:sp>
        <p:nvSpPr>
          <p:cNvPr id="4" name="TextBox 3"/>
          <p:cNvSpPr txBox="1"/>
          <p:nvPr userDrawn="1"/>
        </p:nvSpPr>
        <p:spPr>
          <a:xfrm>
            <a:off x="0" y="9931104"/>
            <a:ext cx="18288000" cy="400110"/>
          </a:xfrm>
          <a:prstGeom prst="rect">
            <a:avLst/>
          </a:prstGeom>
          <a:noFill/>
        </p:spPr>
        <p:txBody>
          <a:bodyPr wrap="square" rtlCol="0">
            <a:spAutoFit/>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en-US" sz="1000" dirty="0">
                <a:solidFill>
                  <a:schemeClr val="bg1">
                    <a:lumMod val="50000"/>
                  </a:schemeClr>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1000" dirty="0">
              <a:solidFill>
                <a:schemeClr val="bg1">
                  <a:lumMod val="50000"/>
                </a:schemeClr>
              </a:solidFill>
            </a:endParaRPr>
          </a:p>
        </p:txBody>
      </p:sp>
      <p:pic>
        <p:nvPicPr>
          <p:cNvPr id="9" name="Picture 8">
            <a:extLst>
              <a:ext uri="{FF2B5EF4-FFF2-40B4-BE49-F238E27FC236}">
                <a16:creationId xmlns="" xmlns:a16="http://schemas.microsoft.com/office/drawing/2014/main" id="{9D768771-7F9C-EA4E-96DC-E5FD70977E4B}"/>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t="90489" r="86951"/>
          <a:stretch/>
        </p:blipFill>
        <p:spPr>
          <a:xfrm>
            <a:off x="0" y="9308592"/>
            <a:ext cx="2386360" cy="978408"/>
          </a:xfrm>
          <a:prstGeom prst="rect">
            <a:avLst/>
          </a:prstGeom>
        </p:spPr>
      </p:pic>
      <p:pic>
        <p:nvPicPr>
          <p:cNvPr id="11" name="Picture 10">
            <a:extLst>
              <a:ext uri="{FF2B5EF4-FFF2-40B4-BE49-F238E27FC236}">
                <a16:creationId xmlns="" xmlns:a16="http://schemas.microsoft.com/office/drawing/2014/main" id="{767027EF-8AC4-7F4B-B859-0E1397C798E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71341" t="90489"/>
          <a:stretch/>
        </p:blipFill>
        <p:spPr>
          <a:xfrm>
            <a:off x="13046925" y="9308592"/>
            <a:ext cx="5241074" cy="978408"/>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85" r:id="rId1"/>
    <p:sldLayoutId id="2147483983" r:id="rId2"/>
    <p:sldLayoutId id="2147483986" r:id="rId3"/>
    <p:sldLayoutId id="2147483927" r:id="rId4"/>
    <p:sldLayoutId id="2147483928" r:id="rId5"/>
    <p:sldLayoutId id="2147483929" r:id="rId6"/>
    <p:sldLayoutId id="2147483930" r:id="rId7"/>
    <p:sldLayoutId id="2147483980" r:id="rId8"/>
    <p:sldLayoutId id="2147483987" r:id="rId9"/>
    <p:sldLayoutId id="2147483941" r:id="rId10"/>
  </p:sldLayoutIdLst>
  <p:transition>
    <p:fade/>
  </p:transition>
  <p:hf sldNum="0" hdr="0" ftr="0" dt="0"/>
  <p:txStyles>
    <p:titleStyle>
      <a:lvl1pPr algn="ctr" defTabSz="365760" rtl="0" eaLnBrk="1" latinLnBrk="0" hangingPunct="1">
        <a:spcBef>
          <a:spcPct val="0"/>
        </a:spcBef>
        <a:buNone/>
        <a:defRPr lang="en-US" sz="5600" kern="1200" cap="none" baseline="0" dirty="0">
          <a:solidFill>
            <a:schemeClr val="tx2"/>
          </a:solidFill>
          <a:latin typeface="+mj-lt"/>
          <a:ea typeface="+mj-ea"/>
          <a:cs typeface="+mj-cs"/>
        </a:defRPr>
      </a:lvl1pPr>
    </p:titleStyle>
    <p:bodyStyle>
      <a:lvl1pPr marL="365760" indent="-365760" algn="l" defTabSz="731520" rtl="0" eaLnBrk="1" latinLnBrk="0" hangingPunct="1">
        <a:lnSpc>
          <a:spcPct val="85000"/>
        </a:lnSpc>
        <a:spcBef>
          <a:spcPts val="1600"/>
        </a:spcBef>
        <a:spcAft>
          <a:spcPts val="0"/>
        </a:spcAft>
        <a:buClr>
          <a:schemeClr val="tx2"/>
        </a:buClr>
        <a:buSzPct val="80000"/>
        <a:buFont typeface="Arial" pitchFamily="34" charset="0"/>
        <a:buChar char="•"/>
        <a:defRPr sz="5600" b="0" kern="1200" cap="none" baseline="0">
          <a:solidFill>
            <a:schemeClr val="tx2"/>
          </a:solidFill>
          <a:latin typeface="+mn-lt"/>
          <a:ea typeface="+mn-ea"/>
          <a:cs typeface="+mn-cs"/>
        </a:defRPr>
      </a:lvl1pPr>
      <a:lvl2pPr marL="731520" indent="-365760" algn="l" defTabSz="731520" rtl="0" eaLnBrk="1" latinLnBrk="0" hangingPunct="1">
        <a:lnSpc>
          <a:spcPct val="85000"/>
        </a:lnSpc>
        <a:spcBef>
          <a:spcPts val="1600"/>
        </a:spcBef>
        <a:spcAft>
          <a:spcPts val="0"/>
        </a:spcAft>
        <a:buClr>
          <a:schemeClr val="accent3"/>
        </a:buClr>
        <a:buSzPct val="80000"/>
        <a:buFont typeface="Arial" pitchFamily="34" charset="0"/>
        <a:buChar char="•"/>
        <a:tabLst/>
        <a:defRPr sz="4800" kern="1200" baseline="0">
          <a:solidFill>
            <a:schemeClr val="tx2"/>
          </a:solidFill>
          <a:latin typeface="+mn-lt"/>
          <a:ea typeface="+mn-ea"/>
          <a:cs typeface="+mn-cs"/>
        </a:defRPr>
      </a:lvl2pPr>
      <a:lvl3pPr marL="1097280" indent="-365760" algn="l" defTabSz="731520" rtl="0" eaLnBrk="1" latinLnBrk="0" hangingPunct="1">
        <a:lnSpc>
          <a:spcPct val="85000"/>
        </a:lnSpc>
        <a:spcBef>
          <a:spcPts val="1600"/>
        </a:spcBef>
        <a:spcAft>
          <a:spcPts val="0"/>
        </a:spcAft>
        <a:buClr>
          <a:schemeClr val="tx2"/>
        </a:buClr>
        <a:buSzPct val="100000"/>
        <a:buFont typeface="Arial" charset="0"/>
        <a:buChar char="•"/>
        <a:defRPr sz="3600" kern="1200" baseline="0">
          <a:solidFill>
            <a:schemeClr val="tx2"/>
          </a:solidFill>
          <a:latin typeface="+mn-lt"/>
          <a:ea typeface="+mn-ea"/>
          <a:cs typeface="+mn-cs"/>
        </a:defRPr>
      </a:lvl3pPr>
      <a:lvl4pPr marL="1463040" indent="-365760" algn="l" defTabSz="73152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2400" kern="1200" baseline="0">
          <a:solidFill>
            <a:schemeClr val="tx1">
              <a:lumMod val="65000"/>
              <a:lumOff val="35000"/>
            </a:schemeClr>
          </a:solidFill>
          <a:latin typeface="+mn-lt"/>
          <a:ea typeface="+mn-ea"/>
          <a:cs typeface="+mn-cs"/>
        </a:defRPr>
      </a:lvl4pPr>
      <a:lvl5pPr marL="1828800" indent="-365760" algn="l" defTabSz="73152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2000" kern="1200" baseline="0">
          <a:solidFill>
            <a:schemeClr val="tx1">
              <a:lumMod val="65000"/>
              <a:lumOff val="35000"/>
            </a:schemeClr>
          </a:solidFill>
          <a:latin typeface="+mn-lt"/>
          <a:ea typeface="+mn-ea"/>
          <a:cs typeface="+mn-cs"/>
        </a:defRPr>
      </a:lvl5pPr>
      <a:lvl6pPr marL="2194560" indent="-365760" algn="l" defTabSz="7315200" rtl="0" eaLnBrk="1" latinLnBrk="0" hangingPunct="1">
        <a:lnSpc>
          <a:spcPct val="120000"/>
        </a:lnSpc>
        <a:spcBef>
          <a:spcPts val="0"/>
        </a:spcBef>
        <a:buClr>
          <a:schemeClr val="accent1"/>
        </a:buClr>
        <a:buSzPct val="80000"/>
        <a:buFont typeface="Arial" pitchFamily="34" charset="0"/>
        <a:buChar char="•"/>
        <a:defRPr sz="2000" kern="1200">
          <a:solidFill>
            <a:schemeClr val="tx2"/>
          </a:solidFill>
          <a:latin typeface="+mn-lt"/>
          <a:ea typeface="+mn-ea"/>
          <a:cs typeface="+mn-cs"/>
        </a:defRPr>
      </a:lvl6pPr>
      <a:lvl7pPr marL="2560320" indent="-365760" algn="l" defTabSz="7315200" rtl="0" eaLnBrk="1" latinLnBrk="0" hangingPunct="1">
        <a:lnSpc>
          <a:spcPct val="120000"/>
        </a:lnSpc>
        <a:spcBef>
          <a:spcPts val="0"/>
        </a:spcBef>
        <a:buClr>
          <a:schemeClr val="accent1"/>
        </a:buClr>
        <a:buSzPct val="80000"/>
        <a:buFont typeface="Arial" pitchFamily="34" charset="0"/>
        <a:buChar char="•"/>
        <a:defRPr sz="2000" kern="1200">
          <a:solidFill>
            <a:schemeClr val="tx2"/>
          </a:solidFill>
          <a:latin typeface="+mn-lt"/>
          <a:ea typeface="+mn-ea"/>
          <a:cs typeface="+mn-cs"/>
        </a:defRPr>
      </a:lvl7pPr>
      <a:lvl8pPr marL="2926080" indent="-365760" algn="l" defTabSz="1828800" rtl="0" eaLnBrk="1" latinLnBrk="0" hangingPunct="1">
        <a:lnSpc>
          <a:spcPct val="120000"/>
        </a:lnSpc>
        <a:spcBef>
          <a:spcPts val="0"/>
        </a:spcBef>
        <a:buClr>
          <a:schemeClr val="accent1"/>
        </a:buClr>
        <a:buSzPct val="80000"/>
        <a:buFont typeface="Arial" pitchFamily="34" charset="0"/>
        <a:buChar char="•"/>
        <a:defRPr sz="2000" kern="1200">
          <a:solidFill>
            <a:schemeClr val="tx2"/>
          </a:solidFill>
          <a:latin typeface="+mn-lt"/>
          <a:ea typeface="+mn-ea"/>
          <a:cs typeface="+mn-cs"/>
        </a:defRPr>
      </a:lvl8pPr>
      <a:lvl9pPr marL="3291840" indent="-365760" algn="l" defTabSz="731520" rtl="0" eaLnBrk="1" latinLnBrk="0" hangingPunct="1">
        <a:lnSpc>
          <a:spcPct val="120000"/>
        </a:lnSpc>
        <a:spcBef>
          <a:spcPts val="0"/>
        </a:spcBef>
        <a:buClr>
          <a:schemeClr val="accent1"/>
        </a:buClr>
        <a:buSzPct val="80000"/>
        <a:buFont typeface="Arial" pitchFamily="34" charset="0"/>
        <a:buChar char="•"/>
        <a:defRPr sz="2000" kern="1200">
          <a:solidFill>
            <a:schemeClr val="tx2"/>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23875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err="1" smtClean="0"/>
              <a:t>Git</a:t>
            </a:r>
            <a:r>
              <a:rPr lang="en-US" dirty="0" smtClean="0"/>
              <a:t> Profile</a:t>
            </a:r>
            <a:endParaRPr lang="en-US" dirty="0"/>
          </a:p>
        </p:txBody>
      </p:sp>
      <p:sp>
        <p:nvSpPr>
          <p:cNvPr id="3" name="Text Placeholder 2"/>
          <p:cNvSpPr>
            <a:spLocks noGrp="1"/>
          </p:cNvSpPr>
          <p:nvPr>
            <p:ph type="body" sz="quarter" idx="12"/>
          </p:nvPr>
        </p:nvSpPr>
        <p:spPr/>
        <p:txBody>
          <a:bodyPr/>
          <a:lstStyle/>
          <a:p>
            <a:endParaRPr lang="en-US"/>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2608793903"/>
              </p:ext>
            </p:extLst>
          </p:nvPr>
        </p:nvGraphicFramePr>
        <p:xfrm>
          <a:off x="1254126" y="2032000"/>
          <a:ext cx="15779752" cy="4043680"/>
        </p:xfrm>
        <a:graphic>
          <a:graphicData uri="http://schemas.openxmlformats.org/drawingml/2006/table">
            <a:tbl>
              <a:tblPr firstRow="1" bandRow="1">
                <a:tableStyleId>{5C22544A-7EE6-4342-B048-85BDC9FD1C3A}</a:tableStyleId>
              </a:tblPr>
              <a:tblGrid>
                <a:gridCol w="7889876"/>
                <a:gridCol w="7889876"/>
              </a:tblGrid>
              <a:tr h="741680">
                <a:tc>
                  <a:txBody>
                    <a:bodyPr/>
                    <a:lstStyle/>
                    <a:p>
                      <a:pPr algn="ctr"/>
                      <a:r>
                        <a:rPr lang="en-US" sz="3600" dirty="0" smtClean="0"/>
                        <a:t>SSH</a:t>
                      </a:r>
                      <a:endParaRPr lang="en-US" sz="3600" dirty="0"/>
                    </a:p>
                  </a:txBody>
                  <a:tcPr marL="182880" marR="182880" marT="91440" marB="91440"/>
                </a:tc>
                <a:tc>
                  <a:txBody>
                    <a:bodyPr/>
                    <a:lstStyle/>
                    <a:p>
                      <a:pPr algn="ctr"/>
                      <a:r>
                        <a:rPr lang="en-US" sz="3600" dirty="0" smtClean="0"/>
                        <a:t>HTTPS</a:t>
                      </a:r>
                      <a:endParaRPr lang="en-US" sz="3600" dirty="0"/>
                    </a:p>
                  </a:txBody>
                  <a:tcPr marL="182880" marR="182880" marT="91440" marB="91440"/>
                </a:tc>
              </a:tr>
              <a:tr h="741680">
                <a:tc>
                  <a:txBody>
                    <a:bodyPr/>
                    <a:lstStyle/>
                    <a:p>
                      <a:pPr algn="ctr"/>
                      <a:r>
                        <a:rPr lang="en-US" sz="3600" dirty="0" smtClean="0"/>
                        <a:t>Requires more up-front</a:t>
                      </a:r>
                      <a:r>
                        <a:rPr lang="en-US" sz="3600" baseline="0" dirty="0" smtClean="0"/>
                        <a:t> effort</a:t>
                      </a:r>
                      <a:endParaRPr lang="en-US" sz="3600" dirty="0"/>
                    </a:p>
                  </a:txBody>
                  <a:tcPr marL="182880" marR="182880" marT="91440" marB="91440"/>
                </a:tc>
                <a:tc>
                  <a:txBody>
                    <a:bodyPr/>
                    <a:lstStyle/>
                    <a:p>
                      <a:pPr algn="ctr"/>
                      <a:r>
                        <a:rPr lang="en-US" sz="3600" dirty="0" smtClean="0"/>
                        <a:t>Less work to set up</a:t>
                      </a:r>
                      <a:endParaRPr lang="en-US" sz="3600" dirty="0"/>
                    </a:p>
                  </a:txBody>
                  <a:tcPr marL="182880" marR="182880" marT="91440" marB="91440"/>
                </a:tc>
              </a:tr>
              <a:tr h="1280160">
                <a:tc>
                  <a:txBody>
                    <a:bodyPr/>
                    <a:lstStyle/>
                    <a:p>
                      <a:pPr algn="ctr"/>
                      <a:r>
                        <a:rPr lang="en-US" sz="3600" dirty="0" smtClean="0"/>
                        <a:t>Can deal more easily with password changes</a:t>
                      </a:r>
                      <a:endParaRPr lang="en-US" sz="3600" dirty="0"/>
                    </a:p>
                  </a:txBody>
                  <a:tcPr marL="182880" marR="182880" marT="91440" marB="91440"/>
                </a:tc>
                <a:tc>
                  <a:txBody>
                    <a:bodyPr/>
                    <a:lstStyle/>
                    <a:p>
                      <a:pPr algn="ctr"/>
                      <a:r>
                        <a:rPr lang="en-US" sz="3600" dirty="0" smtClean="0"/>
                        <a:t>Need to update password when it changes</a:t>
                      </a:r>
                      <a:endParaRPr lang="en-US" sz="3600" dirty="0"/>
                    </a:p>
                  </a:txBody>
                  <a:tcPr marL="182880" marR="182880" marT="91440" marB="91440"/>
                </a:tc>
              </a:tr>
              <a:tr h="1280160">
                <a:tc>
                  <a:txBody>
                    <a:bodyPr/>
                    <a:lstStyle/>
                    <a:p>
                      <a:pPr algn="ctr"/>
                      <a:r>
                        <a:rPr lang="en-US" sz="3600" dirty="0" smtClean="0"/>
                        <a:t>May</a:t>
                      </a:r>
                      <a:r>
                        <a:rPr lang="en-US" sz="3600" baseline="0" dirty="0" smtClean="0"/>
                        <a:t> be more secure*</a:t>
                      </a:r>
                      <a:endParaRPr lang="en-US" sz="3600" dirty="0"/>
                    </a:p>
                  </a:txBody>
                  <a:tcPr marL="182880" marR="182880" marT="91440" marB="91440"/>
                </a:tc>
                <a:tc>
                  <a:txBody>
                    <a:bodyPr/>
                    <a:lstStyle/>
                    <a:p>
                      <a:pPr algn="ctr"/>
                      <a:r>
                        <a:rPr lang="en-US" sz="3600" dirty="0" smtClean="0"/>
                        <a:t>Pretty secure, but requires caching password</a:t>
                      </a:r>
                      <a:endParaRPr lang="en-US" sz="3600" dirty="0"/>
                    </a:p>
                  </a:txBody>
                  <a:tcPr marL="182880" marR="182880" marT="91440" marB="91440"/>
                </a:tc>
              </a:tr>
            </a:tbl>
          </a:graphicData>
        </a:graphic>
      </p:graphicFrame>
    </p:spTree>
    <p:extLst>
      <p:ext uri="{BB962C8B-B14F-4D97-AF65-F5344CB8AC3E}">
        <p14:creationId xmlns:p14="http://schemas.microsoft.com/office/powerpoint/2010/main" val="25699178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a:t>
            </a:r>
            <a:r>
              <a:rPr lang="en-US" dirty="0" err="1" smtClean="0"/>
              <a:t>Git</a:t>
            </a:r>
            <a:r>
              <a:rPr lang="en-US" dirty="0" smtClean="0"/>
              <a:t> Profile</a:t>
            </a:r>
            <a:endParaRPr lang="en-US" dirty="0"/>
          </a:p>
        </p:txBody>
      </p:sp>
      <p:sp>
        <p:nvSpPr>
          <p:cNvPr id="3" name="Text Placeholder 2"/>
          <p:cNvSpPr>
            <a:spLocks noGrp="1"/>
          </p:cNvSpPr>
          <p:nvPr>
            <p:ph type="body" sz="quarter" idx="12"/>
          </p:nvPr>
        </p:nvSpPr>
        <p:spPr/>
        <p:txBody>
          <a:bodyPr/>
          <a:lstStyle/>
          <a:p>
            <a:r>
              <a:rPr lang="en-US" dirty="0" smtClean="0"/>
              <a:t>HTTPS Edition</a:t>
            </a:r>
            <a:endParaRPr lang="en-US" dirty="0"/>
          </a:p>
        </p:txBody>
      </p:sp>
      <p:pic>
        <p:nvPicPr>
          <p:cNvPr id="6" name="Picture 5"/>
          <p:cNvPicPr>
            <a:picLocks noChangeAspect="1"/>
          </p:cNvPicPr>
          <p:nvPr/>
        </p:nvPicPr>
        <p:blipFill>
          <a:blip r:embed="rId3"/>
          <a:stretch>
            <a:fillRect/>
          </a:stretch>
        </p:blipFill>
        <p:spPr>
          <a:xfrm>
            <a:off x="2857500" y="1828802"/>
            <a:ext cx="12107008" cy="7566880"/>
          </a:xfrm>
          <a:prstGeom prst="rect">
            <a:avLst/>
          </a:prstGeom>
        </p:spPr>
      </p:pic>
      <p:cxnSp>
        <p:nvCxnSpPr>
          <p:cNvPr id="8" name="Straight Arrow Connector 7"/>
          <p:cNvCxnSpPr/>
          <p:nvPr/>
        </p:nvCxnSpPr>
        <p:spPr>
          <a:xfrm flipH="1" flipV="1">
            <a:off x="12221310" y="3815862"/>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1866688" y="4788878"/>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6926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a:t>
            </a:r>
            <a:r>
              <a:rPr lang="en-US" dirty="0" err="1" smtClean="0"/>
              <a:t>Git</a:t>
            </a:r>
            <a:r>
              <a:rPr lang="en-US" dirty="0" smtClean="0"/>
              <a:t> Profile</a:t>
            </a:r>
            <a:endParaRPr lang="en-US" dirty="0"/>
          </a:p>
        </p:txBody>
      </p:sp>
      <p:sp>
        <p:nvSpPr>
          <p:cNvPr id="3" name="Text Placeholder 2"/>
          <p:cNvSpPr>
            <a:spLocks noGrp="1"/>
          </p:cNvSpPr>
          <p:nvPr>
            <p:ph type="body" sz="quarter" idx="12"/>
          </p:nvPr>
        </p:nvSpPr>
        <p:spPr/>
        <p:txBody>
          <a:bodyPr/>
          <a:lstStyle/>
          <a:p>
            <a:r>
              <a:rPr lang="en-US" dirty="0" smtClean="0"/>
              <a:t>SSH Edition</a:t>
            </a:r>
            <a:endParaRPr lang="en-US" dirty="0"/>
          </a:p>
        </p:txBody>
      </p:sp>
      <p:pic>
        <p:nvPicPr>
          <p:cNvPr id="5" name="Picture 4"/>
          <p:cNvPicPr>
            <a:picLocks noChangeAspect="1"/>
          </p:cNvPicPr>
          <p:nvPr/>
        </p:nvPicPr>
        <p:blipFill>
          <a:blip r:embed="rId3"/>
          <a:stretch>
            <a:fillRect/>
          </a:stretch>
        </p:blipFill>
        <p:spPr>
          <a:xfrm>
            <a:off x="2852928" y="1828800"/>
            <a:ext cx="12106656" cy="7566660"/>
          </a:xfrm>
          <a:prstGeom prst="rect">
            <a:avLst/>
          </a:prstGeom>
        </p:spPr>
      </p:pic>
      <p:cxnSp>
        <p:nvCxnSpPr>
          <p:cNvPr id="6" name="Straight Arrow Connector 5"/>
          <p:cNvCxnSpPr/>
          <p:nvPr/>
        </p:nvCxnSpPr>
        <p:spPr>
          <a:xfrm flipH="1" flipV="1">
            <a:off x="12221310" y="3815862"/>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1866688" y="4788878"/>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1866688" y="6588076"/>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8219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a:t>
            </a:r>
            <a:r>
              <a:rPr lang="en-US" dirty="0" err="1" smtClean="0"/>
              <a:t>Git</a:t>
            </a:r>
            <a:r>
              <a:rPr lang="en-US" dirty="0" smtClean="0"/>
              <a:t> Profile – SSH Key generation</a:t>
            </a:r>
            <a:endParaRPr lang="en-US" dirty="0"/>
          </a:p>
        </p:txBody>
      </p:sp>
      <p:sp>
        <p:nvSpPr>
          <p:cNvPr id="3" name="Text Placeholder 2"/>
          <p:cNvSpPr>
            <a:spLocks noGrp="1"/>
          </p:cNvSpPr>
          <p:nvPr>
            <p:ph type="body" sz="quarter" idx="12"/>
          </p:nvPr>
        </p:nvSpPr>
        <p:spPr/>
        <p:txBody>
          <a:bodyPr/>
          <a:lstStyle/>
          <a:p>
            <a:r>
              <a:rPr lang="en-US" sz="3600" dirty="0"/>
              <a:t>We know we said no command line… this is the only one, we promise!</a:t>
            </a:r>
            <a:r>
              <a:rPr lang="en-US" dirty="0" smtClean="0"/>
              <a:t>	</a:t>
            </a:r>
            <a:endParaRPr lang="en-US" dirty="0"/>
          </a:p>
        </p:txBody>
      </p:sp>
      <p:pic>
        <p:nvPicPr>
          <p:cNvPr id="5" name="Picture 4"/>
          <p:cNvPicPr>
            <a:picLocks noChangeAspect="1"/>
          </p:cNvPicPr>
          <p:nvPr/>
        </p:nvPicPr>
        <p:blipFill>
          <a:blip r:embed="rId3"/>
          <a:stretch>
            <a:fillRect/>
          </a:stretch>
        </p:blipFill>
        <p:spPr>
          <a:xfrm>
            <a:off x="2980591" y="1953228"/>
            <a:ext cx="12326818" cy="6446712"/>
          </a:xfrm>
          <a:prstGeom prst="rect">
            <a:avLst/>
          </a:prstGeom>
        </p:spPr>
      </p:pic>
      <p:sp>
        <p:nvSpPr>
          <p:cNvPr id="6" name="TextBox 5"/>
          <p:cNvSpPr txBox="1"/>
          <p:nvPr/>
        </p:nvSpPr>
        <p:spPr>
          <a:xfrm>
            <a:off x="10792940" y="8607645"/>
            <a:ext cx="4201920" cy="461665"/>
          </a:xfrm>
          <a:prstGeom prst="rect">
            <a:avLst/>
          </a:prstGeom>
          <a:noFill/>
        </p:spPr>
        <p:txBody>
          <a:bodyPr wrap="none" rtlCol="0">
            <a:spAutoFit/>
          </a:bodyPr>
          <a:lstStyle/>
          <a:p>
            <a:r>
              <a:rPr lang="en-US" sz="2400" dirty="0"/>
              <a:t>No, this is not my real public key.</a:t>
            </a:r>
          </a:p>
        </p:txBody>
      </p:sp>
      <p:cxnSp>
        <p:nvCxnSpPr>
          <p:cNvPr id="7" name="Straight Arrow Connector 6"/>
          <p:cNvCxnSpPr/>
          <p:nvPr/>
        </p:nvCxnSpPr>
        <p:spPr>
          <a:xfrm flipH="1" flipV="1">
            <a:off x="7523288" y="2977664"/>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62660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8633B-2CC5-4345-B7D3-EE23E0A10D58}"/>
              </a:ext>
            </a:extLst>
          </p:cNvPr>
          <p:cNvSpPr>
            <a:spLocks noGrp="1"/>
          </p:cNvSpPr>
          <p:nvPr>
            <p:ph type="title"/>
          </p:nvPr>
        </p:nvSpPr>
        <p:spPr>
          <a:xfrm>
            <a:off x="0" y="3328996"/>
            <a:ext cx="18288000" cy="1446550"/>
          </a:xfrm>
        </p:spPr>
        <p:txBody>
          <a:bodyPr/>
          <a:lstStyle/>
          <a:p>
            <a:r>
              <a:rPr lang="en-US" sz="8800" dirty="0" smtClean="0"/>
              <a:t>Basic </a:t>
            </a:r>
            <a:r>
              <a:rPr lang="en-US" sz="8800" dirty="0" err="1" smtClean="0"/>
              <a:t>Git</a:t>
            </a:r>
            <a:r>
              <a:rPr lang="en-US" sz="8800" dirty="0" smtClean="0"/>
              <a:t> Operations</a:t>
            </a:r>
            <a:endParaRPr lang="en-US" sz="8800" dirty="0"/>
          </a:p>
        </p:txBody>
      </p:sp>
      <p:cxnSp>
        <p:nvCxnSpPr>
          <p:cNvPr id="4" name="Straight Connector 3">
            <a:extLst>
              <a:ext uri="{FF2B5EF4-FFF2-40B4-BE49-F238E27FC236}">
                <a16:creationId xmlns="" xmlns:a16="http://schemas.microsoft.com/office/drawing/2014/main" id="{A3614EB0-9770-CE4B-8F10-E0DD048B309B}"/>
              </a:ext>
            </a:extLst>
          </p:cNvPr>
          <p:cNvCxnSpPr/>
          <p:nvPr/>
        </p:nvCxnSpPr>
        <p:spPr>
          <a:xfrm>
            <a:off x="1346200" y="5512271"/>
            <a:ext cx="154319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70477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a:t>
            </a:r>
            <a:endParaRPr lang="en-US" dirty="0"/>
          </a:p>
        </p:txBody>
      </p:sp>
      <p:pic>
        <p:nvPicPr>
          <p:cNvPr id="2050" name="Picture 2" descr="File:Dolly the sheep 2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383" y="1979885"/>
            <a:ext cx="7339134" cy="5950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721970" y="8611971"/>
            <a:ext cx="9144000" cy="461665"/>
          </a:xfrm>
          <a:prstGeom prst="rect">
            <a:avLst/>
          </a:prstGeom>
        </p:spPr>
        <p:txBody>
          <a:bodyPr>
            <a:spAutoFit/>
          </a:bodyPr>
          <a:lstStyle/>
          <a:p>
            <a:r>
              <a:rPr lang="en-US" sz="2400" dirty="0"/>
              <a:t>https://commons.wikimedia.org/wiki/File:Dolly_the_sheep_2016.JPG</a:t>
            </a:r>
          </a:p>
        </p:txBody>
      </p:sp>
    </p:spTree>
    <p:extLst>
      <p:ext uri="{BB962C8B-B14F-4D97-AF65-F5344CB8AC3E}">
        <p14:creationId xmlns:p14="http://schemas.microsoft.com/office/powerpoint/2010/main" val="8262145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Clone a Repo</a:t>
            </a:r>
            <a:endParaRPr lang="en-US" dirty="0"/>
          </a:p>
        </p:txBody>
      </p:sp>
      <p:sp>
        <p:nvSpPr>
          <p:cNvPr id="3" name="Text Placeholder 2"/>
          <p:cNvSpPr>
            <a:spLocks noGrp="1"/>
          </p:cNvSpPr>
          <p:nvPr>
            <p:ph type="body"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2852928" y="1828800"/>
            <a:ext cx="12113972" cy="7571232"/>
          </a:xfrm>
          <a:prstGeom prst="rect">
            <a:avLst/>
          </a:prstGeom>
        </p:spPr>
      </p:pic>
      <p:cxnSp>
        <p:nvCxnSpPr>
          <p:cNvPr id="6" name="Straight Arrow Connector 5"/>
          <p:cNvCxnSpPr/>
          <p:nvPr/>
        </p:nvCxnSpPr>
        <p:spPr>
          <a:xfrm flipH="1" flipV="1">
            <a:off x="5360380" y="4472356"/>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62341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Open a Local Repo</a:t>
            </a:r>
            <a:endParaRPr lang="en-US" dirty="0"/>
          </a:p>
        </p:txBody>
      </p:sp>
      <p:sp>
        <p:nvSpPr>
          <p:cNvPr id="3" name="Text Placeholder 2"/>
          <p:cNvSpPr>
            <a:spLocks noGrp="1"/>
          </p:cNvSpPr>
          <p:nvPr>
            <p:ph type="body" sz="quarter" idx="12"/>
          </p:nvPr>
        </p:nvSpPr>
        <p:spPr/>
        <p:txBody>
          <a:bodyPr/>
          <a:lstStyle/>
          <a:p>
            <a:endParaRPr lang="en-US"/>
          </a:p>
        </p:txBody>
      </p:sp>
      <p:cxnSp>
        <p:nvCxnSpPr>
          <p:cNvPr id="6" name="Straight Arrow Connector 5"/>
          <p:cNvCxnSpPr/>
          <p:nvPr/>
        </p:nvCxnSpPr>
        <p:spPr>
          <a:xfrm flipH="1" flipV="1">
            <a:off x="5360380" y="4472356"/>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2852931" y="1828800"/>
            <a:ext cx="12113970" cy="7571232"/>
          </a:xfrm>
          <a:prstGeom prst="rect">
            <a:avLst/>
          </a:prstGeom>
        </p:spPr>
      </p:pic>
      <p:cxnSp>
        <p:nvCxnSpPr>
          <p:cNvPr id="8" name="Straight Arrow Connector 7"/>
          <p:cNvCxnSpPr/>
          <p:nvPr/>
        </p:nvCxnSpPr>
        <p:spPr>
          <a:xfrm flipH="1" flipV="1">
            <a:off x="5360380" y="5287110"/>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7169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Viewing the History</a:t>
            </a:r>
            <a:endParaRPr lang="en-US" dirty="0"/>
          </a:p>
        </p:txBody>
      </p:sp>
      <p:sp>
        <p:nvSpPr>
          <p:cNvPr id="3" name="Text Placeholder 2"/>
          <p:cNvSpPr>
            <a:spLocks noGrp="1"/>
          </p:cNvSpPr>
          <p:nvPr>
            <p:ph type="body" sz="quarter" idx="12"/>
          </p:nvPr>
        </p:nvSpPr>
        <p:spPr/>
        <p:txBody>
          <a:bodyPr/>
          <a:lstStyle/>
          <a:p>
            <a:r>
              <a:rPr lang="en-US" dirty="0" smtClean="0"/>
              <a:t>History of a Repo, Part One</a:t>
            </a:r>
            <a:endParaRPr lang="en-US" dirty="0"/>
          </a:p>
        </p:txBody>
      </p:sp>
      <p:pic>
        <p:nvPicPr>
          <p:cNvPr id="5" name="Picture 4"/>
          <p:cNvPicPr>
            <a:picLocks noChangeAspect="1"/>
          </p:cNvPicPr>
          <p:nvPr/>
        </p:nvPicPr>
        <p:blipFill>
          <a:blip r:embed="rId3"/>
          <a:stretch>
            <a:fillRect/>
          </a:stretch>
        </p:blipFill>
        <p:spPr>
          <a:xfrm>
            <a:off x="2852928" y="1828800"/>
            <a:ext cx="12113972" cy="7571232"/>
          </a:xfrm>
          <a:prstGeom prst="rect">
            <a:avLst/>
          </a:prstGeom>
        </p:spPr>
      </p:pic>
      <p:cxnSp>
        <p:nvCxnSpPr>
          <p:cNvPr id="6" name="Straight Arrow Connector 5"/>
          <p:cNvCxnSpPr/>
          <p:nvPr/>
        </p:nvCxnSpPr>
        <p:spPr>
          <a:xfrm flipH="1" flipV="1">
            <a:off x="4498734" y="4191002"/>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14126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Change!</a:t>
            </a:r>
            <a:endParaRPr lang="en-US" dirty="0"/>
          </a:p>
        </p:txBody>
      </p:sp>
      <p:sp>
        <p:nvSpPr>
          <p:cNvPr id="3" name="Text Placeholder 2"/>
          <p:cNvSpPr>
            <a:spLocks noGrp="1"/>
          </p:cNvSpPr>
          <p:nvPr>
            <p:ph type="body" sz="quarter" idx="12"/>
          </p:nvPr>
        </p:nvSpPr>
        <p:spPr/>
        <p:txBody>
          <a:bodyPr/>
          <a:lstStyle/>
          <a:p>
            <a:r>
              <a:rPr lang="en-US" dirty="0" smtClean="0"/>
              <a:t>	</a:t>
            </a:r>
            <a:endParaRPr lang="en-US" dirty="0"/>
          </a:p>
        </p:txBody>
      </p:sp>
      <p:pic>
        <p:nvPicPr>
          <p:cNvPr id="5" name="Picture 4"/>
          <p:cNvPicPr>
            <a:picLocks noChangeAspect="1"/>
          </p:cNvPicPr>
          <p:nvPr/>
        </p:nvPicPr>
        <p:blipFill>
          <a:blip r:embed="rId3"/>
          <a:stretch>
            <a:fillRect/>
          </a:stretch>
        </p:blipFill>
        <p:spPr>
          <a:xfrm>
            <a:off x="2852928" y="1828800"/>
            <a:ext cx="12113972" cy="7571232"/>
          </a:xfrm>
          <a:prstGeom prst="rect">
            <a:avLst/>
          </a:prstGeom>
        </p:spPr>
      </p:pic>
      <p:cxnSp>
        <p:nvCxnSpPr>
          <p:cNvPr id="6" name="Straight Arrow Connector 5"/>
          <p:cNvCxnSpPr/>
          <p:nvPr/>
        </p:nvCxnSpPr>
        <p:spPr>
          <a:xfrm flipH="1" flipV="1">
            <a:off x="9387258" y="3722080"/>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401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C1D685D-4E24-9D4D-8330-ADD004A2EF0F}"/>
              </a:ext>
            </a:extLst>
          </p:cNvPr>
          <p:cNvSpPr>
            <a:spLocks noGrp="1"/>
          </p:cNvSpPr>
          <p:nvPr>
            <p:ph type="title"/>
          </p:nvPr>
        </p:nvSpPr>
        <p:spPr>
          <a:xfrm>
            <a:off x="1501422" y="1338953"/>
            <a:ext cx="15431912" cy="1077218"/>
          </a:xfrm>
        </p:spPr>
        <p:txBody>
          <a:bodyPr/>
          <a:lstStyle/>
          <a:p>
            <a:r>
              <a:rPr lang="en-US" b="1" dirty="0" err="1"/>
              <a:t>Git</a:t>
            </a:r>
            <a:r>
              <a:rPr lang="en-US" b="1" dirty="0"/>
              <a:t> and SAS®: A Match Made in (SAS) Studio</a:t>
            </a:r>
            <a:endParaRPr lang="en-US" dirty="0"/>
          </a:p>
        </p:txBody>
      </p:sp>
      <p:sp>
        <p:nvSpPr>
          <p:cNvPr id="5" name="Text Placeholder 4">
            <a:extLst>
              <a:ext uri="{FF2B5EF4-FFF2-40B4-BE49-F238E27FC236}">
                <a16:creationId xmlns="" xmlns:a16="http://schemas.microsoft.com/office/drawing/2014/main" id="{17A51027-459A-7042-B817-8D3A28840A38}"/>
              </a:ext>
            </a:extLst>
          </p:cNvPr>
          <p:cNvSpPr>
            <a:spLocks noGrp="1"/>
          </p:cNvSpPr>
          <p:nvPr>
            <p:ph type="body" sz="quarter" idx="10"/>
          </p:nvPr>
        </p:nvSpPr>
        <p:spPr>
          <a:xfrm>
            <a:off x="1501422" y="2408273"/>
            <a:ext cx="15431912" cy="615553"/>
          </a:xfrm>
        </p:spPr>
        <p:txBody>
          <a:bodyPr/>
          <a:lstStyle/>
          <a:p>
            <a:r>
              <a:rPr lang="en-US" dirty="0" smtClean="0"/>
              <a:t>Joe Matise, NORC at the University of Chicago</a:t>
            </a:r>
            <a:endParaRPr lang="en-US" dirty="0"/>
          </a:p>
        </p:txBody>
      </p:sp>
      <p:sp>
        <p:nvSpPr>
          <p:cNvPr id="6" name="Text Placeholder 4">
            <a:extLst>
              <a:ext uri="{FF2B5EF4-FFF2-40B4-BE49-F238E27FC236}">
                <a16:creationId xmlns="" xmlns:a16="http://schemas.microsoft.com/office/drawing/2014/main" id="{943D7ABC-343D-744C-A7C6-F379AAEC9D78}"/>
              </a:ext>
            </a:extLst>
          </p:cNvPr>
          <p:cNvSpPr txBox="1">
            <a:spLocks/>
          </p:cNvSpPr>
          <p:nvPr/>
        </p:nvSpPr>
        <p:spPr>
          <a:xfrm>
            <a:off x="1501422" y="3612892"/>
            <a:ext cx="14846748" cy="2068259"/>
          </a:xfrm>
          <a:prstGeom prst="rect">
            <a:avLst/>
          </a:prstGeom>
        </p:spPr>
        <p:txBody>
          <a:bodyPr vert="horz" wrap="square" lIns="182880" tIns="91440" rIns="182880" bIns="91440" rtlCol="0" anchor="t" anchorCtr="0">
            <a:spAutoFit/>
          </a:bodyPr>
          <a:lstStyle>
            <a:lvl1pPr marL="0" indent="-182880" algn="ctr" defTabSz="365760" rtl="0" eaLnBrk="1" latinLnBrk="0" hangingPunct="1">
              <a:lnSpc>
                <a:spcPct val="85000"/>
              </a:lnSpc>
              <a:spcBef>
                <a:spcPts val="800"/>
              </a:spcBef>
              <a:spcAft>
                <a:spcPts val="0"/>
              </a:spcAft>
              <a:buClr>
                <a:schemeClr val="tx2"/>
              </a:buClr>
              <a:buSzPct val="80000"/>
              <a:buFont typeface="Arial" pitchFamily="34" charset="0"/>
              <a:buNone/>
              <a:defRPr sz="2000" b="0" i="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lgn="l"/>
            <a:r>
              <a:rPr lang="en-US" sz="3600" dirty="0"/>
              <a:t>Joe has been a SAS Programmer for nearly 15 years, with experience in data analysis, reporting, and SAS Administration.  He is active in the SAS Community, particularly on Stack Overflow, the SAS-L listserv, and most recently two-time winner of The SAS Bowl trivia challenge.</a:t>
            </a:r>
          </a:p>
        </p:txBody>
      </p:sp>
      <p:cxnSp>
        <p:nvCxnSpPr>
          <p:cNvPr id="7" name="Straight Connector 6">
            <a:extLst>
              <a:ext uri="{FF2B5EF4-FFF2-40B4-BE49-F238E27FC236}">
                <a16:creationId xmlns="" xmlns:a16="http://schemas.microsoft.com/office/drawing/2014/main" id="{A3614EB0-9770-CE4B-8F10-E0DD048B309B}"/>
              </a:ext>
            </a:extLst>
          </p:cNvPr>
          <p:cNvCxnSpPr/>
          <p:nvPr/>
        </p:nvCxnSpPr>
        <p:spPr>
          <a:xfrm>
            <a:off x="1501422" y="3402116"/>
            <a:ext cx="15431912" cy="0"/>
          </a:xfrm>
          <a:prstGeom prst="line">
            <a:avLst/>
          </a:prstGeom>
          <a:ln>
            <a:solidFill>
              <a:srgbClr val="029B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4277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Verifying Changes</a:t>
            </a:r>
            <a:endParaRPr lang="en-US" dirty="0"/>
          </a:p>
        </p:txBody>
      </p:sp>
      <p:sp>
        <p:nvSpPr>
          <p:cNvPr id="3" name="Text Placeholder 2"/>
          <p:cNvSpPr>
            <a:spLocks noGrp="1"/>
          </p:cNvSpPr>
          <p:nvPr>
            <p:ph type="body" sz="quarter" idx="12"/>
          </p:nvPr>
        </p:nvSpPr>
        <p:spPr/>
        <p:txBody>
          <a:bodyPr/>
          <a:lstStyle/>
          <a:p>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cxnSp>
        <p:nvCxnSpPr>
          <p:cNvPr id="6" name="Straight Arrow Connector 5"/>
          <p:cNvCxnSpPr/>
          <p:nvPr/>
        </p:nvCxnSpPr>
        <p:spPr>
          <a:xfrm flipH="1" flipV="1">
            <a:off x="4111873" y="3563819"/>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340473" y="4088313"/>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385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Commit Changes</a:t>
            </a:r>
            <a:endParaRPr lang="en-US" dirty="0"/>
          </a:p>
        </p:txBody>
      </p:sp>
      <p:sp>
        <p:nvSpPr>
          <p:cNvPr id="3" name="Text Placeholder 2"/>
          <p:cNvSpPr>
            <a:spLocks noGrp="1"/>
          </p:cNvSpPr>
          <p:nvPr>
            <p:ph type="body" sz="quarter" idx="12"/>
          </p:nvPr>
        </p:nvSpPr>
        <p:spPr/>
        <p:txBody>
          <a:bodyPr/>
          <a:lstStyle/>
          <a:p>
            <a:r>
              <a:rPr lang="en-US" dirty="0" smtClean="0"/>
              <a:t>Remember your descriptive Commit Message!</a:t>
            </a:r>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cxnSp>
        <p:nvCxnSpPr>
          <p:cNvPr id="6" name="Straight Arrow Connector 5"/>
          <p:cNvCxnSpPr/>
          <p:nvPr/>
        </p:nvCxnSpPr>
        <p:spPr>
          <a:xfrm flipH="1" flipV="1">
            <a:off x="5588981" y="3792419"/>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940673" y="8610603"/>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47881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Viewing the History (again)</a:t>
            </a:r>
            <a:endParaRPr lang="en-US" dirty="0"/>
          </a:p>
        </p:txBody>
      </p:sp>
      <p:sp>
        <p:nvSpPr>
          <p:cNvPr id="3" name="Text Placeholder 2"/>
          <p:cNvSpPr>
            <a:spLocks noGrp="1"/>
          </p:cNvSpPr>
          <p:nvPr>
            <p:ph type="body" sz="quarter" idx="12"/>
          </p:nvPr>
        </p:nvSpPr>
        <p:spPr/>
        <p:txBody>
          <a:bodyPr/>
          <a:lstStyle/>
          <a:p>
            <a:r>
              <a:rPr lang="en-US" dirty="0" smtClean="0"/>
              <a:t>History of a Repo, Part </a:t>
            </a:r>
            <a:r>
              <a:rPr lang="en-US" dirty="0" err="1" smtClean="0"/>
              <a:t>Deux</a:t>
            </a:r>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cxnSp>
        <p:nvCxnSpPr>
          <p:cNvPr id="6" name="Straight Arrow Connector 5"/>
          <p:cNvCxnSpPr/>
          <p:nvPr/>
        </p:nvCxnSpPr>
        <p:spPr>
          <a:xfrm flipH="1" flipV="1">
            <a:off x="14682241" y="3141788"/>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52700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Push</a:t>
            </a:r>
            <a:endParaRPr lang="en-US" dirty="0"/>
          </a:p>
        </p:txBody>
      </p:sp>
      <p:sp>
        <p:nvSpPr>
          <p:cNvPr id="3" name="Text Placeholder 2"/>
          <p:cNvSpPr>
            <a:spLocks noGrp="1"/>
          </p:cNvSpPr>
          <p:nvPr>
            <p:ph type="body" sz="quarter" idx="12"/>
          </p:nvPr>
        </p:nvSpPr>
        <p:spPr/>
        <p:txBody>
          <a:bodyPr/>
          <a:lstStyle/>
          <a:p>
            <a:r>
              <a:rPr lang="en-US" dirty="0" smtClean="0"/>
              <a:t>History of a Repo, Part III</a:t>
            </a:r>
            <a:endParaRPr lang="en-US" dirty="0"/>
          </a:p>
        </p:txBody>
      </p:sp>
      <p:pic>
        <p:nvPicPr>
          <p:cNvPr id="5" name="Picture 4"/>
          <p:cNvPicPr>
            <a:picLocks noChangeAspect="1"/>
          </p:cNvPicPr>
          <p:nvPr/>
        </p:nvPicPr>
        <p:blipFill>
          <a:blip r:embed="rId3"/>
          <a:stretch>
            <a:fillRect/>
          </a:stretch>
        </p:blipFill>
        <p:spPr>
          <a:xfrm>
            <a:off x="2852928" y="1828800"/>
            <a:ext cx="12113970" cy="7571232"/>
          </a:xfrm>
          <a:prstGeom prst="rect">
            <a:avLst/>
          </a:prstGeom>
        </p:spPr>
      </p:pic>
      <p:cxnSp>
        <p:nvCxnSpPr>
          <p:cNvPr id="6" name="Straight Arrow Connector 5"/>
          <p:cNvCxnSpPr/>
          <p:nvPr/>
        </p:nvCxnSpPr>
        <p:spPr>
          <a:xfrm flipH="1" flipV="1">
            <a:off x="14682241" y="3141788"/>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49261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our Changes on </a:t>
            </a:r>
            <a:r>
              <a:rPr lang="en-US" dirty="0" err="1" smtClean="0"/>
              <a:t>Github</a:t>
            </a:r>
            <a:endParaRPr lang="en-US" dirty="0"/>
          </a:p>
        </p:txBody>
      </p:sp>
      <p:sp>
        <p:nvSpPr>
          <p:cNvPr id="3" name="Text Placeholder 2"/>
          <p:cNvSpPr>
            <a:spLocks noGrp="1"/>
          </p:cNvSpPr>
          <p:nvPr>
            <p:ph type="body" sz="quarter" idx="12"/>
          </p:nvPr>
        </p:nvSpPr>
        <p:spPr/>
        <p:txBody>
          <a:bodyPr/>
          <a:lstStyle/>
          <a:p>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spTree>
    <p:extLst>
      <p:ext uri="{BB962C8B-B14F-4D97-AF65-F5344CB8AC3E}">
        <p14:creationId xmlns:p14="http://schemas.microsoft.com/office/powerpoint/2010/main" val="23843351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a change via </a:t>
            </a:r>
            <a:r>
              <a:rPr lang="en-US" dirty="0" err="1" smtClean="0"/>
              <a:t>Github</a:t>
            </a:r>
            <a:endParaRPr lang="en-US" dirty="0"/>
          </a:p>
        </p:txBody>
      </p:sp>
      <p:sp>
        <p:nvSpPr>
          <p:cNvPr id="3" name="Text Placeholder 2"/>
          <p:cNvSpPr>
            <a:spLocks noGrp="1"/>
          </p:cNvSpPr>
          <p:nvPr>
            <p:ph type="body" sz="quarter" idx="12"/>
          </p:nvPr>
        </p:nvSpPr>
        <p:spPr/>
        <p:txBody>
          <a:bodyPr/>
          <a:lstStyle/>
          <a:p>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spTree>
    <p:extLst>
      <p:ext uri="{BB962C8B-B14F-4D97-AF65-F5344CB8AC3E}">
        <p14:creationId xmlns:p14="http://schemas.microsoft.com/office/powerpoint/2010/main" val="31764303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Operations: Pull</a:t>
            </a:r>
            <a:endParaRPr lang="en-US" dirty="0"/>
          </a:p>
        </p:txBody>
      </p:sp>
      <p:sp>
        <p:nvSpPr>
          <p:cNvPr id="3" name="Text Placeholder 2"/>
          <p:cNvSpPr>
            <a:spLocks noGrp="1"/>
          </p:cNvSpPr>
          <p:nvPr>
            <p:ph type="body" sz="quarter" idx="12"/>
          </p:nvPr>
        </p:nvSpPr>
        <p:spPr/>
        <p:txBody>
          <a:bodyPr/>
          <a:lstStyle/>
          <a:p>
            <a:endParaRPr lang="en-US" dirty="0"/>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cxnSp>
        <p:nvCxnSpPr>
          <p:cNvPr id="6" name="Straight Arrow Connector 5"/>
          <p:cNvCxnSpPr/>
          <p:nvPr/>
        </p:nvCxnSpPr>
        <p:spPr>
          <a:xfrm flipH="1" flipV="1">
            <a:off x="14682241" y="3141788"/>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35437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our changes</a:t>
            </a:r>
            <a:endParaRPr lang="en-US" dirty="0"/>
          </a:p>
        </p:txBody>
      </p:sp>
      <p:sp>
        <p:nvSpPr>
          <p:cNvPr id="3" name="Text Placeholder 2"/>
          <p:cNvSpPr>
            <a:spLocks noGrp="1"/>
          </p:cNvSpPr>
          <p:nvPr>
            <p:ph type="body"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2852928" y="1828800"/>
            <a:ext cx="12113971" cy="7571232"/>
          </a:xfrm>
          <a:prstGeom prst="rect">
            <a:avLst/>
          </a:prstGeom>
        </p:spPr>
      </p:pic>
      <p:cxnSp>
        <p:nvCxnSpPr>
          <p:cNvPr id="6" name="Straight Arrow Connector 5"/>
          <p:cNvCxnSpPr/>
          <p:nvPr/>
        </p:nvCxnSpPr>
        <p:spPr>
          <a:xfrm flipH="1" flipV="1">
            <a:off x="7964918" y="6394942"/>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4966899" y="7801711"/>
            <a:ext cx="1318844" cy="17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128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Git</a:t>
            </a:r>
            <a:r>
              <a:rPr lang="en-US" dirty="0" smtClean="0"/>
              <a:t> Operations</a:t>
            </a:r>
            <a:endParaRPr lang="en-US" dirty="0"/>
          </a:p>
        </p:txBody>
      </p:sp>
      <p:sp>
        <p:nvSpPr>
          <p:cNvPr id="3" name="Text Placeholder 2"/>
          <p:cNvSpPr>
            <a:spLocks noGrp="1"/>
          </p:cNvSpPr>
          <p:nvPr>
            <p:ph type="body" sz="quarter" idx="12"/>
          </p:nvPr>
        </p:nvSpPr>
        <p:spPr/>
        <p:txBody>
          <a:bodyPr/>
          <a:lstStyle/>
          <a:p>
            <a:r>
              <a:rPr lang="en-US" dirty="0" smtClean="0"/>
              <a:t>See the SAS Studio Documentation for more!</a:t>
            </a:r>
            <a:endParaRPr lang="en-US" dirty="0"/>
          </a:p>
        </p:txBody>
      </p:sp>
      <p:sp>
        <p:nvSpPr>
          <p:cNvPr id="4" name="Content Placeholder 3"/>
          <p:cNvSpPr>
            <a:spLocks noGrp="1"/>
          </p:cNvSpPr>
          <p:nvPr>
            <p:ph sz="quarter" idx="11"/>
          </p:nvPr>
        </p:nvSpPr>
        <p:spPr/>
        <p:txBody>
          <a:bodyPr/>
          <a:lstStyle/>
          <a:p>
            <a:r>
              <a:rPr lang="en-US" dirty="0" smtClean="0"/>
              <a:t>Branches – Right Click in History</a:t>
            </a:r>
          </a:p>
          <a:p>
            <a:pPr lvl="1"/>
            <a:r>
              <a:rPr lang="en-US" dirty="0" smtClean="0"/>
              <a:t>Creating</a:t>
            </a:r>
          </a:p>
          <a:p>
            <a:pPr lvl="1"/>
            <a:r>
              <a:rPr lang="en-US" dirty="0" smtClean="0"/>
              <a:t>Merging</a:t>
            </a:r>
          </a:p>
          <a:p>
            <a:r>
              <a:rPr lang="en-US" dirty="0" smtClean="0"/>
              <a:t>Resetting changes</a:t>
            </a:r>
          </a:p>
          <a:p>
            <a:r>
              <a:rPr lang="en-US" dirty="0" smtClean="0"/>
              <a:t>Deleting a Repository</a:t>
            </a:r>
          </a:p>
        </p:txBody>
      </p:sp>
    </p:spTree>
    <p:extLst>
      <p:ext uri="{BB962C8B-B14F-4D97-AF65-F5344CB8AC3E}">
        <p14:creationId xmlns:p14="http://schemas.microsoft.com/office/powerpoint/2010/main" val="156486312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8633B-2CC5-4345-B7D3-EE23E0A10D58}"/>
              </a:ext>
            </a:extLst>
          </p:cNvPr>
          <p:cNvSpPr>
            <a:spLocks noGrp="1"/>
          </p:cNvSpPr>
          <p:nvPr>
            <p:ph type="title"/>
          </p:nvPr>
        </p:nvSpPr>
        <p:spPr>
          <a:xfrm>
            <a:off x="0" y="1462721"/>
            <a:ext cx="18288000" cy="1446550"/>
          </a:xfrm>
        </p:spPr>
        <p:txBody>
          <a:bodyPr/>
          <a:lstStyle/>
          <a:p>
            <a:r>
              <a:rPr lang="en-US" sz="8800" dirty="0" smtClean="0"/>
              <a:t>Thanks!</a:t>
            </a:r>
            <a:endParaRPr lang="en-US" sz="8800" dirty="0"/>
          </a:p>
        </p:txBody>
      </p:sp>
      <p:sp>
        <p:nvSpPr>
          <p:cNvPr id="3" name="Text Placeholder 2">
            <a:extLst>
              <a:ext uri="{FF2B5EF4-FFF2-40B4-BE49-F238E27FC236}">
                <a16:creationId xmlns="" xmlns:a16="http://schemas.microsoft.com/office/drawing/2014/main" id="{144BBCEA-390D-6648-A13E-3AA5EDE1FC4D}"/>
              </a:ext>
            </a:extLst>
          </p:cNvPr>
          <p:cNvSpPr>
            <a:spLocks noGrp="1"/>
          </p:cNvSpPr>
          <p:nvPr>
            <p:ph type="body" sz="quarter" idx="10"/>
          </p:nvPr>
        </p:nvSpPr>
        <p:spPr>
          <a:xfrm>
            <a:off x="0" y="3687597"/>
            <a:ext cx="18288000" cy="5714385"/>
          </a:xfrm>
        </p:spPr>
        <p:txBody>
          <a:bodyPr/>
          <a:lstStyle/>
          <a:p>
            <a:r>
              <a:rPr lang="en-US" dirty="0" smtClean="0"/>
              <a:t>Thanks to the following people for helping contribute to this presentation!</a:t>
            </a:r>
          </a:p>
          <a:p>
            <a:endParaRPr lang="en-US" dirty="0" smtClean="0"/>
          </a:p>
          <a:p>
            <a:r>
              <a:rPr lang="en-US" dirty="0" smtClean="0"/>
              <a:t>José Centeno</a:t>
            </a:r>
          </a:p>
          <a:p>
            <a:r>
              <a:rPr lang="en-US" dirty="0" smtClean="0"/>
              <a:t>Matt Kastin</a:t>
            </a:r>
          </a:p>
          <a:p>
            <a:r>
              <a:rPr lang="en-US" dirty="0" smtClean="0"/>
              <a:t>Zeke Torres</a:t>
            </a:r>
          </a:p>
          <a:p>
            <a:r>
              <a:rPr lang="en-US" dirty="0" smtClean="0"/>
              <a:t>David Trevarthen</a:t>
            </a:r>
          </a:p>
          <a:p>
            <a:r>
              <a:rPr lang="en-US" dirty="0" smtClean="0"/>
              <a:t>Jeff Vose</a:t>
            </a:r>
          </a:p>
          <a:p>
            <a:endParaRPr lang="en-US" dirty="0" smtClean="0"/>
          </a:p>
        </p:txBody>
      </p:sp>
    </p:spTree>
    <p:extLst>
      <p:ext uri="{BB962C8B-B14F-4D97-AF65-F5344CB8AC3E}">
        <p14:creationId xmlns:p14="http://schemas.microsoft.com/office/powerpoint/2010/main" val="384114868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754478" y="1185062"/>
            <a:ext cx="13335000" cy="7581900"/>
          </a:xfrm>
          <a:prstGeom prst="rect">
            <a:avLst/>
          </a:prstGeom>
        </p:spPr>
      </p:pic>
    </p:spTree>
    <p:extLst>
      <p:ext uri="{BB962C8B-B14F-4D97-AF65-F5344CB8AC3E}">
        <p14:creationId xmlns:p14="http://schemas.microsoft.com/office/powerpoint/2010/main" val="162189136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8633B-2CC5-4345-B7D3-EE23E0A10D58}"/>
              </a:ext>
            </a:extLst>
          </p:cNvPr>
          <p:cNvSpPr>
            <a:spLocks noGrp="1"/>
          </p:cNvSpPr>
          <p:nvPr>
            <p:ph type="title"/>
          </p:nvPr>
        </p:nvSpPr>
        <p:spPr>
          <a:xfrm>
            <a:off x="0" y="1462721"/>
            <a:ext cx="18288000" cy="1446550"/>
          </a:xfrm>
        </p:spPr>
        <p:txBody>
          <a:bodyPr/>
          <a:lstStyle/>
          <a:p>
            <a:r>
              <a:rPr lang="en-US" sz="8800" dirty="0"/>
              <a:t>Thank you!</a:t>
            </a:r>
          </a:p>
        </p:txBody>
      </p:sp>
      <p:sp>
        <p:nvSpPr>
          <p:cNvPr id="3" name="Text Placeholder 2">
            <a:extLst>
              <a:ext uri="{FF2B5EF4-FFF2-40B4-BE49-F238E27FC236}">
                <a16:creationId xmlns="" xmlns:a16="http://schemas.microsoft.com/office/drawing/2014/main" id="{144BBCEA-390D-6648-A13E-3AA5EDE1FC4D}"/>
              </a:ext>
            </a:extLst>
          </p:cNvPr>
          <p:cNvSpPr>
            <a:spLocks noGrp="1"/>
          </p:cNvSpPr>
          <p:nvPr>
            <p:ph type="body" sz="quarter" idx="10"/>
          </p:nvPr>
        </p:nvSpPr>
        <p:spPr>
          <a:xfrm>
            <a:off x="0" y="3954031"/>
            <a:ext cx="18288000" cy="3529171"/>
          </a:xfrm>
        </p:spPr>
        <p:txBody>
          <a:bodyPr/>
          <a:lstStyle/>
          <a:p>
            <a:r>
              <a:rPr lang="en-US" dirty="0" smtClean="0"/>
              <a:t>For more information, contact me at:</a:t>
            </a:r>
          </a:p>
          <a:p>
            <a:r>
              <a:rPr lang="en-US" u="sng" dirty="0" smtClean="0"/>
              <a:t>matisejoe@gmail.com</a:t>
            </a:r>
          </a:p>
          <a:p>
            <a:endParaRPr lang="en-US" u="sng" dirty="0" smtClean="0"/>
          </a:p>
          <a:p>
            <a:r>
              <a:rPr lang="en-US" dirty="0" smtClean="0"/>
              <a:t>Or, view my presentation repository at:</a:t>
            </a:r>
          </a:p>
          <a:p>
            <a:r>
              <a:rPr lang="en-US" u="sng" dirty="0" smtClean="0"/>
              <a:t>https://github.com/snoopy369/presentations</a:t>
            </a:r>
          </a:p>
        </p:txBody>
      </p:sp>
    </p:spTree>
    <p:extLst>
      <p:ext uri="{BB962C8B-B14F-4D97-AF65-F5344CB8AC3E}">
        <p14:creationId xmlns:p14="http://schemas.microsoft.com/office/powerpoint/2010/main" val="98142552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3428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and SAS®: A  Match Made in (SAS) Studio</a:t>
            </a:r>
            <a:endParaRPr lang="en-US" dirty="0"/>
          </a:p>
        </p:txBody>
      </p:sp>
      <p:sp>
        <p:nvSpPr>
          <p:cNvPr id="3" name="Text Placeholder 2"/>
          <p:cNvSpPr>
            <a:spLocks noGrp="1"/>
          </p:cNvSpPr>
          <p:nvPr>
            <p:ph type="body" sz="quarter" idx="12"/>
          </p:nvPr>
        </p:nvSpPr>
        <p:spPr/>
        <p:txBody>
          <a:bodyPr/>
          <a:lstStyle/>
          <a:p>
            <a:r>
              <a:rPr lang="en-US" dirty="0" smtClean="0"/>
              <a:t>Road Map</a:t>
            </a:r>
            <a:endParaRPr lang="en-US" dirty="0"/>
          </a:p>
        </p:txBody>
      </p:sp>
      <p:sp>
        <p:nvSpPr>
          <p:cNvPr id="5" name="Rounded Rectangle 4"/>
          <p:cNvSpPr/>
          <p:nvPr/>
        </p:nvSpPr>
        <p:spPr>
          <a:xfrm>
            <a:off x="1252728" y="2032919"/>
            <a:ext cx="15782543" cy="72857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969477" y="2724911"/>
            <a:ext cx="3042138" cy="1200329"/>
          </a:xfrm>
          <a:prstGeom prst="rect">
            <a:avLst/>
          </a:prstGeom>
          <a:noFill/>
          <a:ln>
            <a:solidFill>
              <a:schemeClr val="bg1">
                <a:lumMod val="95000"/>
              </a:schemeClr>
            </a:solidFill>
          </a:ln>
        </p:spPr>
        <p:txBody>
          <a:bodyPr wrap="square" rtlCol="0">
            <a:spAutoFit/>
          </a:bodyPr>
          <a:lstStyle/>
          <a:p>
            <a:r>
              <a:rPr lang="en-US" dirty="0" smtClean="0">
                <a:solidFill>
                  <a:schemeClr val="bg1"/>
                </a:solidFill>
              </a:rPr>
              <a:t>Overview of how </a:t>
            </a:r>
            <a:r>
              <a:rPr lang="en-US" dirty="0" err="1" smtClean="0">
                <a:solidFill>
                  <a:schemeClr val="bg1"/>
                </a:solidFill>
              </a:rPr>
              <a:t>Git</a:t>
            </a:r>
            <a:r>
              <a:rPr lang="en-US" dirty="0" smtClean="0">
                <a:solidFill>
                  <a:schemeClr val="bg1"/>
                </a:solidFill>
              </a:rPr>
              <a:t> works</a:t>
            </a:r>
            <a:endParaRPr lang="en-US" dirty="0">
              <a:solidFill>
                <a:schemeClr val="bg1"/>
              </a:solidFill>
            </a:endParaRPr>
          </a:p>
        </p:txBody>
      </p:sp>
      <p:cxnSp>
        <p:nvCxnSpPr>
          <p:cNvPr id="8" name="Curved Connector 7"/>
          <p:cNvCxnSpPr>
            <a:stCxn id="6" idx="3"/>
            <a:endCxn id="12" idx="1"/>
          </p:cNvCxnSpPr>
          <p:nvPr/>
        </p:nvCxnSpPr>
        <p:spPr>
          <a:xfrm>
            <a:off x="5011615" y="3325076"/>
            <a:ext cx="2348835" cy="2172825"/>
          </a:xfrm>
          <a:prstGeom prst="curvedConnector3">
            <a:avLst>
              <a:gd name="adj1" fmla="val 50000"/>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60450" y="4620738"/>
            <a:ext cx="3130062" cy="1754326"/>
          </a:xfrm>
          <a:prstGeom prst="rect">
            <a:avLst/>
          </a:prstGeom>
          <a:noFill/>
          <a:ln>
            <a:solidFill>
              <a:schemeClr val="bg1">
                <a:lumMod val="95000"/>
              </a:schemeClr>
            </a:solidFill>
          </a:ln>
        </p:spPr>
        <p:txBody>
          <a:bodyPr wrap="square" rtlCol="0">
            <a:spAutoFit/>
          </a:bodyPr>
          <a:lstStyle/>
          <a:p>
            <a:r>
              <a:rPr lang="en-US" dirty="0">
                <a:solidFill>
                  <a:schemeClr val="bg1"/>
                </a:solidFill>
              </a:rPr>
              <a:t>Setting Up your </a:t>
            </a:r>
            <a:r>
              <a:rPr lang="en-US" dirty="0" err="1">
                <a:solidFill>
                  <a:schemeClr val="bg1"/>
                </a:solidFill>
              </a:rPr>
              <a:t>Git</a:t>
            </a:r>
            <a:r>
              <a:rPr lang="en-US" dirty="0">
                <a:solidFill>
                  <a:schemeClr val="bg1"/>
                </a:solidFill>
              </a:rPr>
              <a:t> Profile in SAS Studio</a:t>
            </a:r>
          </a:p>
        </p:txBody>
      </p:sp>
      <p:sp>
        <p:nvSpPr>
          <p:cNvPr id="13" name="TextBox 12"/>
          <p:cNvSpPr txBox="1"/>
          <p:nvPr/>
        </p:nvSpPr>
        <p:spPr>
          <a:xfrm>
            <a:off x="12880378" y="6765296"/>
            <a:ext cx="3089031" cy="1754326"/>
          </a:xfrm>
          <a:prstGeom prst="rect">
            <a:avLst/>
          </a:prstGeom>
          <a:noFill/>
          <a:ln>
            <a:solidFill>
              <a:schemeClr val="bg1">
                <a:lumMod val="95000"/>
              </a:schemeClr>
            </a:solidFill>
          </a:ln>
        </p:spPr>
        <p:txBody>
          <a:bodyPr wrap="square" rtlCol="0">
            <a:spAutoFit/>
          </a:bodyPr>
          <a:lstStyle/>
          <a:p>
            <a:r>
              <a:rPr lang="en-US" dirty="0" smtClean="0">
                <a:solidFill>
                  <a:schemeClr val="bg1"/>
                </a:solidFill>
              </a:rPr>
              <a:t>Walkthrough of basic </a:t>
            </a:r>
            <a:r>
              <a:rPr lang="en-US" dirty="0" err="1" smtClean="0">
                <a:solidFill>
                  <a:schemeClr val="bg1"/>
                </a:solidFill>
              </a:rPr>
              <a:t>Git</a:t>
            </a:r>
            <a:r>
              <a:rPr lang="en-US" dirty="0" smtClean="0">
                <a:solidFill>
                  <a:schemeClr val="bg1"/>
                </a:solidFill>
              </a:rPr>
              <a:t> operations</a:t>
            </a:r>
            <a:endParaRPr lang="en-US" dirty="0">
              <a:solidFill>
                <a:schemeClr val="bg1"/>
              </a:solidFill>
            </a:endParaRPr>
          </a:p>
        </p:txBody>
      </p:sp>
      <p:cxnSp>
        <p:nvCxnSpPr>
          <p:cNvPr id="27" name="Curved Connector 26"/>
          <p:cNvCxnSpPr/>
          <p:nvPr/>
        </p:nvCxnSpPr>
        <p:spPr>
          <a:xfrm>
            <a:off x="10490512" y="5469634"/>
            <a:ext cx="2348835" cy="2172825"/>
          </a:xfrm>
          <a:prstGeom prst="curvedConnector3">
            <a:avLst>
              <a:gd name="adj1" fmla="val 50000"/>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969477" y="2724911"/>
            <a:ext cx="3042138" cy="120032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Rectangle 28"/>
          <p:cNvSpPr/>
          <p:nvPr/>
        </p:nvSpPr>
        <p:spPr>
          <a:xfrm>
            <a:off x="7360450" y="4620738"/>
            <a:ext cx="3130062" cy="17543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p:cNvSpPr/>
          <p:nvPr/>
        </p:nvSpPr>
        <p:spPr>
          <a:xfrm>
            <a:off x="12880377" y="6765296"/>
            <a:ext cx="3089031" cy="175432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31" name="Curved Connector 30"/>
          <p:cNvCxnSpPr/>
          <p:nvPr/>
        </p:nvCxnSpPr>
        <p:spPr>
          <a:xfrm>
            <a:off x="5011615" y="3325076"/>
            <a:ext cx="2348835" cy="2172825"/>
          </a:xfrm>
          <a:prstGeom prst="curvedConnector3">
            <a:avLst>
              <a:gd name="adj1" fmla="val 50000"/>
            </a:avLst>
          </a:prstGeom>
          <a:ln>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10487910" y="5475324"/>
            <a:ext cx="2348835" cy="2172825"/>
          </a:xfrm>
          <a:prstGeom prst="curvedConnector3">
            <a:avLst>
              <a:gd name="adj1" fmla="val 50000"/>
            </a:avLst>
          </a:prstGeom>
          <a:ln>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699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8633B-2CC5-4345-B7D3-EE23E0A10D58}"/>
              </a:ext>
            </a:extLst>
          </p:cNvPr>
          <p:cNvSpPr>
            <a:spLocks noGrp="1"/>
          </p:cNvSpPr>
          <p:nvPr>
            <p:ph type="title"/>
          </p:nvPr>
        </p:nvSpPr>
        <p:spPr>
          <a:xfrm>
            <a:off x="0" y="3328996"/>
            <a:ext cx="18288000" cy="1446550"/>
          </a:xfrm>
        </p:spPr>
        <p:txBody>
          <a:bodyPr/>
          <a:lstStyle/>
          <a:p>
            <a:r>
              <a:rPr lang="en-US" sz="8800" dirty="0" smtClean="0"/>
              <a:t>Overview of </a:t>
            </a:r>
            <a:r>
              <a:rPr lang="en-US" sz="8800" dirty="0" err="1" smtClean="0"/>
              <a:t>Git</a:t>
            </a:r>
            <a:endParaRPr lang="en-US" sz="8800" dirty="0"/>
          </a:p>
        </p:txBody>
      </p:sp>
      <p:cxnSp>
        <p:nvCxnSpPr>
          <p:cNvPr id="4" name="Straight Connector 3">
            <a:extLst>
              <a:ext uri="{FF2B5EF4-FFF2-40B4-BE49-F238E27FC236}">
                <a16:creationId xmlns="" xmlns:a16="http://schemas.microsoft.com/office/drawing/2014/main" id="{A3614EB0-9770-CE4B-8F10-E0DD048B309B}"/>
              </a:ext>
            </a:extLst>
          </p:cNvPr>
          <p:cNvCxnSpPr/>
          <p:nvPr/>
        </p:nvCxnSpPr>
        <p:spPr>
          <a:xfrm>
            <a:off x="1346200" y="5512271"/>
            <a:ext cx="154319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1557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Client/Server Basics</a:t>
            </a:r>
            <a:endParaRPr lang="en-US" dirty="0"/>
          </a:p>
        </p:txBody>
      </p:sp>
      <p:sp>
        <p:nvSpPr>
          <p:cNvPr id="3" name="Text Placeholder 2"/>
          <p:cNvSpPr>
            <a:spLocks noGrp="1"/>
          </p:cNvSpPr>
          <p:nvPr>
            <p:ph type="body" sz="quarter" idx="12"/>
          </p:nvPr>
        </p:nvSpPr>
        <p:spPr/>
        <p:txBody>
          <a:bodyPr/>
          <a:lstStyle/>
          <a:p>
            <a:endParaRPr lang="en-US"/>
          </a:p>
        </p:txBody>
      </p:sp>
      <p:pic>
        <p:nvPicPr>
          <p:cNvPr id="1026" name="Picture 2" descr="File:Computer.png - Wikimedia Commons"/>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7320866" y="2724912"/>
            <a:ext cx="1814732" cy="18147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omputer.pn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866" y="4430268"/>
            <a:ext cx="1814732" cy="18147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omputer.pn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866" y="6135624"/>
            <a:ext cx="1814732" cy="18147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33489" y="8908385"/>
            <a:ext cx="7420706" cy="461665"/>
          </a:xfrm>
          <a:prstGeom prst="rect">
            <a:avLst/>
          </a:prstGeom>
        </p:spPr>
        <p:txBody>
          <a:bodyPr wrap="square">
            <a:spAutoFit/>
          </a:bodyPr>
          <a:lstStyle/>
          <a:p>
            <a:r>
              <a:rPr lang="en-US" sz="2400" dirty="0"/>
              <a:t>https://commons.wikimedia.org/wiki/File:Computer.png</a:t>
            </a:r>
          </a:p>
        </p:txBody>
      </p:sp>
      <p:sp>
        <p:nvSpPr>
          <p:cNvPr id="8" name="Rectangle 7"/>
          <p:cNvSpPr/>
          <p:nvPr/>
        </p:nvSpPr>
        <p:spPr>
          <a:xfrm>
            <a:off x="9653954" y="8893491"/>
            <a:ext cx="9144000" cy="461665"/>
          </a:xfrm>
          <a:prstGeom prst="rect">
            <a:avLst/>
          </a:prstGeom>
        </p:spPr>
        <p:txBody>
          <a:bodyPr>
            <a:spAutoFit/>
          </a:bodyPr>
          <a:lstStyle/>
          <a:p>
            <a:r>
              <a:rPr lang="en-US" sz="2400" dirty="0"/>
              <a:t>https://pngtree.com/freepng/vector-server-icon_4973694.html</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7608" y="3599526"/>
            <a:ext cx="3456556" cy="3456556"/>
          </a:xfrm>
          <a:prstGeom prst="rect">
            <a:avLst/>
          </a:prstGeom>
        </p:spPr>
      </p:pic>
      <p:cxnSp>
        <p:nvCxnSpPr>
          <p:cNvPr id="11" name="Straight Arrow Connector 10"/>
          <p:cNvCxnSpPr>
            <a:stCxn id="1026" idx="3"/>
          </p:cNvCxnSpPr>
          <p:nvPr/>
        </p:nvCxnSpPr>
        <p:spPr>
          <a:xfrm>
            <a:off x="9135599" y="3632279"/>
            <a:ext cx="4282010" cy="2351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9" idx="1"/>
          </p:cNvCxnSpPr>
          <p:nvPr/>
        </p:nvCxnSpPr>
        <p:spPr>
          <a:xfrm flipV="1">
            <a:off x="9135599" y="5327805"/>
            <a:ext cx="4282010" cy="983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flipV="1">
            <a:off x="9135599" y="7033161"/>
            <a:ext cx="4282010" cy="983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93315" y="2001307"/>
            <a:ext cx="1960879" cy="769441"/>
          </a:xfrm>
          <a:prstGeom prst="rect">
            <a:avLst/>
          </a:prstGeom>
          <a:noFill/>
        </p:spPr>
        <p:txBody>
          <a:bodyPr wrap="square" rtlCol="0">
            <a:spAutoFit/>
          </a:bodyPr>
          <a:lstStyle/>
          <a:p>
            <a:r>
              <a:rPr lang="en-US" sz="4400" dirty="0"/>
              <a:t>Your PC</a:t>
            </a:r>
          </a:p>
        </p:txBody>
      </p:sp>
      <p:sp>
        <p:nvSpPr>
          <p:cNvPr id="24" name="TextBox 23"/>
          <p:cNvSpPr txBox="1"/>
          <p:nvPr/>
        </p:nvSpPr>
        <p:spPr>
          <a:xfrm>
            <a:off x="13628078" y="2038967"/>
            <a:ext cx="4114800" cy="769441"/>
          </a:xfrm>
          <a:prstGeom prst="rect">
            <a:avLst/>
          </a:prstGeom>
          <a:noFill/>
        </p:spPr>
        <p:txBody>
          <a:bodyPr wrap="square" rtlCol="0">
            <a:spAutoFit/>
          </a:bodyPr>
          <a:lstStyle/>
          <a:p>
            <a:r>
              <a:rPr lang="en-US" sz="4400" dirty="0" smtClean="0"/>
              <a:t>Your </a:t>
            </a:r>
            <a:r>
              <a:rPr lang="en-US" sz="4400" dirty="0" err="1" smtClean="0"/>
              <a:t>Git</a:t>
            </a:r>
            <a:r>
              <a:rPr lang="en-US" sz="4400" dirty="0" smtClean="0"/>
              <a:t> Server</a:t>
            </a:r>
            <a:endParaRPr lang="en-US" sz="4400" dirty="0"/>
          </a:p>
        </p:txBody>
      </p:sp>
      <p:pic>
        <p:nvPicPr>
          <p:cNvPr id="23" name="Picture 22"/>
          <p:cNvPicPr>
            <a:picLocks noChangeAspect="1"/>
          </p:cNvPicPr>
          <p:nvPr/>
        </p:nvPicPr>
        <p:blipFill>
          <a:blip r:embed="rId5"/>
          <a:stretch>
            <a:fillRect/>
          </a:stretch>
        </p:blipFill>
        <p:spPr>
          <a:xfrm>
            <a:off x="1994631" y="2460646"/>
            <a:ext cx="1195142" cy="2390284"/>
          </a:xfrm>
          <a:prstGeom prst="rect">
            <a:avLst/>
          </a:prstGeom>
        </p:spPr>
      </p:pic>
      <p:sp>
        <p:nvSpPr>
          <p:cNvPr id="30" name="TextBox 29"/>
          <p:cNvSpPr txBox="1"/>
          <p:nvPr/>
        </p:nvSpPr>
        <p:spPr>
          <a:xfrm>
            <a:off x="1507352" y="2009759"/>
            <a:ext cx="2492796" cy="769441"/>
          </a:xfrm>
          <a:prstGeom prst="rect">
            <a:avLst/>
          </a:prstGeom>
          <a:noFill/>
        </p:spPr>
        <p:txBody>
          <a:bodyPr wrap="square" rtlCol="0">
            <a:spAutoFit/>
          </a:bodyPr>
          <a:lstStyle/>
          <a:p>
            <a:r>
              <a:rPr lang="en-US" sz="4400" dirty="0"/>
              <a:t>Your Code</a:t>
            </a:r>
          </a:p>
        </p:txBody>
      </p:sp>
      <p:pic>
        <p:nvPicPr>
          <p:cNvPr id="31" name="Picture 30"/>
          <p:cNvPicPr>
            <a:picLocks noChangeAspect="1"/>
          </p:cNvPicPr>
          <p:nvPr/>
        </p:nvPicPr>
        <p:blipFill>
          <a:blip r:embed="rId5"/>
          <a:stretch>
            <a:fillRect/>
          </a:stretch>
        </p:blipFill>
        <p:spPr>
          <a:xfrm>
            <a:off x="1998583" y="4166002"/>
            <a:ext cx="1195142" cy="2390284"/>
          </a:xfrm>
          <a:prstGeom prst="rect">
            <a:avLst/>
          </a:prstGeom>
        </p:spPr>
      </p:pic>
      <p:pic>
        <p:nvPicPr>
          <p:cNvPr id="32" name="Picture 31"/>
          <p:cNvPicPr>
            <a:picLocks noChangeAspect="1"/>
          </p:cNvPicPr>
          <p:nvPr/>
        </p:nvPicPr>
        <p:blipFill>
          <a:blip r:embed="rId5"/>
          <a:stretch>
            <a:fillRect/>
          </a:stretch>
        </p:blipFill>
        <p:spPr>
          <a:xfrm>
            <a:off x="2008347" y="5881604"/>
            <a:ext cx="1195142" cy="2390284"/>
          </a:xfrm>
          <a:prstGeom prst="rect">
            <a:avLst/>
          </a:prstGeom>
        </p:spPr>
      </p:pic>
      <p:cxnSp>
        <p:nvCxnSpPr>
          <p:cNvPr id="33" name="Straight Arrow Connector 32"/>
          <p:cNvCxnSpPr>
            <a:stCxn id="23" idx="3"/>
            <a:endCxn id="1026" idx="1"/>
          </p:cNvCxnSpPr>
          <p:nvPr/>
        </p:nvCxnSpPr>
        <p:spPr>
          <a:xfrm flipV="1">
            <a:off x="3189773" y="3632279"/>
            <a:ext cx="4131094" cy="23510"/>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6" idx="1"/>
          </p:cNvCxnSpPr>
          <p:nvPr/>
        </p:nvCxnSpPr>
        <p:spPr>
          <a:xfrm flipV="1">
            <a:off x="3193725" y="5337635"/>
            <a:ext cx="4127142" cy="23510"/>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3"/>
            <a:endCxn id="7" idx="1"/>
          </p:cNvCxnSpPr>
          <p:nvPr/>
        </p:nvCxnSpPr>
        <p:spPr>
          <a:xfrm flipV="1">
            <a:off x="3203489" y="7042990"/>
            <a:ext cx="4117378" cy="33756"/>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11221" y="4175893"/>
            <a:ext cx="2565126" cy="769441"/>
          </a:xfrm>
          <a:prstGeom prst="rect">
            <a:avLst/>
          </a:prstGeom>
          <a:noFill/>
        </p:spPr>
        <p:txBody>
          <a:bodyPr wrap="none" rtlCol="0">
            <a:spAutoFit/>
          </a:bodyPr>
          <a:lstStyle/>
          <a:p>
            <a:r>
              <a:rPr lang="en-US" sz="4400" dirty="0"/>
              <a:t>Commit -&gt;</a:t>
            </a:r>
          </a:p>
        </p:txBody>
      </p:sp>
      <p:sp>
        <p:nvSpPr>
          <p:cNvPr id="50" name="TextBox 49"/>
          <p:cNvSpPr txBox="1"/>
          <p:nvPr/>
        </p:nvSpPr>
        <p:spPr>
          <a:xfrm>
            <a:off x="9972665" y="4172609"/>
            <a:ext cx="1852687" cy="769441"/>
          </a:xfrm>
          <a:prstGeom prst="rect">
            <a:avLst/>
          </a:prstGeom>
          <a:noFill/>
        </p:spPr>
        <p:txBody>
          <a:bodyPr wrap="none" rtlCol="0">
            <a:spAutoFit/>
          </a:bodyPr>
          <a:lstStyle/>
          <a:p>
            <a:r>
              <a:rPr lang="en-US" sz="4400" dirty="0"/>
              <a:t>Push -&gt;</a:t>
            </a:r>
          </a:p>
        </p:txBody>
      </p:sp>
      <p:sp>
        <p:nvSpPr>
          <p:cNvPr id="51" name="TextBox 50"/>
          <p:cNvSpPr txBox="1"/>
          <p:nvPr/>
        </p:nvSpPr>
        <p:spPr>
          <a:xfrm>
            <a:off x="10055530" y="5792075"/>
            <a:ext cx="1591398" cy="769441"/>
          </a:xfrm>
          <a:prstGeom prst="rect">
            <a:avLst/>
          </a:prstGeom>
          <a:noFill/>
        </p:spPr>
        <p:txBody>
          <a:bodyPr wrap="none" rtlCol="0">
            <a:spAutoFit/>
          </a:bodyPr>
          <a:lstStyle/>
          <a:p>
            <a:r>
              <a:rPr lang="en-US" sz="4400" dirty="0"/>
              <a:t>&lt;- Pull</a:t>
            </a:r>
          </a:p>
        </p:txBody>
      </p:sp>
    </p:spTree>
    <p:extLst>
      <p:ext uri="{BB962C8B-B14F-4D97-AF65-F5344CB8AC3E}">
        <p14:creationId xmlns:p14="http://schemas.microsoft.com/office/powerpoint/2010/main" val="12627721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Studio with </a:t>
            </a:r>
            <a:r>
              <a:rPr lang="en-US" dirty="0" err="1" smtClean="0"/>
              <a:t>Git</a:t>
            </a:r>
            <a:endParaRPr lang="en-US" dirty="0"/>
          </a:p>
        </p:txBody>
      </p:sp>
      <p:pic>
        <p:nvPicPr>
          <p:cNvPr id="5" name="Picture 4"/>
          <p:cNvPicPr>
            <a:picLocks noChangeAspect="1"/>
          </p:cNvPicPr>
          <p:nvPr/>
        </p:nvPicPr>
        <p:blipFill rotWithShape="1">
          <a:blip r:embed="rId3"/>
          <a:srcRect b="30106"/>
          <a:stretch/>
        </p:blipFill>
        <p:spPr>
          <a:xfrm>
            <a:off x="1252728" y="1432793"/>
            <a:ext cx="16002000" cy="6990238"/>
          </a:xfrm>
          <a:prstGeom prst="rect">
            <a:avLst/>
          </a:prstGeom>
        </p:spPr>
      </p:pic>
    </p:spTree>
    <p:extLst>
      <p:ext uri="{BB962C8B-B14F-4D97-AF65-F5344CB8AC3E}">
        <p14:creationId xmlns:p14="http://schemas.microsoft.com/office/powerpoint/2010/main" val="11651330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68633B-2CC5-4345-B7D3-EE23E0A10D58}"/>
              </a:ext>
            </a:extLst>
          </p:cNvPr>
          <p:cNvSpPr>
            <a:spLocks noGrp="1"/>
          </p:cNvSpPr>
          <p:nvPr>
            <p:ph type="title"/>
          </p:nvPr>
        </p:nvSpPr>
        <p:spPr>
          <a:xfrm>
            <a:off x="0" y="3328996"/>
            <a:ext cx="18288000" cy="1446550"/>
          </a:xfrm>
        </p:spPr>
        <p:txBody>
          <a:bodyPr/>
          <a:lstStyle/>
          <a:p>
            <a:r>
              <a:rPr lang="en-US" sz="8800" dirty="0" smtClean="0"/>
              <a:t>Setting Up Your </a:t>
            </a:r>
            <a:r>
              <a:rPr lang="en-US" sz="8800" dirty="0" err="1" smtClean="0"/>
              <a:t>Git</a:t>
            </a:r>
            <a:r>
              <a:rPr lang="en-US" sz="8800" dirty="0" smtClean="0"/>
              <a:t> Profile</a:t>
            </a:r>
            <a:endParaRPr lang="en-US" sz="8800" dirty="0"/>
          </a:p>
        </p:txBody>
      </p:sp>
      <p:cxnSp>
        <p:nvCxnSpPr>
          <p:cNvPr id="4" name="Straight Connector 3">
            <a:extLst>
              <a:ext uri="{FF2B5EF4-FFF2-40B4-BE49-F238E27FC236}">
                <a16:creationId xmlns="" xmlns:a16="http://schemas.microsoft.com/office/drawing/2014/main" id="{A3614EB0-9770-CE4B-8F10-E0DD048B309B}"/>
              </a:ext>
            </a:extLst>
          </p:cNvPr>
          <p:cNvCxnSpPr/>
          <p:nvPr/>
        </p:nvCxnSpPr>
        <p:spPr>
          <a:xfrm>
            <a:off x="1346200" y="5512271"/>
            <a:ext cx="1543191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5174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err="1" smtClean="0"/>
              <a:t>Git</a:t>
            </a:r>
            <a:r>
              <a:rPr lang="en-US" dirty="0" smtClean="0"/>
              <a:t> Profile</a:t>
            </a:r>
            <a:endParaRPr lang="en-US" dirty="0"/>
          </a:p>
        </p:txBody>
      </p:sp>
      <p:sp>
        <p:nvSpPr>
          <p:cNvPr id="3" name="Text Placeholder 2"/>
          <p:cNvSpPr>
            <a:spLocks noGrp="1"/>
          </p:cNvSpPr>
          <p:nvPr>
            <p:ph type="body" sz="quarter" idx="12"/>
          </p:nvPr>
        </p:nvSpPr>
        <p:spPr/>
        <p:txBody>
          <a:bodyPr/>
          <a:lstStyle/>
          <a:p>
            <a:r>
              <a:rPr lang="en-US" dirty="0" smtClean="0"/>
              <a:t>What you need to get started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3722248"/>
              </p:ext>
            </p:extLst>
          </p:nvPr>
        </p:nvGraphicFramePr>
        <p:xfrm>
          <a:off x="1969476" y="2883962"/>
          <a:ext cx="14349048" cy="4906020"/>
        </p:xfrm>
        <a:graphic>
          <a:graphicData uri="http://schemas.openxmlformats.org/drawingml/2006/table">
            <a:tbl>
              <a:tblPr firstRow="1" bandRow="1">
                <a:tableStyleId>{5C22544A-7EE6-4342-B048-85BDC9FD1C3A}</a:tableStyleId>
              </a:tblPr>
              <a:tblGrid>
                <a:gridCol w="6031526"/>
                <a:gridCol w="8317522"/>
              </a:tblGrid>
              <a:tr h="1635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Git</a:t>
                      </a:r>
                      <a:r>
                        <a:rPr lang="en-US" sz="3600" dirty="0" smtClean="0"/>
                        <a:t> Server Address</a:t>
                      </a:r>
                    </a:p>
                  </a:txBody>
                  <a:tcPr marL="182880" marR="182880" marT="91440" marB="91440" anchor="ctr"/>
                </a:tc>
                <a:tc>
                  <a:txBody>
                    <a:bodyPr/>
                    <a:lstStyle/>
                    <a:p>
                      <a:pPr algn="ctr"/>
                      <a:r>
                        <a:rPr lang="en-US" sz="3600" dirty="0" smtClean="0"/>
                        <a:t>GitHub, </a:t>
                      </a:r>
                      <a:r>
                        <a:rPr lang="en-US" sz="3600" dirty="0" err="1" smtClean="0"/>
                        <a:t>GitLab</a:t>
                      </a:r>
                      <a:r>
                        <a:rPr lang="en-US" sz="3600" dirty="0" smtClean="0"/>
                        <a:t>, </a:t>
                      </a:r>
                      <a:r>
                        <a:rPr lang="en-US" sz="3600" dirty="0" err="1" smtClean="0"/>
                        <a:t>Bitbucket</a:t>
                      </a:r>
                      <a:r>
                        <a:rPr lang="en-US" sz="3600" dirty="0" smtClean="0"/>
                        <a:t>, …</a:t>
                      </a:r>
                    </a:p>
                  </a:txBody>
                  <a:tcPr marL="182880" marR="182880" marT="91440" marB="91440" anchor="ctr"/>
                </a:tc>
              </a:tr>
              <a:tr h="1635340">
                <a:tc>
                  <a:txBody>
                    <a:bodyPr/>
                    <a:lstStyle/>
                    <a:p>
                      <a:pPr algn="ctr"/>
                      <a:r>
                        <a:rPr lang="en-US" sz="3600" dirty="0" smtClean="0"/>
                        <a:t>How to Connect</a:t>
                      </a:r>
                      <a:endParaRPr lang="en-US" sz="3600" dirty="0"/>
                    </a:p>
                  </a:txBody>
                  <a:tcPr marL="182880" marR="182880" marT="91440" marB="91440" anchor="ctr"/>
                </a:tc>
                <a:tc>
                  <a:txBody>
                    <a:bodyPr/>
                    <a:lstStyle/>
                    <a:p>
                      <a:pPr algn="ctr"/>
                      <a:r>
                        <a:rPr lang="en-US" sz="3600" dirty="0" smtClean="0"/>
                        <a:t>SSH</a:t>
                      </a:r>
                      <a:r>
                        <a:rPr lang="en-US" sz="3600" baseline="0" dirty="0" smtClean="0"/>
                        <a:t> | HTTPS</a:t>
                      </a:r>
                      <a:endParaRPr lang="en-US" sz="3600" dirty="0"/>
                    </a:p>
                  </a:txBody>
                  <a:tcPr marL="182880" marR="182880" marT="91440" marB="91440" anchor="ctr"/>
                </a:tc>
              </a:tr>
              <a:tr h="1635340">
                <a:tc>
                  <a:txBody>
                    <a:bodyPr/>
                    <a:lstStyle/>
                    <a:p>
                      <a:pPr algn="ctr"/>
                      <a:r>
                        <a:rPr lang="en-US" sz="3600" dirty="0" smtClean="0"/>
                        <a:t>Your User Credentials</a:t>
                      </a:r>
                      <a:endParaRPr lang="en-US" sz="3600" dirty="0"/>
                    </a:p>
                  </a:txBody>
                  <a:tcPr marL="182880" marR="182880" marT="91440" marB="91440" anchor="ctr"/>
                </a:tc>
                <a:tc>
                  <a:txBody>
                    <a:bodyPr/>
                    <a:lstStyle/>
                    <a:p>
                      <a:pPr algn="ctr"/>
                      <a:r>
                        <a:rPr lang="en-US" sz="3600" dirty="0" smtClean="0"/>
                        <a:t>SSH</a:t>
                      </a:r>
                      <a:r>
                        <a:rPr lang="en-US" sz="3600" baseline="0" dirty="0" smtClean="0"/>
                        <a:t> Key, or </a:t>
                      </a:r>
                      <a:r>
                        <a:rPr lang="en-US" sz="3600" dirty="0" smtClean="0"/>
                        <a:t>Username/Password</a:t>
                      </a:r>
                      <a:endParaRPr lang="en-US" sz="3600" dirty="0"/>
                    </a:p>
                  </a:txBody>
                  <a:tcPr marL="182880" marR="182880" marT="91440" marB="91440" anchor="ctr"/>
                </a:tc>
              </a:tr>
            </a:tbl>
          </a:graphicData>
        </a:graphic>
      </p:graphicFrame>
    </p:spTree>
    <p:extLst>
      <p:ext uri="{BB962C8B-B14F-4D97-AF65-F5344CB8AC3E}">
        <p14:creationId xmlns:p14="http://schemas.microsoft.com/office/powerpoint/2010/main" val="253630756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S Global Forum">
  <a:themeElements>
    <a:clrScheme name="Blue 2021">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C1EFCE6E-4A51-8F45-86D3-D8C239ACF85F}" vid="{C711A0A3-BFA7-1C4B-88B4-5E2549CF554C}"/>
    </a:ext>
  </a:extLst>
</a:theme>
</file>

<file path=ppt/theme/theme2.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F6967FCBF4A47B83F65393F7C9F9B" ma:contentTypeVersion="5" ma:contentTypeDescription="Create a new document." ma:contentTypeScope="" ma:versionID="7f00971b5778b73e613db02db62c724f">
  <xsd:schema xmlns:xsd="http://www.w3.org/2001/XMLSchema" xmlns:xs="http://www.w3.org/2001/XMLSchema" xmlns:p="http://schemas.microsoft.com/office/2006/metadata/properties" xmlns:ns2="96f99381-c800-484d-ab12-6f29e94655eb" targetNamespace="http://schemas.microsoft.com/office/2006/metadata/properties" ma:root="true" ma:fieldsID="224b60a2a785f5cf496ccb22ee99b9f7" ns2:_="">
    <xsd:import namespace="96f99381-c800-484d-ab12-6f29e94655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f99381-c800-484d-ab12-6f29e94655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A45066-A6E6-4900-8854-831695786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f99381-c800-484d-ab12-6f29e94655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E69411-0386-4FA5-88DE-DE4A448EC43B}">
  <ds:schemaRefs>
    <ds:schemaRef ds:uri="http://schemas.microsoft.com/sharepoint/v3/contenttype/forms"/>
  </ds:schemaRefs>
</ds:datastoreItem>
</file>

<file path=customXml/itemProps3.xml><?xml version="1.0" encoding="utf-8"?>
<ds:datastoreItem xmlns:ds="http://schemas.openxmlformats.org/officeDocument/2006/customXml" ds:itemID="{2D4956E7-5CD2-4BB8-891C-1B5E250715CF}">
  <ds:schemaRefs>
    <ds:schemaRef ds:uri="96f99381-c800-484d-ab12-6f29e94655eb"/>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2677</Words>
  <Application>Microsoft Office PowerPoint</Application>
  <PresentationFormat>Custom</PresentationFormat>
  <Paragraphs>145</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SAS Global Forum</vt:lpstr>
      <vt:lpstr>PowerPoint Presentation</vt:lpstr>
      <vt:lpstr>Git and SAS®: A Match Made in (SAS) Studio</vt:lpstr>
      <vt:lpstr>PowerPoint Presentation</vt:lpstr>
      <vt:lpstr>Git and SAS®: A  Match Made in (SAS) Studio</vt:lpstr>
      <vt:lpstr>Overview of Git</vt:lpstr>
      <vt:lpstr>Git Client/Server Basics</vt:lpstr>
      <vt:lpstr>SAS Studio with Git</vt:lpstr>
      <vt:lpstr>Setting Up Your Git Profile</vt:lpstr>
      <vt:lpstr>Setting up your Git Profile</vt:lpstr>
      <vt:lpstr>Your Git Profile</vt:lpstr>
      <vt:lpstr>Setting up a Git Profile</vt:lpstr>
      <vt:lpstr>Setting up a Git Profile</vt:lpstr>
      <vt:lpstr>Setting up a Git Profile – SSH Key generation</vt:lpstr>
      <vt:lpstr>Basic Git Operations</vt:lpstr>
      <vt:lpstr>Cloning!</vt:lpstr>
      <vt:lpstr>Git Operations: Clone a Repo</vt:lpstr>
      <vt:lpstr>Git Operations: Open a Local Repo</vt:lpstr>
      <vt:lpstr>Git Operations: Viewing the History</vt:lpstr>
      <vt:lpstr>Making a Change!</vt:lpstr>
      <vt:lpstr>Git Operations: Verifying Changes</vt:lpstr>
      <vt:lpstr>Git Operations: Commit Changes</vt:lpstr>
      <vt:lpstr>Git Operations: Viewing the History (again)</vt:lpstr>
      <vt:lpstr>Git Operations: Push</vt:lpstr>
      <vt:lpstr>View our Changes on Github</vt:lpstr>
      <vt:lpstr>Simulating a change via Github</vt:lpstr>
      <vt:lpstr>Git Operations: Pull</vt:lpstr>
      <vt:lpstr>Viewing our changes</vt:lpstr>
      <vt:lpstr>Other Git Operations</vt:lpstr>
      <vt:lpstr>Thanks!</vt:lpstr>
      <vt:lpstr>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2020-12-16T14:48:29Z</dcterms:created>
  <dcterms:modified xsi:type="dcterms:W3CDTF">2021-01-27T20:43:13Z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0x010100C9FF6967FCBF4A47B83F65393F7C9F9B</vt:lpwstr>
  </property>
</Properties>
</file>