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9" r:id="rId5"/>
    <p:sldId id="270" r:id="rId6"/>
    <p:sldId id="271" r:id="rId7"/>
    <p:sldId id="262" r:id="rId8"/>
    <p:sldId id="260" r:id="rId9"/>
    <p:sldId id="272" r:id="rId10"/>
    <p:sldId id="273" r:id="rId11"/>
    <p:sldId id="263" r:id="rId12"/>
    <p:sldId id="274" r:id="rId13"/>
    <p:sldId id="275" r:id="rId14"/>
    <p:sldId id="261" r:id="rId15"/>
    <p:sldId id="264" r:id="rId16"/>
    <p:sldId id="265" r:id="rId17"/>
    <p:sldId id="266" r:id="rId18"/>
    <p:sldId id="276" r:id="rId19"/>
    <p:sldId id="277" r:id="rId20"/>
    <p:sldId id="278" r:id="rId21"/>
    <p:sldId id="267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FF3E-5053-40C1-87F6-1393769DE900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44188-98C1-4021-BBFC-14C743E7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1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4188-98C1-4021-BBFC-14C743E755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6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E9C-7E91-4B51-B7FC-5E40E805EFA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695-9600-404E-9F34-7BA856D7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E9C-7E91-4B51-B7FC-5E40E805EFA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695-9600-404E-9F34-7BA856D7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E9C-7E91-4B51-B7FC-5E40E805EFA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695-9600-404E-9F34-7BA856D7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9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E9C-7E91-4B51-B7FC-5E40E805EFA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695-9600-404E-9F34-7BA856D7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1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E9C-7E91-4B51-B7FC-5E40E805EFA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695-9600-404E-9F34-7BA856D7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8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E9C-7E91-4B51-B7FC-5E40E805EFA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695-9600-404E-9F34-7BA856D7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2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E9C-7E91-4B51-B7FC-5E40E805EFA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695-9600-404E-9F34-7BA856D7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6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E9C-7E91-4B51-B7FC-5E40E805EFA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695-9600-404E-9F34-7BA856D7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E9C-7E91-4B51-B7FC-5E40E805EFA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695-9600-404E-9F34-7BA856D7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E9C-7E91-4B51-B7FC-5E40E805EFA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695-9600-404E-9F34-7BA856D7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E9C-7E91-4B51-B7FC-5E40E805EFA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695-9600-404E-9F34-7BA856D7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0E9C-7E91-4B51-B7FC-5E40E805EFA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5695-9600-404E-9F34-7BA856D7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7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Variable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 data into macro calls</a:t>
            </a:r>
          </a:p>
          <a:p>
            <a:pPr marL="400050" lvl="1" indent="0">
              <a:buNone/>
            </a:pPr>
            <a:r>
              <a:rPr lang="en-US" sz="2000" dirty="0" err="1"/>
              <a:t>proc</a:t>
            </a:r>
            <a:r>
              <a:rPr lang="en-US" sz="2000" dirty="0"/>
              <a:t> </a:t>
            </a:r>
            <a:r>
              <a:rPr lang="en-US" sz="2000" dirty="0" err="1"/>
              <a:t>sql</a:t>
            </a:r>
            <a:r>
              <a:rPr lang="en-US" sz="2000" dirty="0"/>
              <a:t> </a:t>
            </a:r>
            <a:r>
              <a:rPr lang="en-US" sz="2000" dirty="0" err="1"/>
              <a:t>noprint</a:t>
            </a:r>
            <a:r>
              <a:rPr lang="en-US" sz="2000" dirty="0"/>
              <a:t>;</a:t>
            </a:r>
          </a:p>
          <a:p>
            <a:pPr marL="400050" lvl="1" indent="0">
              <a:buNone/>
            </a:pPr>
            <a:r>
              <a:rPr lang="en-US" sz="2000" dirty="0"/>
              <a:t>  select cats('%</a:t>
            </a:r>
            <a:r>
              <a:rPr lang="en-US" sz="2000" dirty="0" err="1"/>
              <a:t>read_in</a:t>
            </a:r>
            <a:r>
              <a:rPr lang="en-US" sz="2000" dirty="0"/>
              <a:t>(',</a:t>
            </a:r>
            <a:r>
              <a:rPr lang="en-US" sz="2000" dirty="0" err="1"/>
              <a:t>variable,',',start,',',format,',',length</a:t>
            </a:r>
            <a:r>
              <a:rPr lang="en-US" sz="2000" dirty="0"/>
              <a:t>,')') </a:t>
            </a:r>
          </a:p>
          <a:p>
            <a:pPr marL="400050" lvl="1" indent="0">
              <a:buNone/>
            </a:pPr>
            <a:r>
              <a:rPr lang="en-US" sz="2000" dirty="0"/>
              <a:t>    into :</a:t>
            </a:r>
            <a:r>
              <a:rPr lang="en-US" sz="2000" dirty="0" err="1"/>
              <a:t>read_in_flat</a:t>
            </a:r>
            <a:r>
              <a:rPr lang="en-US" sz="2000" dirty="0"/>
              <a:t> separated by ' ' </a:t>
            </a:r>
          </a:p>
          <a:p>
            <a:pPr marL="400050" lvl="1" indent="0">
              <a:buNone/>
            </a:pPr>
            <a:r>
              <a:rPr lang="en-US" sz="2000" dirty="0"/>
              <a:t>    from </a:t>
            </a:r>
            <a:r>
              <a:rPr lang="en-US" sz="2000" dirty="0" err="1"/>
              <a:t>prepped_control</a:t>
            </a:r>
            <a:r>
              <a:rPr lang="en-US" sz="2000" dirty="0"/>
              <a:t> </a:t>
            </a:r>
          </a:p>
          <a:p>
            <a:pPr marL="400050" lvl="1" indent="0">
              <a:buNone/>
            </a:pPr>
            <a:r>
              <a:rPr lang="en-US" sz="2000" dirty="0"/>
              <a:t>    where start ne ' ';</a:t>
            </a:r>
          </a:p>
          <a:p>
            <a:pPr marL="400050" lvl="1" indent="0">
              <a:buNone/>
            </a:pPr>
            <a:r>
              <a:rPr lang="en-US" sz="2000" dirty="0"/>
              <a:t>quit</a:t>
            </a:r>
            <a:r>
              <a:rPr lang="en-US" sz="2000" dirty="0" smtClean="0"/>
              <a:t>;</a:t>
            </a:r>
          </a:p>
          <a:p>
            <a:r>
              <a:rPr lang="en-US" sz="2400" dirty="0" smtClean="0"/>
              <a:t>Creates calls like this</a:t>
            </a:r>
          </a:p>
          <a:p>
            <a:pPr marL="400050" lvl="1" indent="0">
              <a:buNone/>
            </a:pPr>
            <a:r>
              <a:rPr lang="en-US" sz="2000" dirty="0" smtClean="0"/>
              <a:t>%</a:t>
            </a:r>
            <a:r>
              <a:rPr lang="en-US" sz="2000" dirty="0" err="1" smtClean="0"/>
              <a:t>read_in</a:t>
            </a:r>
            <a:r>
              <a:rPr lang="en-US" sz="2000" dirty="0" smtClean="0"/>
              <a:t>(version,1,$,30.) </a:t>
            </a:r>
          </a:p>
          <a:p>
            <a:pPr marL="400050" lvl="1" indent="0">
              <a:buNone/>
            </a:pPr>
            <a:r>
              <a:rPr lang="en-US" sz="2000" dirty="0" smtClean="0"/>
              <a:t>%</a:t>
            </a:r>
            <a:r>
              <a:rPr lang="en-US" sz="2000" dirty="0" err="1" smtClean="0"/>
              <a:t>read_in</a:t>
            </a:r>
            <a:r>
              <a:rPr lang="en-US" sz="2000" dirty="0" smtClean="0"/>
              <a:t>(c2_caseid,32,,4.)</a:t>
            </a:r>
          </a:p>
          <a:p>
            <a:pPr marL="400050" lvl="1" indent="0">
              <a:buNone/>
            </a:pPr>
            <a:r>
              <a:rPr lang="en-US" sz="2000" dirty="0" smtClean="0"/>
              <a:t>%</a:t>
            </a:r>
            <a:r>
              <a:rPr lang="en-US" sz="2000" dirty="0" err="1" smtClean="0"/>
              <a:t>read_in</a:t>
            </a:r>
            <a:r>
              <a:rPr lang="en-US" sz="2000" dirty="0" smtClean="0"/>
              <a:t>(c2_sampwt,37,,12.)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9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Formats and Labels: In Same Sheet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28800"/>
            <a:ext cx="5122754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1828800"/>
            <a:ext cx="335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Labels are applied as SAS labels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Formats are defined with ranges left of colon and value labels right of colon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725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Separate Sheet</a:t>
            </a:r>
            <a:endParaRPr lang="en-US" dirty="0"/>
          </a:p>
        </p:txBody>
      </p:sp>
      <p:pic>
        <p:nvPicPr>
          <p:cNvPr id="4" name="Content Placeholder 3" descr="https://lh5.googleusercontent.com/eU3ULFKJuxTB1fI7VjtwtzNf-r9LFhj8e5aEnkACFjI_qPxvj89IitE4B80UILFO91lLpYB-UqMX1HVU0hp1k4mOWh7CT_kQTkxH05Ut7NFqq7JcOsMGVnXwS-TWDw4Tq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600200"/>
            <a:ext cx="54864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14400" y="5562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Include Variable Labels in main tab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351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data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format_cntlin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Courier New"/>
                <a:ea typeface="Times New Roman"/>
                <a:cs typeface="Times New Roman"/>
              </a:rPr>
              <a:t>set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format_control_vert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Courier New"/>
                <a:ea typeface="Times New Roman"/>
                <a:cs typeface="Times New Roman"/>
              </a:rPr>
              <a:t>format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start end label </a:t>
            </a:r>
            <a:r>
              <a:rPr lang="en-US" sz="2000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Times New Roman"/>
              </a:rPr>
              <a:t>$64.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start=scan(scan(col1,</a:t>
            </a:r>
            <a:r>
              <a:rPr lang="en-US" sz="2000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Times New Roman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Times New Roman"/>
              </a:rPr>
              <a:t>':'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),</a:t>
            </a:r>
            <a:r>
              <a:rPr lang="en-US" sz="2000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Times New Roman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Times New Roman"/>
              </a:rPr>
              <a:t>'-'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end=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ifc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(find(col1,</a:t>
            </a:r>
            <a:r>
              <a:rPr lang="en-US" sz="20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Times New Roman"/>
              </a:rPr>
              <a:t>‘-'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)&gt;</a:t>
            </a:r>
            <a:r>
              <a:rPr lang="en-US" sz="2000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Times New Roman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,  	scan(scan(col1,</a:t>
            </a:r>
            <a:r>
              <a:rPr lang="en-US" sz="2000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Times New Roman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Times New Roman"/>
              </a:rPr>
              <a:t>':'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),</a:t>
            </a:r>
            <a:r>
              <a:rPr lang="en-US" sz="2000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Times New Roman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Times New Roman"/>
              </a:rPr>
              <a:t>'-'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),start);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label=strip(scan(col1,</a:t>
            </a:r>
            <a:r>
              <a:rPr lang="en-US" sz="2000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Times New Roman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Times New Roman"/>
              </a:rPr>
              <a:t>':'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));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label_sas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tranwrd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(strip(label),</a:t>
            </a:r>
            <a:r>
              <a:rPr lang="en-US" sz="20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Times New Roman"/>
              </a:rPr>
              <a:t>' '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Times New Roman"/>
              </a:rPr>
              <a:t>'_'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run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proc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format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effectLst/>
                <a:latin typeface="Courier New"/>
                <a:ea typeface="Times New Roman"/>
                <a:cs typeface="Times New Roman"/>
              </a:rPr>
              <a:t>cntlin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=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format_cntlin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quit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153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8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Tables</a:t>
            </a:r>
            <a:br>
              <a:rPr lang="en-US" dirty="0" smtClean="0"/>
            </a:br>
            <a:r>
              <a:rPr lang="en-US" dirty="0" smtClean="0"/>
              <a:t>(Reports)</a:t>
            </a:r>
          </a:p>
          <a:p>
            <a:r>
              <a:rPr lang="en-US" dirty="0" smtClean="0"/>
              <a:t>Define Statistic</a:t>
            </a:r>
            <a:br>
              <a:rPr lang="en-US" dirty="0" smtClean="0"/>
            </a:br>
            <a:r>
              <a:rPr lang="en-US" dirty="0" smtClean="0"/>
              <a:t>for calculation</a:t>
            </a:r>
          </a:p>
          <a:p>
            <a:r>
              <a:rPr lang="en-US" dirty="0" smtClean="0"/>
              <a:t>Range defines</a:t>
            </a:r>
            <a:br>
              <a:rPr lang="en-US" dirty="0" smtClean="0"/>
            </a:br>
            <a:r>
              <a:rPr lang="en-US" dirty="0" smtClean="0"/>
              <a:t>valid values</a:t>
            </a:r>
            <a:br>
              <a:rPr lang="en-US" dirty="0" smtClean="0"/>
            </a:br>
            <a:r>
              <a:rPr lang="en-US" dirty="0" smtClean="0"/>
              <a:t>for reporting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37970"/>
            <a:ext cx="3534410" cy="4253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0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Calculation Macro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Courier New"/>
              </a:rPr>
              <a:t>%macro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</a:t>
            </a:r>
            <a:r>
              <a:rPr lang="en-US" sz="2000" dirty="0" err="1" smtClean="0">
                <a:effectLst/>
                <a:latin typeface="Courier New"/>
                <a:ea typeface="Times New Roman"/>
                <a:cs typeface="Courier New"/>
              </a:rPr>
              <a:t>tab_prop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(</a:t>
            </a:r>
            <a:r>
              <a:rPr lang="en-US" sz="2000" dirty="0" err="1" smtClean="0">
                <a:effectLst/>
                <a:latin typeface="Courier New"/>
                <a:ea typeface="Times New Roman"/>
                <a:cs typeface="Courier New"/>
              </a:rPr>
              <a:t>var,fmt,table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 </a:t>
            </a:r>
            <a:r>
              <a:rPr lang="en-US" sz="2000" dirty="0" err="1" smtClean="0">
                <a:effectLst/>
                <a:latin typeface="Courier New"/>
                <a:ea typeface="Times New Roman"/>
                <a:cs typeface="Courier New"/>
              </a:rPr>
              <a:t>proc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tabulate data=</a:t>
            </a:r>
            <a:r>
              <a:rPr lang="en-US" sz="2000" dirty="0" err="1" smtClean="0">
                <a:effectLst/>
                <a:latin typeface="Courier New"/>
                <a:ea typeface="Times New Roman"/>
                <a:cs typeface="Courier New"/>
              </a:rPr>
              <a:t>cleaned_data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out=_</a:t>
            </a:r>
            <a:r>
              <a:rPr lang="en-US" sz="2000" dirty="0" err="1" smtClean="0">
                <a:effectLst/>
                <a:latin typeface="Courier New"/>
                <a:ea typeface="Times New Roman"/>
                <a:cs typeface="Courier New"/>
              </a:rPr>
              <a:t>table_&amp;</a:t>
            </a:r>
            <a:r>
              <a:rPr lang="en-US" sz="2000" dirty="0" err="1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table</a:t>
            </a:r>
            <a:r>
              <a:rPr lang="en-US" sz="2000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.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(rename=&amp;</a:t>
            </a:r>
            <a:r>
              <a:rPr lang="en-US" sz="2000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var.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=stub);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   class &amp;</a:t>
            </a:r>
            <a:r>
              <a:rPr lang="en-US" sz="2000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var.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&amp;</a:t>
            </a:r>
            <a:r>
              <a:rPr lang="en-US" sz="2000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class.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/</a:t>
            </a:r>
            <a:r>
              <a:rPr lang="en-US" sz="2000" dirty="0" err="1" smtClean="0">
                <a:effectLst/>
                <a:latin typeface="Courier New"/>
                <a:ea typeface="Times New Roman"/>
                <a:cs typeface="Courier New"/>
              </a:rPr>
              <a:t>mlf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missing;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   </a:t>
            </a:r>
            <a:r>
              <a:rPr lang="en-US" sz="2000" dirty="0" err="1" smtClean="0">
                <a:effectLst/>
                <a:latin typeface="Courier New"/>
                <a:ea typeface="Times New Roman"/>
                <a:cs typeface="Courier New"/>
              </a:rPr>
              <a:t>var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</a:t>
            </a:r>
            <a:r>
              <a:rPr lang="en-US" sz="2000" dirty="0" err="1" smtClean="0">
                <a:effectLst/>
                <a:latin typeface="Courier New"/>
                <a:ea typeface="Times New Roman"/>
                <a:cs typeface="Courier New"/>
              </a:rPr>
              <a:t>weight_inv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   table (&amp;</a:t>
            </a:r>
            <a:r>
              <a:rPr lang="en-US" sz="2000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var.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*</a:t>
            </a:r>
            <a:r>
              <a:rPr lang="en-US" sz="2000" dirty="0" err="1" smtClean="0">
                <a:effectLst/>
                <a:latin typeface="Courier New"/>
                <a:ea typeface="Times New Roman"/>
                <a:cs typeface="Courier New"/>
              </a:rPr>
              <a:t>colpctn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</a:t>
            </a:r>
            <a:r>
              <a:rPr lang="en-US" sz="2000" dirty="0" err="1" smtClean="0">
                <a:effectLst/>
                <a:latin typeface="Courier New"/>
                <a:ea typeface="Times New Roman"/>
                <a:cs typeface="Courier New"/>
              </a:rPr>
              <a:t>weight_inv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*sum),(all &amp;</a:t>
            </a:r>
            <a:r>
              <a:rPr lang="en-US" sz="2000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class.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);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   </a:t>
            </a:r>
            <a:r>
              <a:rPr lang="en-US" sz="2000" dirty="0" err="1" smtClean="0">
                <a:effectLst/>
                <a:latin typeface="Courier New"/>
                <a:ea typeface="Times New Roman"/>
                <a:cs typeface="Courier New"/>
              </a:rPr>
              <a:t>freq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</a:t>
            </a:r>
            <a:r>
              <a:rPr lang="en-US" sz="2000" dirty="0" err="1" smtClean="0">
                <a:effectLst/>
                <a:latin typeface="Courier New"/>
                <a:ea typeface="Times New Roman"/>
                <a:cs typeface="Courier New"/>
              </a:rPr>
              <a:t>tabulateweight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   format &amp;</a:t>
            </a:r>
            <a:r>
              <a:rPr lang="en-US" sz="2000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var.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&amp;</a:t>
            </a:r>
            <a:r>
              <a:rPr lang="en-US" sz="2000" dirty="0" err="1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fmt</a:t>
            </a:r>
            <a:r>
              <a:rPr lang="en-US" sz="2000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.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   label </a:t>
            </a:r>
            <a:r>
              <a:rPr lang="en-US" sz="2000" dirty="0" err="1" smtClean="0">
                <a:effectLst/>
                <a:latin typeface="Courier New"/>
                <a:ea typeface="Times New Roman"/>
                <a:cs typeface="Courier New"/>
              </a:rPr>
              <a:t>weight_inv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=</a:t>
            </a:r>
            <a:r>
              <a:rPr lang="en-US" sz="20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Courier New"/>
              </a:rPr>
              <a:t>'Total Respondents'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   where not(missing(&amp;</a:t>
            </a:r>
            <a:r>
              <a:rPr lang="en-US" sz="2000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var.</a:t>
            </a: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));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effectLst/>
                <a:latin typeface="Courier New"/>
                <a:ea typeface="Times New Roman"/>
                <a:cs typeface="Courier New"/>
              </a:rPr>
              <a:t>  run;</a:t>
            </a:r>
            <a:endParaRPr lang="en-US" sz="20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0005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650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Report Calculation Macro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525963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data _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table_&amp;</a:t>
            </a:r>
            <a:r>
              <a:rPr lang="en-US" sz="1800" dirty="0" err="1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table</a:t>
            </a:r>
            <a:r>
              <a:rPr lang="en-US" sz="1800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. 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;</a:t>
            </a:r>
            <a:endParaRPr lang="en-US" sz="18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   format stub </a:t>
            </a:r>
            <a:r>
              <a:rPr lang="en-US" sz="1800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$256.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;</a:t>
            </a:r>
            <a:endParaRPr lang="en-US" sz="18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   set _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table_&amp;</a:t>
            </a:r>
            <a:r>
              <a:rPr lang="en-US" sz="1800" dirty="0" err="1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table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.(where=(not(strip(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columnvar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)=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'.‘</a:t>
            </a:r>
            <a:r>
              <a:rPr lang="en-US" sz="1800" dirty="0" smtClean="0">
                <a:latin typeface="Courier New"/>
                <a:ea typeface="Times New Roman"/>
                <a:cs typeface="Courier New"/>
              </a:rPr>
              <a:t>)))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;</a:t>
            </a:r>
            <a:endParaRPr lang="en-US" sz="18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   array classes &amp;</a:t>
            </a:r>
            <a:r>
              <a:rPr lang="en-US" sz="1800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class.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;</a:t>
            </a:r>
            <a:endParaRPr lang="en-US" sz="18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   do _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i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= </a:t>
            </a:r>
            <a:r>
              <a:rPr lang="en-US" sz="1800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1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to dim(classes);</a:t>
            </a:r>
            <a:endParaRPr lang="en-US" sz="18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     if 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substr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(_type_,_i+</a:t>
            </a:r>
            <a:r>
              <a:rPr lang="en-US" sz="1800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1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,</a:t>
            </a:r>
            <a:r>
              <a:rPr lang="en-US" sz="1800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1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)=</a:t>
            </a:r>
            <a:r>
              <a:rPr lang="en-US" sz="18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Courier New"/>
              </a:rPr>
              <a:t>'1'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then 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columnvar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=classes[_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i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];</a:t>
            </a:r>
            <a:endParaRPr lang="en-US" sz="18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   end;</a:t>
            </a:r>
            <a:endParaRPr lang="en-US" sz="18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   if (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substr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(_type_,</a:t>
            </a:r>
            <a:r>
              <a:rPr lang="en-US" sz="1800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1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,</a:t>
            </a:r>
            <a:r>
              <a:rPr lang="en-US" sz="1800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1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)=</a:t>
            </a:r>
            <a:r>
              <a:rPr lang="en-US" sz="18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Courier New"/>
              </a:rPr>
              <a:t>'1'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and 	length(compress(_type_,</a:t>
            </a:r>
            <a:r>
              <a:rPr lang="en-US" sz="18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Courier New"/>
              </a:rPr>
              <a:t>'0'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))=</a:t>
            </a:r>
            <a:r>
              <a:rPr lang="en-US" sz="1800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1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) or		compress(_type_,</a:t>
            </a:r>
            <a:r>
              <a:rPr lang="en-US" sz="18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Courier New"/>
              </a:rPr>
              <a:t>'0'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)=</a:t>
            </a:r>
            <a:r>
              <a:rPr lang="en-US" sz="18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Courier New"/>
              </a:rPr>
              <a:t>' '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then 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columnvar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=</a:t>
            </a:r>
            <a:r>
              <a:rPr lang="en-US" sz="18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Courier New"/>
              </a:rPr>
              <a:t>'All'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;</a:t>
            </a:r>
            <a:endParaRPr lang="en-US" sz="18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   Score=round(coalesce(of 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pct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:,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weight_inv_Sum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),</a:t>
            </a:r>
            <a:r>
              <a:rPr lang="en-US" sz="1800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Courier New"/>
              </a:rPr>
              <a:t>1.0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);</a:t>
            </a:r>
            <a:endParaRPr lang="en-US" sz="18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   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Stattype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=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ifc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(not(missing(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weight_inv_Sum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)),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0080"/>
                </a:solidFill>
                <a:latin typeface="Courier New"/>
                <a:ea typeface="Times New Roman"/>
                <a:cs typeface="Courier New"/>
              </a:rPr>
              <a:t>	</a:t>
            </a:r>
            <a:r>
              <a:rPr lang="en-US" sz="1800" dirty="0" smtClean="0">
                <a:solidFill>
                  <a:srgbClr val="800080"/>
                </a:solidFill>
                <a:latin typeface="Courier New"/>
                <a:ea typeface="Times New Roman"/>
                <a:cs typeface="Courier New"/>
              </a:rPr>
              <a:t>	    </a:t>
            </a:r>
            <a:r>
              <a:rPr lang="en-US" sz="18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Courier New"/>
              </a:rPr>
              <a:t>'Total Respondents'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, </a:t>
            </a:r>
            <a:r>
              <a:rPr lang="en-US" sz="18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Courier New"/>
              </a:rPr>
              <a:t>'Percent'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); </a:t>
            </a:r>
            <a:endParaRPr lang="en-US" sz="18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   Table=</a:t>
            </a:r>
            <a:r>
              <a:rPr lang="en-US" sz="18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Courier New"/>
              </a:rPr>
              <a:t>"&amp;table."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;</a:t>
            </a:r>
            <a:endParaRPr lang="en-US" sz="18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   if 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stattype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=</a:t>
            </a:r>
            <a:r>
              <a:rPr lang="en-US" sz="1800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Courier New"/>
              </a:rPr>
              <a:t>'Total Respondents'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then stub=</a:t>
            </a:r>
            <a:r>
              <a:rPr lang="en-US" sz="1800" dirty="0" err="1" smtClean="0">
                <a:effectLst/>
                <a:latin typeface="Courier New"/>
                <a:ea typeface="Times New Roman"/>
                <a:cs typeface="Courier New"/>
              </a:rPr>
              <a:t>vlabel</a:t>
            </a: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(stub);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  <a:ea typeface="Times New Roman"/>
                <a:cs typeface="Courier New"/>
              </a:rPr>
              <a:t>    keep table </a:t>
            </a:r>
            <a:r>
              <a:rPr lang="en-US" sz="1800" dirty="0" err="1" smtClean="0">
                <a:latin typeface="Courier New"/>
                <a:ea typeface="Times New Roman"/>
                <a:cs typeface="Courier New"/>
              </a:rPr>
              <a:t>stattype</a:t>
            </a:r>
            <a:r>
              <a:rPr lang="en-US" sz="1800" dirty="0" smtClean="0">
                <a:latin typeface="Courier New"/>
                <a:ea typeface="Times New Roman"/>
                <a:cs typeface="Courier New"/>
              </a:rPr>
              <a:t> stub </a:t>
            </a:r>
            <a:r>
              <a:rPr lang="en-US" sz="1800" dirty="0" err="1" smtClean="0">
                <a:latin typeface="Courier New"/>
                <a:ea typeface="Times New Roman"/>
                <a:cs typeface="Courier New"/>
              </a:rPr>
              <a:t>columnvar</a:t>
            </a:r>
            <a:r>
              <a:rPr lang="en-US" sz="1800" dirty="0" smtClean="0">
                <a:latin typeface="Courier New"/>
                <a:ea typeface="Times New Roman"/>
                <a:cs typeface="Courier New"/>
              </a:rPr>
              <a:t> score;</a:t>
            </a:r>
            <a:endParaRPr lang="en-US" sz="1800" dirty="0" smtClean="0">
              <a:effectLst/>
              <a:latin typeface="Courier New"/>
              <a:ea typeface="Times New Roman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/>
                <a:latin typeface="Courier New"/>
                <a:ea typeface="Times New Roman"/>
                <a:cs typeface="Courier New"/>
              </a:rPr>
              <a:t> run;</a:t>
            </a:r>
            <a:endParaRPr lang="en-US" sz="1800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Courier New"/>
              </a:rPr>
              <a:t>%mend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Courier New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9656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Accumulate Calculation Datasets</a:t>
            </a:r>
          </a:p>
          <a:p>
            <a:r>
              <a:rPr lang="en-US" dirty="0" smtClean="0"/>
              <a:t>Simple PROC REPORT defined by control file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%macro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report(page);</a:t>
            </a:r>
            <a:endParaRPr lang="en-US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proc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report data=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for_report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nowd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spanrows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;</a:t>
            </a:r>
            <a:endParaRPr lang="en-US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where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substr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(table,</a:t>
            </a:r>
            <a:r>
              <a:rPr lang="en-US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)=</a:t>
            </a:r>
            <a:r>
              <a:rPr lang="en-US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Times New Roman"/>
              </a:rPr>
              <a:t>"&amp;page."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;</a:t>
            </a:r>
            <a:endParaRPr lang="en-US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columns</a:t>
            </a:r>
            <a:endParaRPr lang="en-US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(stub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stattype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</a:t>
            </a:r>
            <a:endParaRPr lang="en-US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(All &amp;</a:t>
            </a:r>
            <a:r>
              <a:rPr lang="en-US" dirty="0" err="1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Times New Roman"/>
              </a:rPr>
              <a:t>columnord</a:t>
            </a:r>
            <a:r>
              <a:rPr lang="en-US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</a:t>
            </a:r>
            <a:endParaRPr lang="en-US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;</a:t>
            </a:r>
            <a:endParaRPr lang="en-US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define stub/</a:t>
            </a:r>
            <a:r>
              <a:rPr lang="en-US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Times New Roman"/>
              </a:rPr>
              <a:t>' '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display style={width=</a:t>
            </a:r>
            <a:r>
              <a:rPr lang="en-US" b="1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Times New Roman"/>
              </a:rPr>
              <a:t>1.5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in};</a:t>
            </a:r>
            <a:endParaRPr lang="en-US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define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stattype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/</a:t>
            </a:r>
            <a:r>
              <a:rPr lang="en-US" dirty="0" smtClean="0">
                <a:solidFill>
                  <a:srgbClr val="800080"/>
                </a:solidFill>
                <a:effectLst/>
                <a:latin typeface="Courier New"/>
                <a:ea typeface="Times New Roman"/>
                <a:cs typeface="Times New Roman"/>
              </a:rPr>
              <a:t>' '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display;</a:t>
            </a:r>
            <a:endParaRPr lang="en-US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define all/display;</a:t>
            </a:r>
            <a:endParaRPr lang="en-US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&amp;</a:t>
            </a:r>
            <a:r>
              <a:rPr lang="en-US" dirty="0" err="1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Times New Roman"/>
              </a:rPr>
              <a:t>definecol</a:t>
            </a:r>
            <a:r>
              <a:rPr lang="en-US" dirty="0" smtClean="0">
                <a:solidFill>
                  <a:srgbClr val="008080"/>
                </a:solidFill>
                <a:effectLst/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;</a:t>
            </a:r>
            <a:endParaRPr lang="en-US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run;</a:t>
            </a:r>
            <a:endParaRPr lang="en-US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%mend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;</a:t>
            </a:r>
            <a:endParaRPr lang="en-US" dirty="0" smtClean="0">
              <a:effectLst/>
              <a:latin typeface="Courier New"/>
              <a:ea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4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82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 design encourages customization</a:t>
            </a:r>
          </a:p>
          <a:p>
            <a:r>
              <a:rPr lang="en-US" dirty="0" smtClean="0"/>
              <a:t>Separate calculation from reporting</a:t>
            </a:r>
          </a:p>
          <a:p>
            <a:pPr lvl="1"/>
            <a:r>
              <a:rPr lang="en-US" dirty="0" smtClean="0"/>
              <a:t>Simplifies </a:t>
            </a:r>
            <a:r>
              <a:rPr lang="en-US" dirty="0" err="1" smtClean="0"/>
              <a:t>devleopment</a:t>
            </a:r>
            <a:endParaRPr lang="en-US" dirty="0" smtClean="0"/>
          </a:p>
          <a:p>
            <a:r>
              <a:rPr lang="en-US" dirty="0" smtClean="0"/>
              <a:t>Additional enhancements</a:t>
            </a:r>
          </a:p>
          <a:p>
            <a:pPr lvl="1"/>
            <a:r>
              <a:rPr lang="en-US" dirty="0" smtClean="0"/>
              <a:t>Common </a:t>
            </a:r>
            <a:r>
              <a:rPr lang="en-US" dirty="0" err="1" smtClean="0"/>
              <a:t>stylesheets</a:t>
            </a:r>
            <a:r>
              <a:rPr lang="en-US" dirty="0" smtClean="0"/>
              <a:t>/templates</a:t>
            </a:r>
          </a:p>
          <a:p>
            <a:pPr lvl="1"/>
            <a:r>
              <a:rPr lang="en-US" dirty="0" smtClean="0"/>
              <a:t>Graphing/charting</a:t>
            </a:r>
          </a:p>
          <a:p>
            <a:pPr lvl="1"/>
            <a:r>
              <a:rPr lang="en-US" dirty="0" smtClean="0"/>
              <a:t>Output destination selection</a:t>
            </a:r>
          </a:p>
        </p:txBody>
      </p:sp>
    </p:spTree>
    <p:extLst>
      <p:ext uri="{BB962C8B-B14F-4D97-AF65-F5344CB8AC3E}">
        <p14:creationId xmlns:p14="http://schemas.microsoft.com/office/powerpoint/2010/main" val="294235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36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you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Joe/Both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5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Transparency</a:t>
            </a:r>
          </a:p>
          <a:p>
            <a:endParaRPr lang="en-US" dirty="0"/>
          </a:p>
          <a:p>
            <a:r>
              <a:rPr lang="en-US" dirty="0" smtClean="0"/>
              <a:t>Marcus</a:t>
            </a:r>
          </a:p>
        </p:txBody>
      </p:sp>
    </p:spTree>
    <p:extLst>
      <p:ext uri="{BB962C8B-B14F-4D97-AF65-F5344CB8AC3E}">
        <p14:creationId xmlns:p14="http://schemas.microsoft.com/office/powerpoint/2010/main" val="231447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Documentation Driven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      Accuracy                           Reusability</a:t>
            </a:r>
            <a:endParaRPr lang="en-US" dirty="0"/>
          </a:p>
        </p:txBody>
      </p:sp>
      <p:pic>
        <p:nvPicPr>
          <p:cNvPr id="1026" name="Picture 2" descr="C:\Users\matise-joe\Downloads\282707058_02305d3cce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2514600"/>
            <a:ext cx="2194560" cy="19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uce_reuse_re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71563"/>
            <a:ext cx="2529060" cy="221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258157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Bug image from http://www.flickr.com/photos/fastjack/282707058/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697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Programming</a:t>
            </a:r>
            <a:endParaRPr lang="en-US" dirty="0"/>
          </a:p>
        </p:txBody>
      </p:sp>
      <p:pic>
        <p:nvPicPr>
          <p:cNvPr id="2051" name="Picture 3" descr="C:\Users\matise-joe\Downloads\336062325_05e586dd54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3999"/>
            <a:ext cx="6527800" cy="434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96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DDP Example Modules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599"/>
            <a:ext cx="7716372" cy="502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1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9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4" name="Content Placeholder 3" descr="https://lh4.googleusercontent.com/M7giMyQ1r5J_cRDWJzXVVqL18Hdf7yTzNhHoMnFw1oXQcCtM6UvCGd29ZPgIDRwru9a_V8Y5akCG8tBw0cvgIPXdqG8S-EFucD9PfUICy2CF1yQ1BgDut1WW2KiMVQUpr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3838575" cy="415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48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Constructing statements like: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@[start] variable [</a:t>
            </a:r>
            <a:r>
              <a:rPr lang="en-US" dirty="0" err="1" smtClean="0"/>
              <a:t>informat</a:t>
            </a:r>
            <a:r>
              <a:rPr lang="en-US" dirty="0" smtClean="0"/>
              <a:t>][length]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become macro parameters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%</a:t>
            </a:r>
            <a:r>
              <a:rPr lang="en-US" dirty="0"/>
              <a:t>macro </a:t>
            </a:r>
            <a:r>
              <a:rPr lang="en-US" dirty="0" err="1"/>
              <a:t>read_in</a:t>
            </a:r>
            <a:r>
              <a:rPr lang="en-US" dirty="0"/>
              <a:t>(</a:t>
            </a:r>
            <a:r>
              <a:rPr lang="en-US" dirty="0" err="1"/>
              <a:t>var,start,fmt,length</a:t>
            </a:r>
            <a:r>
              <a:rPr lang="en-US" dirty="0" smtClean="0"/>
              <a:t>);</a:t>
            </a:r>
          </a:p>
          <a:p>
            <a:pPr marL="857250" lvl="2" indent="0">
              <a:buNone/>
            </a:pPr>
            <a:r>
              <a:rPr lang="en-US" dirty="0" smtClean="0"/>
              <a:t>	   @&amp;</a:t>
            </a:r>
            <a:r>
              <a:rPr lang="en-US" dirty="0"/>
              <a:t>start. &amp;var. &amp;</a:t>
            </a:r>
            <a:r>
              <a:rPr lang="en-US" dirty="0" err="1"/>
              <a:t>fmt</a:t>
            </a:r>
            <a:r>
              <a:rPr lang="en-US" dirty="0"/>
              <a:t>.&amp;length.</a:t>
            </a:r>
          </a:p>
          <a:p>
            <a:pPr marL="857250" lvl="2" indent="0">
              <a:buNone/>
            </a:pPr>
            <a:r>
              <a:rPr lang="en-US" dirty="0"/>
              <a:t>%mend;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7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</TotalTime>
  <Words>437</Words>
  <Application>Microsoft Office PowerPoint</Application>
  <PresentationFormat>On-screen Show (4:3)</PresentationFormat>
  <Paragraphs>129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Introduction</vt:lpstr>
      <vt:lpstr>Why DDP</vt:lpstr>
      <vt:lpstr>Why Documentation Driven Programming?</vt:lpstr>
      <vt:lpstr>Modular Programming</vt:lpstr>
      <vt:lpstr>DDP Example Modules</vt:lpstr>
      <vt:lpstr>Control File</vt:lpstr>
      <vt:lpstr>Input</vt:lpstr>
      <vt:lpstr>Input (cont’d)</vt:lpstr>
      <vt:lpstr>Macro Variable Lists</vt:lpstr>
      <vt:lpstr>Formats and Labels: In Same Sheet</vt:lpstr>
      <vt:lpstr>Formatting: Separate Sheet</vt:lpstr>
      <vt:lpstr>Format Import</vt:lpstr>
      <vt:lpstr>Validation </vt:lpstr>
      <vt:lpstr>Cleaning</vt:lpstr>
      <vt:lpstr>Reporting</vt:lpstr>
      <vt:lpstr>Report Calculation Macro (part 1)</vt:lpstr>
      <vt:lpstr>Report Calculation Macro (part 2)</vt:lpstr>
      <vt:lpstr>Report Generation</vt:lpstr>
      <vt:lpstr>Reporting</vt:lpstr>
      <vt:lpstr>Conclusion</vt:lpstr>
      <vt:lpstr>Other things you can do</vt:lpstr>
    </vt:vector>
  </TitlesOfParts>
  <Company>NORC at the 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Matise</dc:creator>
  <cp:lastModifiedBy>Joe Matise</cp:lastModifiedBy>
  <cp:revision>24</cp:revision>
  <dcterms:created xsi:type="dcterms:W3CDTF">2014-09-17T16:18:47Z</dcterms:created>
  <dcterms:modified xsi:type="dcterms:W3CDTF">2014-09-21T23:48:43Z</dcterms:modified>
</cp:coreProperties>
</file>