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15"/>
  </p:notesMasterIdLst>
  <p:sldIdLst>
    <p:sldId id="256" r:id="rId3"/>
    <p:sldId id="257" r:id="rId4"/>
    <p:sldId id="258" r:id="rId5"/>
    <p:sldId id="259" r:id="rId6"/>
    <p:sldId id="261" r:id="rId7"/>
    <p:sldId id="260" r:id="rId8"/>
    <p:sldId id="263" r:id="rId9"/>
    <p:sldId id="264" r:id="rId10"/>
    <p:sldId id="265" r:id="rId11"/>
    <p:sldId id="266" r:id="rId12"/>
    <p:sldId id="267" r:id="rId13"/>
    <p:sldId id="262" r:id="rId14"/>
  </p:sldIdLst>
  <p:sldSz cx="9144000" cy="6858000" type="screen4x3"/>
  <p:notesSz cx="6858000" cy="9144000"/>
  <p:custDataLst>
    <p:tags r:id="rId16"/>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901A"/>
    <a:srgbClr val="0D11BD"/>
    <a:srgbClr val="477A2E"/>
    <a:srgbClr val="B3C7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0933" autoAdjust="0"/>
  </p:normalViewPr>
  <p:slideViewPr>
    <p:cSldViewPr>
      <p:cViewPr varScale="1">
        <p:scale>
          <a:sx n="60" d="100"/>
          <a:sy n="60" d="100"/>
        </p:scale>
        <p:origin x="168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D7AD0-BB41-40C0-9B74-2BD0E0C81D7E}" type="datetimeFigureOut">
              <a:rPr lang="en-US" smtClean="0"/>
              <a:t>11/5/2017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221A1-1121-4214-BC8A-F7E02927C953}" type="slidenum">
              <a:rPr lang="en-US" smtClean="0"/>
              <a:t>‹#›</a:t>
            </a:fld>
            <a:endParaRPr lang="en-US"/>
          </a:p>
        </p:txBody>
      </p:sp>
    </p:spTree>
    <p:extLst>
      <p:ext uri="{BB962C8B-B14F-4D97-AF65-F5344CB8AC3E}">
        <p14:creationId xmlns:p14="http://schemas.microsoft.com/office/powerpoint/2010/main" val="2759807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paper, we go into some detail explaining the basics of SAS® formats, and the utility they have beyond simple value labelling.</a:t>
            </a:r>
            <a:endParaRPr lang="en-US" dirty="0"/>
          </a:p>
        </p:txBody>
      </p:sp>
      <p:sp>
        <p:nvSpPr>
          <p:cNvPr id="4" name="Slide Number Placeholder 3"/>
          <p:cNvSpPr>
            <a:spLocks noGrp="1"/>
          </p:cNvSpPr>
          <p:nvPr>
            <p:ph type="sldNum" sz="quarter" idx="10"/>
          </p:nvPr>
        </p:nvSpPr>
        <p:spPr/>
        <p:txBody>
          <a:bodyPr/>
          <a:lstStyle/>
          <a:p>
            <a:fld id="{14F221A1-1121-4214-BC8A-F7E02927C953}" type="slidenum">
              <a:rPr lang="en-US" smtClean="0"/>
              <a:t>2</a:t>
            </a:fld>
            <a:endParaRPr lang="en-US"/>
          </a:p>
        </p:txBody>
      </p:sp>
    </p:spTree>
    <p:extLst>
      <p:ext uri="{BB962C8B-B14F-4D97-AF65-F5344CB8AC3E}">
        <p14:creationId xmlns:p14="http://schemas.microsoft.com/office/powerpoint/2010/main" val="1300687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table we</a:t>
            </a:r>
            <a:r>
              <a:rPr lang="en-US" baseline="0" dirty="0" smtClean="0"/>
              <a:t> produce now, with the two additional rows added.</a:t>
            </a:r>
            <a:endParaRPr lang="en-US" dirty="0"/>
          </a:p>
        </p:txBody>
      </p:sp>
      <p:sp>
        <p:nvSpPr>
          <p:cNvPr id="4" name="Slide Number Placeholder 3"/>
          <p:cNvSpPr>
            <a:spLocks noGrp="1"/>
          </p:cNvSpPr>
          <p:nvPr>
            <p:ph type="sldNum" sz="quarter" idx="10"/>
          </p:nvPr>
        </p:nvSpPr>
        <p:spPr/>
        <p:txBody>
          <a:bodyPr/>
          <a:lstStyle/>
          <a:p>
            <a:fld id="{14F221A1-1121-4214-BC8A-F7E02927C953}" type="slidenum">
              <a:rPr lang="en-US" smtClean="0"/>
              <a:t>11</a:t>
            </a:fld>
            <a:endParaRPr lang="en-US"/>
          </a:p>
        </p:txBody>
      </p:sp>
    </p:spTree>
    <p:extLst>
      <p:ext uri="{BB962C8B-B14F-4D97-AF65-F5344CB8AC3E}">
        <p14:creationId xmlns:p14="http://schemas.microsoft.com/office/powerpoint/2010/main" val="724800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F221A1-1121-4214-BC8A-F7E02927C953}" type="slidenum">
              <a:rPr lang="en-US" smtClean="0"/>
              <a:t>12</a:t>
            </a:fld>
            <a:endParaRPr lang="en-US"/>
          </a:p>
        </p:txBody>
      </p:sp>
    </p:spTree>
    <p:extLst>
      <p:ext uri="{BB962C8B-B14F-4D97-AF65-F5344CB8AC3E}">
        <p14:creationId xmlns:p14="http://schemas.microsoft.com/office/powerpoint/2010/main" val="2796242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the Macro Definition statement, with all of the parameters available in the %</a:t>
            </a:r>
            <a:r>
              <a:rPr lang="en-US" baseline="0" dirty="0" err="1" smtClean="0"/>
              <a:t>formatomatic</a:t>
            </a:r>
            <a:r>
              <a:rPr lang="en-US" baseline="0" dirty="0" smtClean="0"/>
              <a:t> macro.  Red boxes indicate mandatory parameters, purple indicate optional.</a:t>
            </a:r>
            <a:endParaRPr lang="en-US" dirty="0"/>
          </a:p>
        </p:txBody>
      </p:sp>
      <p:sp>
        <p:nvSpPr>
          <p:cNvPr id="4" name="Slide Number Placeholder 3"/>
          <p:cNvSpPr>
            <a:spLocks noGrp="1"/>
          </p:cNvSpPr>
          <p:nvPr>
            <p:ph type="sldNum" sz="quarter" idx="10"/>
          </p:nvPr>
        </p:nvSpPr>
        <p:spPr/>
        <p:txBody>
          <a:bodyPr/>
          <a:lstStyle/>
          <a:p>
            <a:fld id="{14F221A1-1121-4214-BC8A-F7E02927C953}" type="slidenum">
              <a:rPr lang="en-US" smtClean="0"/>
              <a:t>3</a:t>
            </a:fld>
            <a:endParaRPr lang="en-US"/>
          </a:p>
        </p:txBody>
      </p:sp>
    </p:spTree>
    <p:extLst>
      <p:ext uri="{BB962C8B-B14F-4D97-AF65-F5344CB8AC3E}">
        <p14:creationId xmlns:p14="http://schemas.microsoft.com/office/powerpoint/2010/main" val="3651802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simple first example of the %</a:t>
            </a:r>
            <a:r>
              <a:rPr lang="en-US" dirty="0" err="1" smtClean="0"/>
              <a:t>formatomatic</a:t>
            </a:r>
            <a:r>
              <a:rPr lang="en-US" dirty="0" smtClean="0"/>
              <a:t> macro.  We</a:t>
            </a:r>
            <a:r>
              <a:rPr lang="en-US" baseline="0" dirty="0" smtClean="0"/>
              <a:t> will take the `predict` variable value from the </a:t>
            </a:r>
            <a:r>
              <a:rPr lang="en-US" baseline="0" dirty="0" err="1" smtClean="0"/>
              <a:t>datset</a:t>
            </a:r>
            <a:r>
              <a:rPr lang="en-US" baseline="0" dirty="0" smtClean="0"/>
              <a:t> SASHELP.CLASSFIT and attach it to SASHELP.CLASS.</a:t>
            </a:r>
            <a:endParaRPr lang="en-US" dirty="0"/>
          </a:p>
        </p:txBody>
      </p:sp>
      <p:sp>
        <p:nvSpPr>
          <p:cNvPr id="4" name="Slide Number Placeholder 3"/>
          <p:cNvSpPr>
            <a:spLocks noGrp="1"/>
          </p:cNvSpPr>
          <p:nvPr>
            <p:ph type="sldNum" sz="quarter" idx="10"/>
          </p:nvPr>
        </p:nvSpPr>
        <p:spPr/>
        <p:txBody>
          <a:bodyPr/>
          <a:lstStyle/>
          <a:p>
            <a:fld id="{14F221A1-1121-4214-BC8A-F7E02927C953}" type="slidenum">
              <a:rPr lang="en-US" smtClean="0"/>
              <a:t>4</a:t>
            </a:fld>
            <a:endParaRPr lang="en-US"/>
          </a:p>
        </p:txBody>
      </p:sp>
    </p:spTree>
    <p:extLst>
      <p:ext uri="{BB962C8B-B14F-4D97-AF65-F5344CB8AC3E}">
        <p14:creationId xmlns:p14="http://schemas.microsoft.com/office/powerpoint/2010/main" val="2596468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final dataset.  Note the</a:t>
            </a:r>
            <a:r>
              <a:rPr lang="en-US" baseline="0" dirty="0" smtClean="0"/>
              <a:t> START column matches the column we supply as an argument to PUT, and the LABEL column matches the column we store the value in.</a:t>
            </a:r>
            <a:endParaRPr lang="en-US" dirty="0"/>
          </a:p>
        </p:txBody>
      </p:sp>
      <p:sp>
        <p:nvSpPr>
          <p:cNvPr id="4" name="Slide Number Placeholder 3"/>
          <p:cNvSpPr>
            <a:spLocks noGrp="1"/>
          </p:cNvSpPr>
          <p:nvPr>
            <p:ph type="sldNum" sz="quarter" idx="10"/>
          </p:nvPr>
        </p:nvSpPr>
        <p:spPr/>
        <p:txBody>
          <a:bodyPr/>
          <a:lstStyle/>
          <a:p>
            <a:fld id="{14F221A1-1121-4214-BC8A-F7E02927C953}" type="slidenum">
              <a:rPr lang="en-US" smtClean="0"/>
              <a:t>5</a:t>
            </a:fld>
            <a:endParaRPr lang="en-US"/>
          </a:p>
        </p:txBody>
      </p:sp>
    </p:spTree>
    <p:extLst>
      <p:ext uri="{BB962C8B-B14F-4D97-AF65-F5344CB8AC3E}">
        <p14:creationId xmlns:p14="http://schemas.microsoft.com/office/powerpoint/2010/main" val="2768046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show a second example.  This example requires some preparatory work prior to running the macro, but in real-world scenario likely this work would be done as part of the program anyway for other reasons.  We will group SASHELP.CARS by MSRP quartile, and show some statistics of each quartile’s MPG.</a:t>
            </a:r>
            <a:endParaRPr lang="en-US" dirty="0"/>
          </a:p>
        </p:txBody>
      </p:sp>
      <p:sp>
        <p:nvSpPr>
          <p:cNvPr id="4" name="Slide Number Placeholder 3"/>
          <p:cNvSpPr>
            <a:spLocks noGrp="1"/>
          </p:cNvSpPr>
          <p:nvPr>
            <p:ph type="sldNum" sz="quarter" idx="10"/>
          </p:nvPr>
        </p:nvSpPr>
        <p:spPr/>
        <p:txBody>
          <a:bodyPr/>
          <a:lstStyle/>
          <a:p>
            <a:fld id="{14F221A1-1121-4214-BC8A-F7E02927C953}" type="slidenum">
              <a:rPr lang="en-US" smtClean="0"/>
              <a:t>6</a:t>
            </a:fld>
            <a:endParaRPr lang="en-US"/>
          </a:p>
        </p:txBody>
      </p:sp>
    </p:spTree>
    <p:extLst>
      <p:ext uri="{BB962C8B-B14F-4D97-AF65-F5344CB8AC3E}">
        <p14:creationId xmlns:p14="http://schemas.microsoft.com/office/powerpoint/2010/main" val="2907084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convert the quartile statistics</a:t>
            </a:r>
            <a:r>
              <a:rPr lang="en-US" baseline="0" dirty="0" smtClean="0"/>
              <a:t> into the structure needed for the macro (into rows rather than columns).  Experienced users will notice we are producing something akin to a CNTLIN dataset directly here, but again this is intended to create something that might already exist in a real-world scenario.   Even if this work needed to be done separately, %</a:t>
            </a:r>
            <a:r>
              <a:rPr lang="en-US" baseline="0" dirty="0" err="1" smtClean="0"/>
              <a:t>formatomatic</a:t>
            </a:r>
            <a:r>
              <a:rPr lang="en-US" baseline="0" dirty="0" smtClean="0"/>
              <a:t> can save time due to automatically creating the “OTHER” grouping.</a:t>
            </a:r>
            <a:endParaRPr lang="en-US" dirty="0"/>
          </a:p>
        </p:txBody>
      </p:sp>
      <p:sp>
        <p:nvSpPr>
          <p:cNvPr id="4" name="Slide Number Placeholder 3"/>
          <p:cNvSpPr>
            <a:spLocks noGrp="1"/>
          </p:cNvSpPr>
          <p:nvPr>
            <p:ph type="sldNum" sz="quarter" idx="10"/>
          </p:nvPr>
        </p:nvSpPr>
        <p:spPr/>
        <p:txBody>
          <a:bodyPr/>
          <a:lstStyle/>
          <a:p>
            <a:fld id="{14F221A1-1121-4214-BC8A-F7E02927C953}" type="slidenum">
              <a:rPr lang="en-US" smtClean="0"/>
              <a:t>7</a:t>
            </a:fld>
            <a:endParaRPr lang="en-US"/>
          </a:p>
        </p:txBody>
      </p:sp>
    </p:spTree>
    <p:extLst>
      <p:ext uri="{BB962C8B-B14F-4D97-AF65-F5344CB8AC3E}">
        <p14:creationId xmlns:p14="http://schemas.microsoft.com/office/powerpoint/2010/main" val="337173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call the macro and apply the format directly in PROC MEANS.  </a:t>
            </a:r>
            <a:endParaRPr lang="en-US" dirty="0"/>
          </a:p>
        </p:txBody>
      </p:sp>
      <p:sp>
        <p:nvSpPr>
          <p:cNvPr id="4" name="Slide Number Placeholder 3"/>
          <p:cNvSpPr>
            <a:spLocks noGrp="1"/>
          </p:cNvSpPr>
          <p:nvPr>
            <p:ph type="sldNum" sz="quarter" idx="10"/>
          </p:nvPr>
        </p:nvSpPr>
        <p:spPr/>
        <p:txBody>
          <a:bodyPr/>
          <a:lstStyle/>
          <a:p>
            <a:fld id="{14F221A1-1121-4214-BC8A-F7E02927C953}" type="slidenum">
              <a:rPr lang="en-US" smtClean="0"/>
              <a:t>8</a:t>
            </a:fld>
            <a:endParaRPr lang="en-US"/>
          </a:p>
        </p:txBody>
      </p:sp>
    </p:spTree>
    <p:extLst>
      <p:ext uri="{BB962C8B-B14F-4D97-AF65-F5344CB8AC3E}">
        <p14:creationId xmlns:p14="http://schemas.microsoft.com/office/powerpoint/2010/main" val="1603576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table we</a:t>
            </a:r>
            <a:r>
              <a:rPr lang="en-US" baseline="0" dirty="0" smtClean="0"/>
              <a:t> produce.</a:t>
            </a:r>
            <a:endParaRPr lang="en-US" dirty="0"/>
          </a:p>
        </p:txBody>
      </p:sp>
      <p:sp>
        <p:nvSpPr>
          <p:cNvPr id="4" name="Slide Number Placeholder 3"/>
          <p:cNvSpPr>
            <a:spLocks noGrp="1"/>
          </p:cNvSpPr>
          <p:nvPr>
            <p:ph type="sldNum" sz="quarter" idx="10"/>
          </p:nvPr>
        </p:nvSpPr>
        <p:spPr/>
        <p:txBody>
          <a:bodyPr/>
          <a:lstStyle/>
          <a:p>
            <a:fld id="{14F221A1-1121-4214-BC8A-F7E02927C953}" type="slidenum">
              <a:rPr lang="en-US" smtClean="0"/>
              <a:t>9</a:t>
            </a:fld>
            <a:endParaRPr lang="en-US"/>
          </a:p>
        </p:txBody>
      </p:sp>
    </p:spTree>
    <p:extLst>
      <p:ext uri="{BB962C8B-B14F-4D97-AF65-F5344CB8AC3E}">
        <p14:creationId xmlns:p14="http://schemas.microsoft.com/office/powerpoint/2010/main" val="3372051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also use this particular example to create a </a:t>
            </a:r>
            <a:r>
              <a:rPr lang="en-US" dirty="0" err="1" smtClean="0"/>
              <a:t>multilabel</a:t>
            </a:r>
            <a:r>
              <a:rPr lang="en-US" baseline="0" dirty="0" smtClean="0"/>
              <a:t> format.  Imagine we added two more rows to our earlier format source table, with Bottom Half and Upper Half that included both q1/q2 and q3/q4 quartiles respectively.</a:t>
            </a:r>
            <a:endParaRPr lang="en-US" dirty="0"/>
          </a:p>
        </p:txBody>
      </p:sp>
      <p:sp>
        <p:nvSpPr>
          <p:cNvPr id="4" name="Slide Number Placeholder 3"/>
          <p:cNvSpPr>
            <a:spLocks noGrp="1"/>
          </p:cNvSpPr>
          <p:nvPr>
            <p:ph type="sldNum" sz="quarter" idx="10"/>
          </p:nvPr>
        </p:nvSpPr>
        <p:spPr/>
        <p:txBody>
          <a:bodyPr/>
          <a:lstStyle/>
          <a:p>
            <a:fld id="{14F221A1-1121-4214-BC8A-F7E02927C953}" type="slidenum">
              <a:rPr lang="en-US" smtClean="0"/>
              <a:t>10</a:t>
            </a:fld>
            <a:endParaRPr lang="en-US"/>
          </a:p>
        </p:txBody>
      </p:sp>
    </p:spTree>
    <p:extLst>
      <p:ext uri="{BB962C8B-B14F-4D97-AF65-F5344CB8AC3E}">
        <p14:creationId xmlns:p14="http://schemas.microsoft.com/office/powerpoint/2010/main" val="341452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0A901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8C7174C8-AC19-4A26-809E-DB8BBB80D908}" type="datetimeFigureOut">
              <a:rPr lang="en-US"/>
              <a:pPr>
                <a:defRPr/>
              </a:pPr>
              <a:t>11/5/2017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3E0B4646-426A-4AC4-BCAF-0203C2B0F097}" type="slidenum">
              <a:rPr lang="en-US" altLang="en-US"/>
              <a:pPr>
                <a:defRPr/>
              </a:pPr>
              <a:t>‹#›</a:t>
            </a:fld>
            <a:endParaRPr lang="en-US" altLang="en-US"/>
          </a:p>
        </p:txBody>
      </p:sp>
    </p:spTree>
    <p:extLst>
      <p:ext uri="{BB962C8B-B14F-4D97-AF65-F5344CB8AC3E}">
        <p14:creationId xmlns:p14="http://schemas.microsoft.com/office/powerpoint/2010/main" val="306843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0197B343-B1CC-4A52-BD90-4F0FB7A05D57}" type="datetimeFigureOut">
              <a:rPr lang="en-US"/>
              <a:pPr>
                <a:defRPr/>
              </a:pPr>
              <a:t>11/5/2017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D367CF1F-E6AC-4E95-B707-E3503735F0C1}" type="slidenum">
              <a:rPr lang="en-US" altLang="en-US"/>
              <a:pPr>
                <a:defRPr/>
              </a:pPr>
              <a:t>‹#›</a:t>
            </a:fld>
            <a:endParaRPr lang="en-US" altLang="en-US"/>
          </a:p>
        </p:txBody>
      </p:sp>
    </p:spTree>
    <p:extLst>
      <p:ext uri="{BB962C8B-B14F-4D97-AF65-F5344CB8AC3E}">
        <p14:creationId xmlns:p14="http://schemas.microsoft.com/office/powerpoint/2010/main" val="257707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863E5B31-8BA1-444F-97E0-2E9AAEBE0A79}" type="datetimeFigureOut">
              <a:rPr lang="en-US"/>
              <a:pPr>
                <a:defRPr/>
              </a:pPr>
              <a:t>11/5/2017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9BD898EE-ABD7-4320-A5A0-C56A6EBEEA5F}" type="slidenum">
              <a:rPr lang="en-US" altLang="en-US"/>
              <a:pPr>
                <a:defRPr/>
              </a:pPr>
              <a:t>‹#›</a:t>
            </a:fld>
            <a:endParaRPr lang="en-US" altLang="en-US"/>
          </a:p>
        </p:txBody>
      </p:sp>
    </p:spTree>
    <p:extLst>
      <p:ext uri="{BB962C8B-B14F-4D97-AF65-F5344CB8AC3E}">
        <p14:creationId xmlns:p14="http://schemas.microsoft.com/office/powerpoint/2010/main" val="834770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ADF8896F-F262-4E0D-92FE-1DB9AE15FEAE}" type="datetimeFigureOut">
              <a:rPr lang="en-US"/>
              <a:pPr>
                <a:defRPr/>
              </a:pPr>
              <a:t>11/5/2017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4B2FA770-6988-4793-939C-3BC1AD57231A}" type="slidenum">
              <a:rPr lang="en-US" altLang="en-US"/>
              <a:pPr>
                <a:defRPr/>
              </a:pPr>
              <a:t>‹#›</a:t>
            </a:fld>
            <a:endParaRPr lang="en-US" altLang="en-US"/>
          </a:p>
        </p:txBody>
      </p:sp>
    </p:spTree>
    <p:extLst>
      <p:ext uri="{BB962C8B-B14F-4D97-AF65-F5344CB8AC3E}">
        <p14:creationId xmlns:p14="http://schemas.microsoft.com/office/powerpoint/2010/main" val="252179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defRPr>
                <a:solidFill>
                  <a:srgbClr val="0D11BD"/>
                </a:solidFill>
              </a:defRPr>
            </a:lvl1pPr>
            <a:lvl2pPr>
              <a:defRPr>
                <a:solidFill>
                  <a:srgbClr val="0D11BD"/>
                </a:solidFill>
              </a:defRPr>
            </a:lvl2pPr>
            <a:lvl3pPr>
              <a:defRPr>
                <a:solidFill>
                  <a:srgbClr val="0D11BD"/>
                </a:solidFill>
              </a:defRPr>
            </a:lvl3pPr>
            <a:lvl4pPr>
              <a:defRPr>
                <a:solidFill>
                  <a:srgbClr val="0D11BD"/>
                </a:solidFill>
              </a:defRPr>
            </a:lvl4pPr>
            <a:lvl5pPr>
              <a:defRPr>
                <a:solidFill>
                  <a:srgbClr val="0D11B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CEB3FD51-F915-4AB9-8F70-3556860D5A9E}" type="datetimeFigureOut">
              <a:rPr lang="en-US"/>
              <a:pPr>
                <a:defRPr/>
              </a:pPr>
              <a:t>11/5/2017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9C2C1A8A-DABE-4870-AE10-E0413AD9C856}" type="slidenum">
              <a:rPr lang="en-US" altLang="en-US"/>
              <a:pPr>
                <a:defRPr/>
              </a:pPr>
              <a:t>‹#›</a:t>
            </a:fld>
            <a:endParaRPr lang="en-US" altLang="en-US"/>
          </a:p>
        </p:txBody>
      </p:sp>
    </p:spTree>
    <p:extLst>
      <p:ext uri="{BB962C8B-B14F-4D97-AF65-F5344CB8AC3E}">
        <p14:creationId xmlns:p14="http://schemas.microsoft.com/office/powerpoint/2010/main" val="558645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BA4C29F1-2CC1-4E72-90E5-038FEE35C5A7}" type="datetimeFigureOut">
              <a:rPr lang="en-US"/>
              <a:pPr>
                <a:defRPr/>
              </a:pPr>
              <a:t>11/5/2017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D6017242-0348-4229-A28F-B09191AEFC56}" type="slidenum">
              <a:rPr lang="en-US" altLang="en-US"/>
              <a:pPr>
                <a:defRPr/>
              </a:pPr>
              <a:t>‹#›</a:t>
            </a:fld>
            <a:endParaRPr lang="en-US" altLang="en-US"/>
          </a:p>
        </p:txBody>
      </p:sp>
    </p:spTree>
    <p:extLst>
      <p:ext uri="{BB962C8B-B14F-4D97-AF65-F5344CB8AC3E}">
        <p14:creationId xmlns:p14="http://schemas.microsoft.com/office/powerpoint/2010/main" val="2229546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D3BBE2D8-4290-47DE-9F73-F269C2778750}" type="datetimeFigureOut">
              <a:rPr lang="en-US"/>
              <a:pPr>
                <a:defRPr/>
              </a:pPr>
              <a:t>11/5/2017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2853B7F4-45B2-4F35-9CE6-948EB3A698A6}" type="slidenum">
              <a:rPr lang="en-US" altLang="en-US"/>
              <a:pPr>
                <a:defRPr/>
              </a:pPr>
              <a:t>‹#›</a:t>
            </a:fld>
            <a:endParaRPr lang="en-US" altLang="en-US"/>
          </a:p>
        </p:txBody>
      </p:sp>
    </p:spTree>
    <p:extLst>
      <p:ext uri="{BB962C8B-B14F-4D97-AF65-F5344CB8AC3E}">
        <p14:creationId xmlns:p14="http://schemas.microsoft.com/office/powerpoint/2010/main" val="218088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421BACE0-2649-4A00-BD26-49960964CFF1}" type="datetimeFigureOut">
              <a:rPr lang="en-US"/>
              <a:pPr>
                <a:defRPr/>
              </a:pPr>
              <a:t>11/5/2017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25E05DFA-5D5A-45D4-A1FA-816BE4461B7A}" type="slidenum">
              <a:rPr lang="en-US" altLang="en-US"/>
              <a:pPr>
                <a:defRPr/>
              </a:pPr>
              <a:t>‹#›</a:t>
            </a:fld>
            <a:endParaRPr lang="en-US" altLang="en-US"/>
          </a:p>
        </p:txBody>
      </p:sp>
    </p:spTree>
    <p:extLst>
      <p:ext uri="{BB962C8B-B14F-4D97-AF65-F5344CB8AC3E}">
        <p14:creationId xmlns:p14="http://schemas.microsoft.com/office/powerpoint/2010/main" val="2399740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20E9C076-653A-4D5A-A683-2CEE73966CEA}" type="datetimeFigureOut">
              <a:rPr lang="en-US"/>
              <a:pPr>
                <a:defRPr/>
              </a:pPr>
              <a:t>11/5/2017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21644E8C-662F-4425-B67C-2B454550484E}" type="slidenum">
              <a:rPr lang="en-US" altLang="en-US"/>
              <a:pPr>
                <a:defRPr/>
              </a:pPr>
              <a:t>‹#›</a:t>
            </a:fld>
            <a:endParaRPr lang="en-US" altLang="en-US"/>
          </a:p>
        </p:txBody>
      </p:sp>
    </p:spTree>
    <p:extLst>
      <p:ext uri="{BB962C8B-B14F-4D97-AF65-F5344CB8AC3E}">
        <p14:creationId xmlns:p14="http://schemas.microsoft.com/office/powerpoint/2010/main" val="40734003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247A8FCD-B56E-4A33-8774-B0764C3867F6}" type="datetimeFigureOut">
              <a:rPr lang="en-US"/>
              <a:pPr>
                <a:defRPr/>
              </a:pPr>
              <a:t>11/5/2017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3B4A125B-414F-4DBC-BBDF-3491A8A618B4}" type="slidenum">
              <a:rPr lang="en-US" altLang="en-US"/>
              <a:pPr>
                <a:defRPr/>
              </a:pPr>
              <a:t>‹#›</a:t>
            </a:fld>
            <a:endParaRPr lang="en-US" altLang="en-US"/>
          </a:p>
        </p:txBody>
      </p:sp>
    </p:spTree>
    <p:extLst>
      <p:ext uri="{BB962C8B-B14F-4D97-AF65-F5344CB8AC3E}">
        <p14:creationId xmlns:p14="http://schemas.microsoft.com/office/powerpoint/2010/main" val="1654753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9F8D8811-7BFE-4F0D-AC00-973811C9EC6D}" type="datetimeFigureOut">
              <a:rPr lang="en-US"/>
              <a:pPr>
                <a:defRPr/>
              </a:pPr>
              <a:t>11/5/2017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D1531CC3-BE4F-4152-982F-879935E9484C}" type="slidenum">
              <a:rPr lang="en-US" altLang="en-US"/>
              <a:pPr>
                <a:defRPr/>
              </a:pPr>
              <a:t>‹#›</a:t>
            </a:fld>
            <a:endParaRPr lang="en-US" altLang="en-US"/>
          </a:p>
        </p:txBody>
      </p:sp>
    </p:spTree>
    <p:extLst>
      <p:ext uri="{BB962C8B-B14F-4D97-AF65-F5344CB8AC3E}">
        <p14:creationId xmlns:p14="http://schemas.microsoft.com/office/powerpoint/2010/main" val="3823283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3BBBAE75-7B67-4945-84B8-E3DECCCCFE49}" type="datetimeFigureOut">
              <a:rPr lang="en-US"/>
              <a:pPr>
                <a:defRPr/>
              </a:pPr>
              <a:t>11/5/2017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9A85167E-2329-46B0-96F2-69DE0062285C}" type="slidenum">
              <a:rPr lang="en-US" altLang="en-US"/>
              <a:pPr>
                <a:defRPr/>
              </a:pPr>
              <a:t>‹#›</a:t>
            </a:fld>
            <a:endParaRPr lang="en-US" altLang="en-US"/>
          </a:p>
        </p:txBody>
      </p:sp>
    </p:spTree>
    <p:extLst>
      <p:ext uri="{BB962C8B-B14F-4D97-AF65-F5344CB8AC3E}">
        <p14:creationId xmlns:p14="http://schemas.microsoft.com/office/powerpoint/2010/main" val="31838515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E8C68521-DCEB-4C5E-9916-51334D1824C4}" type="datetimeFigureOut">
              <a:rPr lang="en-US"/>
              <a:pPr>
                <a:defRPr/>
              </a:pPr>
              <a:t>11/5/2017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A0124E71-C194-4944-B960-433052365BC2}" type="slidenum">
              <a:rPr lang="en-US" altLang="en-US"/>
              <a:pPr>
                <a:defRPr/>
              </a:pPr>
              <a:t>‹#›</a:t>
            </a:fld>
            <a:endParaRPr lang="en-US" altLang="en-US"/>
          </a:p>
        </p:txBody>
      </p:sp>
    </p:spTree>
    <p:extLst>
      <p:ext uri="{BB962C8B-B14F-4D97-AF65-F5344CB8AC3E}">
        <p14:creationId xmlns:p14="http://schemas.microsoft.com/office/powerpoint/2010/main" val="41732199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8A01AA88-2BF4-470D-8A09-D2C245E2A85C}" type="datetimeFigureOut">
              <a:rPr lang="en-US"/>
              <a:pPr>
                <a:defRPr/>
              </a:pPr>
              <a:t>11/5/2017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CDCDAB0-68BD-4A2E-9B51-9CC948839A2A}" type="slidenum">
              <a:rPr lang="en-US" altLang="en-US"/>
              <a:pPr>
                <a:defRPr/>
              </a:pPr>
              <a:t>‹#›</a:t>
            </a:fld>
            <a:endParaRPr lang="en-US" altLang="en-US"/>
          </a:p>
        </p:txBody>
      </p:sp>
    </p:spTree>
    <p:extLst>
      <p:ext uri="{BB962C8B-B14F-4D97-AF65-F5344CB8AC3E}">
        <p14:creationId xmlns:p14="http://schemas.microsoft.com/office/powerpoint/2010/main" val="3250777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D31D2B09-FF23-4FB3-90EF-B2E72F0043E3}" type="datetimeFigureOut">
              <a:rPr lang="en-US"/>
              <a:pPr>
                <a:defRPr/>
              </a:pPr>
              <a:t>11/5/2017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6A8B98ED-F897-4870-BACF-F1EE9FF0EF24}" type="slidenum">
              <a:rPr lang="en-US" altLang="en-US"/>
              <a:pPr>
                <a:defRPr/>
              </a:pPr>
              <a:t>‹#›</a:t>
            </a:fld>
            <a:endParaRPr lang="en-US" altLang="en-US"/>
          </a:p>
        </p:txBody>
      </p:sp>
    </p:spTree>
    <p:extLst>
      <p:ext uri="{BB962C8B-B14F-4D97-AF65-F5344CB8AC3E}">
        <p14:creationId xmlns:p14="http://schemas.microsoft.com/office/powerpoint/2010/main" val="3549816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6C593EBA-3B00-4151-888E-F8971E1B3207}" type="datetimeFigureOut">
              <a:rPr lang="en-US"/>
              <a:pPr>
                <a:defRPr/>
              </a:pPr>
              <a:t>11/5/2017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14A1826A-CB4E-4DE9-B3D0-A6F2A2D685D7}" type="slidenum">
              <a:rPr lang="en-US" altLang="en-US"/>
              <a:pPr>
                <a:defRPr/>
              </a:pPr>
              <a:t>‹#›</a:t>
            </a:fld>
            <a:endParaRPr lang="en-US" altLang="en-US"/>
          </a:p>
        </p:txBody>
      </p:sp>
    </p:spTree>
    <p:extLst>
      <p:ext uri="{BB962C8B-B14F-4D97-AF65-F5344CB8AC3E}">
        <p14:creationId xmlns:p14="http://schemas.microsoft.com/office/powerpoint/2010/main" val="410572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B8022C6E-96C0-4321-B137-4879D01399FE}" type="datetimeFigureOut">
              <a:rPr lang="en-US"/>
              <a:pPr>
                <a:defRPr/>
              </a:pPr>
              <a:t>11/5/2017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FD79026B-E65A-43E6-88CE-30BDA6D8A6D5}" type="slidenum">
              <a:rPr lang="en-US" altLang="en-US"/>
              <a:pPr>
                <a:defRPr/>
              </a:pPr>
              <a:t>‹#›</a:t>
            </a:fld>
            <a:endParaRPr lang="en-US" altLang="en-US"/>
          </a:p>
        </p:txBody>
      </p:sp>
    </p:spTree>
    <p:extLst>
      <p:ext uri="{BB962C8B-B14F-4D97-AF65-F5344CB8AC3E}">
        <p14:creationId xmlns:p14="http://schemas.microsoft.com/office/powerpoint/2010/main" val="1840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0F0351E1-2675-4909-B782-CA09FFE4F1E6}" type="datetimeFigureOut">
              <a:rPr lang="en-US"/>
              <a:pPr>
                <a:defRPr/>
              </a:pPr>
              <a:t>11/5/2017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1B423F26-8B30-4278-AADD-ACED3145CFB4}" type="slidenum">
              <a:rPr lang="en-US" altLang="en-US"/>
              <a:pPr>
                <a:defRPr/>
              </a:pPr>
              <a:t>‹#›</a:t>
            </a:fld>
            <a:endParaRPr lang="en-US" altLang="en-US"/>
          </a:p>
        </p:txBody>
      </p:sp>
    </p:spTree>
    <p:extLst>
      <p:ext uri="{BB962C8B-B14F-4D97-AF65-F5344CB8AC3E}">
        <p14:creationId xmlns:p14="http://schemas.microsoft.com/office/powerpoint/2010/main" val="55164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F51F9DDD-E978-49FF-A6AE-1A369BA9188B}" type="datetimeFigureOut">
              <a:rPr lang="en-US"/>
              <a:pPr>
                <a:defRPr/>
              </a:pPr>
              <a:t>11/5/2017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DBD3EF41-850C-4301-9C5A-5999BF4D7092}" type="slidenum">
              <a:rPr lang="en-US" altLang="en-US"/>
              <a:pPr>
                <a:defRPr/>
              </a:pPr>
              <a:t>‹#›</a:t>
            </a:fld>
            <a:endParaRPr lang="en-US" altLang="en-US"/>
          </a:p>
        </p:txBody>
      </p:sp>
    </p:spTree>
    <p:extLst>
      <p:ext uri="{BB962C8B-B14F-4D97-AF65-F5344CB8AC3E}">
        <p14:creationId xmlns:p14="http://schemas.microsoft.com/office/powerpoint/2010/main" val="786901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4C761944-F0EF-4E30-8BD1-12D2B9DCD2B2}" type="datetimeFigureOut">
              <a:rPr lang="en-US"/>
              <a:pPr>
                <a:defRPr/>
              </a:pPr>
              <a:t>11/5/2017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C57B93D-047D-4CF8-AAE7-FC66D5EEF442}" type="slidenum">
              <a:rPr lang="en-US" altLang="en-US"/>
              <a:pPr>
                <a:defRPr/>
              </a:pPr>
              <a:t>‹#›</a:t>
            </a:fld>
            <a:endParaRPr lang="en-US" altLang="en-US"/>
          </a:p>
        </p:txBody>
      </p:sp>
    </p:spTree>
    <p:extLst>
      <p:ext uri="{BB962C8B-B14F-4D97-AF65-F5344CB8AC3E}">
        <p14:creationId xmlns:p14="http://schemas.microsoft.com/office/powerpoint/2010/main" val="2115779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E4965511-ABFB-4F01-B730-2312D864C0D7}" type="datetimeFigureOut">
              <a:rPr lang="en-US"/>
              <a:pPr>
                <a:defRPr/>
              </a:pPr>
              <a:t>11/5/2017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F6E768F7-9990-499B-8EE0-B0FCB5EDF296}" type="slidenum">
              <a:rPr lang="en-US" altLang="en-US"/>
              <a:pPr>
                <a:defRPr/>
              </a:pPr>
              <a:t>‹#›</a:t>
            </a:fld>
            <a:endParaRPr lang="en-US" altLang="en-US"/>
          </a:p>
        </p:txBody>
      </p:sp>
    </p:spTree>
    <p:extLst>
      <p:ext uri="{BB962C8B-B14F-4D97-AF65-F5344CB8AC3E}">
        <p14:creationId xmlns:p14="http://schemas.microsoft.com/office/powerpoint/2010/main" val="312218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C5A97F80-D08C-4553-9D15-74EB3FDE7970}" type="datetimeFigureOut">
              <a:rPr lang="en-US"/>
              <a:pPr>
                <a:defRPr/>
              </a:pPr>
              <a:t>11/5/2017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7DFD1456-9788-46A4-A149-4CB7FFFFB81E}" type="slidenum">
              <a:rPr lang="en-US" altLang="en-US"/>
              <a:pPr>
                <a:defRPr/>
              </a:pPr>
              <a:t>‹#›</a:t>
            </a:fld>
            <a:endParaRPr lang="en-US" altLang="en-US"/>
          </a:p>
        </p:txBody>
      </p:sp>
    </p:spTree>
    <p:extLst>
      <p:ext uri="{BB962C8B-B14F-4D97-AF65-F5344CB8AC3E}">
        <p14:creationId xmlns:p14="http://schemas.microsoft.com/office/powerpoint/2010/main" val="2337520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33400" y="2209800"/>
            <a:ext cx="8229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XXXXXXXX:</a:t>
            </a:r>
            <a:br>
              <a:rPr lang="en-US" altLang="en-US" smtClean="0"/>
            </a:br>
            <a:r>
              <a:rPr lang="en-US" altLang="en-US" smtClean="0"/>
              <a:t>Your Paper Title </a:t>
            </a:r>
          </a:p>
        </p:txBody>
      </p:sp>
      <p:pic>
        <p:nvPicPr>
          <p:cNvPr id="1027" name="Picture 4" descr="C:\Users\brinkleyj\Desktop\SESUG 2017 Submission List\SESUG\balloon banner Small Size.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04800" y="152400"/>
            <a:ext cx="84010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ctr" rtl="0" eaLnBrk="0" fontAlgn="base" hangingPunct="0">
        <a:spcBef>
          <a:spcPct val="0"/>
        </a:spcBef>
        <a:spcAft>
          <a:spcPct val="0"/>
        </a:spcAft>
        <a:defRPr sz="5400" b="1" kern="1200">
          <a:solidFill>
            <a:srgbClr val="0D11BD"/>
          </a:solidFill>
          <a:latin typeface="+mj-lt"/>
          <a:ea typeface="+mj-ea"/>
          <a:cs typeface="+mj-cs"/>
        </a:defRPr>
      </a:lvl1pPr>
      <a:lvl2pPr algn="ctr" rtl="0" eaLnBrk="0" fontAlgn="base" hangingPunct="0">
        <a:spcBef>
          <a:spcPct val="0"/>
        </a:spcBef>
        <a:spcAft>
          <a:spcPct val="0"/>
        </a:spcAft>
        <a:defRPr sz="5400" b="1">
          <a:solidFill>
            <a:srgbClr val="0D11BD"/>
          </a:solidFill>
          <a:latin typeface="Calibri" panose="020F0502020204030204" pitchFamily="34" charset="0"/>
        </a:defRPr>
      </a:lvl2pPr>
      <a:lvl3pPr algn="ctr" rtl="0" eaLnBrk="0" fontAlgn="base" hangingPunct="0">
        <a:spcBef>
          <a:spcPct val="0"/>
        </a:spcBef>
        <a:spcAft>
          <a:spcPct val="0"/>
        </a:spcAft>
        <a:defRPr sz="5400" b="1">
          <a:solidFill>
            <a:srgbClr val="0D11BD"/>
          </a:solidFill>
          <a:latin typeface="Calibri" panose="020F0502020204030204" pitchFamily="34" charset="0"/>
        </a:defRPr>
      </a:lvl3pPr>
      <a:lvl4pPr algn="ctr" rtl="0" eaLnBrk="0" fontAlgn="base" hangingPunct="0">
        <a:spcBef>
          <a:spcPct val="0"/>
        </a:spcBef>
        <a:spcAft>
          <a:spcPct val="0"/>
        </a:spcAft>
        <a:defRPr sz="5400" b="1">
          <a:solidFill>
            <a:srgbClr val="0D11BD"/>
          </a:solidFill>
          <a:latin typeface="Calibri" panose="020F0502020204030204" pitchFamily="34" charset="0"/>
        </a:defRPr>
      </a:lvl4pPr>
      <a:lvl5pPr algn="ctr" rtl="0" eaLnBrk="0" fontAlgn="base" hangingPunct="0">
        <a:spcBef>
          <a:spcPct val="0"/>
        </a:spcBef>
        <a:spcAft>
          <a:spcPct val="0"/>
        </a:spcAft>
        <a:defRPr sz="5400" b="1">
          <a:solidFill>
            <a:srgbClr val="0D11BD"/>
          </a:solidFill>
          <a:latin typeface="Calibri" panose="020F0502020204030204" pitchFamily="34" charset="0"/>
        </a:defRPr>
      </a:lvl5pPr>
      <a:lvl6pPr marL="457200" algn="ctr" rtl="0" fontAlgn="base">
        <a:spcBef>
          <a:spcPct val="0"/>
        </a:spcBef>
        <a:spcAft>
          <a:spcPct val="0"/>
        </a:spcAft>
        <a:defRPr sz="5400" b="1">
          <a:solidFill>
            <a:srgbClr val="0D11BD"/>
          </a:solidFill>
          <a:latin typeface="Calibri" panose="020F0502020204030204" pitchFamily="34" charset="0"/>
        </a:defRPr>
      </a:lvl6pPr>
      <a:lvl7pPr marL="914400" algn="ctr" rtl="0" fontAlgn="base">
        <a:spcBef>
          <a:spcPct val="0"/>
        </a:spcBef>
        <a:spcAft>
          <a:spcPct val="0"/>
        </a:spcAft>
        <a:defRPr sz="5400" b="1">
          <a:solidFill>
            <a:srgbClr val="0D11BD"/>
          </a:solidFill>
          <a:latin typeface="Calibri" panose="020F0502020204030204" pitchFamily="34" charset="0"/>
        </a:defRPr>
      </a:lvl7pPr>
      <a:lvl8pPr marL="1371600" algn="ctr" rtl="0" fontAlgn="base">
        <a:spcBef>
          <a:spcPct val="0"/>
        </a:spcBef>
        <a:spcAft>
          <a:spcPct val="0"/>
        </a:spcAft>
        <a:defRPr sz="5400" b="1">
          <a:solidFill>
            <a:srgbClr val="0D11BD"/>
          </a:solidFill>
          <a:latin typeface="Calibri" panose="020F0502020204030204" pitchFamily="34" charset="0"/>
        </a:defRPr>
      </a:lvl8pPr>
      <a:lvl9pPr marL="1828800" algn="ctr" rtl="0" fontAlgn="base">
        <a:spcBef>
          <a:spcPct val="0"/>
        </a:spcBef>
        <a:spcAft>
          <a:spcPct val="0"/>
        </a:spcAft>
        <a:defRPr sz="5400" b="1">
          <a:solidFill>
            <a:srgbClr val="0D11BD"/>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B3C7EB"/>
            </a:gs>
            <a:gs pos="5000">
              <a:srgbClr val="C2D1ED"/>
            </a:gs>
            <a:gs pos="24001">
              <a:srgbClr val="FFFFFF"/>
            </a:gs>
            <a:gs pos="4800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0" y="457200"/>
            <a:ext cx="8610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Slide Title</a:t>
            </a:r>
          </a:p>
        </p:txBody>
      </p:sp>
      <p:pic>
        <p:nvPicPr>
          <p:cNvPr id="2051" name="Picture 4" descr="C:\Users\brinkleyj\Desktop\SESUG 2017 Submission List\SESUG\Logo 2017.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772400" y="5638800"/>
            <a:ext cx="114617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txStyles>
    <p:titleStyle>
      <a:lvl1pPr algn="l" rtl="0" eaLnBrk="0" fontAlgn="base" hangingPunct="0">
        <a:spcBef>
          <a:spcPct val="0"/>
        </a:spcBef>
        <a:spcAft>
          <a:spcPct val="0"/>
        </a:spcAft>
        <a:defRPr sz="3600" kern="1200">
          <a:solidFill>
            <a:schemeClr val="tx2"/>
          </a:solidFill>
          <a:latin typeface="Arial Black" panose="020B0A04020102020204" pitchFamily="34" charset="0"/>
          <a:ea typeface="+mj-ea"/>
          <a:cs typeface="+mj-cs"/>
        </a:defRPr>
      </a:lvl1pPr>
      <a:lvl2pPr algn="l" rtl="0" eaLnBrk="0" fontAlgn="base" hangingPunct="0">
        <a:spcBef>
          <a:spcPct val="0"/>
        </a:spcBef>
        <a:spcAft>
          <a:spcPct val="0"/>
        </a:spcAft>
        <a:defRPr sz="3600">
          <a:solidFill>
            <a:schemeClr val="tx2"/>
          </a:solidFill>
          <a:latin typeface="Arial Black" panose="020B0A04020102020204" pitchFamily="34" charset="0"/>
        </a:defRPr>
      </a:lvl2pPr>
      <a:lvl3pPr algn="l" rtl="0" eaLnBrk="0" fontAlgn="base" hangingPunct="0">
        <a:spcBef>
          <a:spcPct val="0"/>
        </a:spcBef>
        <a:spcAft>
          <a:spcPct val="0"/>
        </a:spcAft>
        <a:defRPr sz="3600">
          <a:solidFill>
            <a:schemeClr val="tx2"/>
          </a:solidFill>
          <a:latin typeface="Arial Black" panose="020B0A04020102020204" pitchFamily="34" charset="0"/>
        </a:defRPr>
      </a:lvl3pPr>
      <a:lvl4pPr algn="l" rtl="0" eaLnBrk="0" fontAlgn="base" hangingPunct="0">
        <a:spcBef>
          <a:spcPct val="0"/>
        </a:spcBef>
        <a:spcAft>
          <a:spcPct val="0"/>
        </a:spcAft>
        <a:defRPr sz="3600">
          <a:solidFill>
            <a:schemeClr val="tx2"/>
          </a:solidFill>
          <a:latin typeface="Arial Black" panose="020B0A04020102020204" pitchFamily="34" charset="0"/>
        </a:defRPr>
      </a:lvl4pPr>
      <a:lvl5pPr algn="l" rtl="0" eaLnBrk="0" fontAlgn="base" hangingPunct="0">
        <a:spcBef>
          <a:spcPct val="0"/>
        </a:spcBef>
        <a:spcAft>
          <a:spcPct val="0"/>
        </a:spcAft>
        <a:defRPr sz="3600">
          <a:solidFill>
            <a:schemeClr val="tx2"/>
          </a:solidFill>
          <a:latin typeface="Arial Black" panose="020B0A04020102020204" pitchFamily="34" charset="0"/>
        </a:defRPr>
      </a:lvl5pPr>
      <a:lvl6pPr marL="457200" algn="l" rtl="0" fontAlgn="base">
        <a:spcBef>
          <a:spcPct val="0"/>
        </a:spcBef>
        <a:spcAft>
          <a:spcPct val="0"/>
        </a:spcAft>
        <a:defRPr sz="3600">
          <a:solidFill>
            <a:schemeClr val="tx2"/>
          </a:solidFill>
          <a:latin typeface="Arial Black" panose="020B0A04020102020204" pitchFamily="34" charset="0"/>
        </a:defRPr>
      </a:lvl6pPr>
      <a:lvl7pPr marL="914400" algn="l" rtl="0" fontAlgn="base">
        <a:spcBef>
          <a:spcPct val="0"/>
        </a:spcBef>
        <a:spcAft>
          <a:spcPct val="0"/>
        </a:spcAft>
        <a:defRPr sz="3600">
          <a:solidFill>
            <a:schemeClr val="tx2"/>
          </a:solidFill>
          <a:latin typeface="Arial Black" panose="020B0A04020102020204" pitchFamily="34" charset="0"/>
        </a:defRPr>
      </a:lvl7pPr>
      <a:lvl8pPr marL="1371600" algn="l" rtl="0" fontAlgn="base">
        <a:spcBef>
          <a:spcPct val="0"/>
        </a:spcBef>
        <a:spcAft>
          <a:spcPct val="0"/>
        </a:spcAft>
        <a:defRPr sz="3600">
          <a:solidFill>
            <a:schemeClr val="tx2"/>
          </a:solidFill>
          <a:latin typeface="Arial Black" panose="020B0A04020102020204" pitchFamily="34" charset="0"/>
        </a:defRPr>
      </a:lvl8pPr>
      <a:lvl9pPr marL="1828800" algn="l" rtl="0" fontAlgn="base">
        <a:spcBef>
          <a:spcPct val="0"/>
        </a:spcBef>
        <a:spcAft>
          <a:spcPct val="0"/>
        </a:spcAft>
        <a:defRPr sz="36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mailto:matise.joe@gmail.com"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hyperlink" Target="mailto:Marcus.Maher@ipsos.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ctrTitle"/>
          </p:nvPr>
        </p:nvSpPr>
        <p:spPr>
          <a:xfrm>
            <a:off x="685800" y="2133600"/>
            <a:ext cx="7772400" cy="1752600"/>
          </a:xfrm>
        </p:spPr>
        <p:txBody>
          <a:bodyPr/>
          <a:lstStyle/>
          <a:p>
            <a:pPr eaLnBrk="1" hangingPunct="1"/>
            <a:r>
              <a:rPr lang="en-US" altLang="en-US" sz="4400" smtClean="0">
                <a:solidFill>
                  <a:schemeClr val="tx2"/>
                </a:solidFill>
              </a:rPr>
              <a:t>CC-134</a:t>
            </a:r>
            <a:br>
              <a:rPr lang="en-US" altLang="en-US" sz="4400" smtClean="0">
                <a:solidFill>
                  <a:schemeClr val="tx2"/>
                </a:solidFill>
              </a:rPr>
            </a:br>
            <a:r>
              <a:rPr lang="en-US" altLang="en-US" sz="4000" smtClean="0">
                <a:solidFill>
                  <a:schemeClr val="tx2"/>
                </a:solidFill>
              </a:rPr>
              <a:t>Format-o-matic: </a:t>
            </a:r>
            <a:br>
              <a:rPr lang="en-US" altLang="en-US" sz="4000" smtClean="0">
                <a:solidFill>
                  <a:schemeClr val="tx2"/>
                </a:solidFill>
              </a:rPr>
            </a:br>
            <a:r>
              <a:rPr lang="en-US" altLang="en-US" sz="4000" smtClean="0">
                <a:solidFill>
                  <a:schemeClr val="tx2"/>
                </a:solidFill>
              </a:rPr>
              <a:t>Using Formats To Merge Data From Multiple Sources</a:t>
            </a:r>
          </a:p>
        </p:txBody>
      </p:sp>
      <p:sp>
        <p:nvSpPr>
          <p:cNvPr id="25603" name="Subtitle 4"/>
          <p:cNvSpPr>
            <a:spLocks noGrp="1"/>
          </p:cNvSpPr>
          <p:nvPr>
            <p:ph type="subTitle" idx="1"/>
          </p:nvPr>
        </p:nvSpPr>
        <p:spPr bwMode="auto">
          <a:xfrm>
            <a:off x="228600" y="4876800"/>
            <a:ext cx="8686800" cy="160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3600" smtClean="0">
                <a:solidFill>
                  <a:schemeClr val="accent1"/>
                </a:solidFill>
              </a:rPr>
              <a:t>Marcus Maher, Ipsos Public Affairs</a:t>
            </a:r>
            <a:br>
              <a:rPr lang="en-US" altLang="en-US" sz="3600" smtClean="0">
                <a:solidFill>
                  <a:schemeClr val="accent1"/>
                </a:solidFill>
              </a:rPr>
            </a:br>
            <a:r>
              <a:rPr lang="en-US" altLang="en-US" sz="3600" smtClean="0">
                <a:solidFill>
                  <a:schemeClr val="accent1"/>
                </a:solidFill>
              </a:rPr>
              <a:t>Joe Matise, NORC at the University of Chicago</a:t>
            </a:r>
            <a:endParaRPr lang="en-US" altLang="en-US" sz="2800" smtClean="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Format-o-</a:t>
            </a:r>
            <a:r>
              <a:rPr lang="en-US" dirty="0" err="1" smtClean="0"/>
              <a:t>matic</a:t>
            </a:r>
            <a:r>
              <a:rPr lang="en-US" dirty="0" smtClean="0"/>
              <a:t>: Example 2 (a)</a:t>
            </a:r>
            <a:endParaRPr lang="en-US" dirty="0"/>
          </a:p>
        </p:txBody>
      </p:sp>
      <p:sp>
        <p:nvSpPr>
          <p:cNvPr id="4" name="Rectangle 3"/>
          <p:cNvSpPr/>
          <p:nvPr/>
        </p:nvSpPr>
        <p:spPr>
          <a:xfrm>
            <a:off x="685800" y="1997839"/>
            <a:ext cx="7696200" cy="2308324"/>
          </a:xfrm>
          <a:prstGeom prst="rect">
            <a:avLst/>
          </a:prstGeom>
        </p:spPr>
        <p:txBody>
          <a:bodyPr wrap="square">
            <a:spAutoFit/>
          </a:bodyPr>
          <a:lstStyle/>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b="1" i="1"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formatomatic</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data=</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quartile_fmt</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start=</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lowval</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end=</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highval</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to=quartile,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fmtname</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msrpquartf</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type=N,</a:t>
            </a:r>
          </a:p>
          <a:p>
            <a:pPr marL="457200" marR="0">
              <a:spcBef>
                <a:spcPts val="0"/>
              </a:spcBef>
              <a:spcAft>
                <a:spcPts val="0"/>
              </a:spcAf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mlf</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60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dirty="0"/>
          </a:p>
        </p:txBody>
      </p:sp>
      <p:sp>
        <p:nvSpPr>
          <p:cNvPr id="5" name="Rectangle 4"/>
          <p:cNvSpPr/>
          <p:nvPr/>
        </p:nvSpPr>
        <p:spPr>
          <a:xfrm>
            <a:off x="685800" y="4029164"/>
            <a:ext cx="7696200" cy="1831271"/>
          </a:xfrm>
          <a:prstGeom prst="rect">
            <a:avLst/>
          </a:prstGeom>
        </p:spPr>
        <p:txBody>
          <a:bodyPr wrap="square">
            <a:spAutoFit/>
          </a:bodyPr>
          <a:lstStyle/>
          <a:p>
            <a:pPr marL="457200" marR="0">
              <a:spcBef>
                <a:spcPts val="0"/>
              </a:spcBef>
              <a:spcAft>
                <a:spcPts val="600"/>
              </a:spcAft>
            </a:pPr>
            <a:r>
              <a:rPr lang="en-US" dirty="0" smtClean="0">
                <a:effectLst/>
                <a:latin typeface="Arial" panose="020B0604020202020204" pitchFamily="34" charset="0"/>
                <a:ea typeface="Times New Roman" panose="02020603050405020304" pitchFamily="18" charset="0"/>
              </a:rPr>
              <a:t> </a:t>
            </a:r>
            <a:endParaRPr lang="en-US"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b="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proc</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b="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means</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data</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sashelp.cars</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  class</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msrp</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mlf</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mpg_highway</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  format</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msrp</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8080"/>
                </a:solidFill>
                <a:effectLst/>
                <a:latin typeface="Courier New" panose="02070309020205020404" pitchFamily="49" charset="0"/>
                <a:ea typeface="Times New Roman" panose="02020603050405020304" pitchFamily="18" charset="0"/>
                <a:cs typeface="Times New Roman" panose="02020603050405020304" pitchFamily="18" charset="0"/>
              </a:rPr>
              <a:t>msrpquartf</a:t>
            </a:r>
            <a:r>
              <a:rPr lang="en-US" dirty="0" smtClean="0">
                <a:solidFill>
                  <a:srgbClr val="008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60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b="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run;</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6" name="Rectangle 5"/>
          <p:cNvSpPr/>
          <p:nvPr/>
        </p:nvSpPr>
        <p:spPr>
          <a:xfrm>
            <a:off x="3429000" y="3648164"/>
            <a:ext cx="990600" cy="381000"/>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71800" y="4687162"/>
            <a:ext cx="914400" cy="418237"/>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856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10600" cy="914400"/>
          </a:xfrm>
        </p:spPr>
        <p:txBody>
          <a:bodyPr/>
          <a:lstStyle/>
          <a:p>
            <a:pPr algn="ctr"/>
            <a:r>
              <a:rPr lang="en-US" dirty="0" smtClean="0"/>
              <a:t>Format-o-</a:t>
            </a:r>
            <a:r>
              <a:rPr lang="en-US" dirty="0" err="1" smtClean="0"/>
              <a:t>matic</a:t>
            </a:r>
            <a:r>
              <a:rPr lang="en-US" dirty="0" smtClean="0"/>
              <a:t>: Example </a:t>
            </a:r>
            <a:r>
              <a:rPr lang="en-US" dirty="0" smtClean="0"/>
              <a:t>2 (a)</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06436957"/>
              </p:ext>
            </p:extLst>
          </p:nvPr>
        </p:nvGraphicFramePr>
        <p:xfrm>
          <a:off x="609600" y="2499360"/>
          <a:ext cx="7886697" cy="2225040"/>
        </p:xfrm>
        <a:graphic>
          <a:graphicData uri="http://schemas.openxmlformats.org/drawingml/2006/table">
            <a:tbl>
              <a:tblPr firstRow="1" firstCol="1" bandRow="1">
                <a:tableStyleId>{5C22544A-7EE6-4342-B048-85BDC9FD1C3A}</a:tableStyleId>
              </a:tblPr>
              <a:tblGrid>
                <a:gridCol w="2133600"/>
                <a:gridCol w="685800"/>
                <a:gridCol w="560613"/>
                <a:gridCol w="1126671"/>
                <a:gridCol w="1126671"/>
                <a:gridCol w="1126671"/>
                <a:gridCol w="1126671"/>
              </a:tblGrid>
              <a:tr h="0">
                <a:tc gridSpan="7">
                  <a:txBody>
                    <a:bodyPr/>
                    <a:lstStyle/>
                    <a:p>
                      <a:pPr marL="0" marR="0" algn="ctr">
                        <a:spcBef>
                          <a:spcPts val="0"/>
                        </a:spcBef>
                        <a:spcAft>
                          <a:spcPts val="0"/>
                        </a:spcAft>
                      </a:pPr>
                      <a:r>
                        <a:rPr lang="en-US" sz="1200" dirty="0">
                          <a:effectLst/>
                        </a:rPr>
                        <a:t>Analysis Variable : </a:t>
                      </a:r>
                      <a:r>
                        <a:rPr lang="en-US" sz="1200" dirty="0" err="1">
                          <a:effectLst/>
                        </a:rPr>
                        <a:t>MPG_Highway</a:t>
                      </a:r>
                      <a:r>
                        <a:rPr lang="en-US" sz="1200" dirty="0">
                          <a:effectLst/>
                        </a:rPr>
                        <a:t> MPG (Highway)</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spcBef>
                          <a:spcPts val="0"/>
                        </a:spcBef>
                        <a:spcAft>
                          <a:spcPts val="0"/>
                        </a:spcAft>
                      </a:pPr>
                      <a:r>
                        <a:rPr lang="en-US" sz="1200">
                          <a:effectLst/>
                        </a:rPr>
                        <a:t>MSRP</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dirty="0">
                          <a:effectLst/>
                        </a:rPr>
                        <a:t>N </a:t>
                      </a:r>
                      <a:r>
                        <a:rPr lang="en-US" sz="1200" dirty="0" err="1">
                          <a:effectLst/>
                        </a:rPr>
                        <a:t>Obs</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N</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Mean</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Std Dev</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Minimum</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Maximum</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r>
              <a:tr h="0">
                <a:tc>
                  <a:txBody>
                    <a:bodyPr/>
                    <a:lstStyle/>
                    <a:p>
                      <a:pPr marL="0" marR="0">
                        <a:spcBef>
                          <a:spcPts val="0"/>
                        </a:spcBef>
                        <a:spcAft>
                          <a:spcPts val="0"/>
                        </a:spcAft>
                      </a:pPr>
                      <a:r>
                        <a:rPr lang="en-US" sz="1200">
                          <a:effectLst/>
                        </a:rPr>
                        <a:t>MSRP in Bottom Half</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214</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214</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29.5700935</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6.1355765</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17.0000000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66.0000000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r>
              <a:tr h="0">
                <a:tc>
                  <a:txBody>
                    <a:bodyPr/>
                    <a:lstStyle/>
                    <a:p>
                      <a:pPr marL="0" marR="0">
                        <a:spcBef>
                          <a:spcPts val="0"/>
                        </a:spcBef>
                        <a:spcAft>
                          <a:spcPts val="0"/>
                        </a:spcAft>
                      </a:pPr>
                      <a:r>
                        <a:rPr lang="en-US" sz="1200">
                          <a:effectLst/>
                        </a:rPr>
                        <a:t>MSRP in Bottom Quartile</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107</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107</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31.9252336</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6.4730223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18.0000000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dirty="0">
                          <a:effectLst/>
                        </a:rPr>
                        <a:t>66.0000000</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r>
              <a:tr h="0">
                <a:tc>
                  <a:txBody>
                    <a:bodyPr/>
                    <a:lstStyle/>
                    <a:p>
                      <a:pPr marL="0" marR="0">
                        <a:spcBef>
                          <a:spcPts val="0"/>
                        </a:spcBef>
                        <a:spcAft>
                          <a:spcPts val="0"/>
                        </a:spcAft>
                      </a:pPr>
                      <a:r>
                        <a:rPr lang="en-US" sz="1200">
                          <a:effectLst/>
                        </a:rPr>
                        <a:t>MSRP in Second Quartile</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107</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107</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27.2149533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4.7484417</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17.0000000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dirty="0">
                          <a:effectLst/>
                        </a:rPr>
                        <a:t>51.0000000</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r>
              <a:tr h="0">
                <a:tc>
                  <a:txBody>
                    <a:bodyPr/>
                    <a:lstStyle/>
                    <a:p>
                      <a:pPr marL="0" marR="0">
                        <a:spcBef>
                          <a:spcPts val="0"/>
                        </a:spcBef>
                        <a:spcAft>
                          <a:spcPts val="0"/>
                        </a:spcAft>
                      </a:pPr>
                      <a:r>
                        <a:rPr lang="en-US" sz="1200">
                          <a:effectLst/>
                        </a:rPr>
                        <a:t>MSRP in Third Quartile</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107</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107</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24.8691589</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3.1863036</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17.0000000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30.0000000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r>
              <a:tr h="0">
                <a:tc>
                  <a:txBody>
                    <a:bodyPr/>
                    <a:lstStyle/>
                    <a:p>
                      <a:pPr marL="0" marR="0">
                        <a:spcBef>
                          <a:spcPts val="0"/>
                        </a:spcBef>
                        <a:spcAft>
                          <a:spcPts val="0"/>
                        </a:spcAft>
                      </a:pPr>
                      <a:r>
                        <a:rPr lang="en-US" sz="1200" dirty="0">
                          <a:effectLst/>
                        </a:rPr>
                        <a:t>MSRP in Top Quartile</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107</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107</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23.3644860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3.9772763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12.0000000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30.0000000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r>
              <a:tr h="0">
                <a:tc>
                  <a:txBody>
                    <a:bodyPr/>
                    <a:lstStyle/>
                    <a:p>
                      <a:pPr marL="0" marR="0">
                        <a:spcBef>
                          <a:spcPts val="0"/>
                        </a:spcBef>
                        <a:spcAft>
                          <a:spcPts val="0"/>
                        </a:spcAft>
                      </a:pPr>
                      <a:r>
                        <a:rPr lang="en-US" sz="1200">
                          <a:effectLst/>
                        </a:rPr>
                        <a:t>MSRP in Upper Half</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214</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214</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24.1168224</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3.6733269</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12.0000000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dirty="0">
                          <a:effectLst/>
                        </a:rPr>
                        <a:t>30.0000000</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r>
            </a:tbl>
          </a:graphicData>
        </a:graphic>
      </p:graphicFrame>
    </p:spTree>
    <p:extLst>
      <p:ext uri="{BB962C8B-B14F-4D97-AF65-F5344CB8AC3E}">
        <p14:creationId xmlns:p14="http://schemas.microsoft.com/office/powerpoint/2010/main" val="121839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457200"/>
            <a:ext cx="8610600" cy="914400"/>
          </a:xfrm>
        </p:spPr>
        <p:txBody>
          <a:bodyPr/>
          <a:lstStyle/>
          <a:p>
            <a:pPr algn="ctr"/>
            <a:r>
              <a:rPr lang="en-US" dirty="0" smtClean="0"/>
              <a:t>Questions?</a:t>
            </a:r>
            <a:endParaRPr lang="en-US" dirty="0"/>
          </a:p>
        </p:txBody>
      </p:sp>
      <p:sp>
        <p:nvSpPr>
          <p:cNvPr id="5" name="Content Placeholder 2"/>
          <p:cNvSpPr>
            <a:spLocks noGrp="1"/>
          </p:cNvSpPr>
          <p:nvPr>
            <p:ph idx="1"/>
          </p:nvPr>
        </p:nvSpPr>
        <p:spPr>
          <a:xfrm>
            <a:off x="457200" y="1600200"/>
            <a:ext cx="8229600" cy="4525963"/>
          </a:xfrm>
        </p:spPr>
        <p:txBody>
          <a:bodyPr/>
          <a:lstStyle/>
          <a:p>
            <a:pPr marL="0" indent="0">
              <a:buNone/>
            </a:pPr>
            <a:r>
              <a:rPr lang="en-US" dirty="0" smtClean="0"/>
              <a:t>For further information:</a:t>
            </a:r>
          </a:p>
          <a:p>
            <a:r>
              <a:rPr lang="en-US" dirty="0" smtClean="0"/>
              <a:t>SAS-L</a:t>
            </a:r>
          </a:p>
          <a:p>
            <a:r>
              <a:rPr lang="en-US" dirty="0" smtClean="0"/>
              <a:t>Stack Overflow</a:t>
            </a:r>
          </a:p>
          <a:p>
            <a:r>
              <a:rPr lang="en-US" dirty="0" err="1" smtClean="0"/>
              <a:t>Github</a:t>
            </a:r>
            <a:r>
              <a:rPr lang="en-US" dirty="0"/>
              <a:t>: https://github.com/snoopy369/SESUG-2017</a:t>
            </a:r>
            <a:endParaRPr lang="en-US" dirty="0" smtClean="0"/>
          </a:p>
          <a:p>
            <a:r>
              <a:rPr lang="en-US" dirty="0" smtClean="0"/>
              <a:t>Email the Authors</a:t>
            </a:r>
          </a:p>
          <a:p>
            <a:pPr lvl="1"/>
            <a:r>
              <a:rPr lang="en-US" dirty="0" smtClean="0"/>
              <a:t>Joe Matise: </a:t>
            </a:r>
            <a:r>
              <a:rPr lang="en-US" dirty="0" smtClean="0">
                <a:hlinkClick r:id="rId3"/>
              </a:rPr>
              <a:t>matise.joe@gmail.com</a:t>
            </a:r>
            <a:endParaRPr lang="en-US" dirty="0" smtClean="0"/>
          </a:p>
          <a:p>
            <a:pPr lvl="1"/>
            <a:r>
              <a:rPr lang="en-US" dirty="0" smtClean="0"/>
              <a:t>Marcus Maher: </a:t>
            </a:r>
            <a:r>
              <a:rPr lang="en-US" dirty="0" smtClean="0">
                <a:hlinkClick r:id="rId4"/>
              </a:rPr>
              <a:t>Marcus.Maher@ipsos.com</a:t>
            </a:r>
            <a:r>
              <a:rPr lang="en-US" dirty="0" smtClean="0"/>
              <a:t> </a:t>
            </a:r>
            <a:endParaRPr lang="en-US" dirty="0"/>
          </a:p>
        </p:txBody>
      </p:sp>
    </p:spTree>
    <p:extLst>
      <p:ext uri="{BB962C8B-B14F-4D97-AF65-F5344CB8AC3E}">
        <p14:creationId xmlns:p14="http://schemas.microsoft.com/office/powerpoint/2010/main" val="2547837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5"/>
          <p:cNvSpPr>
            <a:spLocks noGrp="1"/>
          </p:cNvSpPr>
          <p:nvPr>
            <p:ph type="title"/>
          </p:nvPr>
        </p:nvSpPr>
        <p:spPr/>
        <p:txBody>
          <a:bodyPr/>
          <a:lstStyle/>
          <a:p>
            <a:pPr algn="ctr" eaLnBrk="1" hangingPunct="1"/>
            <a:r>
              <a:rPr lang="en-US" altLang="en-US" sz="4400" dirty="0" smtClean="0"/>
              <a:t>Format-o-</a:t>
            </a:r>
            <a:r>
              <a:rPr lang="en-US" altLang="en-US" sz="4400" dirty="0" err="1" smtClean="0"/>
              <a:t>matic</a:t>
            </a:r>
            <a:r>
              <a:rPr lang="en-US" altLang="en-US" sz="4400" dirty="0" smtClean="0"/>
              <a:t>: Overview</a:t>
            </a:r>
          </a:p>
        </p:txBody>
      </p:sp>
      <p:sp>
        <p:nvSpPr>
          <p:cNvPr id="26627" name="Content Placeholder 6"/>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dirty="0" smtClean="0">
                <a:solidFill>
                  <a:schemeClr val="tx2"/>
                </a:solidFill>
              </a:rPr>
              <a:t>Purpose: Quick and easy one touch macro to generate formats from datasets</a:t>
            </a:r>
          </a:p>
          <a:p>
            <a:pPr eaLnBrk="1" hangingPunct="1"/>
            <a:r>
              <a:rPr lang="en-US" altLang="en-US" b="1" dirty="0" smtClean="0">
                <a:solidFill>
                  <a:schemeClr val="tx2"/>
                </a:solidFill>
              </a:rPr>
              <a:t>Should not require any preparatory work for most uses</a:t>
            </a:r>
          </a:p>
          <a:p>
            <a:pPr eaLnBrk="1" hangingPunct="1"/>
            <a:r>
              <a:rPr lang="en-US" altLang="en-US" b="1" dirty="0" smtClean="0">
                <a:solidFill>
                  <a:schemeClr val="tx2"/>
                </a:solidFill>
              </a:rPr>
              <a:t>Balance supporting different options with maintaining simplicity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Format-o-</a:t>
            </a:r>
            <a:r>
              <a:rPr lang="en-US" dirty="0" err="1" smtClean="0"/>
              <a:t>matic</a:t>
            </a:r>
            <a:r>
              <a:rPr lang="en-US" dirty="0" smtClean="0"/>
              <a:t>: Macro Definition</a:t>
            </a:r>
            <a:endParaRPr lang="en-US" dirty="0"/>
          </a:p>
        </p:txBody>
      </p:sp>
      <p:sp>
        <p:nvSpPr>
          <p:cNvPr id="4" name="Rectangle 3"/>
          <p:cNvSpPr/>
          <p:nvPr/>
        </p:nvSpPr>
        <p:spPr>
          <a:xfrm>
            <a:off x="990600" y="2133600"/>
            <a:ext cx="7467600" cy="3416320"/>
          </a:xfrm>
          <a:prstGeom prst="rect">
            <a:avLst/>
          </a:prstGeom>
        </p:spPr>
        <p:txBody>
          <a:bodyPr wrap="square">
            <a:spAutoFit/>
          </a:bodyPr>
          <a:lstStyle/>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b="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%macro</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formatomatic</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(data=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start ,</a:t>
            </a:r>
          </a:p>
          <a:p>
            <a:pPr marL="45720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end=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to= ,                    </a:t>
            </a:r>
          </a:p>
          <a:p>
            <a:pPr marL="45720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default=</a:t>
            </a: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str</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mlf</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library= WORK,</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fmtname</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type=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dedup</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debug=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dirty="0"/>
          </a:p>
        </p:txBody>
      </p:sp>
      <p:grpSp>
        <p:nvGrpSpPr>
          <p:cNvPr id="9" name="Group 8"/>
          <p:cNvGrpSpPr/>
          <p:nvPr/>
        </p:nvGrpSpPr>
        <p:grpSpPr>
          <a:xfrm>
            <a:off x="6324600" y="1280447"/>
            <a:ext cx="2819400" cy="1901588"/>
            <a:chOff x="6324600" y="1302224"/>
            <a:chExt cx="2819400" cy="1901588"/>
          </a:xfrm>
        </p:grpSpPr>
        <p:sp>
          <p:nvSpPr>
            <p:cNvPr id="5" name="Line Callout 1 4"/>
            <p:cNvSpPr/>
            <p:nvPr/>
          </p:nvSpPr>
          <p:spPr>
            <a:xfrm>
              <a:off x="6324600" y="1302224"/>
              <a:ext cx="2819400" cy="914400"/>
            </a:xfrm>
            <a:prstGeom prst="borderCallout1">
              <a:avLst>
                <a:gd name="adj1" fmla="val 18750"/>
                <a:gd name="adj2" fmla="val -8333"/>
                <a:gd name="adj3" fmla="val 105037"/>
                <a:gd name="adj4" fmla="val -475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Source dataset</a:t>
              </a:r>
            </a:p>
            <a:p>
              <a:pPr algn="ctr"/>
              <a:r>
                <a:rPr lang="en-US" dirty="0" smtClean="0"/>
                <a:t>Can include set options</a:t>
              </a:r>
            </a:p>
            <a:p>
              <a:pPr algn="ctr"/>
              <a:r>
                <a:rPr lang="en-US" dirty="0" smtClean="0"/>
                <a:t>(WHERE, in particular)</a:t>
              </a:r>
              <a:endParaRPr lang="en-US" dirty="0"/>
            </a:p>
          </p:txBody>
        </p:sp>
        <p:sp>
          <p:nvSpPr>
            <p:cNvPr id="7" name="TextBox 6"/>
            <p:cNvSpPr txBox="1"/>
            <p:nvPr/>
          </p:nvSpPr>
          <p:spPr>
            <a:xfrm>
              <a:off x="6324600" y="2557481"/>
              <a:ext cx="2819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data=</a:t>
              </a:r>
              <a:r>
                <a:rPr lang="en-US" dirty="0" err="1" smtClean="0"/>
                <a:t>sashelp.class</a:t>
              </a:r>
              <a:r>
                <a:rPr lang="en-US" dirty="0" smtClean="0"/>
                <a:t>(where=(age </a:t>
              </a:r>
              <a:r>
                <a:rPr lang="en-US" dirty="0" err="1" smtClean="0"/>
                <a:t>ge</a:t>
              </a:r>
              <a:r>
                <a:rPr lang="en-US" dirty="0" smtClean="0"/>
                <a:t> 13))</a:t>
              </a:r>
              <a:endParaRPr lang="en-US" dirty="0"/>
            </a:p>
          </p:txBody>
        </p:sp>
      </p:grpSp>
      <p:grpSp>
        <p:nvGrpSpPr>
          <p:cNvPr id="12" name="Group 11"/>
          <p:cNvGrpSpPr/>
          <p:nvPr/>
        </p:nvGrpSpPr>
        <p:grpSpPr>
          <a:xfrm>
            <a:off x="152400" y="3048000"/>
            <a:ext cx="3352800" cy="1588532"/>
            <a:chOff x="152400" y="3048000"/>
            <a:chExt cx="3352800" cy="1588532"/>
          </a:xfrm>
        </p:grpSpPr>
        <p:sp>
          <p:nvSpPr>
            <p:cNvPr id="6" name="Line Callout 1 5"/>
            <p:cNvSpPr/>
            <p:nvPr/>
          </p:nvSpPr>
          <p:spPr>
            <a:xfrm>
              <a:off x="152400" y="3048000"/>
              <a:ext cx="3352800" cy="914400"/>
            </a:xfrm>
            <a:prstGeom prst="borderCallout1">
              <a:avLst>
                <a:gd name="adj1" fmla="val 45616"/>
                <a:gd name="adj2" fmla="val 103472"/>
                <a:gd name="adj3" fmla="val -36381"/>
                <a:gd name="adj4" fmla="val 13100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Value to convert, or start of range</a:t>
              </a:r>
            </a:p>
            <a:p>
              <a:pPr algn="ctr"/>
              <a:r>
                <a:rPr lang="en-US" dirty="0" smtClean="0"/>
                <a:t>Can be a value, a variable, or an expression</a:t>
              </a:r>
              <a:endParaRPr lang="en-US" dirty="0"/>
            </a:p>
          </p:txBody>
        </p:sp>
        <p:sp>
          <p:nvSpPr>
            <p:cNvPr id="11" name="TextBox 10"/>
            <p:cNvSpPr txBox="1"/>
            <p:nvPr/>
          </p:nvSpPr>
          <p:spPr>
            <a:xfrm>
              <a:off x="152400" y="4267200"/>
              <a:ext cx="3352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start=</a:t>
              </a:r>
              <a:r>
                <a:rPr lang="en-US" dirty="0" err="1" smtClean="0"/>
                <a:t>upcase</a:t>
              </a:r>
              <a:r>
                <a:rPr lang="en-US" dirty="0" smtClean="0"/>
                <a:t>(name)</a:t>
              </a:r>
              <a:endParaRPr lang="en-US" dirty="0"/>
            </a:p>
          </p:txBody>
        </p:sp>
      </p:grpSp>
      <p:sp>
        <p:nvSpPr>
          <p:cNvPr id="13" name="Line Callout 1 12"/>
          <p:cNvSpPr/>
          <p:nvPr/>
        </p:nvSpPr>
        <p:spPr>
          <a:xfrm>
            <a:off x="6172200" y="3276600"/>
            <a:ext cx="2971800" cy="990600"/>
          </a:xfrm>
          <a:prstGeom prst="borderCallout1">
            <a:avLst>
              <a:gd name="adj1" fmla="val 18750"/>
              <a:gd name="adj2" fmla="val -8333"/>
              <a:gd name="adj3" fmla="val -44561"/>
              <a:gd name="adj4" fmla="val -4705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End of range</a:t>
            </a:r>
          </a:p>
          <a:p>
            <a:pPr algn="ctr"/>
            <a:r>
              <a:rPr lang="en-US" dirty="0" smtClean="0"/>
              <a:t>Optional, usually left off</a:t>
            </a:r>
          </a:p>
          <a:p>
            <a:pPr algn="ctr"/>
            <a:r>
              <a:rPr lang="en-US" dirty="0" smtClean="0"/>
              <a:t>Can be a value, a variable, or an expression</a:t>
            </a:r>
            <a:endParaRPr lang="en-US" dirty="0"/>
          </a:p>
        </p:txBody>
      </p:sp>
      <p:grpSp>
        <p:nvGrpSpPr>
          <p:cNvPr id="14" name="Group 13"/>
          <p:cNvGrpSpPr/>
          <p:nvPr/>
        </p:nvGrpSpPr>
        <p:grpSpPr>
          <a:xfrm>
            <a:off x="152400" y="3505200"/>
            <a:ext cx="3505200" cy="1588532"/>
            <a:chOff x="0" y="3048000"/>
            <a:chExt cx="3505200" cy="1588532"/>
          </a:xfrm>
        </p:grpSpPr>
        <p:sp>
          <p:nvSpPr>
            <p:cNvPr id="15" name="Line Callout 1 14"/>
            <p:cNvSpPr/>
            <p:nvPr/>
          </p:nvSpPr>
          <p:spPr>
            <a:xfrm>
              <a:off x="0" y="3048000"/>
              <a:ext cx="3352800" cy="914400"/>
            </a:xfrm>
            <a:prstGeom prst="borderCallout1">
              <a:avLst>
                <a:gd name="adj1" fmla="val 45616"/>
                <a:gd name="adj2" fmla="val 103472"/>
                <a:gd name="adj3" fmla="val -36381"/>
                <a:gd name="adj4" fmla="val 13100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Value to assign as label</a:t>
              </a:r>
            </a:p>
            <a:p>
              <a:pPr algn="ctr"/>
              <a:r>
                <a:rPr lang="en-US" dirty="0" smtClean="0"/>
                <a:t>Can be a value, a variable, or an expression</a:t>
              </a:r>
              <a:endParaRPr lang="en-US" dirty="0"/>
            </a:p>
          </p:txBody>
        </p:sp>
        <p:sp>
          <p:nvSpPr>
            <p:cNvPr id="16" name="TextBox 15"/>
            <p:cNvSpPr txBox="1"/>
            <p:nvPr/>
          </p:nvSpPr>
          <p:spPr>
            <a:xfrm>
              <a:off x="152400" y="4267200"/>
              <a:ext cx="3352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to=weight</a:t>
              </a:r>
              <a:endParaRPr lang="en-US" dirty="0"/>
            </a:p>
          </p:txBody>
        </p:sp>
      </p:grpSp>
      <p:sp>
        <p:nvSpPr>
          <p:cNvPr id="17" name="Line Callout 1 16"/>
          <p:cNvSpPr/>
          <p:nvPr/>
        </p:nvSpPr>
        <p:spPr>
          <a:xfrm>
            <a:off x="6172200" y="3886200"/>
            <a:ext cx="2971800" cy="990600"/>
          </a:xfrm>
          <a:prstGeom prst="borderCallout1">
            <a:avLst>
              <a:gd name="adj1" fmla="val 18750"/>
              <a:gd name="adj2" fmla="val -8333"/>
              <a:gd name="adj3" fmla="val -44561"/>
              <a:gd name="adj4" fmla="val -4705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Default value, if a value is not matched to the format</a:t>
            </a:r>
          </a:p>
          <a:p>
            <a:pPr algn="ctr"/>
            <a:r>
              <a:rPr lang="en-US" dirty="0" smtClean="0"/>
              <a:t>If not provided, uses missing.</a:t>
            </a:r>
            <a:endParaRPr lang="en-US" dirty="0"/>
          </a:p>
        </p:txBody>
      </p:sp>
      <p:sp>
        <p:nvSpPr>
          <p:cNvPr id="21" name="Line Callout 1 20"/>
          <p:cNvSpPr/>
          <p:nvPr/>
        </p:nvSpPr>
        <p:spPr>
          <a:xfrm>
            <a:off x="6172200" y="4495800"/>
            <a:ext cx="2971800" cy="990600"/>
          </a:xfrm>
          <a:prstGeom prst="borderCallout1">
            <a:avLst>
              <a:gd name="adj1" fmla="val 18750"/>
              <a:gd name="adj2" fmla="val -8333"/>
              <a:gd name="adj3" fmla="val -44561"/>
              <a:gd name="adj4" fmla="val -4705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Library to write format catalog to; defaults to Work</a:t>
            </a:r>
            <a:endParaRPr lang="en-US" dirty="0"/>
          </a:p>
        </p:txBody>
      </p:sp>
      <p:sp>
        <p:nvSpPr>
          <p:cNvPr id="19" name="Line Callout 1 18"/>
          <p:cNvSpPr/>
          <p:nvPr/>
        </p:nvSpPr>
        <p:spPr>
          <a:xfrm>
            <a:off x="152400" y="4114800"/>
            <a:ext cx="3352800" cy="914400"/>
          </a:xfrm>
          <a:prstGeom prst="borderCallout1">
            <a:avLst>
              <a:gd name="adj1" fmla="val 45616"/>
              <a:gd name="adj2" fmla="val 103472"/>
              <a:gd name="adj3" fmla="val -36381"/>
              <a:gd name="adj4" fmla="val 13100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Enables </a:t>
            </a:r>
            <a:r>
              <a:rPr lang="en-US" dirty="0" err="1" smtClean="0"/>
              <a:t>multilabel</a:t>
            </a:r>
            <a:r>
              <a:rPr lang="en-US" dirty="0" smtClean="0"/>
              <a:t> format </a:t>
            </a:r>
            <a:br>
              <a:rPr lang="en-US" dirty="0" smtClean="0"/>
            </a:br>
            <a:r>
              <a:rPr lang="en-US" dirty="0" smtClean="0"/>
              <a:t>if set to Y</a:t>
            </a:r>
            <a:endParaRPr lang="en-US" dirty="0"/>
          </a:p>
        </p:txBody>
      </p:sp>
      <p:grpSp>
        <p:nvGrpSpPr>
          <p:cNvPr id="25" name="Group 24"/>
          <p:cNvGrpSpPr/>
          <p:nvPr/>
        </p:nvGrpSpPr>
        <p:grpSpPr>
          <a:xfrm>
            <a:off x="152400" y="4636532"/>
            <a:ext cx="3352800" cy="1555254"/>
            <a:chOff x="152400" y="4636532"/>
            <a:chExt cx="3352800" cy="1555254"/>
          </a:xfrm>
        </p:grpSpPr>
        <p:sp>
          <p:nvSpPr>
            <p:cNvPr id="23" name="Line Callout 1 22"/>
            <p:cNvSpPr/>
            <p:nvPr/>
          </p:nvSpPr>
          <p:spPr>
            <a:xfrm>
              <a:off x="152400" y="4636532"/>
              <a:ext cx="3352800" cy="914400"/>
            </a:xfrm>
            <a:prstGeom prst="borderCallout1">
              <a:avLst>
                <a:gd name="adj1" fmla="val 45616"/>
                <a:gd name="adj2" fmla="val 103472"/>
                <a:gd name="adj3" fmla="val -36381"/>
                <a:gd name="adj4" fmla="val 13100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Name for format.  Can be a value, a variable, or an expression.</a:t>
              </a:r>
              <a:endParaRPr lang="en-US" dirty="0"/>
            </a:p>
          </p:txBody>
        </p:sp>
        <p:sp>
          <p:nvSpPr>
            <p:cNvPr id="24" name="TextBox 23"/>
            <p:cNvSpPr txBox="1"/>
            <p:nvPr/>
          </p:nvSpPr>
          <p:spPr>
            <a:xfrm>
              <a:off x="152400" y="5822454"/>
              <a:ext cx="3352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err="1" smtClean="0"/>
                <a:t>Fmtname</a:t>
              </a:r>
              <a:r>
                <a:rPr lang="en-US" dirty="0" smtClean="0"/>
                <a:t>=cats(‘</a:t>
              </a:r>
              <a:r>
                <a:rPr lang="en-US" dirty="0" err="1" smtClean="0"/>
                <a:t>HT’,sex,’F</a:t>
              </a:r>
              <a:r>
                <a:rPr lang="en-US" dirty="0" smtClean="0"/>
                <a:t>’)</a:t>
              </a:r>
              <a:endParaRPr lang="en-US" dirty="0"/>
            </a:p>
          </p:txBody>
        </p:sp>
      </p:grpSp>
      <p:sp>
        <p:nvSpPr>
          <p:cNvPr id="26" name="Line Callout 1 25"/>
          <p:cNvSpPr/>
          <p:nvPr/>
        </p:nvSpPr>
        <p:spPr>
          <a:xfrm>
            <a:off x="6172200" y="5105400"/>
            <a:ext cx="2971800" cy="990600"/>
          </a:xfrm>
          <a:prstGeom prst="borderCallout1">
            <a:avLst>
              <a:gd name="adj1" fmla="val 18750"/>
              <a:gd name="adj2" fmla="val -8333"/>
              <a:gd name="adj3" fmla="val -44561"/>
              <a:gd name="adj4" fmla="val -4705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Type of format (char, </a:t>
            </a:r>
            <a:r>
              <a:rPr lang="en-US" dirty="0" err="1" smtClean="0"/>
              <a:t>num</a:t>
            </a:r>
            <a:r>
              <a:rPr lang="en-US" dirty="0" smtClean="0"/>
              <a:t>); be careful not to have TYPE variable in dataset</a:t>
            </a:r>
            <a:endParaRPr lang="en-US" dirty="0"/>
          </a:p>
        </p:txBody>
      </p:sp>
      <p:sp>
        <p:nvSpPr>
          <p:cNvPr id="27" name="Line Callout 1 26"/>
          <p:cNvSpPr/>
          <p:nvPr/>
        </p:nvSpPr>
        <p:spPr>
          <a:xfrm>
            <a:off x="152400" y="5181600"/>
            <a:ext cx="3352800" cy="914400"/>
          </a:xfrm>
          <a:prstGeom prst="borderCallout1">
            <a:avLst>
              <a:gd name="adj1" fmla="val 45616"/>
              <a:gd name="adj2" fmla="val 103472"/>
              <a:gd name="adj3" fmla="val -36381"/>
              <a:gd name="adj4" fmla="val 13100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If Y, will PROC SORT NODUPKEY dataset prior to loading format</a:t>
            </a:r>
            <a:endParaRPr lang="en-US" dirty="0"/>
          </a:p>
        </p:txBody>
      </p:sp>
      <p:sp>
        <p:nvSpPr>
          <p:cNvPr id="28" name="Line Callout 1 27"/>
          <p:cNvSpPr/>
          <p:nvPr/>
        </p:nvSpPr>
        <p:spPr>
          <a:xfrm>
            <a:off x="6172200" y="5562600"/>
            <a:ext cx="2971800" cy="990600"/>
          </a:xfrm>
          <a:prstGeom prst="borderCallout1">
            <a:avLst>
              <a:gd name="adj1" fmla="val 18750"/>
              <a:gd name="adj2" fmla="val -8333"/>
              <a:gd name="adj3" fmla="val -44561"/>
              <a:gd name="adj4" fmla="val -4705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If Y, will NOT delete temporary datasets</a:t>
            </a:r>
            <a:endParaRPr lang="en-US" dirty="0"/>
          </a:p>
        </p:txBody>
      </p:sp>
    </p:spTree>
    <p:extLst>
      <p:ext uri="{BB962C8B-B14F-4D97-AF65-F5344CB8AC3E}">
        <p14:creationId xmlns:p14="http://schemas.microsoft.com/office/powerpoint/2010/main" val="326141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2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2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7" grpId="0" animBg="1"/>
      <p:bldP spid="17" grpId="1" animBg="1"/>
      <p:bldP spid="21" grpId="0" animBg="1"/>
      <p:bldP spid="21" grpId="1" animBg="1"/>
      <p:bldP spid="19" grpId="0" animBg="1"/>
      <p:bldP spid="19" grpId="1" animBg="1"/>
      <p:bldP spid="26" grpId="0" animBg="1"/>
      <p:bldP spid="26" grpId="1" animBg="1"/>
      <p:bldP spid="27" grpId="0" animBg="1"/>
      <p:bldP spid="27" grpId="1"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Format-o-</a:t>
            </a:r>
            <a:r>
              <a:rPr lang="en-US" dirty="0" err="1" smtClean="0"/>
              <a:t>matic</a:t>
            </a:r>
            <a:r>
              <a:rPr lang="en-US" dirty="0" smtClean="0"/>
              <a:t>: Example 1</a:t>
            </a:r>
            <a:endParaRPr lang="en-US" dirty="0"/>
          </a:p>
        </p:txBody>
      </p:sp>
      <p:sp>
        <p:nvSpPr>
          <p:cNvPr id="4" name="Rectangle 3"/>
          <p:cNvSpPr/>
          <p:nvPr/>
        </p:nvSpPr>
        <p:spPr>
          <a:xfrm>
            <a:off x="1219200" y="1752600"/>
            <a:ext cx="6629400" cy="3508653"/>
          </a:xfrm>
          <a:prstGeom prst="rect">
            <a:avLst/>
          </a:prstGeom>
        </p:spPr>
        <p:txBody>
          <a:bodyPr wrap="square">
            <a:spAutoFit/>
          </a:bodyPr>
          <a:lstStyle/>
          <a:p>
            <a:pPr marL="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b="1" i="1"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formatomatic</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(data    =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sashelp.classfit</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start   = name, </a:t>
            </a:r>
            <a:endParaRPr lang="en-US" sz="12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to      = predict, </a:t>
            </a:r>
            <a:endParaRPr lang="en-US" sz="12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fmtname</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classpredict</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type    = C</a:t>
            </a:r>
            <a:endParaRPr lang="en-US" sz="12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p>
          <a:p>
            <a:pPr marL="457200" marR="0">
              <a:spcBef>
                <a:spcPts val="0"/>
              </a:spcBef>
              <a:spcAft>
                <a:spcPts val="0"/>
              </a:spcAft>
            </a:pPr>
            <a:endParaRPr lang="en-US" sz="12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endParaRPr lang="en-US" sz="12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b="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data</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class_fit</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set</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sashelp.class</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predict_new</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put(</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name,</a:t>
            </a:r>
            <a:r>
              <a:rPr lang="en-US" dirty="0" err="1" smtClean="0">
                <a:solidFill>
                  <a:srgbClr val="008080"/>
                </a:solidFill>
                <a:effectLst/>
                <a:latin typeface="Courier New" panose="02070309020205020404" pitchFamily="49" charset="0"/>
                <a:ea typeface="Times New Roman" panose="02020603050405020304" pitchFamily="18" charset="0"/>
                <a:cs typeface="Times New Roman" panose="02020603050405020304" pitchFamily="18" charset="0"/>
              </a:rPr>
              <a:t>$CLASSPREDICT</a:t>
            </a:r>
            <a:r>
              <a:rPr lang="en-US" dirty="0" smtClean="0">
                <a:solidFill>
                  <a:srgbClr val="008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b="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run</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3657600" y="2057400"/>
            <a:ext cx="3733800" cy="381000"/>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662766" y="2296913"/>
            <a:ext cx="3733800" cy="381000"/>
          </a:xfrm>
          <a:prstGeom prst="rect">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57600" y="2552700"/>
            <a:ext cx="3733800" cy="381000"/>
          </a:xfrm>
          <a:prstGeom prst="rect">
            <a:avLst/>
          </a:prstGeom>
          <a:solidFill>
            <a:schemeClr val="accent3">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652434" y="2841226"/>
            <a:ext cx="3733800" cy="381000"/>
          </a:xfrm>
          <a:prstGeom prst="rect">
            <a:avLst/>
          </a:prstGeom>
          <a:solidFill>
            <a:schemeClr val="accent4">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62766" y="3101645"/>
            <a:ext cx="3733800" cy="381000"/>
          </a:xfrm>
          <a:prstGeom prst="rect">
            <a:avLst/>
          </a:prstGeom>
          <a:solidFill>
            <a:schemeClr val="accent5">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95800" y="4572000"/>
            <a:ext cx="609600" cy="381000"/>
          </a:xfrm>
          <a:prstGeom prst="rect">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181600" y="4572000"/>
            <a:ext cx="1905000" cy="381000"/>
          </a:xfrm>
          <a:prstGeom prst="rect">
            <a:avLst/>
          </a:prstGeom>
          <a:solidFill>
            <a:schemeClr val="accent4">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50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0" grpId="0" animBg="1"/>
      <p:bldP spid="10" grpId="1" animBg="1"/>
      <p:bldP spid="11" grpId="0" animBg="1"/>
      <p:bldP spid="11" grpId="1" animBg="1"/>
      <p:bldP spid="12" grpId="0" animBg="1"/>
      <p:bldP spid="12" grpId="1" animBg="1"/>
      <p:bldP spid="13" grpId="0" animBg="1"/>
      <p:bldP spid="14" grpId="0" animBg="1"/>
      <p:bldP spid="14" grpId="1" animBg="1"/>
      <p:bldP spid="15" grpId="0" animBg="1"/>
      <p:bldP spid="1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Format-o-</a:t>
            </a:r>
            <a:r>
              <a:rPr lang="en-US" dirty="0" err="1" smtClean="0"/>
              <a:t>matic</a:t>
            </a:r>
            <a:r>
              <a:rPr lang="en-US" dirty="0" smtClean="0"/>
              <a:t>: Example 1</a:t>
            </a:r>
            <a:endParaRPr lang="en-US" dirty="0"/>
          </a:p>
        </p:txBody>
      </p:sp>
      <p:sp>
        <p:nvSpPr>
          <p:cNvPr id="4" name="Rectangle 3"/>
          <p:cNvSpPr/>
          <p:nvPr/>
        </p:nvSpPr>
        <p:spPr>
          <a:xfrm>
            <a:off x="1066800" y="1066800"/>
            <a:ext cx="6705600" cy="5632311"/>
          </a:xfrm>
          <a:prstGeom prst="rect">
            <a:avLst/>
          </a:prstGeom>
        </p:spPr>
        <p:txBody>
          <a:bodyPr wrap="square">
            <a:spAutoFit/>
          </a:bodyPr>
          <a:lstStyle/>
          <a:p>
            <a:r>
              <a:rPr lang="en-US" dirty="0" smtClean="0"/>
              <a:t>Name	Sex	Age	Height	Weight	predict</a:t>
            </a:r>
          </a:p>
          <a:p>
            <a:r>
              <a:rPr lang="en-US" dirty="0" smtClean="0"/>
              <a:t>Joyce	F	11	51.3	50.5	56.993334349</a:t>
            </a:r>
          </a:p>
          <a:p>
            <a:r>
              <a:rPr lang="en-US" dirty="0" smtClean="0"/>
              <a:t>Louise	F	12	56.3	77	76.488485693</a:t>
            </a:r>
          </a:p>
          <a:p>
            <a:r>
              <a:rPr lang="en-US" dirty="0" smtClean="0"/>
              <a:t>Alice	F	13	56.5	84	77.268291747</a:t>
            </a:r>
          </a:p>
          <a:p>
            <a:r>
              <a:rPr lang="en-US" dirty="0" smtClean="0"/>
              <a:t>James	M	12	57.3	83	80.387515962</a:t>
            </a:r>
          </a:p>
          <a:p>
            <a:r>
              <a:rPr lang="en-US" dirty="0" smtClean="0"/>
              <a:t>Thomas	M	11	57.5	85	81.167322016</a:t>
            </a:r>
          </a:p>
          <a:p>
            <a:r>
              <a:rPr lang="en-US" dirty="0" smtClean="0"/>
              <a:t>John	M	12	59	99.5	87.015867419</a:t>
            </a:r>
          </a:p>
          <a:p>
            <a:r>
              <a:rPr lang="en-US" dirty="0" smtClean="0"/>
              <a:t>Jane	F	12	59.8	84.5	90.135091634</a:t>
            </a:r>
          </a:p>
          <a:p>
            <a:r>
              <a:rPr lang="en-US" dirty="0" smtClean="0"/>
              <a:t>Janet	F	15	62.5	112.5	100.66247336</a:t>
            </a:r>
          </a:p>
          <a:p>
            <a:r>
              <a:rPr lang="en-US" dirty="0" smtClean="0"/>
              <a:t>Jeffrey	M	13	62.5	84	100.66247336</a:t>
            </a:r>
          </a:p>
          <a:p>
            <a:r>
              <a:rPr lang="en-US" dirty="0" smtClean="0"/>
              <a:t>Carol	F	14	62.8	102.5	101.83218244</a:t>
            </a:r>
          </a:p>
          <a:p>
            <a:r>
              <a:rPr lang="en-US" dirty="0" smtClean="0"/>
              <a:t>Henry	M	14	63.5	102.5	104.56150363</a:t>
            </a:r>
          </a:p>
          <a:p>
            <a:r>
              <a:rPr lang="en-US" dirty="0" smtClean="0"/>
              <a:t>Judy	F	14	64.3	90	107.68072784</a:t>
            </a:r>
          </a:p>
          <a:p>
            <a:r>
              <a:rPr lang="en-US" dirty="0" smtClean="0"/>
              <a:t>Robert	M	12	64.8	128	109.63024298</a:t>
            </a:r>
          </a:p>
          <a:p>
            <a:r>
              <a:rPr lang="en-US" dirty="0" smtClean="0"/>
              <a:t>Barbara	F	13	65.3	98	111.57975811</a:t>
            </a:r>
          </a:p>
          <a:p>
            <a:r>
              <a:rPr lang="en-US" dirty="0" smtClean="0"/>
              <a:t>Mary	F	15	66.5	112	116.25859443</a:t>
            </a:r>
          </a:p>
          <a:p>
            <a:r>
              <a:rPr lang="en-US" dirty="0" smtClean="0"/>
              <a:t>William	M	15	66.5	112	116.25859443</a:t>
            </a:r>
          </a:p>
          <a:p>
            <a:r>
              <a:rPr lang="en-US" dirty="0" smtClean="0"/>
              <a:t>Ronald	M	15	67	133	118.20810957</a:t>
            </a:r>
          </a:p>
          <a:p>
            <a:r>
              <a:rPr lang="en-US" dirty="0" smtClean="0"/>
              <a:t>Alfred	M	14	69	112.5	126.00617011</a:t>
            </a:r>
          </a:p>
          <a:p>
            <a:r>
              <a:rPr lang="en-US" dirty="0" smtClean="0"/>
              <a:t>Philip	M	16	72	150	137.70326091</a:t>
            </a:r>
            <a:endParaRPr lang="en-US" dirty="0"/>
          </a:p>
        </p:txBody>
      </p:sp>
      <p:sp>
        <p:nvSpPr>
          <p:cNvPr id="5" name="Rectangle 4"/>
          <p:cNvSpPr/>
          <p:nvPr/>
        </p:nvSpPr>
        <p:spPr>
          <a:xfrm>
            <a:off x="1066800" y="1066800"/>
            <a:ext cx="914400" cy="5791200"/>
          </a:xfrm>
          <a:prstGeom prst="rect">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38800" y="1066800"/>
            <a:ext cx="1676400" cy="5791200"/>
          </a:xfrm>
          <a:prstGeom prst="rect">
            <a:avLst/>
          </a:prstGeom>
          <a:solidFill>
            <a:schemeClr val="accent3">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260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Format-o-</a:t>
            </a:r>
            <a:r>
              <a:rPr lang="en-US" dirty="0" err="1" smtClean="0"/>
              <a:t>matic</a:t>
            </a:r>
            <a:r>
              <a:rPr lang="en-US" dirty="0" smtClean="0"/>
              <a:t>: Example 2</a:t>
            </a:r>
            <a:endParaRPr lang="en-US" dirty="0"/>
          </a:p>
        </p:txBody>
      </p:sp>
      <p:sp>
        <p:nvSpPr>
          <p:cNvPr id="5" name="Rectangle 4"/>
          <p:cNvSpPr/>
          <p:nvPr/>
        </p:nvSpPr>
        <p:spPr>
          <a:xfrm>
            <a:off x="533400" y="2438400"/>
            <a:ext cx="8077200" cy="2308324"/>
          </a:xfrm>
          <a:prstGeom prst="rect">
            <a:avLst/>
          </a:prstGeom>
        </p:spPr>
        <p:txBody>
          <a:bodyPr wrap="square">
            <a:spAutoFit/>
          </a:bodyPr>
          <a:lstStyle/>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b="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proc</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b="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means</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data</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sashelp.cars</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noprint</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output</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out         </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quartiles </a:t>
            </a:r>
            <a:r>
              <a:rPr lang="en-US" sz="1600" dirty="0" smtClean="0">
                <a:latin typeface="Arial" panose="020B0604020202020204" pitchFamily="34" charset="0"/>
                <a:ea typeface="Times New Roman" panose="02020603050405020304" pitchFamily="18" charset="0"/>
                <a:cs typeface="Times New Roman" panose="02020603050405020304" pitchFamily="18" charset="0"/>
              </a:rPr>
              <a:t/>
            </a:r>
            <a:br>
              <a:rPr lang="en-US" sz="1600" dirty="0" smtClean="0">
                <a:latin typeface="Arial" panose="020B0604020202020204" pitchFamily="34" charset="0"/>
                <a:ea typeface="Times New Roman" panose="02020603050405020304" pitchFamily="18" charset="0"/>
                <a:cs typeface="Times New Roman" panose="02020603050405020304" pitchFamily="18" charset="0"/>
              </a:rPr>
            </a:b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          min</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msrp</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min</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Arial" panose="020B0604020202020204" pitchFamily="34" charset="0"/>
                <a:ea typeface="Times New Roman" panose="02020603050405020304" pitchFamily="18" charset="0"/>
                <a:cs typeface="Times New Roman" panose="02020603050405020304" pitchFamily="18" charset="0"/>
              </a:rPr>
              <a:t/>
            </a:r>
            <a:br>
              <a:rPr lang="en-US" sz="1600" dirty="0">
                <a:latin typeface="Arial" panose="020B0604020202020204" pitchFamily="34" charset="0"/>
                <a:ea typeface="Times New Roman" panose="02020603050405020304" pitchFamily="18" charset="0"/>
                <a:cs typeface="Times New Roman" panose="02020603050405020304" pitchFamily="18" charset="0"/>
              </a:rPr>
            </a:br>
            <a:r>
              <a:rPr lang="en-US" sz="1600" dirty="0" smtClean="0">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q1</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msrp</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q1</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Arial" panose="020B0604020202020204" pitchFamily="34" charset="0"/>
                <a:ea typeface="Times New Roman" panose="02020603050405020304" pitchFamily="18" charset="0"/>
                <a:cs typeface="Times New Roman" panose="02020603050405020304" pitchFamily="18" charset="0"/>
              </a:rPr>
              <a:t/>
            </a:r>
            <a:br>
              <a:rPr lang="en-US" sz="1600" dirty="0">
                <a:latin typeface="Arial" panose="020B0604020202020204" pitchFamily="34" charset="0"/>
                <a:ea typeface="Times New Roman" panose="02020603050405020304" pitchFamily="18" charset="0"/>
                <a:cs typeface="Times New Roman" panose="02020603050405020304" pitchFamily="18" charset="0"/>
              </a:rPr>
            </a:br>
            <a:r>
              <a:rPr lang="en-US" sz="1600" dirty="0" smtClean="0">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median</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msrp</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q2 </a:t>
            </a:r>
            <a:r>
              <a:rPr lang="en-US" sz="1600" dirty="0">
                <a:latin typeface="Arial" panose="020B0604020202020204" pitchFamily="34" charset="0"/>
                <a:ea typeface="Times New Roman" panose="02020603050405020304" pitchFamily="18" charset="0"/>
                <a:cs typeface="Times New Roman" panose="02020603050405020304" pitchFamily="18" charset="0"/>
              </a:rPr>
              <a:t/>
            </a:r>
            <a:br>
              <a:rPr lang="en-US" sz="1600" dirty="0">
                <a:latin typeface="Arial" panose="020B0604020202020204" pitchFamily="34" charset="0"/>
                <a:ea typeface="Times New Roman" panose="02020603050405020304" pitchFamily="18" charset="0"/>
                <a:cs typeface="Times New Roman" panose="02020603050405020304" pitchFamily="18" charset="0"/>
              </a:rPr>
            </a:br>
            <a:r>
              <a:rPr lang="en-US" sz="1600" dirty="0" smtClean="0">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q3</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msrp</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q3</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Arial" panose="020B0604020202020204" pitchFamily="34" charset="0"/>
                <a:ea typeface="Times New Roman" panose="02020603050405020304" pitchFamily="18" charset="0"/>
                <a:cs typeface="Times New Roman" panose="02020603050405020304" pitchFamily="18" charset="0"/>
              </a:rPr>
              <a:t/>
            </a:r>
            <a:br>
              <a:rPr lang="en-US" sz="1600" dirty="0">
                <a:latin typeface="Arial" panose="020B0604020202020204" pitchFamily="34" charset="0"/>
                <a:ea typeface="Times New Roman" panose="02020603050405020304" pitchFamily="18" charset="0"/>
                <a:cs typeface="Times New Roman" panose="02020603050405020304" pitchFamily="18" charset="0"/>
              </a:rPr>
            </a:br>
            <a:r>
              <a:rPr lang="en-US" sz="1600" dirty="0" smtClean="0">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max</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msrp</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max</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60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b="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run</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191908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Format-o-</a:t>
            </a:r>
            <a:r>
              <a:rPr lang="en-US" dirty="0" err="1" smtClean="0"/>
              <a:t>matic</a:t>
            </a:r>
            <a:r>
              <a:rPr lang="en-US" dirty="0" smtClean="0"/>
              <a:t>: Example 2</a:t>
            </a:r>
            <a:endParaRPr lang="en-US" dirty="0"/>
          </a:p>
        </p:txBody>
      </p:sp>
      <p:sp>
        <p:nvSpPr>
          <p:cNvPr id="6" name="Rectangle 5"/>
          <p:cNvSpPr/>
          <p:nvPr/>
        </p:nvSpPr>
        <p:spPr>
          <a:xfrm>
            <a:off x="304800" y="1524000"/>
            <a:ext cx="8305800" cy="4739759"/>
          </a:xfrm>
          <a:prstGeom prst="rect">
            <a:avLst/>
          </a:prstGeom>
        </p:spPr>
        <p:txBody>
          <a:bodyPr wrap="square">
            <a:spAutoFit/>
          </a:bodyPr>
          <a:lstStyle/>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b="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data</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quartile_fmt</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set</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quartiles;</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lowval</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=min;</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highval</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=q1;</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quartile=</a:t>
            </a:r>
            <a:r>
              <a:rPr lang="en-US" dirty="0" smtClean="0">
                <a:solidFill>
                  <a:srgbClr val="800080"/>
                </a:solidFill>
                <a:effectLst/>
                <a:latin typeface="Courier New" panose="02070309020205020404" pitchFamily="49" charset="0"/>
                <a:ea typeface="Times New Roman" panose="02020603050405020304" pitchFamily="18" charset="0"/>
                <a:cs typeface="Times New Roman" panose="02020603050405020304" pitchFamily="18" charset="0"/>
              </a:rPr>
              <a:t>'MSRP in Bottom Quartile'</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output</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lowval</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=q1;</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highval</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=q2;</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quartile=</a:t>
            </a:r>
            <a:r>
              <a:rPr lang="en-US" dirty="0" smtClean="0">
                <a:solidFill>
                  <a:srgbClr val="800080"/>
                </a:solidFill>
                <a:effectLst/>
                <a:latin typeface="Courier New" panose="02070309020205020404" pitchFamily="49" charset="0"/>
                <a:ea typeface="Times New Roman" panose="02020603050405020304" pitchFamily="18" charset="0"/>
                <a:cs typeface="Times New Roman" panose="02020603050405020304" pitchFamily="18" charset="0"/>
              </a:rPr>
              <a:t>'MSRP in Second Quartile'</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output</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endPar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dirty="0" err="1"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etc</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for q3, q4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endParaRPr lang="en-US" sz="1600" dirty="0">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keep</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lowval</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highval</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quartile;</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60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b="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run</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2383532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Format-o-</a:t>
            </a:r>
            <a:r>
              <a:rPr lang="en-US" dirty="0" err="1" smtClean="0"/>
              <a:t>matic</a:t>
            </a:r>
            <a:r>
              <a:rPr lang="en-US" dirty="0" smtClean="0"/>
              <a:t>: Example 2</a:t>
            </a:r>
            <a:endParaRPr lang="en-US" dirty="0"/>
          </a:p>
        </p:txBody>
      </p:sp>
      <p:sp>
        <p:nvSpPr>
          <p:cNvPr id="4" name="Rectangle 3"/>
          <p:cNvSpPr/>
          <p:nvPr/>
        </p:nvSpPr>
        <p:spPr>
          <a:xfrm>
            <a:off x="685800" y="1997839"/>
            <a:ext cx="7696200" cy="2031325"/>
          </a:xfrm>
          <a:prstGeom prst="rect">
            <a:avLst/>
          </a:prstGeom>
        </p:spPr>
        <p:txBody>
          <a:bodyPr wrap="square">
            <a:spAutoFit/>
          </a:bodyPr>
          <a:lstStyle/>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b="1" i="1"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formatomatic</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data=</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quartile_fmt</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start=</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lowval</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end=</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highval</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to=quartile,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fmtname</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msrpquartf</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type=N</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60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dirty="0"/>
          </a:p>
        </p:txBody>
      </p:sp>
      <p:sp>
        <p:nvSpPr>
          <p:cNvPr id="5" name="Rectangle 4"/>
          <p:cNvSpPr/>
          <p:nvPr/>
        </p:nvSpPr>
        <p:spPr>
          <a:xfrm>
            <a:off x="685800" y="4029164"/>
            <a:ext cx="7696200" cy="1831271"/>
          </a:xfrm>
          <a:prstGeom prst="rect">
            <a:avLst/>
          </a:prstGeom>
        </p:spPr>
        <p:txBody>
          <a:bodyPr wrap="square">
            <a:spAutoFit/>
          </a:bodyPr>
          <a:lstStyle/>
          <a:p>
            <a:pPr marL="457200" marR="0">
              <a:spcBef>
                <a:spcPts val="0"/>
              </a:spcBef>
              <a:spcAft>
                <a:spcPts val="600"/>
              </a:spcAft>
            </a:pPr>
            <a:r>
              <a:rPr lang="en-US" dirty="0" smtClean="0">
                <a:effectLst/>
                <a:latin typeface="Arial" panose="020B0604020202020204" pitchFamily="34" charset="0"/>
                <a:ea typeface="Times New Roman" panose="02020603050405020304" pitchFamily="18" charset="0"/>
              </a:rPr>
              <a:t> </a:t>
            </a:r>
            <a:endParaRPr lang="en-US"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b="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proc</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b="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means</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data</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sashelp.cars</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  class</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msrp</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var</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mpg_highway</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0"/>
              </a:spcAft>
            </a:pPr>
            <a:r>
              <a:rPr lang="en-US" dirty="0" smtClean="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  format</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msrp</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8080"/>
                </a:solidFill>
                <a:effectLst/>
                <a:latin typeface="Courier New" panose="02070309020205020404" pitchFamily="49" charset="0"/>
                <a:ea typeface="Times New Roman" panose="02020603050405020304" pitchFamily="18" charset="0"/>
                <a:cs typeface="Times New Roman" panose="02020603050405020304" pitchFamily="18" charset="0"/>
              </a:rPr>
              <a:t>msrpquartf</a:t>
            </a:r>
            <a:r>
              <a:rPr lang="en-US" dirty="0" smtClean="0">
                <a:solidFill>
                  <a:srgbClr val="008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spcBef>
                <a:spcPts val="0"/>
              </a:spcBef>
              <a:spcAft>
                <a:spcPts val="600"/>
              </a:spcAft>
            </a:pPr>
            <a:r>
              <a:rPr lang="en-US" dirty="0" smtClea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b="1" dirty="0" smtClean="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run;</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203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Format-o-</a:t>
            </a:r>
            <a:r>
              <a:rPr lang="en-US" dirty="0" err="1" smtClean="0"/>
              <a:t>matic</a:t>
            </a:r>
            <a:r>
              <a:rPr lang="en-US" dirty="0" smtClean="0"/>
              <a:t>: Example 2</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07888696"/>
              </p:ext>
            </p:extLst>
          </p:nvPr>
        </p:nvGraphicFramePr>
        <p:xfrm>
          <a:off x="571503" y="2598420"/>
          <a:ext cx="7886697" cy="1668780"/>
        </p:xfrm>
        <a:graphic>
          <a:graphicData uri="http://schemas.openxmlformats.org/drawingml/2006/table">
            <a:tbl>
              <a:tblPr firstRow="1" firstCol="1" bandRow="1">
                <a:tableStyleId>{5C22544A-7EE6-4342-B048-85BDC9FD1C3A}</a:tableStyleId>
              </a:tblPr>
              <a:tblGrid>
                <a:gridCol w="2019297"/>
                <a:gridCol w="609600"/>
                <a:gridCol w="751116"/>
                <a:gridCol w="1126671"/>
                <a:gridCol w="1126671"/>
                <a:gridCol w="1126671"/>
                <a:gridCol w="1126671"/>
              </a:tblGrid>
              <a:tr h="0">
                <a:tc gridSpan="7">
                  <a:txBody>
                    <a:bodyPr/>
                    <a:lstStyle/>
                    <a:p>
                      <a:pPr marL="0" marR="0" algn="ctr">
                        <a:spcBef>
                          <a:spcPts val="0"/>
                        </a:spcBef>
                        <a:spcAft>
                          <a:spcPts val="0"/>
                        </a:spcAft>
                      </a:pPr>
                      <a:r>
                        <a:rPr lang="en-US" sz="1200" dirty="0">
                          <a:effectLst/>
                        </a:rPr>
                        <a:t>Analysis Variable : </a:t>
                      </a:r>
                      <a:r>
                        <a:rPr lang="en-US" sz="1200" dirty="0" err="1">
                          <a:effectLst/>
                        </a:rPr>
                        <a:t>MPG_Highway</a:t>
                      </a:r>
                      <a:r>
                        <a:rPr lang="en-US" sz="1200" dirty="0">
                          <a:effectLst/>
                        </a:rPr>
                        <a:t> MPG (Highway)</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spcBef>
                          <a:spcPts val="0"/>
                        </a:spcBef>
                        <a:spcAft>
                          <a:spcPts val="0"/>
                        </a:spcAft>
                      </a:pPr>
                      <a:r>
                        <a:rPr lang="en-US" sz="1200">
                          <a:effectLst/>
                        </a:rPr>
                        <a:t>MSRP</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N Obs</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N</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Mean</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Std Dev</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Minimum</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Maximum</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r>
              <a:tr h="0">
                <a:tc>
                  <a:txBody>
                    <a:bodyPr/>
                    <a:lstStyle/>
                    <a:p>
                      <a:pPr marL="0" marR="0">
                        <a:spcBef>
                          <a:spcPts val="0"/>
                        </a:spcBef>
                        <a:spcAft>
                          <a:spcPts val="0"/>
                        </a:spcAft>
                      </a:pPr>
                      <a:r>
                        <a:rPr lang="en-US" sz="1200">
                          <a:effectLst/>
                        </a:rPr>
                        <a:t>MSRP in Bottom Quartile</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dirty="0">
                          <a:effectLst/>
                        </a:rPr>
                        <a:t>107</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107</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31.9252336</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6.4730223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18.0000000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66.0000000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r>
              <a:tr h="0">
                <a:tc>
                  <a:txBody>
                    <a:bodyPr/>
                    <a:lstStyle/>
                    <a:p>
                      <a:pPr marL="0" marR="0">
                        <a:spcBef>
                          <a:spcPts val="0"/>
                        </a:spcBef>
                        <a:spcAft>
                          <a:spcPts val="0"/>
                        </a:spcAft>
                      </a:pPr>
                      <a:r>
                        <a:rPr lang="en-US" sz="1200">
                          <a:effectLst/>
                        </a:rPr>
                        <a:t>MSRP in Second Quartile</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107</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107</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27.2149533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4.7484417</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17.0000000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51.0000000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r>
              <a:tr h="0">
                <a:tc>
                  <a:txBody>
                    <a:bodyPr/>
                    <a:lstStyle/>
                    <a:p>
                      <a:pPr marL="0" marR="0">
                        <a:spcBef>
                          <a:spcPts val="0"/>
                        </a:spcBef>
                        <a:spcAft>
                          <a:spcPts val="0"/>
                        </a:spcAft>
                      </a:pPr>
                      <a:r>
                        <a:rPr lang="en-US" sz="1200">
                          <a:effectLst/>
                        </a:rPr>
                        <a:t>MSRP in Third Quartile</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107</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107</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24.8691589</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3.1863036</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17.0000000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dirty="0">
                          <a:effectLst/>
                        </a:rPr>
                        <a:t>30.0000000</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r>
              <a:tr h="0">
                <a:tc>
                  <a:txBody>
                    <a:bodyPr/>
                    <a:lstStyle/>
                    <a:p>
                      <a:pPr marL="0" marR="0">
                        <a:spcBef>
                          <a:spcPts val="0"/>
                        </a:spcBef>
                        <a:spcAft>
                          <a:spcPts val="0"/>
                        </a:spcAft>
                      </a:pPr>
                      <a:r>
                        <a:rPr lang="en-US" sz="1200">
                          <a:effectLst/>
                        </a:rPr>
                        <a:t>MSRP in Top Quartile</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107</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107</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23.3644860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3.9772763</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a:effectLst/>
                        </a:rPr>
                        <a:t>12.0000000</a:t>
                      </a:r>
                      <a:endParaRPr lang="en-US" sz="90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c>
                  <a:txBody>
                    <a:bodyPr/>
                    <a:lstStyle/>
                    <a:p>
                      <a:pPr marL="0" marR="0" algn="r">
                        <a:spcBef>
                          <a:spcPts val="0"/>
                        </a:spcBef>
                        <a:spcAft>
                          <a:spcPts val="0"/>
                        </a:spcAft>
                      </a:pPr>
                      <a:r>
                        <a:rPr lang="en-US" sz="1200" dirty="0">
                          <a:effectLst/>
                        </a:rPr>
                        <a:t>30.0000000</a:t>
                      </a:r>
                      <a:endParaRPr lang="en-US"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7625" marR="47625" marT="47625" marB="47625"/>
                </a:tc>
              </a:tr>
            </a:tbl>
          </a:graphicData>
        </a:graphic>
      </p:graphicFrame>
    </p:spTree>
    <p:extLst>
      <p:ext uri="{BB962C8B-B14F-4D97-AF65-F5344CB8AC3E}">
        <p14:creationId xmlns:p14="http://schemas.microsoft.com/office/powerpoint/2010/main" val="19075234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 - &amp;quot;&amp;lt;Paper Number&amp;gt; &amp;lt;Paper Title&amp;gt;&amp;quot;&quot;/&gt;&lt;property id=&quot;20307&quot; value=&quot;256&quot;/&gt;&lt;/object&gt;&lt;object type=&quot;3&quot; unique_id=&quot;10004&quot;&gt;&lt;property id=&quot;20148&quot; value=&quot;5&quot;/&gt;&lt;property id=&quot;20300&quot; value=&quot;Slide 2 - &amp;quot;Slide Title&amp;quot;&quot;/&gt;&lt;property id=&quot;20307&quot; value=&quot;257&quot;/&gt;&lt;/object&gt;&lt;/object&gt;&lt;object type=&quot;8&quot; unique_id=&quot;10008&quot;&gt;&lt;/object&gt;&lt;/object&gt;&lt;/database&gt;"/>
  <p:tag name="SECTOMILLISECCONVERTED" val="1"/>
</p:tagLst>
</file>

<file path=ppt/theme/theme1.xml><?xml version="1.0" encoding="utf-8"?>
<a:theme xmlns:a="http://schemas.openxmlformats.org/drawingml/2006/main" name="SESUG2015_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SUG2015_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1778</TotalTime>
  <Words>806</Words>
  <Application>Microsoft Office PowerPoint</Application>
  <PresentationFormat>On-screen Show (4:3)</PresentationFormat>
  <Paragraphs>244</Paragraphs>
  <Slides>12</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Arial Black</vt:lpstr>
      <vt:lpstr>Calibri</vt:lpstr>
      <vt:lpstr>Courier New</vt:lpstr>
      <vt:lpstr>Times New Roman</vt:lpstr>
      <vt:lpstr>SESUG2015_title</vt:lpstr>
      <vt:lpstr>SESUG2015_slide</vt:lpstr>
      <vt:lpstr>CC-134 Format-o-matic:  Using Formats To Merge Data From Multiple Sources</vt:lpstr>
      <vt:lpstr>Format-o-matic: Overview</vt:lpstr>
      <vt:lpstr>Format-o-matic: Macro Definition</vt:lpstr>
      <vt:lpstr>Format-o-matic: Example 1</vt:lpstr>
      <vt:lpstr>Format-o-matic: Example 1</vt:lpstr>
      <vt:lpstr>Format-o-matic: Example 2</vt:lpstr>
      <vt:lpstr>Format-o-matic: Example 2</vt:lpstr>
      <vt:lpstr>Format-o-matic: Example 2</vt:lpstr>
      <vt:lpstr>Format-o-matic: Example 2</vt:lpstr>
      <vt:lpstr>Format-o-matic: Example 2 (a)</vt:lpstr>
      <vt:lpstr>Format-o-matic: Example 2 (a)</vt:lpstr>
      <vt:lpstr>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Bowden Analytics</dc:creator>
  <cp:lastModifiedBy>Joe Matise</cp:lastModifiedBy>
  <cp:revision>32</cp:revision>
  <dcterms:created xsi:type="dcterms:W3CDTF">2014-10-07T02:26:46Z</dcterms:created>
  <dcterms:modified xsi:type="dcterms:W3CDTF">2017-11-06T05:40:22Z</dcterms:modified>
</cp:coreProperties>
</file>