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57" r:id="rId4"/>
    <p:sldId id="258" r:id="rId5"/>
    <p:sldId id="259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6" r:id="rId16"/>
    <p:sldId id="277" r:id="rId17"/>
    <p:sldId id="278" r:id="rId18"/>
    <p:sldId id="281" r:id="rId19"/>
    <p:sldId id="271" r:id="rId20"/>
    <p:sldId id="279" r:id="rId21"/>
    <p:sldId id="272" r:id="rId22"/>
    <p:sldId id="273" r:id="rId23"/>
    <p:sldId id="274" r:id="rId24"/>
    <p:sldId id="275" r:id="rId25"/>
    <p:sldId id="260" r:id="rId26"/>
    <p:sldId id="26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BFE"/>
    <a:srgbClr val="00B0F0"/>
    <a:srgbClr val="FAFA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FFAE-193B-4D29-8B85-C0A9A9D5C21C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E272-608E-42AA-B7CC-DC21F8E99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61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FFAE-193B-4D29-8B85-C0A9A9D5C21C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E272-608E-42AA-B7CC-DC21F8E99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75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FFAE-193B-4D29-8B85-C0A9A9D5C21C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E272-608E-42AA-B7CC-DC21F8E99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39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FFAE-193B-4D29-8B85-C0A9A9D5C21C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E272-608E-42AA-B7CC-DC21F8E99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63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FFAE-193B-4D29-8B85-C0A9A9D5C21C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E272-608E-42AA-B7CC-DC21F8E99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47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FFAE-193B-4D29-8B85-C0A9A9D5C21C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E272-608E-42AA-B7CC-DC21F8E99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78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FFAE-193B-4D29-8B85-C0A9A9D5C21C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E272-608E-42AA-B7CC-DC21F8E99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74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FFAE-193B-4D29-8B85-C0A9A9D5C21C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E272-608E-42AA-B7CC-DC21F8E99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62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FFAE-193B-4D29-8B85-C0A9A9D5C21C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E272-608E-42AA-B7CC-DC21F8E99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6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FFAE-193B-4D29-8B85-C0A9A9D5C21C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E272-608E-42AA-B7CC-DC21F8E99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0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FFAE-193B-4D29-8B85-C0A9A9D5C21C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E272-608E-42AA-B7CC-DC21F8E99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96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7FFAE-193B-4D29-8B85-C0A9A9D5C21C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DE272-608E-42AA-B7CC-DC21F8E99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52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store/books/categories/usage-and-reference/introduction-to-regular-expressions-in-sas-/prodBK_67098_en.html" TargetMode="External"/><Relationship Id="rId2" Type="http://schemas.openxmlformats.org/officeDocument/2006/relationships/hyperlink" Target="http://support.sas.com/rnd/base/datastep/perl_regexp/regexp-tip-sheet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egexbuddy.com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mailto:matise-joe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Regular Expressions for SAS® Users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Joe Matise, Data Services, </a:t>
            </a:r>
          </a:p>
          <a:p>
            <a:r>
              <a:rPr lang="en-US" dirty="0" smtClean="0"/>
              <a:t>NORC at the University of Chicago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3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 Basic Functions: PRXCHANGE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Preceded regular expression with “s” (“Substitute”)</a:t>
            </a:r>
          </a:p>
          <a:p>
            <a:r>
              <a:rPr lang="en-US" dirty="0" smtClean="0"/>
              <a:t>Include additional section between regular expression delimiters to indicate what changes should be made</a:t>
            </a:r>
          </a:p>
          <a:p>
            <a:r>
              <a:rPr lang="en-US" dirty="0" smtClean="0"/>
              <a:t>Use </a:t>
            </a:r>
            <a:r>
              <a:rPr lang="en-US" dirty="0">
                <a:solidFill>
                  <a:srgbClr val="800080"/>
                </a:solidFill>
                <a:latin typeface="Courier New"/>
              </a:rPr>
              <a:t>\1</a:t>
            </a:r>
            <a:r>
              <a:rPr lang="en-US" dirty="0" smtClean="0"/>
              <a:t> for capture groups</a:t>
            </a:r>
          </a:p>
          <a:p>
            <a:r>
              <a:rPr lang="en-US" dirty="0" smtClean="0"/>
              <a:t>Includes argument for number of matches to replace; -1 = all matches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7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PRXCHANGE Example: </a:t>
            </a:r>
            <a:br>
              <a:rPr lang="en-US" dirty="0" smtClean="0"/>
            </a:br>
            <a:r>
              <a:rPr lang="en-US" dirty="0" smtClean="0"/>
              <a:t>Add / to lines mid-sentence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43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80"/>
                </a:solidFill>
                <a:latin typeface="Courier New"/>
              </a:rPr>
              <a:t>data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changed;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ourier New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for_match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ourier New"/>
              </a:rPr>
              <a:t>length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str_change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$</a:t>
            </a:r>
            <a:r>
              <a:rPr lang="en-US" sz="2000" b="1" dirty="0">
                <a:solidFill>
                  <a:srgbClr val="008080"/>
                </a:solidFill>
                <a:latin typeface="Courier New"/>
              </a:rPr>
              <a:t>100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rx_chg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prxparse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000" dirty="0">
                <a:solidFill>
                  <a:srgbClr val="800080"/>
                </a:solidFill>
                <a:latin typeface="Courier New"/>
              </a:rPr>
              <a:t>'s~([^.])$~\1 /~</a:t>
            </a:r>
            <a:r>
              <a:rPr lang="en-US" sz="2000" dirty="0" err="1">
                <a:solidFill>
                  <a:srgbClr val="800080"/>
                </a:solidFill>
                <a:latin typeface="Courier New"/>
              </a:rPr>
              <a:t>ios</a:t>
            </a:r>
            <a:r>
              <a:rPr lang="en-US" sz="2000" dirty="0">
                <a:solidFill>
                  <a:srgbClr val="800080"/>
                </a:solidFill>
                <a:latin typeface="Courier New"/>
              </a:rPr>
              <a:t>'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rc_chg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prxmatch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rx_chg,trim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str_match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));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str_change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prxchange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(rx_chg,-</a:t>
            </a:r>
            <a:r>
              <a:rPr lang="en-US" sz="2000" b="1" dirty="0">
                <a:solidFill>
                  <a:srgbClr val="008080"/>
                </a:solidFill>
                <a:latin typeface="Courier New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,trim(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str_match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));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0"/>
                </a:solidFill>
                <a:latin typeface="Courier New"/>
              </a:rPr>
              <a:t>run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0677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09600" y="5908101"/>
            <a:ext cx="609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/>
              </a:rPr>
              <a:t>rx_chg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prxparse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800080"/>
                </a:solidFill>
                <a:latin typeface="Courier New"/>
              </a:rPr>
              <a:t>'s~([^.])$~\1 /~</a:t>
            </a:r>
            <a:r>
              <a:rPr lang="en-US" dirty="0" err="1">
                <a:solidFill>
                  <a:srgbClr val="800080"/>
                </a:solidFill>
                <a:latin typeface="Courier New"/>
              </a:rPr>
              <a:t>ios</a:t>
            </a:r>
            <a:r>
              <a:rPr lang="en-US" dirty="0">
                <a:solidFill>
                  <a:srgbClr val="800080"/>
                </a:solidFill>
                <a:latin typeface="Courier New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09600" y="6261255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/>
              </a:rPr>
              <a:t>str_change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prxchange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(rx_chg,-</a:t>
            </a:r>
            <a:r>
              <a:rPr lang="en-US" b="1" dirty="0">
                <a:solidFill>
                  <a:srgbClr val="008080"/>
                </a:solidFill>
                <a:latin typeface="Courier New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,trim(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str_match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));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PRXCHANGE Example Output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89872"/>
              </p:ext>
            </p:extLst>
          </p:nvPr>
        </p:nvGraphicFramePr>
        <p:xfrm>
          <a:off x="457200" y="1979136"/>
          <a:ext cx="8229600" cy="3768090"/>
        </p:xfrm>
        <a:graphic>
          <a:graphicData uri="http://schemas.openxmlformats.org/drawingml/2006/table">
            <a:tbl>
              <a:tblPr/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Obs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str_match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str_change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rx_chg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rc_chg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Twas brillig, and the slithely toves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Twas brillig, and the slithely toves /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36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Did gyre and gimble in the wabe: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Did gyre and gimble in the wabe: /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All mimsy were the borogroves,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All mimsy were the borogroves, /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And the mome raths outgrabe.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And the mome raths outgrabe.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648258"/>
              </p:ext>
            </p:extLst>
          </p:nvPr>
        </p:nvGraphicFramePr>
        <p:xfrm>
          <a:off x="457200" y="1981200"/>
          <a:ext cx="8229600" cy="3768090"/>
        </p:xfrm>
        <a:graphic>
          <a:graphicData uri="http://schemas.openxmlformats.org/drawingml/2006/table">
            <a:tbl>
              <a:tblPr/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Obs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str_match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str_change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rx_chg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rc_chg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Twas brillig, and the slithely toves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Twas brillig, and the slithely toves /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36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Did gyre and gimble in the wabe: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Did gyre and gimble in the wabe: /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All mimsy were the borogroves,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All mimsy were the borogroves, /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And the mome raths outgrabe.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And the </a:t>
                      </a:r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mome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raths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outgrabe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.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564063"/>
              </p:ext>
            </p:extLst>
          </p:nvPr>
        </p:nvGraphicFramePr>
        <p:xfrm>
          <a:off x="457200" y="1981200"/>
          <a:ext cx="8229600" cy="3768090"/>
        </p:xfrm>
        <a:graphic>
          <a:graphicData uri="http://schemas.openxmlformats.org/drawingml/2006/table">
            <a:tbl>
              <a:tblPr/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Obs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str_match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str_change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rx_chg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rc_chg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Twas brillig, and the slithely toves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Twas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brillig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, and the </a:t>
                      </a:r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slithely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toves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/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36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Did gyre and gimble in the wabe: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Did gyre and </a:t>
                      </a:r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gimble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in the </a:t>
                      </a:r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wabe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: /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All </a:t>
                      </a:r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mimsy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were the </a:t>
                      </a:r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borogroves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,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All </a:t>
                      </a:r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mimsy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were the </a:t>
                      </a:r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borogroves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, /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B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And the </a:t>
                      </a:r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mome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raths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outgrabe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.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B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And the </a:t>
                      </a:r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mome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raths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outgrabe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.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B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B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09600" y="6260068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/>
              </a:rPr>
              <a:t>rc_chg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prxmatch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rx_chg,trim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str_match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" y="5908101"/>
            <a:ext cx="8305800" cy="797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0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8" grpId="0"/>
      <p:bldP spid="8" grpId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Basic Functions: PRXPOSN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Used to extract capturing groups from text</a:t>
            </a:r>
          </a:p>
          <a:p>
            <a:pPr lvl="1"/>
            <a:r>
              <a:rPr lang="en-US" dirty="0" smtClean="0"/>
              <a:t>Capturing groups are identified by parentheses ( )</a:t>
            </a:r>
          </a:p>
          <a:p>
            <a:r>
              <a:rPr lang="en-US" dirty="0" smtClean="0"/>
              <a:t>Can be used to iterate through text</a:t>
            </a:r>
          </a:p>
          <a:p>
            <a:r>
              <a:rPr lang="en-US" dirty="0" smtClean="0"/>
              <a:t>Cannot be used on its own; must follow successful PRXMATCH</a:t>
            </a:r>
          </a:p>
          <a:p>
            <a:r>
              <a:rPr lang="en-US" dirty="0" smtClean="0"/>
              <a:t>Syntax:</a:t>
            </a:r>
          </a:p>
          <a:p>
            <a:pPr marL="457200" lvl="1" indent="0">
              <a:buNone/>
            </a:pPr>
            <a:r>
              <a:rPr lang="en-US" i="1" dirty="0" smtClean="0"/>
              <a:t>Following a successful PRXMATCH (must check)</a:t>
            </a:r>
          </a:p>
          <a:p>
            <a:pPr lvl="1"/>
            <a:r>
              <a:rPr lang="en-US" dirty="0" smtClean="0"/>
              <a:t>[character </a:t>
            </a:r>
            <a:r>
              <a:rPr lang="en-US" dirty="0" err="1" smtClean="0"/>
              <a:t>var</a:t>
            </a:r>
            <a:r>
              <a:rPr lang="en-US" dirty="0" smtClean="0"/>
              <a:t>] </a:t>
            </a:r>
            <a:r>
              <a:rPr lang="en-US" dirty="0"/>
              <a:t>= </a:t>
            </a:r>
            <a:r>
              <a:rPr lang="en-US" dirty="0" err="1" smtClean="0"/>
              <a:t>prxposn</a:t>
            </a:r>
            <a:r>
              <a:rPr lang="en-US" dirty="0" smtClean="0"/>
              <a:t>(regex </a:t>
            </a:r>
            <a:r>
              <a:rPr lang="en-US" dirty="0"/>
              <a:t>ID, </a:t>
            </a:r>
            <a:r>
              <a:rPr lang="en-US" dirty="0" smtClean="0"/>
              <a:t>capture buffer number, </a:t>
            </a:r>
            <a:r>
              <a:rPr lang="en-US" dirty="0"/>
              <a:t>string to match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[character </a:t>
            </a:r>
            <a:r>
              <a:rPr lang="en-US" dirty="0" err="1" smtClean="0"/>
              <a:t>var</a:t>
            </a:r>
            <a:r>
              <a:rPr lang="en-US" dirty="0" smtClean="0"/>
              <a:t>] = </a:t>
            </a:r>
            <a:r>
              <a:rPr lang="en-US" dirty="0" err="1" smtClean="0"/>
              <a:t>prxposn</a:t>
            </a:r>
            <a:r>
              <a:rPr lang="en-US" dirty="0" smtClean="0"/>
              <a:t>(regular expression, capture buffer number, string to match)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835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PRXPOSN Example: </a:t>
            </a:r>
            <a:br>
              <a:rPr lang="en-US" dirty="0" smtClean="0"/>
            </a:br>
            <a:r>
              <a:rPr lang="en-US" dirty="0" smtClean="0"/>
              <a:t>Find word before comma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0"/>
                </a:solidFill>
                <a:latin typeface="Courier New"/>
              </a:rPr>
              <a:t>data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commatext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ourier New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for_match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ourier New"/>
              </a:rPr>
              <a:t>length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commatext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$</a:t>
            </a:r>
            <a:r>
              <a:rPr lang="en-US" sz="2000" b="1" dirty="0">
                <a:solidFill>
                  <a:srgbClr val="008080"/>
                </a:solidFill>
                <a:latin typeface="Courier New"/>
              </a:rPr>
              <a:t>50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rx_buff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prxparse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000" dirty="0">
                <a:solidFill>
                  <a:srgbClr val="800080"/>
                </a:solidFill>
                <a:latin typeface="Courier New"/>
              </a:rPr>
              <a:t>'~\b([^ </a:t>
            </a:r>
            <a:r>
              <a:rPr lang="en-US" sz="2000" dirty="0" smtClean="0">
                <a:solidFill>
                  <a:srgbClr val="800080"/>
                </a:solidFill>
                <a:latin typeface="Courier New"/>
              </a:rPr>
              <a:t>]*),~</a:t>
            </a:r>
            <a:r>
              <a:rPr lang="en-US" sz="2000" dirty="0" err="1">
                <a:solidFill>
                  <a:srgbClr val="800080"/>
                </a:solidFill>
                <a:latin typeface="Courier New"/>
              </a:rPr>
              <a:t>ios</a:t>
            </a:r>
            <a:r>
              <a:rPr lang="en-US" sz="2000" dirty="0">
                <a:solidFill>
                  <a:srgbClr val="800080"/>
                </a:solidFill>
                <a:latin typeface="Courier New"/>
              </a:rPr>
              <a:t>'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rc_buff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prxmatch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rx_buff,str_match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rc_buff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&gt; </a:t>
            </a:r>
            <a:r>
              <a:rPr lang="en-US" sz="2000" b="1" dirty="0">
                <a:solidFill>
                  <a:srgbClr val="008080"/>
                </a:solidFill>
                <a:latin typeface="Courier New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 New"/>
              </a:rPr>
              <a:t>then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commatext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urier New"/>
              </a:rPr>
              <a:t>prxposn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(rx_buff,</a:t>
            </a:r>
            <a:r>
              <a:rPr lang="en-US" sz="2000" b="1" dirty="0">
                <a:solidFill>
                  <a:srgbClr val="008080"/>
                </a:solidFill>
                <a:latin typeface="Courier New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,str_match);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0"/>
                </a:solidFill>
                <a:latin typeface="Courier New"/>
              </a:rPr>
              <a:t>run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016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57200" y="5498069"/>
            <a:ext cx="8305800" cy="1207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PRXPOSN Example Output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806056"/>
              </p:ext>
            </p:extLst>
          </p:nvPr>
        </p:nvGraphicFramePr>
        <p:xfrm>
          <a:off x="457200" y="1524000"/>
          <a:ext cx="8229600" cy="3768090"/>
        </p:xfrm>
        <a:graphic>
          <a:graphicData uri="http://schemas.openxmlformats.org/drawingml/2006/table">
            <a:tbl>
              <a:tblPr/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Obs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str_match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commatext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rx_buff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rc_buff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Twas brillig, and the slithely toves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brillig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Did gyre and gimble in the wabe: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All mimsy were the borogroves,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borogroves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And the mome raths outgrabe.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200" y="19796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0784" tIns="45720" rIns="50784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52600" y="5498068"/>
            <a:ext cx="563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/>
              </a:rPr>
              <a:t>rx_buff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prxparse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800080"/>
                </a:solidFill>
                <a:latin typeface="Courier New"/>
              </a:rPr>
              <a:t>'~\b([^ ]*),~</a:t>
            </a:r>
            <a:r>
              <a:rPr lang="en-US" dirty="0" err="1">
                <a:solidFill>
                  <a:srgbClr val="800080"/>
                </a:solidFill>
                <a:latin typeface="Courier New"/>
              </a:rPr>
              <a:t>ios</a:t>
            </a:r>
            <a:r>
              <a:rPr lang="en-US" dirty="0">
                <a:solidFill>
                  <a:srgbClr val="800080"/>
                </a:solidFill>
                <a:latin typeface="Courier New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);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52600" y="6031468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/>
              </a:rPr>
              <a:t>rc_buff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prxmatch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rx_buff,str_match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);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088967"/>
              </p:ext>
            </p:extLst>
          </p:nvPr>
        </p:nvGraphicFramePr>
        <p:xfrm>
          <a:off x="457200" y="1524000"/>
          <a:ext cx="8229600" cy="3768090"/>
        </p:xfrm>
        <a:graphic>
          <a:graphicData uri="http://schemas.openxmlformats.org/drawingml/2006/table">
            <a:tbl>
              <a:tblPr/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Obs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str_match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commatext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rx_buff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rc_buff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Twas brillig, and the slithely toves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brillig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Did gyre and gimble in the wabe: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All mimsy were the borogroves,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borogroves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And the mome raths outgrabe.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652411"/>
              </p:ext>
            </p:extLst>
          </p:nvPr>
        </p:nvGraphicFramePr>
        <p:xfrm>
          <a:off x="457200" y="1524000"/>
          <a:ext cx="8229600" cy="3768090"/>
        </p:xfrm>
        <a:graphic>
          <a:graphicData uri="http://schemas.openxmlformats.org/drawingml/2006/table">
            <a:tbl>
              <a:tblPr/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Obs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str_match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commatext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rx_buff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rc_buff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Twas brillig, and the slithely toves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brillig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Did gyre and gimble in the wabe: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All mimsy were the borogroves,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borogroves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And the mome raths outgrabe.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752600" y="6031468"/>
            <a:ext cx="678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/>
              </a:rPr>
              <a:t>commatext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prxposn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(rx_buff,</a:t>
            </a:r>
            <a:r>
              <a:rPr lang="en-US" b="1" dirty="0">
                <a:solidFill>
                  <a:srgbClr val="008080"/>
                </a:solidFill>
                <a:latin typeface="Courier New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,str_match);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29200" y="5569526"/>
            <a:ext cx="838200" cy="297873"/>
          </a:xfrm>
          <a:prstGeom prst="rect">
            <a:avLst/>
          </a:prstGeom>
          <a:solidFill>
            <a:srgbClr val="00B0F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708564" y="1948440"/>
            <a:ext cx="543791" cy="304800"/>
          </a:xfrm>
          <a:prstGeom prst="rect">
            <a:avLst/>
          </a:prstGeom>
          <a:solidFill>
            <a:srgbClr val="00B0F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164773" y="4298373"/>
            <a:ext cx="1139536" cy="304800"/>
          </a:xfrm>
          <a:prstGeom prst="rect">
            <a:avLst/>
          </a:prstGeom>
          <a:solidFill>
            <a:srgbClr val="00B0F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67401" y="5564476"/>
            <a:ext cx="152400" cy="304800"/>
          </a:xfrm>
          <a:prstGeom prst="rect">
            <a:avLst/>
          </a:prstGeom>
          <a:solidFill>
            <a:srgbClr val="7030A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252355" y="1948440"/>
            <a:ext cx="152400" cy="304800"/>
          </a:xfrm>
          <a:prstGeom prst="rect">
            <a:avLst/>
          </a:prstGeom>
          <a:solidFill>
            <a:srgbClr val="7030A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304309" y="4298373"/>
            <a:ext cx="152400" cy="304800"/>
          </a:xfrm>
          <a:prstGeom prst="rect">
            <a:avLst/>
          </a:prstGeom>
          <a:solidFill>
            <a:srgbClr val="7030A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5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8" grpId="0"/>
      <p:bldP spid="9" grpId="0"/>
      <p:bldP spid="9" grpId="1"/>
      <p:bldP spid="10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You have a list of e-mail addresses, except they have “ AT “ and “ DOT ” instead of “@” and “.” in them.  Change them to real e-mail addresses.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00200" y="3048000"/>
            <a:ext cx="5486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urier New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have;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length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email $</a:t>
            </a:r>
            <a:r>
              <a:rPr lang="en-US" b="1" dirty="0">
                <a:solidFill>
                  <a:srgbClr val="008080"/>
                </a:solidFill>
                <a:latin typeface="Courier New"/>
              </a:rPr>
              <a:t>100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email $ &amp;;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urier New"/>
              </a:rPr>
              <a:t>datalines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abc123 at example dot com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/>
              </a:rPr>
              <a:t>myemail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AT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gmail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DOT com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/>
              </a:rPr>
              <a:t>myaddrNOSPAM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at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gmail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dot com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/>
              </a:rPr>
              <a:t>incoming_mail+addr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AT gmail.com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;;;;</a:t>
            </a:r>
          </a:p>
          <a:p>
            <a:r>
              <a:rPr lang="en-US" b="1" dirty="0">
                <a:solidFill>
                  <a:srgbClr val="000080"/>
                </a:solidFill>
                <a:latin typeface="Courier New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83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 Solution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752600"/>
            <a:ext cx="8229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data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want;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have;</a:t>
            </a:r>
          </a:p>
          <a:p>
            <a:r>
              <a:rPr lang="da-DK" dirty="0">
                <a:solidFill>
                  <a:srgbClr val="000000"/>
                </a:solidFill>
                <a:latin typeface="Courier New"/>
              </a:rPr>
              <a:t>  rx_at  = prxparse(</a:t>
            </a:r>
            <a:r>
              <a:rPr lang="da-DK" dirty="0">
                <a:solidFill>
                  <a:srgbClr val="800080"/>
                </a:solidFill>
                <a:latin typeface="Courier New"/>
              </a:rPr>
              <a:t>'s~(.*?) at (.*?)~\1\@\2~ios'</a:t>
            </a:r>
            <a:r>
              <a:rPr lang="da-DK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rx_dot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prxparse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800080"/>
                </a:solidFill>
                <a:latin typeface="Courier New"/>
              </a:rPr>
              <a:t>'s~(.*?) dot (.*?)~\1.\2~ios'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email_fixed_1 =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prxchange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(rx_at,</a:t>
            </a:r>
            <a:r>
              <a:rPr lang="en-US" b="1" dirty="0">
                <a:solidFill>
                  <a:srgbClr val="008080"/>
                </a:solidFill>
                <a:latin typeface="Courier New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,email);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email_fixed_2 =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prxchange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(rx_dot,</a:t>
            </a:r>
            <a:r>
              <a:rPr lang="en-US" b="1" dirty="0">
                <a:solidFill>
                  <a:srgbClr val="008080"/>
                </a:solidFill>
                <a:latin typeface="Courier New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,email_fixed_1);</a:t>
            </a:r>
          </a:p>
          <a:p>
            <a:r>
              <a:rPr lang="en-US" b="1" dirty="0">
                <a:solidFill>
                  <a:srgbClr val="000080"/>
                </a:solidFill>
                <a:latin typeface="Courier New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02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 </a:t>
            </a:r>
            <a:r>
              <a:rPr lang="en-US" dirty="0" smtClean="0"/>
              <a:t>Solution Output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710984"/>
              </p:ext>
            </p:extLst>
          </p:nvPr>
        </p:nvGraphicFramePr>
        <p:xfrm>
          <a:off x="228600" y="1417635"/>
          <a:ext cx="8686799" cy="4525965"/>
        </p:xfrm>
        <a:graphic>
          <a:graphicData uri="http://schemas.openxmlformats.org/drawingml/2006/table">
            <a:tbl>
              <a:tblPr/>
              <a:tblGrid>
                <a:gridCol w="2639023"/>
                <a:gridCol w="2847377"/>
                <a:gridCol w="3200399"/>
              </a:tblGrid>
              <a:tr h="634762">
                <a:tc>
                  <a:txBody>
                    <a:bodyPr/>
                    <a:lstStyle/>
                    <a:p>
                      <a:pPr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email</a:t>
                      </a:r>
                    </a:p>
                  </a:txBody>
                  <a:tcPr marL="46950" marR="46950" marT="46950" marB="4695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email_fixed_1</a:t>
                      </a:r>
                    </a:p>
                  </a:txBody>
                  <a:tcPr marL="46950" marR="46950" marT="46950" marB="4695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email_fixed_2</a:t>
                      </a:r>
                    </a:p>
                  </a:txBody>
                  <a:tcPr marL="46950" marR="46950" marT="46950" marB="4695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905193">
                <a:tc>
                  <a:txBody>
                    <a:bodyPr/>
                    <a:lstStyle/>
                    <a:p>
                      <a:pPr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abc123 at example dot com</a:t>
                      </a:r>
                    </a:p>
                  </a:txBody>
                  <a:tcPr marL="46950" marR="46950" marT="46950" marB="4695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abc123@example dot com</a:t>
                      </a:r>
                    </a:p>
                  </a:txBody>
                  <a:tcPr marL="46950" marR="46950" marT="46950" marB="4695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abc123@example.com</a:t>
                      </a:r>
                    </a:p>
                  </a:txBody>
                  <a:tcPr marL="46950" marR="46950" marT="46950" marB="4695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905193">
                <a:tc>
                  <a:txBody>
                    <a:bodyPr/>
                    <a:lstStyle/>
                    <a:p>
                      <a:pPr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myemail AT gmail DOT com</a:t>
                      </a:r>
                    </a:p>
                  </a:txBody>
                  <a:tcPr marL="46950" marR="46950" marT="46950" marB="4695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myemail@gmail DOT com</a:t>
                      </a:r>
                    </a:p>
                  </a:txBody>
                  <a:tcPr marL="46950" marR="46950" marT="46950" marB="4695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myemail@gmail.com</a:t>
                      </a:r>
                    </a:p>
                  </a:txBody>
                  <a:tcPr marL="46950" marR="46950" marT="46950" marB="4695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1175624">
                <a:tc>
                  <a:txBody>
                    <a:bodyPr/>
                    <a:lstStyle/>
                    <a:p>
                      <a:pPr fontAlgn="t"/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myaddrNOSPAM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at 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gmail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dot com</a:t>
                      </a:r>
                    </a:p>
                  </a:txBody>
                  <a:tcPr marL="46950" marR="46950" marT="46950" marB="4695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myaddrNOSPAM@gmail dot com</a:t>
                      </a:r>
                    </a:p>
                  </a:txBody>
                  <a:tcPr marL="46950" marR="46950" marT="46950" marB="4695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myaddrNOSPAM@gmail.com</a:t>
                      </a:r>
                    </a:p>
                  </a:txBody>
                  <a:tcPr marL="46950" marR="46950" marT="46950" marB="4695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905193">
                <a:tc>
                  <a:txBody>
                    <a:bodyPr/>
                    <a:lstStyle/>
                    <a:p>
                      <a:pPr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incoming_mail+addr AT gmail.com</a:t>
                      </a:r>
                    </a:p>
                  </a:txBody>
                  <a:tcPr marL="46950" marR="46950" marT="46950" marB="4695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incoming_mail+addr@gmail.com</a:t>
                      </a:r>
                    </a:p>
                  </a:txBody>
                  <a:tcPr marL="46950" marR="46950" marT="46950" marB="4695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incoming_mail+addr@gmail.com</a:t>
                      </a:r>
                    </a:p>
                  </a:txBody>
                  <a:tcPr marL="46950" marR="46950" marT="46950" marB="4695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286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CALL 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Most PRX functions have a matching CALL routine</a:t>
            </a:r>
          </a:p>
          <a:p>
            <a:pPr lvl="1"/>
            <a:r>
              <a:rPr lang="en-US" dirty="0" smtClean="0"/>
              <a:t>PRXPARSE  and PRXMATCH in particular</a:t>
            </a:r>
          </a:p>
          <a:p>
            <a:r>
              <a:rPr lang="en-US" dirty="0" smtClean="0"/>
              <a:t>CALL routine will often give more information (can return multiple values)</a:t>
            </a:r>
          </a:p>
          <a:p>
            <a:r>
              <a:rPr lang="en-US" dirty="0" smtClean="0"/>
              <a:t>Function often is easiest way to get just that one piece of information</a:t>
            </a:r>
          </a:p>
          <a:p>
            <a:r>
              <a:rPr lang="en-US" dirty="0" smtClean="0"/>
              <a:t>Some PRX call routines do not have function equivalents</a:t>
            </a:r>
          </a:p>
          <a:p>
            <a:pPr lvl="1"/>
            <a:r>
              <a:rPr lang="en-US" dirty="0" smtClean="0"/>
              <a:t>CALL PRXNEXT in particular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3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 for SAS®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Differences from other implementations</a:t>
            </a:r>
          </a:p>
          <a:p>
            <a:r>
              <a:rPr lang="en-US" dirty="0" smtClean="0"/>
              <a:t>Basic Functions</a:t>
            </a:r>
          </a:p>
          <a:p>
            <a:pPr lvl="1"/>
            <a:r>
              <a:rPr lang="en-US" dirty="0" smtClean="0"/>
              <a:t>PRXPARSE</a:t>
            </a:r>
          </a:p>
          <a:p>
            <a:pPr lvl="1"/>
            <a:r>
              <a:rPr lang="en-US" dirty="0" smtClean="0"/>
              <a:t>PRXMATCH</a:t>
            </a:r>
          </a:p>
          <a:p>
            <a:pPr lvl="1"/>
            <a:r>
              <a:rPr lang="en-US" dirty="0" smtClean="0"/>
              <a:t>PRXCHANGE</a:t>
            </a:r>
          </a:p>
          <a:p>
            <a:pPr lvl="1"/>
            <a:r>
              <a:rPr lang="en-US" dirty="0" smtClean="0"/>
              <a:t>PRXPOSN</a:t>
            </a:r>
          </a:p>
          <a:p>
            <a:r>
              <a:rPr lang="en-US" dirty="0" smtClean="0"/>
              <a:t>Call Routines</a:t>
            </a:r>
          </a:p>
          <a:p>
            <a:pPr lvl="1"/>
            <a:r>
              <a:rPr lang="en-US" dirty="0" smtClean="0"/>
              <a:t>CALL PRXNEXT</a:t>
            </a:r>
          </a:p>
          <a:p>
            <a:r>
              <a:rPr lang="en-US" dirty="0" smtClean="0"/>
              <a:t>Resources</a:t>
            </a:r>
          </a:p>
          <a:p>
            <a:pPr lvl="1"/>
            <a:r>
              <a:rPr lang="en-US" dirty="0" smtClean="0"/>
              <a:t>Books</a:t>
            </a:r>
          </a:p>
          <a:p>
            <a:pPr lvl="1"/>
            <a:r>
              <a:rPr lang="en-US" dirty="0" smtClean="0"/>
              <a:t>On the 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47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 Alternate Solution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551087"/>
            <a:ext cx="8229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urier New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have;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length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email $</a:t>
            </a:r>
            <a:r>
              <a:rPr lang="en-US" b="1" dirty="0">
                <a:solidFill>
                  <a:srgbClr val="008080"/>
                </a:solidFill>
                <a:latin typeface="Courier New"/>
              </a:rPr>
              <a:t>100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email $ &amp;;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urier New"/>
              </a:rPr>
              <a:t>datalines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abc123 at example dot com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/>
              </a:rPr>
              <a:t>myemail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AT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gmail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DOT com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/>
              </a:rPr>
              <a:t>myaddrNOSPAM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at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gmail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dot com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/>
              </a:rPr>
              <a:t>incoming_mail+addr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AT gmail.com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;;;;</a:t>
            </a:r>
          </a:p>
          <a:p>
            <a:r>
              <a:rPr lang="en-US" b="1" dirty="0">
                <a:solidFill>
                  <a:srgbClr val="000080"/>
                </a:solidFill>
                <a:latin typeface="Courier New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urier New"/>
            </a:endParaRPr>
          </a:p>
          <a:p>
            <a:r>
              <a:rPr lang="en-US" b="1" dirty="0">
                <a:solidFill>
                  <a:srgbClr val="000080"/>
                </a:solidFill>
                <a:latin typeface="Courier New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want;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have;</a:t>
            </a:r>
          </a:p>
          <a:p>
            <a:r>
              <a:rPr lang="da-DK" dirty="0">
                <a:solidFill>
                  <a:srgbClr val="000000"/>
                </a:solidFill>
                <a:latin typeface="Courier New"/>
              </a:rPr>
              <a:t>  rx_at  = prxparse(</a:t>
            </a:r>
            <a:r>
              <a:rPr lang="da-DK" dirty="0">
                <a:solidFill>
                  <a:srgbClr val="800080"/>
                </a:solidFill>
                <a:latin typeface="Courier New"/>
              </a:rPr>
              <a:t>'s~(.*?) at (.*?)~\1\@\2~ios'</a:t>
            </a:r>
            <a:r>
              <a:rPr lang="da-DK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rx_dot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prxparse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800080"/>
                </a:solidFill>
                <a:latin typeface="Courier New"/>
              </a:rPr>
              <a:t>'s~(.*?) dot (.*?)~\1.\2~ios'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call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prxchange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(rx_at,</a:t>
            </a:r>
            <a:r>
              <a:rPr lang="en-US" b="1" dirty="0">
                <a:solidFill>
                  <a:srgbClr val="008080"/>
                </a:solidFill>
                <a:latin typeface="Courier New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,email);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call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prxchange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(rx_dot,</a:t>
            </a:r>
            <a:r>
              <a:rPr lang="en-US" b="1" dirty="0">
                <a:solidFill>
                  <a:srgbClr val="008080"/>
                </a:solidFill>
                <a:latin typeface="Courier New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,email);</a:t>
            </a:r>
          </a:p>
          <a:p>
            <a:r>
              <a:rPr lang="en-US" b="1" dirty="0">
                <a:solidFill>
                  <a:srgbClr val="000080"/>
                </a:solidFill>
                <a:latin typeface="Courier New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77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Basic Call Routines: PRXNEXT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CALL PRXNEXT is the CALL version of PRXMATCH</a:t>
            </a:r>
          </a:p>
          <a:p>
            <a:r>
              <a:rPr lang="en-US" dirty="0" smtClean="0"/>
              <a:t>Performs a match similar to PRXMATCH, but returns the position AND length of the match, and takes START and STOP options</a:t>
            </a:r>
          </a:p>
          <a:p>
            <a:r>
              <a:rPr lang="en-US" dirty="0" smtClean="0"/>
              <a:t>Must be preceded by PRXPARSE – cannot take regex argument directly as string</a:t>
            </a:r>
          </a:p>
          <a:p>
            <a:r>
              <a:rPr lang="en-US" dirty="0" smtClean="0"/>
              <a:t>Syntax:</a:t>
            </a:r>
          </a:p>
          <a:p>
            <a:pPr lvl="1"/>
            <a:r>
              <a:rPr lang="en-US" dirty="0" smtClean="0"/>
              <a:t>call </a:t>
            </a:r>
            <a:r>
              <a:rPr lang="en-US" dirty="0" err="1" smtClean="0"/>
              <a:t>prxnext</a:t>
            </a:r>
            <a:r>
              <a:rPr lang="en-US" dirty="0" smtClean="0"/>
              <a:t>(regex ID, start, stop, string to match, position, length)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24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 Basic Call Routines: PRXNEXT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837"/>
            <a:ext cx="8229600" cy="3687763"/>
          </a:xfrm>
        </p:spPr>
        <p:txBody>
          <a:bodyPr/>
          <a:lstStyle/>
          <a:p>
            <a:r>
              <a:rPr lang="en-US" dirty="0"/>
              <a:t>Start and stop should be populated ahead, position and length can be new </a:t>
            </a:r>
            <a:r>
              <a:rPr lang="en-US" dirty="0" smtClean="0"/>
              <a:t>variables</a:t>
            </a:r>
          </a:p>
          <a:p>
            <a:r>
              <a:rPr lang="en-US" dirty="0" smtClean="0"/>
              <a:t>Start is often 1 (to start at beginning), Stop can be -1 (to stop at last nonblank character)</a:t>
            </a:r>
            <a:endParaRPr lang="en-US" dirty="0"/>
          </a:p>
          <a:p>
            <a:r>
              <a:rPr lang="en-US" dirty="0"/>
              <a:t>Position and Length will be 0 for a failed </a:t>
            </a:r>
            <a:r>
              <a:rPr lang="en-US" dirty="0" smtClean="0"/>
              <a:t>match (similar to </a:t>
            </a:r>
            <a:r>
              <a:rPr lang="en-US" dirty="0" err="1" smtClean="0"/>
              <a:t>rc</a:t>
            </a:r>
            <a:r>
              <a:rPr lang="en-US" dirty="0" smtClean="0"/>
              <a:t> for PRXMATCH)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3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CALL PRXNEXT Example:</a:t>
            </a:r>
            <a:br>
              <a:rPr lang="en-US" dirty="0" smtClean="0"/>
            </a:br>
            <a:r>
              <a:rPr lang="en-US" dirty="0" smtClean="0"/>
              <a:t>Output one line per word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1752600"/>
            <a:ext cx="838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000000"/>
              </a:solidFill>
              <a:latin typeface="Courier New"/>
            </a:endParaRPr>
          </a:p>
          <a:p>
            <a:r>
              <a:rPr lang="en-US" b="1" dirty="0">
                <a:solidFill>
                  <a:srgbClr val="000080"/>
                </a:solidFill>
                <a:latin typeface="Courier New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oneword</a:t>
            </a:r>
            <a:r>
              <a:rPr lang="en-US" dirty="0">
                <a:solidFill>
                  <a:srgbClr val="008000"/>
                </a:solidFill>
                <a:latin typeface="Courier New"/>
              </a:rPr>
              <a:t>/*(keep=word)*/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for_match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length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word $</a:t>
            </a:r>
            <a:r>
              <a:rPr lang="en-US" b="1" dirty="0">
                <a:solidFill>
                  <a:srgbClr val="008080"/>
                </a:solidFill>
                <a:latin typeface="Courier New"/>
              </a:rPr>
              <a:t>25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rx_word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prxparse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800080"/>
                </a:solidFill>
                <a:latin typeface="Courier New"/>
              </a:rPr>
              <a:t>'~\b.+?\</a:t>
            </a:r>
            <a:r>
              <a:rPr lang="en-US" dirty="0" err="1">
                <a:solidFill>
                  <a:srgbClr val="800080"/>
                </a:solidFill>
                <a:latin typeface="Courier New"/>
              </a:rPr>
              <a:t>b~ios</a:t>
            </a:r>
            <a:r>
              <a:rPr lang="en-US" dirty="0">
                <a:solidFill>
                  <a:srgbClr val="800080"/>
                </a:solidFill>
                <a:latin typeface="Courier New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start=</a:t>
            </a:r>
            <a:r>
              <a:rPr lang="en-US" b="1" dirty="0">
                <a:solidFill>
                  <a:srgbClr val="008080"/>
                </a:solidFill>
                <a:latin typeface="Courier New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stop=-</a:t>
            </a:r>
            <a:r>
              <a:rPr lang="en-US" b="1" dirty="0">
                <a:solidFill>
                  <a:srgbClr val="008080"/>
                </a:solidFill>
                <a:latin typeface="Courier New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call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prxnext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rx_word,start,stop,str_match,posn,length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do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posn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&gt; </a:t>
            </a:r>
            <a:r>
              <a:rPr lang="en-US" b="1" dirty="0">
                <a:solidFill>
                  <a:srgbClr val="008080"/>
                </a:solidFill>
                <a:latin typeface="Courier New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word=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substrn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str_match,posn,length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output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 New"/>
              </a:rPr>
              <a:t>    call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prxnext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rx_word,start,stop,str_match,posn,length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b="1" dirty="0">
                <a:solidFill>
                  <a:srgbClr val="000080"/>
                </a:solidFill>
                <a:latin typeface="Courier New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47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PRXNEXT Example Output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042919"/>
              </p:ext>
            </p:extLst>
          </p:nvPr>
        </p:nvGraphicFramePr>
        <p:xfrm>
          <a:off x="1066800" y="1524000"/>
          <a:ext cx="7239008" cy="3352799"/>
        </p:xfrm>
        <a:graphic>
          <a:graphicData uri="http://schemas.openxmlformats.org/drawingml/2006/table">
            <a:tbl>
              <a:tblPr/>
              <a:tblGrid>
                <a:gridCol w="904876"/>
                <a:gridCol w="904876"/>
                <a:gridCol w="904876"/>
                <a:gridCol w="904876"/>
                <a:gridCol w="904876"/>
                <a:gridCol w="904876"/>
                <a:gridCol w="904876"/>
                <a:gridCol w="904876"/>
              </a:tblGrid>
              <a:tr h="228569"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Obs</a:t>
                      </a:r>
                      <a:endParaRPr lang="en-US" sz="900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str_match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word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rx_word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start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stop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posn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length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520705"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Twas</a:t>
                      </a:r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900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brillig</a:t>
                      </a:r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, and the </a:t>
                      </a:r>
                      <a:r>
                        <a:rPr lang="en-US" sz="900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slithely</a:t>
                      </a:r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900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toves</a:t>
                      </a:r>
                      <a:endParaRPr lang="en-US" sz="900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Twas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-1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520705"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Twas brillig, and the slithely toves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brillig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-1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520705"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Twas brillig, and the slithely toves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and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-1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520705"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Twas brillig, and the slithely toves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the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-1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19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520705"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Twas brillig, and the slithely toves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slithely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31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-1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23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520705"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Twas brillig, and the slithely toves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toves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37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-1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32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295400" y="5681246"/>
            <a:ext cx="7620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urier New"/>
              </a:rPr>
              <a:t>call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prxnext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rx_word,start,stop,str_match,posn,length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);</a:t>
            </a:r>
          </a:p>
        </p:txBody>
      </p:sp>
      <p:sp>
        <p:nvSpPr>
          <p:cNvPr id="9" name="Rectangle 8"/>
          <p:cNvSpPr/>
          <p:nvPr/>
        </p:nvSpPr>
        <p:spPr>
          <a:xfrm>
            <a:off x="1267690" y="6031468"/>
            <a:ext cx="68095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/>
              </a:rPr>
              <a:t>word=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substrn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str_match,posn,length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95400" y="5269468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/>
              </a:rPr>
              <a:t>rx_word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prxparse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800080"/>
                </a:solidFill>
                <a:latin typeface="Courier New"/>
              </a:rPr>
              <a:t>'~\b.+?\</a:t>
            </a:r>
            <a:r>
              <a:rPr lang="en-US" dirty="0" err="1">
                <a:solidFill>
                  <a:srgbClr val="800080"/>
                </a:solidFill>
                <a:latin typeface="Courier New"/>
              </a:rPr>
              <a:t>b~ios</a:t>
            </a:r>
            <a:r>
              <a:rPr lang="en-US" dirty="0">
                <a:solidFill>
                  <a:srgbClr val="800080"/>
                </a:solidFill>
                <a:latin typeface="Courier New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);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068212"/>
              </p:ext>
            </p:extLst>
          </p:nvPr>
        </p:nvGraphicFramePr>
        <p:xfrm>
          <a:off x="1066800" y="1524000"/>
          <a:ext cx="7239008" cy="3352799"/>
        </p:xfrm>
        <a:graphic>
          <a:graphicData uri="http://schemas.openxmlformats.org/drawingml/2006/table">
            <a:tbl>
              <a:tblPr/>
              <a:tblGrid>
                <a:gridCol w="904876"/>
                <a:gridCol w="904876"/>
                <a:gridCol w="904876"/>
                <a:gridCol w="904876"/>
                <a:gridCol w="904876"/>
                <a:gridCol w="904876"/>
                <a:gridCol w="904876"/>
                <a:gridCol w="904876"/>
              </a:tblGrid>
              <a:tr h="228569"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Obs</a:t>
                      </a:r>
                      <a:endParaRPr lang="en-US" sz="900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str_match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word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rx_word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start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stop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posn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length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520705"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Twas</a:t>
                      </a:r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900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brillig</a:t>
                      </a:r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, and the </a:t>
                      </a:r>
                      <a:r>
                        <a:rPr lang="en-US" sz="900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slithely</a:t>
                      </a:r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900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toves</a:t>
                      </a:r>
                      <a:endParaRPr lang="en-US" sz="900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Twas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  <a:endParaRPr lang="en-US" sz="900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-1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520705"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Twas brillig, and the slithely toves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brillig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-1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520705"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Twas</a:t>
                      </a:r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900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brillig</a:t>
                      </a:r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, and the </a:t>
                      </a:r>
                      <a:r>
                        <a:rPr lang="en-US" sz="900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slithely</a:t>
                      </a:r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900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toves</a:t>
                      </a:r>
                      <a:endParaRPr lang="en-US" sz="900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and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-1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520705"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Twas brillig, and the slithely toves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the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-1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19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520705"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Twas brillig, and the slithely toves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slithely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31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-1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23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520705"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Twas brillig, and the slithely toves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toves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37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-1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32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225746"/>
              </p:ext>
            </p:extLst>
          </p:nvPr>
        </p:nvGraphicFramePr>
        <p:xfrm>
          <a:off x="1066800" y="1524000"/>
          <a:ext cx="7239008" cy="3352799"/>
        </p:xfrm>
        <a:graphic>
          <a:graphicData uri="http://schemas.openxmlformats.org/drawingml/2006/table">
            <a:tbl>
              <a:tblPr/>
              <a:tblGrid>
                <a:gridCol w="904876"/>
                <a:gridCol w="904876"/>
                <a:gridCol w="904876"/>
                <a:gridCol w="904876"/>
                <a:gridCol w="904876"/>
                <a:gridCol w="904876"/>
                <a:gridCol w="904876"/>
                <a:gridCol w="904876"/>
              </a:tblGrid>
              <a:tr h="228569"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Obs</a:t>
                      </a:r>
                      <a:endParaRPr lang="en-US" sz="900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str_match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word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rx_word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start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stop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posn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length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520705"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Twas</a:t>
                      </a:r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900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brillig</a:t>
                      </a:r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, and the </a:t>
                      </a:r>
                      <a:r>
                        <a:rPr lang="en-US" sz="900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slithely</a:t>
                      </a:r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900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toves</a:t>
                      </a:r>
                      <a:endParaRPr lang="en-US" sz="900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Twas</a:t>
                      </a:r>
                      <a:endParaRPr lang="en-US" sz="900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-1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520705"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Twas brillig, and the slithely toves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brillig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-1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520705"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Twas</a:t>
                      </a:r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900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brillig</a:t>
                      </a:r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, and the </a:t>
                      </a:r>
                      <a:r>
                        <a:rPr lang="en-US" sz="900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slithely</a:t>
                      </a:r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900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toves</a:t>
                      </a:r>
                      <a:endParaRPr lang="en-US" sz="900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and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-1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520705"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Twas brillig, and the slithely toves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the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-1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19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520705"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Twas brillig, and the slithely toves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slithely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31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-1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23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520705"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Twas brillig, and the slithely toves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toves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37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-1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32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22822" marR="22822" marT="22822" marB="228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</a:tbl>
          </a:graphicData>
        </a:graphic>
      </p:graphicFrame>
      <p:sp>
        <p:nvSpPr>
          <p:cNvPr id="28" name="Circular Arrow 27"/>
          <p:cNvSpPr/>
          <p:nvPr/>
        </p:nvSpPr>
        <p:spPr>
          <a:xfrm rot="16200000">
            <a:off x="383917" y="4961751"/>
            <a:ext cx="1131332" cy="1746766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76200" y="2286000"/>
            <a:ext cx="949583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76200" y="1752600"/>
            <a:ext cx="949583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6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28" grpId="0" animBg="1"/>
      <p:bldP spid="29" grpId="0" animBg="1"/>
      <p:bldP spid="30" grpId="0" animBg="1"/>
      <p:bldP spid="30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591270"/>
            <a:ext cx="7426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You’ve been given some survey data, and a key to translating the responses in that survey data.  You would like to use that key to generate a dataset which you can input to PROC FORMAT.  What is a regular expression solution to doing this?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19200" y="3282077"/>
            <a:ext cx="68164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urier New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have;</a:t>
            </a:r>
          </a:p>
          <a:p>
            <a:r>
              <a:rPr lang="fr-FR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fr-FR" dirty="0">
                <a:solidFill>
                  <a:srgbClr val="0000FF"/>
                </a:solidFill>
                <a:latin typeface="Courier New"/>
              </a:rPr>
              <a:t>format</a:t>
            </a:r>
            <a:r>
              <a:rPr lang="fr-FR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dirty="0" err="1" smtClean="0">
                <a:solidFill>
                  <a:srgbClr val="000000"/>
                </a:solidFill>
                <a:latin typeface="Courier New"/>
              </a:rPr>
              <a:t>vartype</a:t>
            </a:r>
            <a:r>
              <a:rPr lang="fr-FR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dirty="0">
                <a:solidFill>
                  <a:srgbClr val="008080"/>
                </a:solidFill>
                <a:latin typeface="Courier New"/>
              </a:rPr>
              <a:t>$10.</a:t>
            </a:r>
            <a:r>
              <a:rPr lang="fr-FR" dirty="0">
                <a:solidFill>
                  <a:srgbClr val="000000"/>
                </a:solidFill>
                <a:latin typeface="Courier New"/>
              </a:rPr>
              <a:t> codes </a:t>
            </a:r>
            <a:r>
              <a:rPr lang="fr-FR" dirty="0">
                <a:solidFill>
                  <a:srgbClr val="008080"/>
                </a:solidFill>
                <a:latin typeface="Courier New"/>
              </a:rPr>
              <a:t>$100.</a:t>
            </a:r>
            <a:r>
              <a:rPr lang="fr-FR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vartype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$ codes &amp; $;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urier New"/>
              </a:rPr>
              <a:t>datalines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YN 1="Yes" 2="No"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PFGE 1="Poor" 2="Fair" 3="Good" 4="Excellent"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Flag 1="Selected"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;;;;</a:t>
            </a:r>
          </a:p>
          <a:p>
            <a:r>
              <a:rPr lang="en-US" b="1" dirty="0">
                <a:solidFill>
                  <a:srgbClr val="000080"/>
                </a:solidFill>
                <a:latin typeface="Courier New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48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</a:t>
            </a:r>
            <a:r>
              <a:rPr lang="en-US" dirty="0" smtClean="0"/>
              <a:t>2 Solution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" y="1665506"/>
            <a:ext cx="83058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Courier New"/>
              </a:rPr>
              <a:t>data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want;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urier New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have;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urier New"/>
              </a:rPr>
              <a:t>retain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fmtname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urier New"/>
              </a:rPr>
              <a:t>'SURVEYF'</a:t>
            </a:r>
            <a:endParaRPr lang="en-US" sz="1600" dirty="0">
              <a:solidFill>
                <a:srgbClr val="000000"/>
              </a:solidFill>
              <a:latin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 type    </a:t>
            </a:r>
            <a:r>
              <a:rPr lang="en-US" sz="1600" dirty="0" smtClean="0">
                <a:solidFill>
                  <a:srgbClr val="800080"/>
                </a:solidFill>
                <a:latin typeface="Courier New"/>
              </a:rPr>
              <a:t>'n'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sz="1600" dirty="0">
              <a:solidFill>
                <a:srgbClr val="000000"/>
              </a:solidFill>
              <a:latin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rx_codes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prxparse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>
                <a:solidFill>
                  <a:srgbClr val="800080"/>
                </a:solidFill>
                <a:latin typeface="Courier New"/>
              </a:rPr>
              <a:t>'~(\d+)="(.*?)"+~</a:t>
            </a:r>
            <a:r>
              <a:rPr lang="en-US" sz="1600" dirty="0" err="1">
                <a:solidFill>
                  <a:srgbClr val="800080"/>
                </a:solidFill>
                <a:latin typeface="Courier New"/>
              </a:rPr>
              <a:t>ios</a:t>
            </a:r>
            <a:r>
              <a:rPr lang="en-US" sz="1600" dirty="0">
                <a:solidFill>
                  <a:srgbClr val="800080"/>
                </a:solidFill>
                <a:latin typeface="Courier New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startval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600" b="1" dirty="0">
                <a:solidFill>
                  <a:srgbClr val="008080"/>
                </a:solidFill>
                <a:latin typeface="Courier New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stopval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=length(codes);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length=</a:t>
            </a:r>
            <a:r>
              <a:rPr lang="en-US" sz="1600" b="1" dirty="0">
                <a:solidFill>
                  <a:srgbClr val="008080"/>
                </a:solidFill>
                <a:latin typeface="Courier New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position=</a:t>
            </a:r>
            <a:r>
              <a:rPr lang="en-US" sz="1600" b="1" dirty="0">
                <a:solidFill>
                  <a:srgbClr val="008080"/>
                </a:solidFill>
                <a:latin typeface="Courier New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urier New"/>
              </a:rPr>
              <a:t>call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prxnext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rx_codes,startval,stopval,codes,position,length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urier New"/>
              </a:rPr>
              <a:t>do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(position&gt;</a:t>
            </a:r>
            <a:r>
              <a:rPr lang="en-US" sz="1600" b="1" dirty="0">
                <a:solidFill>
                  <a:srgbClr val="008080"/>
                </a:solidFill>
                <a:latin typeface="Courier New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start   =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prxposn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(rx_codes,</a:t>
            </a:r>
            <a:r>
              <a:rPr lang="en-US" sz="1600" b="1" dirty="0">
                <a:solidFill>
                  <a:srgbClr val="008080"/>
                </a:solidFill>
                <a:latin typeface="Courier New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,codes);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label   =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prxposn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(rx_codes,</a:t>
            </a:r>
            <a:r>
              <a:rPr lang="en-US" sz="1600" b="1" dirty="0">
                <a:solidFill>
                  <a:srgbClr val="008080"/>
                </a:solidFill>
                <a:latin typeface="Courier New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,codes);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urier New"/>
              </a:rPr>
              <a:t>output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urier New"/>
              </a:rPr>
              <a:t>call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prxnext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rx_codes,startval,stopval,codes,position,length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urier New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600" b="1" dirty="0">
                <a:solidFill>
                  <a:srgbClr val="000080"/>
                </a:solidFill>
                <a:latin typeface="Courier New"/>
              </a:rPr>
              <a:t>run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7101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</a:t>
            </a:r>
            <a:r>
              <a:rPr lang="en-US" dirty="0" smtClean="0"/>
              <a:t>2 Solution Output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309473"/>
              </p:ext>
            </p:extLst>
          </p:nvPr>
        </p:nvGraphicFramePr>
        <p:xfrm>
          <a:off x="457200" y="2133600"/>
          <a:ext cx="8229600" cy="2956560"/>
        </p:xfrm>
        <a:graphic>
          <a:graphicData uri="http://schemas.openxmlformats.org/drawingml/2006/table">
            <a:tbl>
              <a:tblPr/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69570"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Obs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fmtname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type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start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label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SURVEYF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Yes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SURVEYF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SURVEYF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Poor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SURVEYF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Fair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SURVEYF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Good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SURVEYF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Excellent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SURVEYF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Selected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371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SAS Perl Regular Expression Tip Sheet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support.sas.com/rnd/base/datastep/perl_regexp/regexp-tip-sheet.pdf</a:t>
            </a:r>
            <a:r>
              <a:rPr lang="en-US" dirty="0" smtClean="0"/>
              <a:t> </a:t>
            </a:r>
          </a:p>
          <a:p>
            <a:r>
              <a:rPr lang="en-US" dirty="0" smtClean="0"/>
              <a:t>Matthew Windham, </a:t>
            </a:r>
            <a:r>
              <a:rPr lang="en-US" u="sng" dirty="0" smtClean="0"/>
              <a:t>Introduction to </a:t>
            </a:r>
            <a:r>
              <a:rPr lang="en-US" u="sng" dirty="0"/>
              <a:t>Regular Expressions in SAS, </a:t>
            </a:r>
            <a:r>
              <a:rPr lang="en-US" u="sng" dirty="0">
                <a:hlinkClick r:id="rId3"/>
              </a:rPr>
              <a:t>http://www.sas.com/store/books/categories/usage-and-reference/introduction-to-regular-expressions-in-sas-/</a:t>
            </a:r>
            <a:r>
              <a:rPr lang="en-US" u="sng" dirty="0" smtClean="0">
                <a:hlinkClick r:id="rId3"/>
              </a:rPr>
              <a:t>prodBK_67098_en.html</a:t>
            </a:r>
            <a:r>
              <a:rPr lang="en-US" u="sng" dirty="0" smtClean="0"/>
              <a:t> </a:t>
            </a:r>
          </a:p>
          <a:p>
            <a:r>
              <a:rPr lang="en-US" dirty="0" smtClean="0"/>
              <a:t>Many, many SGF and SUG papers</a:t>
            </a:r>
          </a:p>
          <a:p>
            <a:r>
              <a:rPr lang="en-US" dirty="0" err="1" smtClean="0"/>
              <a:t>RegEx</a:t>
            </a:r>
            <a:r>
              <a:rPr lang="en-US" dirty="0"/>
              <a:t> Buddy, </a:t>
            </a:r>
            <a:r>
              <a:rPr lang="en-US" dirty="0">
                <a:hlinkClick r:id="rId4"/>
              </a:rPr>
              <a:t>http://www.regexbuddy.com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SAS-L, Stack Overflow, communies.sas.com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6297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Contact the author: 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Joe Matise</a:t>
            </a:r>
          </a:p>
          <a:p>
            <a:pPr marL="457200" lvl="1" indent="0">
              <a:buNone/>
            </a:pPr>
            <a:r>
              <a:rPr lang="en-US" dirty="0" smtClean="0"/>
              <a:t>NORC at the University of Chicago</a:t>
            </a:r>
          </a:p>
          <a:p>
            <a:pPr marL="457200" lvl="1" indent="0">
              <a:buNone/>
            </a:pPr>
            <a:r>
              <a:rPr lang="en-US" dirty="0" smtClean="0">
                <a:hlinkClick r:id="rId2"/>
              </a:rPr>
              <a:t>matisejoe@gmail.com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On SAS-L, </a:t>
            </a:r>
            <a:r>
              <a:rPr lang="en-US" dirty="0" err="1" smtClean="0"/>
              <a:t>StackOverflow</a:t>
            </a:r>
            <a:r>
              <a:rPr lang="en-US" dirty="0" smtClean="0"/>
              <a:t>, and SAS Communities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1800" dirty="0" smtClean="0"/>
              <a:t>SAS® is a registered trade mark of SAS Institute. Use of this mark does not imply endorsement.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05645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 How are they different?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SAS uses a slightly modified Perl regular expression set</a:t>
            </a:r>
          </a:p>
          <a:p>
            <a:r>
              <a:rPr lang="en-US" dirty="0" smtClean="0"/>
              <a:t>SAS supports matching, replacing, and capturing through separate functions.</a:t>
            </a:r>
          </a:p>
          <a:p>
            <a:r>
              <a:rPr lang="en-US" dirty="0" smtClean="0"/>
              <a:t>SAS also separates out parsing a regular expression in a separate function, which often needs to precede the use of other functions.</a:t>
            </a:r>
          </a:p>
          <a:p>
            <a:r>
              <a:rPr lang="en-US" dirty="0" smtClean="0"/>
              <a:t>Most Perl options are available in SAS, and most </a:t>
            </a:r>
            <a:r>
              <a:rPr lang="en-US" dirty="0" err="1" smtClean="0"/>
              <a:t>metacharacters</a:t>
            </a:r>
            <a:r>
              <a:rPr lang="en-US" dirty="0" smtClean="0"/>
              <a:t> work the same way.</a:t>
            </a:r>
          </a:p>
          <a:p>
            <a:r>
              <a:rPr lang="en-US" dirty="0" smtClean="0"/>
              <a:t>\1 , \2, etc. are used for capture groups (other variables are not supported).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5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Basic Functions: PRXPARSE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Used to define a regular expression</a:t>
            </a:r>
          </a:p>
          <a:p>
            <a:r>
              <a:rPr lang="en-US" dirty="0" smtClean="0"/>
              <a:t>Creates a variable that stores an integer, which defines the number of the regular expression (starts with 1, increments as new ones are created)</a:t>
            </a:r>
          </a:p>
          <a:p>
            <a:r>
              <a:rPr lang="en-US" dirty="0" smtClean="0"/>
              <a:t>Not necessary to use for most functions, but simplifies the structure of code and allows reuse of the same regular expression in later functions.</a:t>
            </a:r>
          </a:p>
          <a:p>
            <a:r>
              <a:rPr lang="en-US" dirty="0" smtClean="0"/>
              <a:t>Syntax:</a:t>
            </a:r>
          </a:p>
          <a:p>
            <a:pPr lvl="1"/>
            <a:r>
              <a:rPr lang="en-US" dirty="0" smtClean="0"/>
              <a:t>[variable] = </a:t>
            </a:r>
            <a:r>
              <a:rPr lang="en-US" dirty="0" err="1" smtClean="0"/>
              <a:t>prxparse</a:t>
            </a:r>
            <a:r>
              <a:rPr lang="en-US" dirty="0" smtClean="0"/>
              <a:t>(‘regular expression’);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3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Basic Functions: PRXMATCH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Used to identify a match between a regular expression and a string</a:t>
            </a:r>
          </a:p>
          <a:p>
            <a:r>
              <a:rPr lang="en-US" dirty="0" smtClean="0"/>
              <a:t>Returns the position of the first character of the match</a:t>
            </a:r>
          </a:p>
          <a:p>
            <a:r>
              <a:rPr lang="en-US" dirty="0" smtClean="0"/>
              <a:t>Some other PRX functions rely on PRXMATCH to be called first to construct the match</a:t>
            </a:r>
          </a:p>
          <a:p>
            <a:r>
              <a:rPr lang="en-US" dirty="0" smtClean="0"/>
              <a:t>Can take either a regular expression ID (the return from PRXPARSE) or a regular expression as a string</a:t>
            </a:r>
          </a:p>
          <a:p>
            <a:r>
              <a:rPr lang="en-US" dirty="0" smtClean="0"/>
              <a:t>Syntax:</a:t>
            </a:r>
          </a:p>
          <a:p>
            <a:pPr lvl="1"/>
            <a:r>
              <a:rPr lang="en-US" dirty="0" smtClean="0"/>
              <a:t>[position variable] = </a:t>
            </a:r>
            <a:r>
              <a:rPr lang="en-US" dirty="0" err="1" smtClean="0"/>
              <a:t>prxmatch</a:t>
            </a:r>
            <a:r>
              <a:rPr lang="en-US" dirty="0" smtClean="0"/>
              <a:t>(regex ID, string to match)</a:t>
            </a:r>
          </a:p>
          <a:p>
            <a:pPr lvl="1"/>
            <a:r>
              <a:rPr lang="en-US" dirty="0" smtClean="0"/>
              <a:t>[position variable] = </a:t>
            </a:r>
            <a:r>
              <a:rPr lang="en-US" dirty="0" err="1" smtClean="0"/>
              <a:t>prxmatch</a:t>
            </a:r>
            <a:r>
              <a:rPr lang="en-US" dirty="0" smtClean="0"/>
              <a:t>(regular expression, string to match)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16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PRXMATCH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434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for_match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/>
              </a:rPr>
              <a:t>length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str_match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$</a:t>
            </a:r>
            <a:r>
              <a:rPr lang="en-US" b="1" dirty="0">
                <a:solidFill>
                  <a:srgbClr val="008080"/>
                </a:solidFill>
                <a:latin typeface="Courier New"/>
              </a:rPr>
              <a:t>50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urier New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str_match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$ &amp;;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urier New"/>
              </a:rPr>
              <a:t>datalines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/>
              </a:rPr>
              <a:t>Twas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brillig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, and the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slithely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toves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</a:rPr>
              <a:t>Did gyre and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gimble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in the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wabe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</a:rPr>
              <a:t>All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mimsy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were the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borogroves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</a:rPr>
              <a:t>And the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mome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raths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outgrabe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</a:rPr>
              <a:t>;;;;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matched;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for_match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rx_abe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prxparse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800080"/>
                </a:solidFill>
                <a:latin typeface="Courier New"/>
              </a:rPr>
              <a:t>'~</a:t>
            </a:r>
            <a:r>
              <a:rPr lang="en-US" dirty="0" err="1">
                <a:solidFill>
                  <a:srgbClr val="800080"/>
                </a:solidFill>
                <a:latin typeface="Courier New"/>
              </a:rPr>
              <a:t>abe</a:t>
            </a:r>
            <a:r>
              <a:rPr lang="en-US" dirty="0">
                <a:solidFill>
                  <a:srgbClr val="800080"/>
                </a:solidFill>
                <a:latin typeface="Courier New"/>
              </a:rPr>
              <a:t>[^a-z]$~</a:t>
            </a:r>
            <a:r>
              <a:rPr lang="en-US" dirty="0" err="1">
                <a:solidFill>
                  <a:srgbClr val="800080"/>
                </a:solidFill>
                <a:latin typeface="Courier New"/>
              </a:rPr>
              <a:t>ios</a:t>
            </a:r>
            <a:r>
              <a:rPr lang="en-US" dirty="0">
                <a:solidFill>
                  <a:srgbClr val="800080"/>
                </a:solidFill>
                <a:latin typeface="Courier New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rc_abe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prxmatch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rx_abe,str_match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</a:rPr>
              <a:t>  rc_abe2=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prxmatch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rx_abe,trim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str_match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</a:rPr>
              <a:t>  rc_abe3=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prxmatch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800080"/>
                </a:solidFill>
                <a:latin typeface="Courier New"/>
              </a:rPr>
              <a:t>'~</a:t>
            </a:r>
            <a:r>
              <a:rPr lang="en-US" dirty="0" err="1">
                <a:solidFill>
                  <a:srgbClr val="800080"/>
                </a:solidFill>
                <a:latin typeface="Courier New"/>
              </a:rPr>
              <a:t>abe</a:t>
            </a:r>
            <a:r>
              <a:rPr lang="en-US" dirty="0">
                <a:solidFill>
                  <a:srgbClr val="800080"/>
                </a:solidFill>
                <a:latin typeface="Courier New"/>
              </a:rPr>
              <a:t>[^a-z]\s*$~</a:t>
            </a:r>
            <a:r>
              <a:rPr lang="en-US" dirty="0" err="1">
                <a:solidFill>
                  <a:srgbClr val="800080"/>
                </a:solidFill>
                <a:latin typeface="Courier New"/>
              </a:rPr>
              <a:t>ios</a:t>
            </a:r>
            <a:r>
              <a:rPr lang="en-US" dirty="0">
                <a:solidFill>
                  <a:srgbClr val="800080"/>
                </a:solidFill>
                <a:latin typeface="Courier New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str_match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/>
              </a:rPr>
              <a:t>run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0" y="4736068"/>
            <a:ext cx="3124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This one doesn’t work.  Why?</a:t>
            </a:r>
            <a:endParaRPr lang="en-US" i="1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4876800" y="4920734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13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PRXMATCH Example Output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31045"/>
              </p:ext>
            </p:extLst>
          </p:nvPr>
        </p:nvGraphicFramePr>
        <p:xfrm>
          <a:off x="457200" y="1704975"/>
          <a:ext cx="8229600" cy="4316730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Obs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str_match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rx_abe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rc_abe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rc_abe2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rc_abe3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Twas brillig, and the slithely toves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Did gyre and gimble in the wabe: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29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29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All mimsy were the borogroves,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And the mome raths outgrabe.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25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25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099126"/>
              </p:ext>
            </p:extLst>
          </p:nvPr>
        </p:nvGraphicFramePr>
        <p:xfrm>
          <a:off x="457200" y="1703070"/>
          <a:ext cx="8229600" cy="4316730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Obs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str_match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rx_abe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rc_abe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rc_abe2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rc_abe3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Twas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brillig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, and the </a:t>
                      </a:r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slithely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toves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Did gyre and gimble in the wabe: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29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29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All mimsy were the borogroves,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And the mome raths outgrabe.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25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25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258379" y="6248400"/>
            <a:ext cx="5285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/>
              </a:rPr>
              <a:t>rx_abe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prxparse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800080"/>
                </a:solidFill>
                <a:latin typeface="Courier New"/>
              </a:rPr>
              <a:t>'~</a:t>
            </a:r>
            <a:r>
              <a:rPr lang="en-US" dirty="0" err="1">
                <a:solidFill>
                  <a:srgbClr val="800080"/>
                </a:solidFill>
                <a:latin typeface="Courier New"/>
              </a:rPr>
              <a:t>abe</a:t>
            </a:r>
            <a:r>
              <a:rPr lang="en-US" dirty="0">
                <a:solidFill>
                  <a:srgbClr val="800080"/>
                </a:solidFill>
                <a:latin typeface="Courier New"/>
              </a:rPr>
              <a:t>[^a-z]$~</a:t>
            </a:r>
            <a:r>
              <a:rPr lang="en-US" dirty="0" err="1">
                <a:solidFill>
                  <a:srgbClr val="800080"/>
                </a:solidFill>
                <a:latin typeface="Courier New"/>
              </a:rPr>
              <a:t>ios</a:t>
            </a:r>
            <a:r>
              <a:rPr lang="en-US" dirty="0">
                <a:solidFill>
                  <a:srgbClr val="800080"/>
                </a:solidFill>
                <a:latin typeface="Courier New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);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86000" y="6248400"/>
            <a:ext cx="609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/>
              </a:rPr>
              <a:t>rc_abe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prxmatch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rx_abe,str_match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);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94228"/>
              </p:ext>
            </p:extLst>
          </p:nvPr>
        </p:nvGraphicFramePr>
        <p:xfrm>
          <a:off x="457200" y="1703070"/>
          <a:ext cx="8229600" cy="4316730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Obs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str_match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rx_abe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rc_abe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rc_abe2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rc_abe3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Twas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brillig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, and the </a:t>
                      </a:r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slithely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toves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Did gyre and </a:t>
                      </a:r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gimble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in the </a:t>
                      </a:r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wabe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: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29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29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All mimsy were the borogroves,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And the </a:t>
                      </a:r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mome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raths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outgrabe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.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25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25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1828800" y="6260068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/>
              </a:rPr>
              <a:t>rc_abe2=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prxmatch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rx_abe,trim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str_match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));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32028"/>
              </p:ext>
            </p:extLst>
          </p:nvPr>
        </p:nvGraphicFramePr>
        <p:xfrm>
          <a:off x="457200" y="1703070"/>
          <a:ext cx="8229600" cy="4316730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Obs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str_match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rx_abe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rc_abe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rc_abe2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rc_abe3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Twas brillig, and the slithely toves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Did gyre and gimble in the wabe: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29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29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All mimsy were the borogroves,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And the mome raths outgrabe.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25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25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1371600" y="6260068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/>
              </a:rPr>
              <a:t>rc_abe3=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prxmatch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800080"/>
                </a:solidFill>
                <a:latin typeface="Courier New"/>
              </a:rPr>
              <a:t>'~</a:t>
            </a:r>
            <a:r>
              <a:rPr lang="en-US" dirty="0" err="1">
                <a:solidFill>
                  <a:srgbClr val="800080"/>
                </a:solidFill>
                <a:latin typeface="Courier New"/>
              </a:rPr>
              <a:t>abe</a:t>
            </a:r>
            <a:r>
              <a:rPr lang="en-US" dirty="0">
                <a:solidFill>
                  <a:srgbClr val="800080"/>
                </a:solidFill>
                <a:latin typeface="Courier New"/>
              </a:rPr>
              <a:t>[^a-z]\s*$~</a:t>
            </a:r>
            <a:r>
              <a:rPr lang="en-US" dirty="0" err="1">
                <a:solidFill>
                  <a:srgbClr val="800080"/>
                </a:solidFill>
                <a:latin typeface="Courier New"/>
              </a:rPr>
              <a:t>ios</a:t>
            </a:r>
            <a:r>
              <a:rPr lang="en-US" dirty="0">
                <a:solidFill>
                  <a:srgbClr val="800080"/>
                </a:solidFill>
                <a:latin typeface="Courier New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str_match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);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69585"/>
              </p:ext>
            </p:extLst>
          </p:nvPr>
        </p:nvGraphicFramePr>
        <p:xfrm>
          <a:off x="457200" y="1704816"/>
          <a:ext cx="8229600" cy="4316730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Obs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str_match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rx_abe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rc_abe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rc_abe2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rc_abe3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Twas brillig, and the slithely toves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Did gyre and gimble in the wabe: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29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29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All mimsy were the borogroves,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And the mome raths outgrabe.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25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25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457200" y="6096000"/>
            <a:ext cx="83058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6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2" grpId="0"/>
      <p:bldP spid="12" grpId="1"/>
      <p:bldP spid="14" grpId="0"/>
      <p:bldP spid="14" grpId="1"/>
      <p:bldP spid="16" grpId="0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notes about the regex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lvl="1" indent="0" algn="ctr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800080"/>
                </a:solidFill>
                <a:latin typeface="Courier New"/>
              </a:rPr>
              <a:t>'~</a:t>
            </a:r>
            <a:r>
              <a:rPr lang="en-US" dirty="0" err="1">
                <a:solidFill>
                  <a:srgbClr val="800080"/>
                </a:solidFill>
                <a:latin typeface="Courier New"/>
              </a:rPr>
              <a:t>abe</a:t>
            </a:r>
            <a:r>
              <a:rPr lang="en-US" dirty="0">
                <a:solidFill>
                  <a:srgbClr val="800080"/>
                </a:solidFill>
                <a:latin typeface="Courier New"/>
              </a:rPr>
              <a:t>[^a-z]$~</a:t>
            </a:r>
            <a:r>
              <a:rPr lang="en-US" dirty="0" err="1">
                <a:solidFill>
                  <a:srgbClr val="800080"/>
                </a:solidFill>
                <a:latin typeface="Courier New"/>
              </a:rPr>
              <a:t>ios</a:t>
            </a:r>
            <a:r>
              <a:rPr lang="en-US" dirty="0" smtClean="0">
                <a:solidFill>
                  <a:srgbClr val="800080"/>
                </a:solidFill>
                <a:latin typeface="Courier New"/>
              </a:rPr>
              <a:t>'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dirty="0" smtClean="0"/>
              <a:t>~ is the regular expression delimiter here; it can be any character.  I use ~ because it is rarely used in the regex.</a:t>
            </a:r>
          </a:p>
          <a:p>
            <a:r>
              <a:rPr lang="en-US" dirty="0" smtClean="0"/>
              <a:t>[^a-z] matches any character except an alphabet character.</a:t>
            </a:r>
          </a:p>
          <a:p>
            <a:r>
              <a:rPr lang="en-US" dirty="0" smtClean="0"/>
              <a:t>$ matches the end of the line (and ^ the beginning)</a:t>
            </a:r>
          </a:p>
          <a:p>
            <a:r>
              <a:rPr lang="en-US" dirty="0" smtClean="0"/>
              <a:t>The characters after the ~ are modifiers:</a:t>
            </a:r>
          </a:p>
          <a:p>
            <a:pPr lvl="1"/>
            <a:r>
              <a:rPr lang="en-US" dirty="0" err="1" smtClean="0"/>
              <a:t>i</a:t>
            </a:r>
            <a:r>
              <a:rPr lang="en-US" dirty="0" smtClean="0"/>
              <a:t> = case insensitive match</a:t>
            </a:r>
          </a:p>
          <a:p>
            <a:pPr lvl="1"/>
            <a:r>
              <a:rPr lang="en-US" dirty="0" smtClean="0"/>
              <a:t>o = Compile once (rather than each iteration)</a:t>
            </a:r>
          </a:p>
          <a:p>
            <a:pPr lvl="1"/>
            <a:r>
              <a:rPr lang="en-US" dirty="0" smtClean="0"/>
              <a:t>s = dot (.) matches newline</a:t>
            </a:r>
          </a:p>
        </p:txBody>
      </p:sp>
    </p:spTree>
    <p:extLst>
      <p:ext uri="{BB962C8B-B14F-4D97-AF65-F5344CB8AC3E}">
        <p14:creationId xmlns:p14="http://schemas.microsoft.com/office/powerpoint/2010/main" val="32276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Basic Functions: PRXCHANGE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Used to substitute text based on a pattern</a:t>
            </a:r>
          </a:p>
          <a:p>
            <a:r>
              <a:rPr lang="en-US" dirty="0" smtClean="0"/>
              <a:t>Returns the altered string if a match is found</a:t>
            </a:r>
          </a:p>
          <a:p>
            <a:pPr lvl="1"/>
            <a:r>
              <a:rPr lang="en-US" dirty="0" smtClean="0"/>
              <a:t>Otherwise, returns the input string unaltered</a:t>
            </a:r>
          </a:p>
          <a:p>
            <a:r>
              <a:rPr lang="en-US" dirty="0" smtClean="0"/>
              <a:t>Can be run on its own, or in combination with PRXPARSE and/or PRXMATCH</a:t>
            </a:r>
          </a:p>
          <a:p>
            <a:pPr lvl="1"/>
            <a:r>
              <a:rPr lang="en-US" dirty="0" smtClean="0"/>
              <a:t>Use PRXMATCH first to identify whether a change will be made</a:t>
            </a:r>
          </a:p>
          <a:p>
            <a:r>
              <a:rPr lang="en-US" dirty="0"/>
              <a:t>Syntax:</a:t>
            </a:r>
          </a:p>
          <a:p>
            <a:pPr lvl="1"/>
            <a:r>
              <a:rPr lang="en-US" dirty="0" smtClean="0"/>
              <a:t>[character </a:t>
            </a:r>
            <a:r>
              <a:rPr lang="en-US" dirty="0" err="1" smtClean="0"/>
              <a:t>var</a:t>
            </a:r>
            <a:r>
              <a:rPr lang="en-US" dirty="0" smtClean="0"/>
              <a:t>] </a:t>
            </a:r>
            <a:r>
              <a:rPr lang="en-US" dirty="0"/>
              <a:t>= </a:t>
            </a:r>
            <a:r>
              <a:rPr lang="en-US" dirty="0" err="1" smtClean="0"/>
              <a:t>prxchange</a:t>
            </a:r>
            <a:r>
              <a:rPr lang="en-US" dirty="0" smtClean="0"/>
              <a:t>(regex </a:t>
            </a:r>
            <a:r>
              <a:rPr lang="en-US" dirty="0"/>
              <a:t>ID</a:t>
            </a:r>
            <a:r>
              <a:rPr lang="en-US" dirty="0" smtClean="0"/>
              <a:t>, # of times to match, </a:t>
            </a:r>
            <a:r>
              <a:rPr lang="en-US" dirty="0"/>
              <a:t>string to match)</a:t>
            </a:r>
          </a:p>
          <a:p>
            <a:pPr lvl="1"/>
            <a:r>
              <a:rPr lang="en-US" dirty="0"/>
              <a:t>[character </a:t>
            </a:r>
            <a:r>
              <a:rPr lang="en-US" dirty="0" err="1"/>
              <a:t>var</a:t>
            </a:r>
            <a:r>
              <a:rPr lang="en-US" dirty="0"/>
              <a:t>] = </a:t>
            </a:r>
            <a:r>
              <a:rPr lang="en-US" dirty="0" err="1" smtClean="0"/>
              <a:t>prxchange</a:t>
            </a:r>
            <a:r>
              <a:rPr lang="en-US" dirty="0" smtClean="0"/>
              <a:t>(regular expression, </a:t>
            </a:r>
            <a:r>
              <a:rPr lang="en-US" dirty="0"/>
              <a:t># of times to match, string to match)</a:t>
            </a:r>
          </a:p>
        </p:txBody>
      </p:sp>
    </p:spTree>
    <p:extLst>
      <p:ext uri="{BB962C8B-B14F-4D97-AF65-F5344CB8AC3E}">
        <p14:creationId xmlns:p14="http://schemas.microsoft.com/office/powerpoint/2010/main" val="63775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13188</TotalTime>
  <Words>2625</Words>
  <Application>Microsoft Office PowerPoint</Application>
  <PresentationFormat>On-screen Show (4:3)</PresentationFormat>
  <Paragraphs>759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Regular Expressions for SAS® Users</vt:lpstr>
      <vt:lpstr>Regular Expressions for SAS® Users</vt:lpstr>
      <vt:lpstr>1.  How are they different?</vt:lpstr>
      <vt:lpstr>2. Basic Functions: PRXPARSE</vt:lpstr>
      <vt:lpstr>2. Basic Functions: PRXMATCH</vt:lpstr>
      <vt:lpstr>PRXMATCH Example</vt:lpstr>
      <vt:lpstr>PRXMATCH Example Output</vt:lpstr>
      <vt:lpstr>Some notes about the regex used</vt:lpstr>
      <vt:lpstr>2. Basic Functions: PRXCHANGE</vt:lpstr>
      <vt:lpstr>2. Basic Functions: PRXCHANGE (cont.)</vt:lpstr>
      <vt:lpstr>PRXCHANGE Example:  Add / to lines mid-sentence</vt:lpstr>
      <vt:lpstr>PRXCHANGE Example Output</vt:lpstr>
      <vt:lpstr>2. Basic Functions: PRXPOSN</vt:lpstr>
      <vt:lpstr>PRXPOSN Example:  Find word before comma</vt:lpstr>
      <vt:lpstr>PRXPOSN Example Output</vt:lpstr>
      <vt:lpstr>Problem 1</vt:lpstr>
      <vt:lpstr>Problem 1 Solution</vt:lpstr>
      <vt:lpstr>Problem 1 Solution Output</vt:lpstr>
      <vt:lpstr>3. CALL Routines</vt:lpstr>
      <vt:lpstr>Problem 1 Alternate Solution</vt:lpstr>
      <vt:lpstr>3. Basic Call Routines: PRXNEXT</vt:lpstr>
      <vt:lpstr>3. Basic Call Routines: PRXNEXT (cont.)</vt:lpstr>
      <vt:lpstr>CALL PRXNEXT Example: Output one line per word</vt:lpstr>
      <vt:lpstr>CALL PRXNEXT Example Output</vt:lpstr>
      <vt:lpstr>Problem 2</vt:lpstr>
      <vt:lpstr>Problem 2 Solution</vt:lpstr>
      <vt:lpstr>Problem 2 Solution Output</vt:lpstr>
      <vt:lpstr>Additional Resources</vt:lpstr>
      <vt:lpstr>Questions?</vt:lpstr>
    </vt:vector>
  </TitlesOfParts>
  <Company>NORC at the University of Chicago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 for SAS Users</dc:title>
  <dc:creator>Joe Matise</dc:creator>
  <cp:lastModifiedBy>Joe Matise</cp:lastModifiedBy>
  <cp:revision>37</cp:revision>
  <dcterms:created xsi:type="dcterms:W3CDTF">2015-03-25T16:48:41Z</dcterms:created>
  <dcterms:modified xsi:type="dcterms:W3CDTF">2015-07-21T16:40:37Z</dcterms:modified>
</cp:coreProperties>
</file>