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6"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77F655E0-C0BA-4BDC-8692-15EB7289DFA9}" type="datetimeFigureOut">
              <a:rPr lang="en-US" smtClean="0"/>
              <a:t>8/19/2020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1342CF7-3092-4091-A116-43208877EBE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77742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321231345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152795917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47875626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342CF7-3092-4091-A116-43208877EBE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47129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84476196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368396141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1713738815"/>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3583858148"/>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389518151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7F655E0-C0BA-4BDC-8692-15EB7289DFA9}"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342CF7-3092-4091-A116-43208877EBE5}" type="slidenum">
              <a:rPr lang="en-US" smtClean="0"/>
              <a:t>‹#›</a:t>
            </a:fld>
            <a:endParaRPr lang="en-US" dirty="0"/>
          </a:p>
        </p:txBody>
      </p:sp>
    </p:spTree>
    <p:extLst>
      <p:ext uri="{BB962C8B-B14F-4D97-AF65-F5344CB8AC3E}">
        <p14:creationId xmlns:p14="http://schemas.microsoft.com/office/powerpoint/2010/main" val="24777529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77F655E0-C0BA-4BDC-8692-15EB7289DFA9}" type="datetimeFigureOut">
              <a:rPr lang="en-US" smtClean="0"/>
              <a:t>8/19/2020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B1342CF7-3092-4091-A116-43208877EBE5}" type="slidenum">
              <a:rPr lang="en-US" smtClean="0"/>
              <a:t>‹#›</a:t>
            </a:fld>
            <a:endParaRPr lang="en-US" dirty="0"/>
          </a:p>
        </p:txBody>
      </p:sp>
    </p:spTree>
    <p:extLst>
      <p:ext uri="{BB962C8B-B14F-4D97-AF65-F5344CB8AC3E}">
        <p14:creationId xmlns:p14="http://schemas.microsoft.com/office/powerpoint/2010/main" val="11419851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8079" y="1023302"/>
            <a:ext cx="9966960" cy="2715578"/>
          </a:xfrm>
        </p:spPr>
        <p:txBody>
          <a:bodyPr/>
          <a:lstStyle/>
          <a:p>
            <a:r>
              <a:rPr lang="en-US" sz="5400" dirty="0"/>
              <a:t>Case Study:</a:t>
            </a:r>
            <a:r>
              <a:rPr lang="en-IN" sz="5400" dirty="0"/>
              <a:t>Practical 1&amp;2</a:t>
            </a:r>
            <a:br>
              <a:rPr lang="en-IN" dirty="0"/>
            </a:br>
            <a:endParaRPr lang="en-US" dirty="0"/>
          </a:p>
        </p:txBody>
      </p:sp>
      <p:sp>
        <p:nvSpPr>
          <p:cNvPr id="3" name="Subtitle 2"/>
          <p:cNvSpPr>
            <a:spLocks noGrp="1"/>
          </p:cNvSpPr>
          <p:nvPr>
            <p:ph type="subTitle" idx="1"/>
          </p:nvPr>
        </p:nvSpPr>
        <p:spPr>
          <a:xfrm>
            <a:off x="1524000" y="3878262"/>
            <a:ext cx="8788400" cy="2238058"/>
          </a:xfrm>
        </p:spPr>
        <p:txBody>
          <a:bodyPr>
            <a:normAutofit fontScale="85000" lnSpcReduction="20000"/>
          </a:bodyPr>
          <a:lstStyle/>
          <a:p>
            <a:r>
              <a:rPr lang="en-US" sz="3100" b="1" dirty="0"/>
              <a:t>Submitted by:</a:t>
            </a:r>
          </a:p>
          <a:p>
            <a:r>
              <a:rPr lang="en-US" sz="2900" dirty="0"/>
              <a:t>Shubhnoor Gill</a:t>
            </a:r>
          </a:p>
          <a:p>
            <a:r>
              <a:rPr lang="en-US" sz="2900" dirty="0"/>
              <a:t>18BCS6061</a:t>
            </a:r>
          </a:p>
          <a:p>
            <a:r>
              <a:rPr lang="en-US" sz="2900" dirty="0"/>
              <a:t>B.E CSE(AIML-1)</a:t>
            </a:r>
          </a:p>
          <a:p>
            <a:r>
              <a:rPr lang="en-US" sz="2900" dirty="0"/>
              <a:t>Group B</a:t>
            </a:r>
          </a:p>
        </p:txBody>
      </p:sp>
      <p:sp>
        <p:nvSpPr>
          <p:cNvPr id="4" name="Rectangle 3"/>
          <p:cNvSpPr/>
          <p:nvPr/>
        </p:nvSpPr>
        <p:spPr>
          <a:xfrm>
            <a:off x="4351104" y="700136"/>
            <a:ext cx="3134191" cy="646331"/>
          </a:xfrm>
          <a:prstGeom prst="rect">
            <a:avLst/>
          </a:prstGeom>
        </p:spPr>
        <p:txBody>
          <a:bodyPr wrap="none">
            <a:spAutoFit/>
          </a:bodyPr>
          <a:lstStyle/>
          <a:p>
            <a:pPr algn="ctr"/>
            <a:r>
              <a:rPr lang="en-IN" b="1" dirty="0">
                <a:latin typeface="Open Sans"/>
              </a:rPr>
              <a:t>MACHINE LEARNING LAB </a:t>
            </a:r>
          </a:p>
          <a:p>
            <a:pPr algn="ctr"/>
            <a:r>
              <a:rPr lang="en-US" b="1" i="0" dirty="0">
                <a:effectLst/>
                <a:latin typeface="Open Sans"/>
              </a:rPr>
              <a:t>CSF-334</a:t>
            </a:r>
            <a:endParaRPr lang="en-IN" b="1" i="0" dirty="0">
              <a:effectLst/>
              <a:latin typeface="Open San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0" y="394392"/>
            <a:ext cx="539750" cy="856240"/>
          </a:xfrm>
          <a:prstGeom prst="rect">
            <a:avLst/>
          </a:prstGeom>
        </p:spPr>
      </p:pic>
    </p:spTree>
    <p:extLst>
      <p:ext uri="{BB962C8B-B14F-4D97-AF65-F5344CB8AC3E}">
        <p14:creationId xmlns:p14="http://schemas.microsoft.com/office/powerpoint/2010/main" val="223477326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351" y="101600"/>
            <a:ext cx="9875520" cy="1356360"/>
          </a:xfrm>
        </p:spPr>
        <p:txBody>
          <a:bodyPr/>
          <a:lstStyle/>
          <a:p>
            <a:pPr algn="ctr"/>
            <a:r>
              <a:rPr lang="en-US" b="1" dirty="0"/>
              <a:t>Further Improvements</a:t>
            </a:r>
          </a:p>
        </p:txBody>
      </p:sp>
      <p:sp>
        <p:nvSpPr>
          <p:cNvPr id="3" name="Content Placeholder 2"/>
          <p:cNvSpPr>
            <a:spLocks noGrp="1"/>
          </p:cNvSpPr>
          <p:nvPr>
            <p:ph idx="1"/>
          </p:nvPr>
        </p:nvSpPr>
        <p:spPr/>
        <p:txBody>
          <a:bodyPr>
            <a:normAutofit/>
          </a:bodyPr>
          <a:lstStyle/>
          <a:p>
            <a:pPr marL="45720" indent="0">
              <a:buNone/>
            </a:pPr>
            <a:r>
              <a:rPr lang="en-IN" sz="1800" dirty="0">
                <a:solidFill>
                  <a:srgbClr val="000000"/>
                </a:solidFill>
              </a:rPr>
              <a:t>Overall we have a decent model, but we also acknowledge that we could do better.</a:t>
            </a:r>
          </a:p>
          <a:p>
            <a:pPr marL="45720" indent="0">
              <a:buNone/>
            </a:pPr>
            <a:r>
              <a:rPr lang="en-IN" sz="1800" dirty="0">
                <a:solidFill>
                  <a:srgbClr val="000000"/>
                </a:solidFill>
              </a:rPr>
              <a:t>We have a couple of options:</a:t>
            </a:r>
          </a:p>
          <a:p>
            <a:pPr>
              <a:buFont typeface="Wingdings" panose="05000000000000000000" pitchFamily="2" charset="2"/>
              <a:buChar char="v"/>
            </a:pPr>
            <a:r>
              <a:rPr lang="en-IN" sz="1800" dirty="0">
                <a:solidFill>
                  <a:srgbClr val="000000"/>
                </a:solidFill>
              </a:rPr>
              <a:t>Clean data deeply and handle outliers more effectively.</a:t>
            </a:r>
          </a:p>
          <a:p>
            <a:pPr>
              <a:buFont typeface="Wingdings" panose="05000000000000000000" pitchFamily="2" charset="2"/>
              <a:buChar char="v"/>
            </a:pPr>
            <a:r>
              <a:rPr lang="en-IN" sz="1800" dirty="0">
                <a:solidFill>
                  <a:srgbClr val="000000"/>
                </a:solidFill>
              </a:rPr>
              <a:t>Try combinations of more new features.</a:t>
            </a:r>
          </a:p>
          <a:p>
            <a:pPr>
              <a:buFont typeface="Wingdings" panose="05000000000000000000" pitchFamily="2" charset="2"/>
              <a:buChar char="v"/>
            </a:pPr>
            <a:r>
              <a:rPr lang="en-IN" sz="1800" dirty="0">
                <a:solidFill>
                  <a:srgbClr val="000000"/>
                </a:solidFill>
              </a:rPr>
              <a:t>Build a non-linear model.</a:t>
            </a:r>
          </a:p>
          <a:p>
            <a:pPr marL="0" indent="0">
              <a:buNone/>
            </a:pPr>
            <a:endParaRPr lang="en-US" sz="1800" b="1" dirty="0"/>
          </a:p>
          <a:p>
            <a:pPr marL="0" indent="0">
              <a:buNone/>
            </a:pPr>
            <a:endParaRPr lang="en-US" sz="18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Tree>
    <p:extLst>
      <p:ext uri="{BB962C8B-B14F-4D97-AF65-F5344CB8AC3E}">
        <p14:creationId xmlns:p14="http://schemas.microsoft.com/office/powerpoint/2010/main" val="154877610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160" y="2306320"/>
            <a:ext cx="4759960" cy="1356360"/>
          </a:xfrm>
        </p:spPr>
        <p:txBody>
          <a:bodyPr>
            <a:noAutofit/>
          </a:bodyPr>
          <a:lstStyle/>
          <a:p>
            <a:r>
              <a:rPr lang="en-US" sz="6000" b="1" dirty="0"/>
              <a:t>THANK YOU</a:t>
            </a:r>
            <a:endParaRPr lang="en-IN" sz="6000" b="1" dirty="0"/>
          </a:p>
        </p:txBody>
      </p:sp>
      <p:sp>
        <p:nvSpPr>
          <p:cNvPr id="3" name="TextBox 2"/>
          <p:cNvSpPr txBox="1"/>
          <p:nvPr/>
        </p:nvSpPr>
        <p:spPr>
          <a:xfrm>
            <a:off x="4246684" y="4141177"/>
            <a:ext cx="3622431" cy="369332"/>
          </a:xfrm>
          <a:prstGeom prst="rect">
            <a:avLst/>
          </a:prstGeom>
          <a:noFill/>
        </p:spPr>
        <p:txBody>
          <a:bodyPr wrap="square" rtlCol="0">
            <a:spAutoFit/>
          </a:bodyPr>
          <a:lstStyle/>
          <a:p>
            <a:r>
              <a:rPr lang="en-US" dirty="0"/>
              <a:t>Please give your valuable feedback.</a:t>
            </a:r>
            <a:endParaRPr lang="en-IN" dirty="0"/>
          </a:p>
        </p:txBody>
      </p:sp>
    </p:spTree>
    <p:extLst>
      <p:ext uri="{BB962C8B-B14F-4D97-AF65-F5344CB8AC3E}">
        <p14:creationId xmlns:p14="http://schemas.microsoft.com/office/powerpoint/2010/main" val="160397948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ABSTRACT</a:t>
            </a:r>
          </a:p>
        </p:txBody>
      </p:sp>
      <p:sp>
        <p:nvSpPr>
          <p:cNvPr id="3" name="Content Placeholder 2"/>
          <p:cNvSpPr>
            <a:spLocks noGrp="1"/>
          </p:cNvSpPr>
          <p:nvPr>
            <p:ph idx="1"/>
          </p:nvPr>
        </p:nvSpPr>
        <p:spPr/>
        <p:txBody>
          <a:bodyPr/>
          <a:lstStyle/>
          <a:p>
            <a:r>
              <a:rPr lang="en-US" dirty="0"/>
              <a:t>In this case study we are given with cancer_mortality dataset. Our goal is to predict cancer mortality rates for US countries. </a:t>
            </a:r>
          </a:p>
          <a:p>
            <a:r>
              <a:rPr lang="en-US" dirty="0"/>
              <a:t>In order to achieve our goal, we need to build a multivariate Ordinary Least Squares regression model to predict “ TARGET_deathRate” as per the given instructions.</a:t>
            </a:r>
          </a:p>
          <a:p>
            <a:endParaRPr lang="en-US" dirty="0"/>
          </a:p>
          <a:p>
            <a:pPr marL="45720" indent="0">
              <a:buNone/>
            </a:pPr>
            <a:r>
              <a:rPr lang="en-US" b="1" dirty="0"/>
              <a:t>Goal: </a:t>
            </a:r>
            <a:r>
              <a:rPr lang="en-US" dirty="0"/>
              <a:t>To predict cancer mortality rates for US countries</a:t>
            </a:r>
          </a:p>
          <a:p>
            <a:pPr marL="45720" indent="0">
              <a:buNone/>
            </a:pPr>
            <a:r>
              <a:rPr lang="en-US" b="1" dirty="0"/>
              <a:t>Target variable: </a:t>
            </a:r>
            <a:r>
              <a:rPr lang="en-US" dirty="0"/>
              <a:t>TARGET_deathRate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Tree>
    <p:extLst>
      <p:ext uri="{BB962C8B-B14F-4D97-AF65-F5344CB8AC3E}">
        <p14:creationId xmlns:p14="http://schemas.microsoft.com/office/powerpoint/2010/main" val="39567555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092" y="320579"/>
            <a:ext cx="9829800" cy="482307"/>
          </a:xfrm>
        </p:spPr>
        <p:txBody>
          <a:bodyPr>
            <a:normAutofit fontScale="90000"/>
          </a:bodyPr>
          <a:lstStyle/>
          <a:p>
            <a:pPr algn="ctr"/>
            <a:r>
              <a:rPr lang="en-US" b="1" dirty="0"/>
              <a:t>Problem Solving Methodology</a:t>
            </a:r>
          </a:p>
        </p:txBody>
      </p:sp>
      <p:sp>
        <p:nvSpPr>
          <p:cNvPr id="4" name="Rectangle 3"/>
          <p:cNvSpPr/>
          <p:nvPr/>
        </p:nvSpPr>
        <p:spPr>
          <a:xfrm>
            <a:off x="728591" y="1513318"/>
            <a:ext cx="1833196"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Load cancer_mortality dataset</a:t>
            </a:r>
            <a:endParaRPr lang="en-IN" dirty="0">
              <a:solidFill>
                <a:schemeClr val="tx1"/>
              </a:solidFill>
            </a:endParaRPr>
          </a:p>
        </p:txBody>
      </p:sp>
      <p:sp>
        <p:nvSpPr>
          <p:cNvPr id="6" name="Rectangle 5"/>
          <p:cNvSpPr/>
          <p:nvPr/>
        </p:nvSpPr>
        <p:spPr>
          <a:xfrm>
            <a:off x="727186" y="2683709"/>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Understanding and Visualization</a:t>
            </a:r>
            <a:endParaRPr lang="en-IN" dirty="0">
              <a:solidFill>
                <a:schemeClr val="tx1"/>
              </a:solidFill>
            </a:endParaRPr>
          </a:p>
        </p:txBody>
      </p:sp>
      <p:sp>
        <p:nvSpPr>
          <p:cNvPr id="9" name="Rectangle 8"/>
          <p:cNvSpPr/>
          <p:nvPr/>
        </p:nvSpPr>
        <p:spPr>
          <a:xfrm>
            <a:off x="727186" y="4988027"/>
            <a:ext cx="1850613"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dummy variables and prepare data</a:t>
            </a:r>
            <a:endParaRPr lang="en-IN" dirty="0">
              <a:solidFill>
                <a:schemeClr val="tx1"/>
              </a:solidFill>
            </a:endParaRPr>
          </a:p>
        </p:txBody>
      </p:sp>
      <p:sp>
        <p:nvSpPr>
          <p:cNvPr id="10" name="Rectangle 9"/>
          <p:cNvSpPr/>
          <p:nvPr/>
        </p:nvSpPr>
        <p:spPr>
          <a:xfrm>
            <a:off x="727187" y="3855081"/>
            <a:ext cx="1834600" cy="9170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Cleaning and Data Transformation</a:t>
            </a:r>
            <a:endParaRPr lang="en-IN" dirty="0">
              <a:solidFill>
                <a:schemeClr val="tx1"/>
              </a:solidFill>
            </a:endParaRPr>
          </a:p>
        </p:txBody>
      </p:sp>
      <p:sp>
        <p:nvSpPr>
          <p:cNvPr id="14" name="Rectangle 13"/>
          <p:cNvSpPr/>
          <p:nvPr/>
        </p:nvSpPr>
        <p:spPr>
          <a:xfrm>
            <a:off x="2927313" y="4988026"/>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Split data into train and test</a:t>
            </a:r>
            <a:endParaRPr lang="en-IN" dirty="0">
              <a:solidFill>
                <a:schemeClr val="tx1"/>
              </a:solidFill>
            </a:endParaRPr>
          </a:p>
        </p:txBody>
      </p:sp>
      <p:sp>
        <p:nvSpPr>
          <p:cNvPr id="15" name="Rectangle 14"/>
          <p:cNvSpPr/>
          <p:nvPr/>
        </p:nvSpPr>
        <p:spPr>
          <a:xfrm>
            <a:off x="5127438" y="1513318"/>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 OLS regression model</a:t>
            </a:r>
            <a:endParaRPr lang="en-IN" dirty="0">
              <a:solidFill>
                <a:schemeClr val="tx1"/>
              </a:solidFill>
            </a:endParaRPr>
          </a:p>
        </p:txBody>
      </p:sp>
      <p:sp>
        <p:nvSpPr>
          <p:cNvPr id="16" name="Rectangle 15"/>
          <p:cNvSpPr/>
          <p:nvPr/>
        </p:nvSpPr>
        <p:spPr>
          <a:xfrm>
            <a:off x="2927313" y="2683707"/>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Divide train dataset into X_train, y_train</a:t>
            </a:r>
            <a:endParaRPr lang="en-IN" dirty="0">
              <a:solidFill>
                <a:schemeClr val="tx1"/>
              </a:solidFill>
            </a:endParaRPr>
          </a:p>
        </p:txBody>
      </p:sp>
      <p:sp>
        <p:nvSpPr>
          <p:cNvPr id="17" name="Rectangle 16"/>
          <p:cNvSpPr/>
          <p:nvPr/>
        </p:nvSpPr>
        <p:spPr>
          <a:xfrm>
            <a:off x="2927312" y="1535205"/>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Recursive Feature Elimination</a:t>
            </a:r>
            <a:endParaRPr lang="en-IN" dirty="0">
              <a:solidFill>
                <a:schemeClr val="tx1"/>
              </a:solidFill>
            </a:endParaRPr>
          </a:p>
        </p:txBody>
      </p:sp>
      <p:sp>
        <p:nvSpPr>
          <p:cNvPr id="18" name="Rectangle 17"/>
          <p:cNvSpPr/>
          <p:nvPr/>
        </p:nvSpPr>
        <p:spPr>
          <a:xfrm>
            <a:off x="2927313" y="3835867"/>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Scale the train data</a:t>
            </a:r>
            <a:endParaRPr lang="en-IN" dirty="0">
              <a:solidFill>
                <a:schemeClr val="tx1"/>
              </a:solidFill>
            </a:endParaRPr>
          </a:p>
        </p:txBody>
      </p:sp>
      <p:sp>
        <p:nvSpPr>
          <p:cNvPr id="20" name="Rectangle 19"/>
          <p:cNvSpPr/>
          <p:nvPr/>
        </p:nvSpPr>
        <p:spPr>
          <a:xfrm>
            <a:off x="7086000" y="2529300"/>
            <a:ext cx="1255718" cy="7738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Drop variable</a:t>
            </a:r>
            <a:endParaRPr lang="en-IN" dirty="0">
              <a:solidFill>
                <a:schemeClr val="tx1"/>
              </a:solidFill>
            </a:endParaRPr>
          </a:p>
        </p:txBody>
      </p:sp>
      <p:sp>
        <p:nvSpPr>
          <p:cNvPr id="21" name="Diamond 20"/>
          <p:cNvSpPr/>
          <p:nvPr/>
        </p:nvSpPr>
        <p:spPr>
          <a:xfrm>
            <a:off x="5060754" y="2685477"/>
            <a:ext cx="1966568" cy="190732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9" name="TextBox 38"/>
          <p:cNvSpPr txBox="1"/>
          <p:nvPr/>
        </p:nvSpPr>
        <p:spPr>
          <a:xfrm>
            <a:off x="5340997" y="3202862"/>
            <a:ext cx="1621241" cy="1200329"/>
          </a:xfrm>
          <a:prstGeom prst="rect">
            <a:avLst/>
          </a:prstGeom>
          <a:noFill/>
        </p:spPr>
        <p:txBody>
          <a:bodyPr wrap="square" rtlCol="0">
            <a:spAutoFit/>
          </a:bodyPr>
          <a:lstStyle/>
          <a:p>
            <a:r>
              <a:rPr lang="en-US" dirty="0"/>
              <a:t>If variable has VIF&lt;5 and p-value &lt;0.05</a:t>
            </a:r>
            <a:endParaRPr lang="en-IN" dirty="0"/>
          </a:p>
          <a:p>
            <a:endParaRPr lang="en-IN" dirty="0"/>
          </a:p>
        </p:txBody>
      </p:sp>
      <p:sp>
        <p:nvSpPr>
          <p:cNvPr id="57" name="Rectangle 56"/>
          <p:cNvSpPr/>
          <p:nvPr/>
        </p:nvSpPr>
        <p:spPr>
          <a:xfrm>
            <a:off x="5251399" y="4973662"/>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predictions and check RMSE</a:t>
            </a:r>
            <a:endParaRPr lang="en-IN" dirty="0">
              <a:solidFill>
                <a:schemeClr val="tx1"/>
              </a:solidFill>
            </a:endParaRPr>
          </a:p>
        </p:txBody>
      </p:sp>
      <p:sp>
        <p:nvSpPr>
          <p:cNvPr id="58" name="Rectangle 57"/>
          <p:cNvSpPr/>
          <p:nvPr/>
        </p:nvSpPr>
        <p:spPr>
          <a:xfrm>
            <a:off x="9083440" y="4957750"/>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Residual Analysis</a:t>
            </a:r>
            <a:endParaRPr lang="en-IN" dirty="0">
              <a:solidFill>
                <a:schemeClr val="tx1"/>
              </a:solidFill>
            </a:endParaRPr>
          </a:p>
        </p:txBody>
      </p:sp>
      <p:sp>
        <p:nvSpPr>
          <p:cNvPr id="59" name="Rectangle 58"/>
          <p:cNvSpPr/>
          <p:nvPr/>
        </p:nvSpPr>
        <p:spPr>
          <a:xfrm>
            <a:off x="9083441" y="3805591"/>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Make predictions</a:t>
            </a:r>
          </a:p>
          <a:p>
            <a:pPr algn="ctr"/>
            <a:r>
              <a:rPr lang="en-US" dirty="0">
                <a:solidFill>
                  <a:schemeClr val="tx1"/>
                </a:solidFill>
              </a:rPr>
              <a:t>Using model built</a:t>
            </a:r>
            <a:endParaRPr lang="en-IN" dirty="0">
              <a:solidFill>
                <a:schemeClr val="tx1"/>
              </a:solidFill>
            </a:endParaRPr>
          </a:p>
        </p:txBody>
      </p:sp>
      <p:sp>
        <p:nvSpPr>
          <p:cNvPr id="62" name="Rectangle 61"/>
          <p:cNvSpPr/>
          <p:nvPr/>
        </p:nvSpPr>
        <p:spPr>
          <a:xfrm>
            <a:off x="9083441" y="2606422"/>
            <a:ext cx="1834601" cy="10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Model Evaluation on test set (Plot actual vs predicted values)</a:t>
            </a:r>
            <a:endParaRPr lang="en-IN" dirty="0">
              <a:solidFill>
                <a:schemeClr val="tx1"/>
              </a:solidFill>
            </a:endParaRPr>
          </a:p>
        </p:txBody>
      </p:sp>
      <p:sp>
        <p:nvSpPr>
          <p:cNvPr id="63" name="Rectangle 62"/>
          <p:cNvSpPr/>
          <p:nvPr/>
        </p:nvSpPr>
        <p:spPr>
          <a:xfrm>
            <a:off x="9083440" y="1454263"/>
            <a:ext cx="1834601" cy="9554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RMSE</a:t>
            </a:r>
            <a:endParaRPr lang="en-IN" dirty="0">
              <a:solidFill>
                <a:schemeClr val="tx1"/>
              </a:solidFill>
            </a:endParaRPr>
          </a:p>
        </p:txBody>
      </p:sp>
      <p:cxnSp>
        <p:nvCxnSpPr>
          <p:cNvPr id="67" name="Straight Arrow Connector 66"/>
          <p:cNvCxnSpPr>
            <a:stCxn id="4" idx="2"/>
            <a:endCxn id="6" idx="0"/>
          </p:cNvCxnSpPr>
          <p:nvPr/>
        </p:nvCxnSpPr>
        <p:spPr>
          <a:xfrm flipH="1">
            <a:off x="1644487" y="2468749"/>
            <a:ext cx="702" cy="2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 idx="2"/>
            <a:endCxn id="10" idx="0"/>
          </p:cNvCxnSpPr>
          <p:nvPr/>
        </p:nvCxnSpPr>
        <p:spPr>
          <a:xfrm>
            <a:off x="1644487" y="3639140"/>
            <a:ext cx="0" cy="21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0" idx="2"/>
            <a:endCxn id="9" idx="0"/>
          </p:cNvCxnSpPr>
          <p:nvPr/>
        </p:nvCxnSpPr>
        <p:spPr>
          <a:xfrm>
            <a:off x="1644487" y="4772086"/>
            <a:ext cx="8006" cy="21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9" idx="2"/>
            <a:endCxn id="14" idx="2"/>
          </p:cNvCxnSpPr>
          <p:nvPr/>
        </p:nvCxnSpPr>
        <p:spPr>
          <a:xfrm rot="5400000" flipH="1" flipV="1">
            <a:off x="2748552" y="4847397"/>
            <a:ext cx="1" cy="2192121"/>
          </a:xfrm>
          <a:prstGeom prst="bent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4" idx="0"/>
            <a:endCxn id="18" idx="2"/>
          </p:cNvCxnSpPr>
          <p:nvPr/>
        </p:nvCxnSpPr>
        <p:spPr>
          <a:xfrm flipV="1">
            <a:off x="3844614" y="4791298"/>
            <a:ext cx="0" cy="19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18" idx="0"/>
            <a:endCxn id="16" idx="2"/>
          </p:cNvCxnSpPr>
          <p:nvPr/>
        </p:nvCxnSpPr>
        <p:spPr>
          <a:xfrm flipV="1">
            <a:off x="3844614" y="3639138"/>
            <a:ext cx="0" cy="196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6" idx="0"/>
            <a:endCxn id="17" idx="2"/>
          </p:cNvCxnSpPr>
          <p:nvPr/>
        </p:nvCxnSpPr>
        <p:spPr>
          <a:xfrm flipH="1" flipV="1">
            <a:off x="3844613" y="2490636"/>
            <a:ext cx="1" cy="19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5" idx="2"/>
            <a:endCxn id="21" idx="0"/>
          </p:cNvCxnSpPr>
          <p:nvPr/>
        </p:nvCxnSpPr>
        <p:spPr>
          <a:xfrm flipH="1">
            <a:off x="6044038" y="2468749"/>
            <a:ext cx="701" cy="21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21" idx="2"/>
          </p:cNvCxnSpPr>
          <p:nvPr/>
        </p:nvCxnSpPr>
        <p:spPr>
          <a:xfrm>
            <a:off x="6044038" y="4592799"/>
            <a:ext cx="0" cy="3808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20" idx="0"/>
            <a:endCxn id="15" idx="3"/>
          </p:cNvCxnSpPr>
          <p:nvPr/>
        </p:nvCxnSpPr>
        <p:spPr>
          <a:xfrm rot="16200000" flipV="1">
            <a:off x="7068816" y="1884257"/>
            <a:ext cx="538266" cy="75182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21" idx="3"/>
            <a:endCxn id="20" idx="2"/>
          </p:cNvCxnSpPr>
          <p:nvPr/>
        </p:nvCxnSpPr>
        <p:spPr>
          <a:xfrm flipV="1">
            <a:off x="7027322" y="3303188"/>
            <a:ext cx="686537" cy="33595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7" idx="3"/>
            <a:endCxn id="58" idx="1"/>
          </p:cNvCxnSpPr>
          <p:nvPr/>
        </p:nvCxnSpPr>
        <p:spPr>
          <a:xfrm flipV="1">
            <a:off x="7086000" y="5435466"/>
            <a:ext cx="1997440" cy="159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17" idx="0"/>
            <a:endCxn id="15" idx="0"/>
          </p:cNvCxnSpPr>
          <p:nvPr/>
        </p:nvCxnSpPr>
        <p:spPr>
          <a:xfrm rot="5400000" flipH="1" flipV="1">
            <a:off x="4933733" y="424199"/>
            <a:ext cx="21887" cy="2200126"/>
          </a:xfrm>
          <a:prstGeom prst="bentConnector3">
            <a:avLst>
              <a:gd name="adj1" fmla="val 114445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8" idx="0"/>
            <a:endCxn id="59" idx="2"/>
          </p:cNvCxnSpPr>
          <p:nvPr/>
        </p:nvCxnSpPr>
        <p:spPr>
          <a:xfrm flipV="1">
            <a:off x="10000741" y="4761022"/>
            <a:ext cx="1" cy="19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59" idx="0"/>
            <a:endCxn id="62" idx="2"/>
          </p:cNvCxnSpPr>
          <p:nvPr/>
        </p:nvCxnSpPr>
        <p:spPr>
          <a:xfrm flipV="1">
            <a:off x="10000742" y="3608863"/>
            <a:ext cx="0" cy="19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62" idx="0"/>
            <a:endCxn id="63" idx="2"/>
          </p:cNvCxnSpPr>
          <p:nvPr/>
        </p:nvCxnSpPr>
        <p:spPr>
          <a:xfrm flipH="1" flipV="1">
            <a:off x="10000741" y="2409694"/>
            <a:ext cx="1" cy="19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2783551" y="1079118"/>
            <a:ext cx="5829300" cy="5419725"/>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 name="TextBox 111"/>
          <p:cNvSpPr txBox="1"/>
          <p:nvPr/>
        </p:nvSpPr>
        <p:spPr>
          <a:xfrm>
            <a:off x="4250401" y="6140185"/>
            <a:ext cx="4362450" cy="369332"/>
          </a:xfrm>
          <a:prstGeom prst="rect">
            <a:avLst/>
          </a:prstGeom>
          <a:noFill/>
        </p:spPr>
        <p:txBody>
          <a:bodyPr wrap="square" rtlCol="0">
            <a:spAutoFit/>
          </a:bodyPr>
          <a:lstStyle/>
          <a:p>
            <a:pPr algn="ctr"/>
            <a:r>
              <a:rPr lang="en-US" b="1" dirty="0">
                <a:solidFill>
                  <a:srgbClr val="FF0000"/>
                </a:solidFill>
              </a:rPr>
              <a:t>Model Building(working on train dataset)</a:t>
            </a:r>
            <a:endParaRPr lang="en-IN" b="1" dirty="0">
              <a:solidFill>
                <a:srgbClr val="FF0000"/>
              </a:solidFill>
            </a:endParaRPr>
          </a:p>
        </p:txBody>
      </p:sp>
      <p:cxnSp>
        <p:nvCxnSpPr>
          <p:cNvPr id="113" name="Straight Arrow Connector 112"/>
          <p:cNvCxnSpPr/>
          <p:nvPr/>
        </p:nvCxnSpPr>
        <p:spPr>
          <a:xfrm flipH="1">
            <a:off x="1644488" y="2468749"/>
            <a:ext cx="702" cy="214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1644488" y="3639140"/>
            <a:ext cx="0" cy="2159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1644488" y="4772086"/>
            <a:ext cx="8006" cy="2159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p:nvPr/>
        </p:nvCxnSpPr>
        <p:spPr>
          <a:xfrm rot="5400000" flipH="1" flipV="1">
            <a:off x="2748553" y="4847397"/>
            <a:ext cx="1" cy="2192121"/>
          </a:xfrm>
          <a:prstGeom prst="bentConnector3">
            <a:avLst>
              <a:gd name="adj1" fmla="val -2286000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V="1">
            <a:off x="3844615" y="4791298"/>
            <a:ext cx="0" cy="19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3844615" y="3639138"/>
            <a:ext cx="0" cy="1967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H="1" flipV="1">
            <a:off x="3844614" y="2490636"/>
            <a:ext cx="1" cy="1930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5400000" flipH="1" flipV="1">
            <a:off x="4933734" y="424199"/>
            <a:ext cx="21887" cy="2200126"/>
          </a:xfrm>
          <a:prstGeom prst="bentConnector3">
            <a:avLst>
              <a:gd name="adj1" fmla="val 114445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044037" y="4559111"/>
            <a:ext cx="552450" cy="369332"/>
          </a:xfrm>
          <a:prstGeom prst="rect">
            <a:avLst/>
          </a:prstGeom>
          <a:noFill/>
        </p:spPr>
        <p:txBody>
          <a:bodyPr wrap="square" rtlCol="0">
            <a:spAutoFit/>
          </a:bodyPr>
          <a:lstStyle/>
          <a:p>
            <a:r>
              <a:rPr lang="en-US" dirty="0"/>
              <a:t>Yes</a:t>
            </a:r>
            <a:endParaRPr lang="en-IN" dirty="0"/>
          </a:p>
        </p:txBody>
      </p:sp>
      <p:sp>
        <p:nvSpPr>
          <p:cNvPr id="122" name="TextBox 121"/>
          <p:cNvSpPr txBox="1"/>
          <p:nvPr/>
        </p:nvSpPr>
        <p:spPr>
          <a:xfrm>
            <a:off x="7094365" y="3639138"/>
            <a:ext cx="552450" cy="369332"/>
          </a:xfrm>
          <a:prstGeom prst="rect">
            <a:avLst/>
          </a:prstGeom>
          <a:noFill/>
        </p:spPr>
        <p:txBody>
          <a:bodyPr wrap="square" rtlCol="0">
            <a:spAutoFit/>
          </a:bodyPr>
          <a:lstStyle/>
          <a:p>
            <a:r>
              <a:rPr lang="en-US" dirty="0"/>
              <a:t>No</a:t>
            </a:r>
            <a:endParaRPr lang="en-IN" dirty="0"/>
          </a:p>
        </p:txBody>
      </p:sp>
      <p:sp>
        <p:nvSpPr>
          <p:cNvPr id="127" name="TextBox 126"/>
          <p:cNvSpPr txBox="1"/>
          <p:nvPr/>
        </p:nvSpPr>
        <p:spPr>
          <a:xfrm rot="5400000">
            <a:off x="9750369" y="2930645"/>
            <a:ext cx="2778378" cy="369332"/>
          </a:xfrm>
          <a:prstGeom prst="rect">
            <a:avLst/>
          </a:prstGeom>
          <a:noFill/>
        </p:spPr>
        <p:txBody>
          <a:bodyPr wrap="square" rtlCol="0">
            <a:spAutoFit/>
          </a:bodyPr>
          <a:lstStyle/>
          <a:p>
            <a:pPr algn="ctr"/>
            <a:r>
              <a:rPr lang="en-US" b="1" dirty="0">
                <a:solidFill>
                  <a:srgbClr val="00B050"/>
                </a:solidFill>
              </a:rPr>
              <a:t>Working on test dataset</a:t>
            </a:r>
            <a:endParaRPr lang="en-IN" b="1" dirty="0">
              <a:solidFill>
                <a:srgbClr val="00B050"/>
              </a:solidFill>
            </a:endParaRPr>
          </a:p>
        </p:txBody>
      </p:sp>
      <p:sp>
        <p:nvSpPr>
          <p:cNvPr id="128" name="Rectangle 127"/>
          <p:cNvSpPr/>
          <p:nvPr/>
        </p:nvSpPr>
        <p:spPr>
          <a:xfrm>
            <a:off x="8861923" y="1380841"/>
            <a:ext cx="2491877" cy="3468940"/>
          </a:xfrm>
          <a:prstGeom prst="rect">
            <a:avLst/>
          </a:pr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9" name="Oval 128"/>
          <p:cNvSpPr/>
          <p:nvPr/>
        </p:nvSpPr>
        <p:spPr>
          <a:xfrm>
            <a:off x="1044411" y="883484"/>
            <a:ext cx="1200150" cy="4191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START</a:t>
            </a:r>
            <a:endParaRPr lang="en-IN" dirty="0"/>
          </a:p>
        </p:txBody>
      </p:sp>
      <p:sp>
        <p:nvSpPr>
          <p:cNvPr id="130" name="Oval 129"/>
          <p:cNvSpPr/>
          <p:nvPr/>
        </p:nvSpPr>
        <p:spPr>
          <a:xfrm>
            <a:off x="9491152" y="851178"/>
            <a:ext cx="1019175" cy="4191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END</a:t>
            </a:r>
            <a:endParaRPr lang="en-IN" dirty="0"/>
          </a:p>
        </p:txBody>
      </p:sp>
      <p:cxnSp>
        <p:nvCxnSpPr>
          <p:cNvPr id="131" name="Straight Arrow Connector 130"/>
          <p:cNvCxnSpPr>
            <a:stCxn id="129" idx="4"/>
            <a:endCxn id="4" idx="0"/>
          </p:cNvCxnSpPr>
          <p:nvPr/>
        </p:nvCxnSpPr>
        <p:spPr>
          <a:xfrm>
            <a:off x="1644486" y="1302584"/>
            <a:ext cx="703" cy="210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63" idx="0"/>
            <a:endCxn id="130" idx="4"/>
          </p:cNvCxnSpPr>
          <p:nvPr/>
        </p:nvCxnSpPr>
        <p:spPr>
          <a:xfrm flipH="1" flipV="1">
            <a:off x="10000740" y="1270278"/>
            <a:ext cx="1" cy="1839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4" name="Picture 1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Tree>
    <p:extLst>
      <p:ext uri="{BB962C8B-B14F-4D97-AF65-F5344CB8AC3E}">
        <p14:creationId xmlns:p14="http://schemas.microsoft.com/office/powerpoint/2010/main" val="397375885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285750"/>
            <a:ext cx="10515600" cy="923925"/>
          </a:xfrm>
        </p:spPr>
        <p:txBody>
          <a:bodyPr/>
          <a:lstStyle/>
          <a:p>
            <a:pPr algn="ctr"/>
            <a:r>
              <a:rPr lang="en-US" b="1" dirty="0"/>
              <a:t>Analysis</a:t>
            </a:r>
          </a:p>
        </p:txBody>
      </p:sp>
      <p:sp>
        <p:nvSpPr>
          <p:cNvPr id="3" name="Content Placeholder 2"/>
          <p:cNvSpPr>
            <a:spLocks noGrp="1"/>
          </p:cNvSpPr>
          <p:nvPr>
            <p:ph idx="1"/>
          </p:nvPr>
        </p:nvSpPr>
        <p:spPr>
          <a:xfrm>
            <a:off x="848360" y="1544955"/>
            <a:ext cx="6308578" cy="5119688"/>
          </a:xfrm>
        </p:spPr>
        <p:txBody>
          <a:bodyPr>
            <a:normAutofit/>
          </a:bodyPr>
          <a:lstStyle/>
          <a:p>
            <a:pPr marL="0" indent="0">
              <a:buNone/>
            </a:pPr>
            <a:r>
              <a:rPr lang="en-US" sz="1800" b="1" dirty="0"/>
              <a:t>1. Data Understanding and Visualization:</a:t>
            </a:r>
          </a:p>
          <a:p>
            <a:pPr>
              <a:buFont typeface="Wingdings" panose="05000000000000000000" pitchFamily="2" charset="2"/>
              <a:buChar char="Ø"/>
            </a:pPr>
            <a:r>
              <a:rPr lang="en-US" sz="1600" dirty="0"/>
              <a:t>Data set has 34 columns and 3047 rows. </a:t>
            </a:r>
          </a:p>
          <a:p>
            <a:pPr>
              <a:buFont typeface="Wingdings" panose="05000000000000000000" pitchFamily="2" charset="2"/>
              <a:buChar char="Ø"/>
            </a:pPr>
            <a:r>
              <a:rPr lang="en-US" sz="1600" dirty="0"/>
              <a:t>It has 2 categorical variables: binnedInc, Geography</a:t>
            </a:r>
          </a:p>
          <a:p>
            <a:pPr>
              <a:buFont typeface="Wingdings" panose="05000000000000000000" pitchFamily="2" charset="2"/>
              <a:buChar char="Ø"/>
            </a:pPr>
            <a:r>
              <a:rPr lang="en-US" sz="1600" dirty="0"/>
              <a:t>Presence of 3 columns with null values, which are: “PctSomeCol18_24”, “PctEmployed16_Over”, “PctPrivateCoverageAlone”.</a:t>
            </a:r>
          </a:p>
          <a:p>
            <a:pPr>
              <a:buFont typeface="Wingdings" panose="05000000000000000000" pitchFamily="2" charset="2"/>
              <a:buChar char="Ø"/>
            </a:pPr>
            <a:r>
              <a:rPr lang="en-IN" sz="1600" dirty="0"/>
              <a:t>We can see from the Fig2: heatmap that the boxes shaded with:</a:t>
            </a:r>
            <a:br>
              <a:rPr lang="en-IN" sz="1600" dirty="0"/>
            </a:br>
            <a:r>
              <a:rPr lang="en-IN" sz="1600" dirty="0"/>
              <a:t>=&gt; Dark pink color have high negative correlation</a:t>
            </a:r>
            <a:br>
              <a:rPr lang="en-IN" sz="1600" dirty="0"/>
            </a:br>
            <a:r>
              <a:rPr lang="en-IN" sz="1600" dirty="0"/>
              <a:t>=&gt; Blue color have positive correlation</a:t>
            </a:r>
            <a:br>
              <a:rPr lang="en-IN" sz="1600" dirty="0"/>
            </a:br>
            <a:r>
              <a:rPr lang="en-IN" sz="1600" dirty="0"/>
              <a:t>We can observe that multicollinearity also exists.</a:t>
            </a:r>
          </a:p>
          <a:p>
            <a:pPr>
              <a:buFont typeface="Wingdings" panose="05000000000000000000" pitchFamily="2" charset="2"/>
              <a:buChar char="Ø"/>
            </a:pPr>
            <a:endParaRPr lang="en-US" sz="16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pic>
        <p:nvPicPr>
          <p:cNvPr id="5" name="Picture 4"/>
          <p:cNvPicPr>
            <a:picLocks noChangeAspect="1"/>
          </p:cNvPicPr>
          <p:nvPr/>
        </p:nvPicPr>
        <p:blipFill>
          <a:blip r:embed="rId3"/>
          <a:stretch>
            <a:fillRect/>
          </a:stretch>
        </p:blipFill>
        <p:spPr>
          <a:xfrm>
            <a:off x="7297742" y="1670270"/>
            <a:ext cx="4505197" cy="3951043"/>
          </a:xfrm>
          <a:prstGeom prst="rect">
            <a:avLst/>
          </a:prstGeom>
          <a:ln w="19050">
            <a:solidFill>
              <a:schemeClr val="tx1"/>
            </a:solidFill>
          </a:ln>
        </p:spPr>
      </p:pic>
      <p:pic>
        <p:nvPicPr>
          <p:cNvPr id="8" name="Picture 7"/>
          <p:cNvPicPr>
            <a:picLocks noChangeAspect="1"/>
          </p:cNvPicPr>
          <p:nvPr/>
        </p:nvPicPr>
        <p:blipFill>
          <a:blip r:embed="rId4"/>
          <a:stretch>
            <a:fillRect/>
          </a:stretch>
        </p:blipFill>
        <p:spPr>
          <a:xfrm>
            <a:off x="1403741" y="4506958"/>
            <a:ext cx="4681415" cy="1356410"/>
          </a:xfrm>
          <a:prstGeom prst="rect">
            <a:avLst/>
          </a:prstGeom>
          <a:ln w="19050">
            <a:solidFill>
              <a:schemeClr val="tx1"/>
            </a:solidFill>
          </a:ln>
        </p:spPr>
      </p:pic>
      <p:sp>
        <p:nvSpPr>
          <p:cNvPr id="9" name="TextBox 8"/>
          <p:cNvSpPr txBox="1"/>
          <p:nvPr/>
        </p:nvSpPr>
        <p:spPr>
          <a:xfrm>
            <a:off x="8344027" y="5709480"/>
            <a:ext cx="2910128" cy="307777"/>
          </a:xfrm>
          <a:prstGeom prst="rect">
            <a:avLst/>
          </a:prstGeom>
          <a:noFill/>
        </p:spPr>
        <p:txBody>
          <a:bodyPr wrap="square" rtlCol="0">
            <a:spAutoFit/>
          </a:bodyPr>
          <a:lstStyle/>
          <a:p>
            <a:pPr algn="just"/>
            <a:r>
              <a:rPr lang="en-US" sz="1400" b="1" dirty="0"/>
              <a:t>Fig2: Heatmap of correlation matrix </a:t>
            </a:r>
          </a:p>
        </p:txBody>
      </p:sp>
      <p:sp>
        <p:nvSpPr>
          <p:cNvPr id="10" name="TextBox 9"/>
          <p:cNvSpPr txBox="1"/>
          <p:nvPr/>
        </p:nvSpPr>
        <p:spPr>
          <a:xfrm>
            <a:off x="1403741" y="5956228"/>
            <a:ext cx="5013761" cy="307777"/>
          </a:xfrm>
          <a:prstGeom prst="rect">
            <a:avLst/>
          </a:prstGeom>
          <a:noFill/>
        </p:spPr>
        <p:txBody>
          <a:bodyPr wrap="square" rtlCol="0">
            <a:spAutoFit/>
          </a:bodyPr>
          <a:lstStyle/>
          <a:p>
            <a:pPr algn="just"/>
            <a:r>
              <a:rPr lang="en-US" sz="1400" b="1" dirty="0"/>
              <a:t>Fig1: Boxplots showing different categories in ‘binnedInc’.</a:t>
            </a:r>
          </a:p>
        </p:txBody>
      </p:sp>
    </p:spTree>
    <p:extLst>
      <p:ext uri="{BB962C8B-B14F-4D97-AF65-F5344CB8AC3E}">
        <p14:creationId xmlns:p14="http://schemas.microsoft.com/office/powerpoint/2010/main" val="29669842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875520" cy="1356360"/>
          </a:xfrm>
        </p:spPr>
        <p:txBody>
          <a:bodyPr/>
          <a:lstStyle/>
          <a:p>
            <a:pPr algn="ctr"/>
            <a:r>
              <a:rPr lang="en-US" b="1" dirty="0"/>
              <a:t>Analysis </a:t>
            </a:r>
            <a:r>
              <a:rPr lang="en-US" sz="2000" b="1" dirty="0"/>
              <a:t>(cont.…)</a:t>
            </a:r>
            <a:endParaRPr lang="en-US" b="1" dirty="0"/>
          </a:p>
        </p:txBody>
      </p:sp>
      <p:sp>
        <p:nvSpPr>
          <p:cNvPr id="3" name="Content Placeholder 2"/>
          <p:cNvSpPr>
            <a:spLocks noGrp="1"/>
          </p:cNvSpPr>
          <p:nvPr>
            <p:ph idx="1"/>
          </p:nvPr>
        </p:nvSpPr>
        <p:spPr>
          <a:xfrm>
            <a:off x="1143000" y="1356360"/>
            <a:ext cx="9872871" cy="2472690"/>
          </a:xfrm>
        </p:spPr>
        <p:txBody>
          <a:bodyPr>
            <a:normAutofit/>
          </a:bodyPr>
          <a:lstStyle/>
          <a:p>
            <a:pPr marL="0" indent="0">
              <a:buNone/>
            </a:pPr>
            <a:r>
              <a:rPr lang="en-US" sz="1800" b="1" dirty="0"/>
              <a:t>2. Data Cleaning Analysis:</a:t>
            </a:r>
          </a:p>
          <a:p>
            <a:pPr>
              <a:buFont typeface="Wingdings" panose="05000000000000000000" pitchFamily="2" charset="2"/>
              <a:buChar char="Ø"/>
            </a:pPr>
            <a:r>
              <a:rPr lang="en-US" sz="1600" b="1" dirty="0"/>
              <a:t>“</a:t>
            </a:r>
            <a:r>
              <a:rPr lang="en-US" sz="1600" dirty="0"/>
              <a:t>PctSomeCol18_24” has about 75% of missing values, hence we prefer to drop this column.</a:t>
            </a:r>
          </a:p>
          <a:p>
            <a:pPr>
              <a:buFont typeface="Wingdings" panose="05000000000000000000" pitchFamily="2" charset="2"/>
              <a:buChar char="Ø"/>
            </a:pPr>
            <a:r>
              <a:rPr lang="en-US" sz="1600" dirty="0"/>
              <a:t>“PctEmployed16_Over”, “PctPrivateCoverageAlone” have less than 20% of missing values, which we replace with their mean values.</a:t>
            </a:r>
          </a:p>
          <a:p>
            <a:pPr>
              <a:buFont typeface="Wingdings" panose="05000000000000000000" pitchFamily="2" charset="2"/>
              <a:buChar char="Ø"/>
            </a:pPr>
            <a:r>
              <a:rPr lang="en-US" sz="1600" dirty="0"/>
              <a:t>The “MedianAge” has many outliers as seen in Fig3. A person cannot survive for 300 years or above. As, </a:t>
            </a:r>
            <a:r>
              <a:rPr lang="en-IN" sz="1600" dirty="0"/>
              <a:t>the “MedianAge” is the average of “MedianAgeMale” and “MedianAgeFemale”. The maximum value of MedianAgeMale and MedianAgeFemale is 64.7 and 65.7 respectively. So, the maximum MedianAge can be 65.3. So, we replace the indices where outliers i.e. MedianAge are greater than 65.3</a:t>
            </a:r>
          </a:p>
        </p:txBody>
      </p:sp>
      <p:pic>
        <p:nvPicPr>
          <p:cNvPr id="4" name="Picture 3"/>
          <p:cNvPicPr>
            <a:picLocks noChangeAspect="1"/>
          </p:cNvPicPr>
          <p:nvPr/>
        </p:nvPicPr>
        <p:blipFill>
          <a:blip r:embed="rId2"/>
          <a:stretch>
            <a:fillRect/>
          </a:stretch>
        </p:blipFill>
        <p:spPr>
          <a:xfrm>
            <a:off x="1795462" y="4022090"/>
            <a:ext cx="3038109" cy="1921477"/>
          </a:xfrm>
          <a:prstGeom prst="rect">
            <a:avLst/>
          </a:prstGeom>
          <a:ln w="19050">
            <a:solidFill>
              <a:schemeClr val="tx1"/>
            </a:solidFill>
          </a:ln>
        </p:spPr>
      </p:pic>
      <p:pic>
        <p:nvPicPr>
          <p:cNvPr id="5" name="Picture 4"/>
          <p:cNvPicPr>
            <a:picLocks noChangeAspect="1"/>
          </p:cNvPicPr>
          <p:nvPr/>
        </p:nvPicPr>
        <p:blipFill>
          <a:blip r:embed="rId3"/>
          <a:stretch>
            <a:fillRect/>
          </a:stretch>
        </p:blipFill>
        <p:spPr>
          <a:xfrm>
            <a:off x="7040033" y="3967320"/>
            <a:ext cx="3157537" cy="1976247"/>
          </a:xfrm>
          <a:prstGeom prst="rect">
            <a:avLst/>
          </a:prstGeom>
          <a:ln w="19050">
            <a:solidFill>
              <a:schemeClr val="tx1"/>
            </a:solidFill>
          </a:ln>
        </p:spPr>
      </p:pic>
      <p:sp>
        <p:nvSpPr>
          <p:cNvPr id="7" name="TextBox 6"/>
          <p:cNvSpPr txBox="1"/>
          <p:nvPr/>
        </p:nvSpPr>
        <p:spPr>
          <a:xfrm>
            <a:off x="2075127" y="5943567"/>
            <a:ext cx="2609851" cy="523220"/>
          </a:xfrm>
          <a:prstGeom prst="rect">
            <a:avLst/>
          </a:prstGeom>
          <a:noFill/>
        </p:spPr>
        <p:txBody>
          <a:bodyPr wrap="square" rtlCol="0">
            <a:spAutoFit/>
          </a:bodyPr>
          <a:lstStyle/>
          <a:p>
            <a:r>
              <a:rPr lang="en-US" sz="1400" b="1" dirty="0"/>
              <a:t>Fig3: Scatterplot of MedianAge </a:t>
            </a:r>
          </a:p>
          <a:p>
            <a:pPr algn="ctr"/>
            <a:r>
              <a:rPr lang="en-US" sz="1400" b="1" dirty="0"/>
              <a:t>( Shows many outliers)</a:t>
            </a:r>
            <a:endParaRPr lang="en-IN" sz="1400" b="1" dirty="0"/>
          </a:p>
        </p:txBody>
      </p:sp>
      <p:sp>
        <p:nvSpPr>
          <p:cNvPr id="8" name="TextBox 7"/>
          <p:cNvSpPr txBox="1"/>
          <p:nvPr/>
        </p:nvSpPr>
        <p:spPr>
          <a:xfrm>
            <a:off x="7390077" y="5943567"/>
            <a:ext cx="2609851" cy="523220"/>
          </a:xfrm>
          <a:prstGeom prst="rect">
            <a:avLst/>
          </a:prstGeom>
          <a:noFill/>
        </p:spPr>
        <p:txBody>
          <a:bodyPr wrap="square" rtlCol="0">
            <a:spAutoFit/>
          </a:bodyPr>
          <a:lstStyle/>
          <a:p>
            <a:r>
              <a:rPr lang="en-US" sz="1400" b="1" dirty="0"/>
              <a:t>Fig4: Scatterplot of MedianAge </a:t>
            </a:r>
          </a:p>
          <a:p>
            <a:pPr algn="ctr"/>
            <a:r>
              <a:rPr lang="en-US" sz="1400" b="1" dirty="0"/>
              <a:t>( After treating outliers)</a:t>
            </a:r>
            <a:endParaRPr lang="en-IN" sz="1400" b="1"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Tree>
    <p:extLst>
      <p:ext uri="{BB962C8B-B14F-4D97-AF65-F5344CB8AC3E}">
        <p14:creationId xmlns:p14="http://schemas.microsoft.com/office/powerpoint/2010/main" val="15081173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6124" y="1826636"/>
            <a:ext cx="3907155" cy="3416320"/>
          </a:xfrm>
          <a:prstGeom prst="rect">
            <a:avLst/>
          </a:prstGeom>
        </p:spPr>
        <p:txBody>
          <a:bodyPr wrap="square">
            <a:spAutoFit/>
          </a:bodyPr>
          <a:lstStyle/>
          <a:p>
            <a:pPr>
              <a:buFont typeface="Wingdings" panose="05000000000000000000" pitchFamily="2" charset="2"/>
              <a:buChar char="Ø"/>
            </a:pPr>
            <a:r>
              <a:rPr lang="en-US" dirty="0"/>
              <a:t>We see that our data is highly skewed in Fig4. According to one of the assumption for regression, the data should be normally distributed. Hence we </a:t>
            </a:r>
            <a:r>
              <a:rPr lang="en-IN" dirty="0"/>
              <a:t>reduce the skewness by applying log, square root, cube root and square transformations.</a:t>
            </a:r>
          </a:p>
          <a:p>
            <a:pPr>
              <a:buFont typeface="Wingdings" panose="05000000000000000000" pitchFamily="2" charset="2"/>
              <a:buChar char="Ø"/>
            </a:pPr>
            <a:endParaRPr lang="en-IN" dirty="0"/>
          </a:p>
          <a:p>
            <a:pPr>
              <a:buFont typeface="Wingdings" panose="05000000000000000000" pitchFamily="2" charset="2"/>
              <a:buChar char="Ø"/>
            </a:pPr>
            <a:r>
              <a:rPr lang="en-US" dirty="0"/>
              <a:t>Moreover, we identify and treat outliers in our dataset using IQR (Inter Quartile Range) method. After applying this, we are left with 2880 rows.</a:t>
            </a:r>
          </a:p>
        </p:txBody>
      </p:sp>
      <p:pic>
        <p:nvPicPr>
          <p:cNvPr id="5" name="Picture 4"/>
          <p:cNvPicPr>
            <a:picLocks noChangeAspect="1"/>
          </p:cNvPicPr>
          <p:nvPr/>
        </p:nvPicPr>
        <p:blipFill>
          <a:blip r:embed="rId2"/>
          <a:stretch>
            <a:fillRect/>
          </a:stretch>
        </p:blipFill>
        <p:spPr>
          <a:xfrm>
            <a:off x="8574569" y="1069533"/>
            <a:ext cx="3069132" cy="4599891"/>
          </a:xfrm>
          <a:prstGeom prst="rect">
            <a:avLst/>
          </a:prstGeom>
          <a:ln w="19050">
            <a:solidFill>
              <a:schemeClr val="tx1"/>
            </a:solidFill>
          </a:ln>
        </p:spPr>
      </p:pic>
      <p:pic>
        <p:nvPicPr>
          <p:cNvPr id="6" name="Picture 5"/>
          <p:cNvPicPr>
            <a:picLocks noChangeAspect="1"/>
          </p:cNvPicPr>
          <p:nvPr/>
        </p:nvPicPr>
        <p:blipFill>
          <a:blip r:embed="rId3"/>
          <a:stretch>
            <a:fillRect/>
          </a:stretch>
        </p:blipFill>
        <p:spPr>
          <a:xfrm>
            <a:off x="5113279" y="1069533"/>
            <a:ext cx="3120260" cy="4599891"/>
          </a:xfrm>
          <a:prstGeom prst="rect">
            <a:avLst/>
          </a:prstGeom>
          <a:ln w="19050">
            <a:solidFill>
              <a:schemeClr val="tx1"/>
            </a:solidFill>
          </a:ln>
        </p:spPr>
      </p:pic>
      <p:sp>
        <p:nvSpPr>
          <p:cNvPr id="7" name="Rectangle 6"/>
          <p:cNvSpPr/>
          <p:nvPr/>
        </p:nvSpPr>
        <p:spPr>
          <a:xfrm>
            <a:off x="685271" y="1145849"/>
            <a:ext cx="4028860" cy="369332"/>
          </a:xfrm>
          <a:prstGeom prst="rect">
            <a:avLst/>
          </a:prstGeom>
        </p:spPr>
        <p:txBody>
          <a:bodyPr wrap="none">
            <a:spAutoFit/>
          </a:bodyPr>
          <a:lstStyle/>
          <a:p>
            <a:r>
              <a:rPr lang="en-US" b="1" dirty="0"/>
              <a:t>3. Data Transformation and IQR Analysis</a:t>
            </a:r>
            <a:endParaRPr lang="en-IN" dirty="0"/>
          </a:p>
        </p:txBody>
      </p:sp>
      <p:sp>
        <p:nvSpPr>
          <p:cNvPr id="8" name="TextBox 7"/>
          <p:cNvSpPr txBox="1"/>
          <p:nvPr/>
        </p:nvSpPr>
        <p:spPr>
          <a:xfrm>
            <a:off x="5211693" y="5849097"/>
            <a:ext cx="3120260" cy="523220"/>
          </a:xfrm>
          <a:prstGeom prst="rect">
            <a:avLst/>
          </a:prstGeom>
          <a:noFill/>
        </p:spPr>
        <p:txBody>
          <a:bodyPr wrap="square" rtlCol="0">
            <a:spAutoFit/>
          </a:bodyPr>
          <a:lstStyle/>
          <a:p>
            <a:pPr algn="just"/>
            <a:r>
              <a:rPr lang="en-US" sz="1400" b="1" dirty="0"/>
              <a:t>Fig4: Distplots of numerical variables showing high skewness.</a:t>
            </a:r>
          </a:p>
        </p:txBody>
      </p:sp>
      <p:sp>
        <p:nvSpPr>
          <p:cNvPr id="9" name="TextBox 8"/>
          <p:cNvSpPr txBox="1"/>
          <p:nvPr/>
        </p:nvSpPr>
        <p:spPr>
          <a:xfrm>
            <a:off x="8686329" y="5849097"/>
            <a:ext cx="3069132" cy="738664"/>
          </a:xfrm>
          <a:prstGeom prst="rect">
            <a:avLst/>
          </a:prstGeom>
          <a:noFill/>
        </p:spPr>
        <p:txBody>
          <a:bodyPr wrap="square" rtlCol="0">
            <a:spAutoFit/>
          </a:bodyPr>
          <a:lstStyle/>
          <a:p>
            <a:pPr algn="just"/>
            <a:r>
              <a:rPr lang="en-US" sz="1400" b="1" dirty="0"/>
              <a:t>Fig5: Distplots of numerical variables showing low skewness after data transformation.</a:t>
            </a:r>
            <a:endParaRPr lang="en-IN" sz="1400" b="1"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
        <p:nvSpPr>
          <p:cNvPr id="10" name="Title 1"/>
          <p:cNvSpPr txBox="1">
            <a:spLocks/>
          </p:cNvSpPr>
          <p:nvPr/>
        </p:nvSpPr>
        <p:spPr>
          <a:xfrm>
            <a:off x="1184311" y="235139"/>
            <a:ext cx="9875520" cy="6547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Analysis </a:t>
            </a:r>
            <a:r>
              <a:rPr lang="en-US" sz="2000" b="1" dirty="0"/>
              <a:t>(cont.…)</a:t>
            </a:r>
            <a:endParaRPr lang="en-US" b="1" dirty="0"/>
          </a:p>
        </p:txBody>
      </p:sp>
    </p:spTree>
    <p:extLst>
      <p:ext uri="{BB962C8B-B14F-4D97-AF65-F5344CB8AC3E}">
        <p14:creationId xmlns:p14="http://schemas.microsoft.com/office/powerpoint/2010/main" val="377319402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9875520" cy="1356360"/>
          </a:xfrm>
        </p:spPr>
        <p:txBody>
          <a:bodyPr/>
          <a:lstStyle/>
          <a:p>
            <a:pPr algn="ctr"/>
            <a:r>
              <a:rPr lang="en-US" b="1" dirty="0"/>
              <a:t>Analysis</a:t>
            </a:r>
            <a:r>
              <a:rPr lang="en-US" sz="2000" b="1" dirty="0">
                <a:solidFill>
                  <a:srgbClr val="000000"/>
                </a:solidFill>
                <a:latin typeface="Calibri" panose="020F0502020204030204"/>
                <a:ea typeface="+mn-ea"/>
                <a:cs typeface="+mn-cs"/>
              </a:rPr>
              <a:t> (cont.…)</a:t>
            </a:r>
            <a:endParaRPr lang="en-US" b="1" dirty="0"/>
          </a:p>
        </p:txBody>
      </p:sp>
      <p:sp>
        <p:nvSpPr>
          <p:cNvPr id="3" name="Content Placeholder 2"/>
          <p:cNvSpPr>
            <a:spLocks noGrp="1"/>
          </p:cNvSpPr>
          <p:nvPr>
            <p:ph idx="1"/>
          </p:nvPr>
        </p:nvSpPr>
        <p:spPr>
          <a:xfrm>
            <a:off x="1145649" y="1518920"/>
            <a:ext cx="9765605" cy="4130040"/>
          </a:xfrm>
        </p:spPr>
        <p:txBody>
          <a:bodyPr>
            <a:normAutofit/>
          </a:bodyPr>
          <a:lstStyle/>
          <a:p>
            <a:pPr marL="0" indent="0">
              <a:buNone/>
            </a:pPr>
            <a:r>
              <a:rPr lang="en-US" sz="1800" b="1" dirty="0"/>
              <a:t>4. Model Building Analysis:</a:t>
            </a:r>
          </a:p>
          <a:p>
            <a:pPr>
              <a:buFont typeface="Wingdings" panose="05000000000000000000" pitchFamily="2" charset="2"/>
              <a:buChar char="Ø"/>
            </a:pPr>
            <a:r>
              <a:rPr lang="en-US" sz="1600" dirty="0"/>
              <a:t>Data is split into training(70%) and testing(30%).</a:t>
            </a:r>
          </a:p>
          <a:p>
            <a:pPr>
              <a:buFont typeface="Wingdings" panose="05000000000000000000" pitchFamily="2" charset="2"/>
              <a:buChar char="Ø"/>
            </a:pPr>
            <a:r>
              <a:rPr lang="en-US" sz="1600" dirty="0"/>
              <a:t>We scale our data using Min-Max scaler, this helps to rescale the variables so that they have a comparable scale.</a:t>
            </a:r>
          </a:p>
          <a:p>
            <a:pPr>
              <a:buFont typeface="Wingdings" panose="05000000000000000000" pitchFamily="2" charset="2"/>
              <a:buChar char="Ø"/>
            </a:pPr>
            <a:r>
              <a:rPr lang="en-US" sz="1600" dirty="0"/>
              <a:t>We use </a:t>
            </a:r>
            <a:r>
              <a:rPr lang="en-IN" sz="1600" dirty="0"/>
              <a:t>Recursive Feature Elimination(RFE) technique to find the best features.</a:t>
            </a:r>
          </a:p>
          <a:p>
            <a:pPr>
              <a:buFont typeface="Wingdings" panose="05000000000000000000" pitchFamily="2" charset="2"/>
              <a:buChar char="Ø"/>
            </a:pPr>
            <a:r>
              <a:rPr lang="en-US" sz="1600" dirty="0"/>
              <a:t>The 16 best features according to RFE are: 'avgAnnCount', 'avgDeathsPerYear', 'incidenceRate', 'medIncome',    'popEst2015', 'povertyPercent', 'MedianAgeFemale', 'PercentMarried',  'PctHS18_24', 'PctBachDeg25_Over', 'PctUnemployed16_Over',  'PctPrivateCoverage', 'PctPublicCoverage', 'PctPublicCoverageAlone', 'PctOtherRace', 'PctMarriedHouseholds‘</a:t>
            </a:r>
          </a:p>
          <a:p>
            <a:pPr>
              <a:buFont typeface="Wingdings" panose="05000000000000000000" pitchFamily="2" charset="2"/>
              <a:buChar char="Ø"/>
            </a:pPr>
            <a:r>
              <a:rPr lang="en-US" sz="1600" dirty="0"/>
              <a:t>We use these features to build OLS regression model. We check Variance Inflation Factor(VIF), p-values,  Adjusted R</a:t>
            </a:r>
            <a:r>
              <a:rPr lang="en-US" sz="1600" baseline="30000" dirty="0"/>
              <a:t>2</a:t>
            </a:r>
            <a:r>
              <a:rPr lang="en-US" sz="1600" dirty="0"/>
              <a:t>. </a:t>
            </a:r>
          </a:p>
          <a:p>
            <a:pPr>
              <a:buFont typeface="Wingdings" panose="05000000000000000000" pitchFamily="2" charset="2"/>
              <a:buChar char="Ø"/>
            </a:pPr>
            <a:r>
              <a:rPr lang="en-US" sz="1600" dirty="0"/>
              <a:t>We drop features with VIF &gt;5 and p-values&gt;0.05. As high VIF indicates presence of multicollinearity and high p-values indicate that the feature is insignificant.</a:t>
            </a:r>
          </a:p>
          <a:p>
            <a:pPr marL="0" indent="0">
              <a:buNone/>
            </a:pPr>
            <a:endParaRPr lang="en-US" sz="1600" dirty="0"/>
          </a:p>
          <a:p>
            <a:pPr>
              <a:buFont typeface="Wingdings" panose="05000000000000000000" pitchFamily="2" charset="2"/>
              <a:buChar char="Ø"/>
            </a:pPr>
            <a:endParaRPr lang="en-US" sz="18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Tree>
    <p:extLst>
      <p:ext uri="{BB962C8B-B14F-4D97-AF65-F5344CB8AC3E}">
        <p14:creationId xmlns:p14="http://schemas.microsoft.com/office/powerpoint/2010/main" val="195871661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425"/>
          </a:xfrm>
        </p:spPr>
        <p:txBody>
          <a:bodyPr>
            <a:normAutofit fontScale="90000"/>
          </a:bodyPr>
          <a:lstStyle/>
          <a:p>
            <a:pPr algn="ctr"/>
            <a:r>
              <a:rPr lang="en-US" b="1" dirty="0"/>
              <a:t>Analysis of Final OLS Regression Model</a:t>
            </a:r>
          </a:p>
        </p:txBody>
      </p:sp>
      <p:pic>
        <p:nvPicPr>
          <p:cNvPr id="5" name="Picture 4"/>
          <p:cNvPicPr>
            <a:picLocks noChangeAspect="1"/>
          </p:cNvPicPr>
          <p:nvPr/>
        </p:nvPicPr>
        <p:blipFill>
          <a:blip r:embed="rId2"/>
          <a:stretch>
            <a:fillRect/>
          </a:stretch>
        </p:blipFill>
        <p:spPr>
          <a:xfrm>
            <a:off x="468145" y="1603443"/>
            <a:ext cx="5246197" cy="4176297"/>
          </a:xfrm>
          <a:prstGeom prst="rect">
            <a:avLst/>
          </a:prstGeom>
          <a:ln w="19050">
            <a:solidFill>
              <a:schemeClr val="tx1"/>
            </a:solidFill>
          </a:ln>
        </p:spPr>
      </p:pic>
      <p:pic>
        <p:nvPicPr>
          <p:cNvPr id="6" name="Picture 5"/>
          <p:cNvPicPr>
            <a:picLocks noChangeAspect="1"/>
          </p:cNvPicPr>
          <p:nvPr/>
        </p:nvPicPr>
        <p:blipFill>
          <a:blip r:embed="rId3"/>
          <a:stretch>
            <a:fillRect/>
          </a:stretch>
        </p:blipFill>
        <p:spPr>
          <a:xfrm>
            <a:off x="6099145" y="1238250"/>
            <a:ext cx="2565459" cy="2299454"/>
          </a:xfrm>
          <a:prstGeom prst="rect">
            <a:avLst/>
          </a:prstGeom>
          <a:ln w="19050">
            <a:solidFill>
              <a:schemeClr val="tx1"/>
            </a:solidFill>
          </a:ln>
        </p:spPr>
      </p:pic>
      <p:pic>
        <p:nvPicPr>
          <p:cNvPr id="7" name="Picture 6"/>
          <p:cNvPicPr>
            <a:picLocks noChangeAspect="1"/>
          </p:cNvPicPr>
          <p:nvPr/>
        </p:nvPicPr>
        <p:blipFill>
          <a:blip r:embed="rId4"/>
          <a:stretch>
            <a:fillRect/>
          </a:stretch>
        </p:blipFill>
        <p:spPr>
          <a:xfrm>
            <a:off x="6099145" y="3902957"/>
            <a:ext cx="2632523" cy="2090737"/>
          </a:xfrm>
          <a:prstGeom prst="rect">
            <a:avLst/>
          </a:prstGeom>
          <a:ln w="19050">
            <a:solidFill>
              <a:schemeClr val="tx1"/>
            </a:solidFill>
          </a:ln>
        </p:spPr>
      </p:pic>
      <p:sp>
        <p:nvSpPr>
          <p:cNvPr id="8" name="TextBox 7"/>
          <p:cNvSpPr txBox="1"/>
          <p:nvPr/>
        </p:nvSpPr>
        <p:spPr>
          <a:xfrm>
            <a:off x="9018242" y="1213991"/>
            <a:ext cx="2835485" cy="4985980"/>
          </a:xfrm>
          <a:prstGeom prst="rect">
            <a:avLst/>
          </a:prstGeom>
          <a:noFill/>
        </p:spPr>
        <p:txBody>
          <a:bodyPr wrap="square" rtlCol="0">
            <a:spAutoFit/>
          </a:bodyPr>
          <a:lstStyle/>
          <a:p>
            <a:pPr marL="285750" indent="-285750">
              <a:buFont typeface="Wingdings" panose="05000000000000000000" pitchFamily="2" charset="2"/>
              <a:buChar char="ü"/>
            </a:pPr>
            <a:r>
              <a:rPr lang="en-US" dirty="0"/>
              <a:t>Achieved a R</a:t>
            </a:r>
            <a:r>
              <a:rPr lang="en-US" baseline="30000" dirty="0"/>
              <a:t>2</a:t>
            </a:r>
            <a:r>
              <a:rPr lang="en-US" dirty="0"/>
              <a:t> value of 0.530 </a:t>
            </a:r>
          </a:p>
          <a:p>
            <a:endParaRPr lang="en-US" baseline="30000" dirty="0"/>
          </a:p>
          <a:p>
            <a:pPr marL="285750" indent="-285750">
              <a:buFont typeface="Wingdings" panose="05000000000000000000" pitchFamily="2" charset="2"/>
              <a:buChar char="ü"/>
            </a:pPr>
            <a:r>
              <a:rPr lang="en-US" dirty="0"/>
              <a:t>Error is minimum, RMSE is approx. 0.1</a:t>
            </a:r>
          </a:p>
          <a:p>
            <a:endParaRPr lang="en-US" dirty="0"/>
          </a:p>
          <a:p>
            <a:pPr marL="285750" indent="-285750">
              <a:buFont typeface="Wingdings" panose="05000000000000000000" pitchFamily="2" charset="2"/>
              <a:buChar char="ü"/>
            </a:pPr>
            <a:r>
              <a:rPr lang="en-US" dirty="0"/>
              <a:t>Fig7 shows a good linear relationship between the actual values and values predicted by final model.</a:t>
            </a:r>
          </a:p>
          <a:p>
            <a:endParaRPr lang="en-US" dirty="0"/>
          </a:p>
          <a:p>
            <a:pPr marL="285750" indent="-285750">
              <a:buFont typeface="Wingdings" panose="05000000000000000000" pitchFamily="2" charset="2"/>
              <a:buChar char="ü"/>
            </a:pPr>
            <a:r>
              <a:rPr lang="en-US" dirty="0"/>
              <a:t> Fig8 shows the residual analysis. This  shows that errors are normally distributed. Hence, satisfying the assumption of regression.</a:t>
            </a:r>
          </a:p>
          <a:p>
            <a:pPr marL="285750" indent="-285750">
              <a:buFont typeface="Wingdings" panose="05000000000000000000" pitchFamily="2" charset="2"/>
              <a:buChar char="ü"/>
            </a:pPr>
            <a:endParaRPr lang="en-IN" dirty="0"/>
          </a:p>
        </p:txBody>
      </p:sp>
      <p:sp>
        <p:nvSpPr>
          <p:cNvPr id="9" name="TextBox 8"/>
          <p:cNvSpPr txBox="1"/>
          <p:nvPr/>
        </p:nvSpPr>
        <p:spPr>
          <a:xfrm>
            <a:off x="1676400" y="5940565"/>
            <a:ext cx="3028950" cy="307777"/>
          </a:xfrm>
          <a:prstGeom prst="rect">
            <a:avLst/>
          </a:prstGeom>
          <a:noFill/>
        </p:spPr>
        <p:txBody>
          <a:bodyPr wrap="square" rtlCol="0">
            <a:spAutoFit/>
          </a:bodyPr>
          <a:lstStyle/>
          <a:p>
            <a:r>
              <a:rPr lang="en-US" sz="1400" b="1" dirty="0"/>
              <a:t>Fig6: Summary of final model</a:t>
            </a:r>
            <a:endParaRPr lang="en-IN" sz="1400" b="1" dirty="0"/>
          </a:p>
        </p:txBody>
      </p:sp>
      <p:sp>
        <p:nvSpPr>
          <p:cNvPr id="10" name="TextBox 9"/>
          <p:cNvSpPr txBox="1"/>
          <p:nvPr/>
        </p:nvSpPr>
        <p:spPr>
          <a:xfrm>
            <a:off x="6409667" y="5993694"/>
            <a:ext cx="2115208" cy="307777"/>
          </a:xfrm>
          <a:prstGeom prst="rect">
            <a:avLst/>
          </a:prstGeom>
          <a:noFill/>
        </p:spPr>
        <p:txBody>
          <a:bodyPr wrap="square" rtlCol="0">
            <a:spAutoFit/>
          </a:bodyPr>
          <a:lstStyle/>
          <a:p>
            <a:r>
              <a:rPr lang="en-US" sz="1400" b="1" dirty="0"/>
              <a:t>Fig8: Residual Analysis</a:t>
            </a:r>
            <a:endParaRPr lang="en-IN" sz="1400" b="1" dirty="0"/>
          </a:p>
        </p:txBody>
      </p:sp>
      <p:sp>
        <p:nvSpPr>
          <p:cNvPr id="11" name="TextBox 10"/>
          <p:cNvSpPr txBox="1"/>
          <p:nvPr/>
        </p:nvSpPr>
        <p:spPr>
          <a:xfrm>
            <a:off x="5953936" y="3537704"/>
            <a:ext cx="2923364" cy="307777"/>
          </a:xfrm>
          <a:prstGeom prst="rect">
            <a:avLst/>
          </a:prstGeom>
          <a:noFill/>
        </p:spPr>
        <p:txBody>
          <a:bodyPr wrap="square" rtlCol="0">
            <a:spAutoFit/>
          </a:bodyPr>
          <a:lstStyle/>
          <a:p>
            <a:r>
              <a:rPr lang="en-US" sz="1400" b="1" dirty="0"/>
              <a:t>Fig7: Joint plot(actual vs predicted)</a:t>
            </a:r>
            <a:endParaRPr lang="en-IN" sz="1400" b="1" dirty="0"/>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Tree>
    <p:extLst>
      <p:ext uri="{BB962C8B-B14F-4D97-AF65-F5344CB8AC3E}">
        <p14:creationId xmlns:p14="http://schemas.microsoft.com/office/powerpoint/2010/main" val="29520588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50" y="293664"/>
            <a:ext cx="10515600" cy="584438"/>
          </a:xfrm>
        </p:spPr>
        <p:txBody>
          <a:bodyPr>
            <a:normAutofit fontScale="90000"/>
          </a:bodyPr>
          <a:lstStyle/>
          <a:p>
            <a:pPr algn="ctr"/>
            <a:r>
              <a:rPr lang="en-US" b="1" dirty="0"/>
              <a:t>Result: Model Prediction Analysis</a:t>
            </a:r>
          </a:p>
        </p:txBody>
      </p:sp>
      <p:pic>
        <p:nvPicPr>
          <p:cNvPr id="5" name="Picture 4"/>
          <p:cNvPicPr>
            <a:picLocks noChangeAspect="1"/>
          </p:cNvPicPr>
          <p:nvPr/>
        </p:nvPicPr>
        <p:blipFill>
          <a:blip r:embed="rId2"/>
          <a:stretch>
            <a:fillRect/>
          </a:stretch>
        </p:blipFill>
        <p:spPr>
          <a:xfrm>
            <a:off x="457201" y="1583391"/>
            <a:ext cx="4105275" cy="2895600"/>
          </a:xfrm>
          <a:prstGeom prst="rect">
            <a:avLst/>
          </a:prstGeom>
          <a:ln w="19050">
            <a:solidFill>
              <a:schemeClr val="tx1"/>
            </a:solidFill>
          </a:ln>
        </p:spPr>
      </p:pic>
      <p:pic>
        <p:nvPicPr>
          <p:cNvPr id="6" name="Picture 5"/>
          <p:cNvPicPr>
            <a:picLocks noChangeAspect="1"/>
          </p:cNvPicPr>
          <p:nvPr/>
        </p:nvPicPr>
        <p:blipFill>
          <a:blip r:embed="rId3"/>
          <a:stretch>
            <a:fillRect/>
          </a:stretch>
        </p:blipFill>
        <p:spPr>
          <a:xfrm>
            <a:off x="4795837" y="1135716"/>
            <a:ext cx="3405188" cy="3343275"/>
          </a:xfrm>
          <a:prstGeom prst="rect">
            <a:avLst/>
          </a:prstGeom>
          <a:ln w="19050">
            <a:solidFill>
              <a:schemeClr val="tx1"/>
            </a:solidFill>
          </a:ln>
        </p:spPr>
      </p:pic>
      <p:sp>
        <p:nvSpPr>
          <p:cNvPr id="7" name="Rectangle 6"/>
          <p:cNvSpPr/>
          <p:nvPr/>
        </p:nvSpPr>
        <p:spPr>
          <a:xfrm>
            <a:off x="581024" y="5053439"/>
            <a:ext cx="11106149" cy="1384995"/>
          </a:xfrm>
          <a:prstGeom prst="rect">
            <a:avLst/>
          </a:prstGeom>
          <a:ln w="12700">
            <a:solidFill>
              <a:schemeClr val="tx1"/>
            </a:solidFill>
          </a:ln>
        </p:spPr>
        <p:txBody>
          <a:bodyPr wrap="square">
            <a:spAutoFit/>
          </a:bodyPr>
          <a:lstStyle/>
          <a:p>
            <a:r>
              <a:rPr lang="en-IN" b="1" dirty="0">
                <a:solidFill>
                  <a:srgbClr val="000000"/>
                </a:solidFill>
                <a:latin typeface="Helvetica Neue"/>
              </a:rPr>
              <a:t>The equation of our best fit hyperplane is:</a:t>
            </a:r>
          </a:p>
          <a:p>
            <a:endParaRPr lang="en-IN" b="1" dirty="0">
              <a:solidFill>
                <a:srgbClr val="000000"/>
              </a:solidFill>
              <a:latin typeface="Helvetica Neue"/>
            </a:endParaRPr>
          </a:p>
          <a:p>
            <a:r>
              <a:rPr lang="en-IN" sz="1600" dirty="0">
                <a:solidFill>
                  <a:srgbClr val="000000"/>
                </a:solidFill>
                <a:latin typeface="Helvetica Neue"/>
              </a:rPr>
              <a:t>TARGET_deathRate = 0.531 + 0.236 x avgDeathsPerYear - 0.177 x avgAnnCount + 0.424 x incidenceRate - 0.129 x medIncome - 0.046 x MedianAgeFemale + 0.084 x PctHS18_24 - 0.297 x PctBachDeg25_Over - 0.052 x PctPrivateCoverage - 0.077 x PctMarriedHouseholds</a:t>
            </a:r>
            <a:endParaRPr lang="en-IN" sz="1600" i="0" dirty="0">
              <a:solidFill>
                <a:srgbClr val="000000"/>
              </a:solidFill>
              <a:effectLst/>
              <a:latin typeface="Helvetica Neue"/>
            </a:endParaRPr>
          </a:p>
        </p:txBody>
      </p:sp>
      <p:sp>
        <p:nvSpPr>
          <p:cNvPr id="8" name="TextBox 7"/>
          <p:cNvSpPr txBox="1"/>
          <p:nvPr/>
        </p:nvSpPr>
        <p:spPr>
          <a:xfrm>
            <a:off x="581024" y="4607797"/>
            <a:ext cx="3800475" cy="307777"/>
          </a:xfrm>
          <a:prstGeom prst="rect">
            <a:avLst/>
          </a:prstGeom>
          <a:noFill/>
        </p:spPr>
        <p:txBody>
          <a:bodyPr wrap="square" rtlCol="0">
            <a:spAutoFit/>
          </a:bodyPr>
          <a:lstStyle/>
          <a:p>
            <a:r>
              <a:rPr lang="en-US" sz="1400" b="1" dirty="0"/>
              <a:t>Fig9: Scatterplot(actual vs predicted values)</a:t>
            </a:r>
            <a:endParaRPr lang="en-IN" sz="1400" b="1" dirty="0"/>
          </a:p>
        </p:txBody>
      </p:sp>
      <p:sp>
        <p:nvSpPr>
          <p:cNvPr id="9" name="TextBox 8"/>
          <p:cNvSpPr txBox="1"/>
          <p:nvPr/>
        </p:nvSpPr>
        <p:spPr>
          <a:xfrm>
            <a:off x="4795837" y="4607796"/>
            <a:ext cx="3405188" cy="307777"/>
          </a:xfrm>
          <a:prstGeom prst="rect">
            <a:avLst/>
          </a:prstGeom>
          <a:noFill/>
        </p:spPr>
        <p:txBody>
          <a:bodyPr wrap="square" rtlCol="0">
            <a:spAutoFit/>
          </a:bodyPr>
          <a:lstStyle/>
          <a:p>
            <a:r>
              <a:rPr lang="en-US" sz="1400" b="1" dirty="0"/>
              <a:t>Fig10: Joint plot(actual vs predicted values)</a:t>
            </a:r>
            <a:endParaRPr lang="en-IN" sz="1400" b="1" dirty="0"/>
          </a:p>
        </p:txBody>
      </p:sp>
      <p:sp>
        <p:nvSpPr>
          <p:cNvPr id="10" name="Rectangle 9"/>
          <p:cNvSpPr/>
          <p:nvPr/>
        </p:nvSpPr>
        <p:spPr>
          <a:xfrm>
            <a:off x="8434386" y="1396110"/>
            <a:ext cx="3390900" cy="3139321"/>
          </a:xfrm>
          <a:prstGeom prst="rect">
            <a:avLst/>
          </a:prstGeom>
        </p:spPr>
        <p:txBody>
          <a:bodyPr wrap="square">
            <a:spAutoFit/>
          </a:bodyPr>
          <a:lstStyle/>
          <a:p>
            <a:pPr marL="285750" indent="-285750">
              <a:buFont typeface="Wingdings" panose="05000000000000000000" pitchFamily="2" charset="2"/>
              <a:buChar char="ü"/>
            </a:pPr>
            <a:r>
              <a:rPr lang="en-US" dirty="0"/>
              <a:t>Fig9 and Fig10 shows a good linear relationship between the actual values and values predicted by final model on testing dataset.</a:t>
            </a:r>
          </a:p>
          <a:p>
            <a:endParaRPr lang="en-US" dirty="0"/>
          </a:p>
          <a:p>
            <a:pPr marL="285750" indent="-285750">
              <a:buFont typeface="Wingdings" panose="05000000000000000000" pitchFamily="2" charset="2"/>
              <a:buChar char="ü"/>
            </a:pPr>
            <a:r>
              <a:rPr lang="en-US" dirty="0"/>
              <a:t> Also, we have achieved a RMSE value of approx. 0.1, which is same as that of training set. Hence, we can say that it is a good model.</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251" y="394392"/>
            <a:ext cx="367030" cy="582243"/>
          </a:xfrm>
          <a:prstGeom prst="rect">
            <a:avLst/>
          </a:prstGeom>
        </p:spPr>
      </p:pic>
    </p:spTree>
    <p:extLst>
      <p:ext uri="{BB962C8B-B14F-4D97-AF65-F5344CB8AC3E}">
        <p14:creationId xmlns:p14="http://schemas.microsoft.com/office/powerpoint/2010/main" val="2937880426"/>
      </p:ext>
    </p:extLst>
  </p:cSld>
  <p:clrMapOvr>
    <a:masterClrMapping/>
  </p:clrMapOvr>
  <p:transition spd="slow">
    <p:wipe/>
  </p:transition>
</p:sld>
</file>

<file path=ppt/theme/theme1.xml><?xml version="1.0" encoding="utf-8"?>
<a:theme xmlns:a="http://schemas.openxmlformats.org/drawingml/2006/main" name="Basis">
  <a:themeElements>
    <a:clrScheme name="Custom 1">
      <a:dk1>
        <a:srgbClr val="000000"/>
      </a:dk1>
      <a:lt1>
        <a:srgbClr val="FFFFFF"/>
      </a:lt1>
      <a:dk2>
        <a:srgbClr val="565349"/>
      </a:dk2>
      <a:lt2>
        <a:srgbClr val="DDDDDD"/>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Basis</Template>
  <TotalTime>300</TotalTime>
  <Words>916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Cambria</vt:lpstr>
      <vt:lpstr>Corbel</vt:lpstr>
      <vt:lpstr>Helvetica Neue</vt:lpstr>
      <vt:lpstr>Open Sans</vt:lpstr>
      <vt:lpstr>Wingdings</vt:lpstr>
      <vt:lpstr>Basis</vt:lpstr>
      <vt:lpstr>Case Study:Practical 1&amp;2 </vt:lpstr>
      <vt:lpstr>ABSTRACT</vt:lpstr>
      <vt:lpstr>Problem Solving Methodology</vt:lpstr>
      <vt:lpstr>Analysis</vt:lpstr>
      <vt:lpstr>Analysis (cont.…)</vt:lpstr>
      <vt:lpstr>PowerPoint Presentation</vt:lpstr>
      <vt:lpstr>Analysis (cont.…)</vt:lpstr>
      <vt:lpstr>Analysis of Final OLS Regression Model</vt:lpstr>
      <vt:lpstr>Result: Model Prediction Analysis</vt:lpstr>
      <vt:lpstr>Further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Windows User</dc:creator>
  <cp:lastModifiedBy>AMAN GRAMNI</cp:lastModifiedBy>
  <cp:revision>40</cp:revision>
  <dcterms:created xsi:type="dcterms:W3CDTF">2020-02-26T10:06:03Z</dcterms:created>
  <dcterms:modified xsi:type="dcterms:W3CDTF">2020-08-19T11:24:17Z</dcterms:modified>
</cp:coreProperties>
</file>