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8"/>
  </p:notesMasterIdLst>
  <p:sldIdLst>
    <p:sldId id="301" r:id="rId2"/>
    <p:sldId id="257" r:id="rId3"/>
    <p:sldId id="322" r:id="rId4"/>
    <p:sldId id="258" r:id="rId5"/>
    <p:sldId id="315" r:id="rId6"/>
    <p:sldId id="317" r:id="rId7"/>
    <p:sldId id="319" r:id="rId8"/>
    <p:sldId id="314" r:id="rId9"/>
    <p:sldId id="304" r:id="rId10"/>
    <p:sldId id="320" r:id="rId11"/>
    <p:sldId id="260" r:id="rId12"/>
    <p:sldId id="283" r:id="rId13"/>
    <p:sldId id="271" r:id="rId14"/>
    <p:sldId id="302" r:id="rId15"/>
    <p:sldId id="263" r:id="rId16"/>
    <p:sldId id="32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4B6"/>
    <a:srgbClr val="B2F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 custT="1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sz="1800" b="1" dirty="0"/>
            <a:t>Obligaciones en materia de prevención</a:t>
          </a:r>
          <a:endParaRPr lang="es-ES" sz="1800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ADE8C4F8-2D9A-42EA-BB0B-9A2096CF2EF9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Obligaciones  de los trabajadores</a:t>
          </a:r>
          <a:endParaRPr lang="es-ES" sz="2000" b="1" dirty="0">
            <a:solidFill>
              <a:schemeClr val="tx2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C30C0F7-6754-4DE7-8036-22487A43B54B}" type="parTrans" cxnId="{F0290B97-5502-40D2-B1E2-91756A8B4117}">
      <dgm:prSet/>
      <dgm:spPr/>
      <dgm:t>
        <a:bodyPr/>
        <a:lstStyle/>
        <a:p>
          <a:endParaRPr lang="es-ES"/>
        </a:p>
      </dgm:t>
    </dgm:pt>
    <dgm:pt modelId="{A438E000-1430-43B2-9DE7-7C06FE887904}" type="sibTrans" cxnId="{F0290B97-5502-40D2-B1E2-91756A8B4117}">
      <dgm:prSet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Obligaciones de los empresarios</a:t>
          </a:r>
          <a:endParaRPr lang="es-ES" sz="2000" b="1" dirty="0">
            <a:solidFill>
              <a:schemeClr val="tx2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25F7C319-B8D2-45BF-BAB3-3C04DE6DD803}" type="pres">
      <dgm:prSet presAssocID="{ED2B4624-7341-43E5-B4B2-09A70E7847B3}" presName="centerShape" presStyleLbl="vennNode1" presStyleIdx="0" presStyleCnt="3" custScaleX="269111" custScaleY="180098" custLinFactNeighborX="-458" custLinFactNeighborY="-35508"/>
      <dgm:spPr/>
    </dgm:pt>
    <dgm:pt modelId="{B2E55129-0EA5-4BE9-8351-54B15E6EFF7E}" type="pres">
      <dgm:prSet presAssocID="{ADE8C4F8-2D9A-42EA-BB0B-9A2096CF2EF9}" presName="node" presStyleLbl="vennNode1" presStyleIdx="1" presStyleCnt="3" custScaleX="595668" custScaleY="299177" custRadScaleRad="235781" custRadScaleInc="48720">
        <dgm:presLayoutVars>
          <dgm:bulletEnabled val="1"/>
        </dgm:presLayoutVars>
      </dgm:prSet>
      <dgm:spPr/>
    </dgm:pt>
    <dgm:pt modelId="{B40552BD-87B2-4CA4-8DDF-5A2EBC4710FF}" type="pres">
      <dgm:prSet presAssocID="{3C1649FD-8155-4637-BFB0-A84B2EE2DB4B}" presName="node" presStyleLbl="vennNode1" presStyleIdx="2" presStyleCnt="3" custScaleX="608822" custScaleY="287974" custRadScaleRad="240883" custRadScaleInc="50588">
        <dgm:presLayoutVars>
          <dgm:bulletEnabled val="1"/>
        </dgm:presLayoutVars>
      </dgm:prSet>
      <dgm:spPr/>
    </dgm:pt>
  </dgm:ptLst>
  <dgm:cxnLst>
    <dgm:cxn modelId="{F0290B97-5502-40D2-B1E2-91756A8B4117}" srcId="{ED2B4624-7341-43E5-B4B2-09A70E7847B3}" destId="{ADE8C4F8-2D9A-42EA-BB0B-9A2096CF2EF9}" srcOrd="0" destOrd="0" parTransId="{9C30C0F7-6754-4DE7-8036-22487A43B54B}" sibTransId="{A438E000-1430-43B2-9DE7-7C06FE887904}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421A69A3-99F0-497D-A3B7-1CB218E2F84C}" type="presOf" srcId="{ADE8C4F8-2D9A-42EA-BB0B-9A2096CF2EF9}" destId="{B2E55129-0EA5-4BE9-8351-54B15E6EFF7E}" srcOrd="0" destOrd="0" presId="urn:microsoft.com/office/officeart/2005/8/layout/radial3"/>
    <dgm:cxn modelId="{288648A6-FDC6-485E-B94F-07D98DBE6164}" type="presOf" srcId="{3C1649FD-8155-4637-BFB0-A84B2EE2DB4B}" destId="{B40552BD-87B2-4CA4-8DDF-5A2EBC4710FF}" srcOrd="0" destOrd="0" presId="urn:microsoft.com/office/officeart/2005/8/layout/radial3"/>
    <dgm:cxn modelId="{BEBF4ECD-5E85-408C-9F58-EAC25155BDB1}" type="presOf" srcId="{ED2B4624-7341-43E5-B4B2-09A70E7847B3}" destId="{25F7C319-B8D2-45BF-BAB3-3C04DE6DD803}" srcOrd="0" destOrd="0" presId="urn:microsoft.com/office/officeart/2005/8/layout/radial3"/>
    <dgm:cxn modelId="{6B7ECFDB-EF0E-49F2-AD09-8AF434164BC8}" type="presOf" srcId="{A97A05A3-14D9-44A5-B768-02F08550772E}" destId="{A39BE283-9FAD-47E6-AC51-206C1A91E69D}" srcOrd="0" destOrd="0" presId="urn:microsoft.com/office/officeart/2005/8/layout/radial3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412E8BE9-1A44-4125-A186-35E7AB0BE307}" srcId="{ED2B4624-7341-43E5-B4B2-09A70E7847B3}" destId="{3C1649FD-8155-4637-BFB0-A84B2EE2DB4B}" srcOrd="1" destOrd="0" parTransId="{73C45E00-AB31-433D-92BA-48C6BB0861BC}" sibTransId="{CA183CBC-EF8D-4A30-9517-5CA915BBC826}"/>
    <dgm:cxn modelId="{9E70AAA0-8E8A-4112-B3F4-30FA31B95465}" type="presParOf" srcId="{A39BE283-9FAD-47E6-AC51-206C1A91E69D}" destId="{EC439966-727C-4807-A236-D4E3CE9950C7}" srcOrd="0" destOrd="0" presId="urn:microsoft.com/office/officeart/2005/8/layout/radial3"/>
    <dgm:cxn modelId="{E3059140-0898-4CF6-8167-F130E22BB6BD}" type="presParOf" srcId="{EC439966-727C-4807-A236-D4E3CE9950C7}" destId="{25F7C319-B8D2-45BF-BAB3-3C04DE6DD803}" srcOrd="0" destOrd="0" presId="urn:microsoft.com/office/officeart/2005/8/layout/radial3"/>
    <dgm:cxn modelId="{C322A73A-AE0D-4D52-ADF4-BCC6273DC0B2}" type="presParOf" srcId="{EC439966-727C-4807-A236-D4E3CE9950C7}" destId="{B2E55129-0EA5-4BE9-8351-54B15E6EFF7E}" srcOrd="1" destOrd="0" presId="urn:microsoft.com/office/officeart/2005/8/layout/radial3"/>
    <dgm:cxn modelId="{940D6EE1-9539-4185-A6A6-F040D29571EE}" type="presParOf" srcId="{EC439966-727C-4807-A236-D4E3CE9950C7}" destId="{B40552BD-87B2-4CA4-8DDF-5A2EBC4710F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Obligaciones del trabajador</a:t>
          </a:r>
          <a:endParaRPr lang="es-ES" sz="2000" b="1" dirty="0">
            <a:solidFill>
              <a:schemeClr val="tx2"/>
            </a:solidFill>
          </a:endParaRPr>
        </a:p>
      </dgm: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6394DBB8-151D-4F56-8FAC-804173593C47}" type="pres">
      <dgm:prSet presAssocID="{3C1649FD-8155-4637-BFB0-A84B2EE2DB4B}" presName="centerShape" presStyleLbl="vennNode1" presStyleIdx="0" presStyleCnt="1" custScaleX="188953" custScaleY="73672" custLinFactNeighborX="-29677" custLinFactNeighborY="-414"/>
      <dgm:spPr/>
    </dgm:pt>
  </dgm:ptLst>
  <dgm:cxnLst>
    <dgm:cxn modelId="{35671F67-BAAA-44E8-8D77-C29EF97665CA}" type="presOf" srcId="{3C1649FD-8155-4637-BFB0-A84B2EE2DB4B}" destId="{6394DBB8-151D-4F56-8FAC-804173593C47}" srcOrd="0" destOrd="0" presId="urn:microsoft.com/office/officeart/2005/8/layout/radial3"/>
    <dgm:cxn modelId="{0325805A-16D3-46AA-B373-5FE86E872A66}" type="presOf" srcId="{A97A05A3-14D9-44A5-B768-02F08550772E}" destId="{A39BE283-9FAD-47E6-AC51-206C1A91E69D}" srcOrd="0" destOrd="0" presId="urn:microsoft.com/office/officeart/2005/8/layout/radial3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412E8BE9-1A44-4125-A186-35E7AB0BE307}" srcId="{A97A05A3-14D9-44A5-B768-02F08550772E}" destId="{3C1649FD-8155-4637-BFB0-A84B2EE2DB4B}" srcOrd="0" destOrd="0" parTransId="{73C45E00-AB31-433D-92BA-48C6BB0861BC}" sibTransId="{CA183CBC-EF8D-4A30-9517-5CA915BBC826}"/>
    <dgm:cxn modelId="{72B3AD69-803D-4A86-9ADC-572422DF8AF5}" type="presParOf" srcId="{A39BE283-9FAD-47E6-AC51-206C1A91E69D}" destId="{EC439966-727C-4807-A236-D4E3CE9950C7}" srcOrd="0" destOrd="0" presId="urn:microsoft.com/office/officeart/2005/8/layout/radial3"/>
    <dgm:cxn modelId="{F312E5DE-29E3-407A-8B81-1A91C73D06A0}" type="presParOf" srcId="{EC439966-727C-4807-A236-D4E3CE9950C7}" destId="{6394DBB8-151D-4F56-8FAC-804173593C4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/>
      <dgm:t>
        <a:bodyPr/>
        <a:lstStyle/>
        <a:p>
          <a:r>
            <a: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Participación de los trabajadores</a:t>
          </a:r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 custT="1"/>
      <dgm:spPr/>
      <dgm:t>
        <a:bodyPr/>
        <a:lstStyle/>
        <a:p>
          <a:pPr algn="ctr">
            <a:lnSpc>
              <a:spcPct val="90000"/>
            </a:lnSpc>
          </a:pPr>
          <a:r>
            <a:rPr lang="es-ES_tradnl" sz="1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COMITÉ DE SEGURIDAD Y SALUD</a:t>
          </a:r>
        </a:p>
        <a:p>
          <a:pPr algn="l">
            <a:lnSpc>
              <a:spcPct val="100000"/>
            </a:lnSpc>
          </a:pPr>
          <a:r>
            <a:rPr lang="es-ES_tradnl" sz="1600" b="1" dirty="0">
              <a:effectLst/>
            </a:rPr>
            <a:t>- Empresas de al menos 50 trabajadores</a:t>
          </a:r>
        </a:p>
        <a:p>
          <a:pPr algn="l">
            <a:lnSpc>
              <a:spcPct val="100000"/>
            </a:lnSpc>
          </a:pPr>
          <a:r>
            <a:rPr lang="es-ES_tradnl" sz="1600" b="1" dirty="0">
              <a:effectLst/>
            </a:rPr>
            <a:t>- Formado por delegados de prevención + representantes de la empresa en igual número</a:t>
          </a:r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 dirty="0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 custT="1"/>
      <dgm:spPr/>
      <dgm:t>
        <a:bodyPr/>
        <a:lstStyle/>
        <a:p>
          <a:pPr algn="ctr"/>
          <a:r>
            <a:rPr lang="es-ES_tradnl" sz="1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COMPETENCIAS Y FACULTADES</a:t>
          </a:r>
        </a:p>
        <a:p>
          <a:pPr algn="ctr"/>
          <a:r>
            <a:rPr lang="es-ES_tradnl" sz="1600" b="1" u="none" dirty="0">
              <a:effectLst/>
            </a:rPr>
            <a:t>- Funciones de los delegados y comité:</a:t>
          </a:r>
          <a:endParaRPr lang="es-ES" sz="1600" b="1" u="none" dirty="0">
            <a:effectLst/>
          </a:endParaRPr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 dirty="0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 custT="1"/>
      <dgm:spPr/>
      <dgm:t>
        <a:bodyPr/>
        <a:lstStyle/>
        <a:p>
          <a:pPr algn="ctr"/>
          <a:r>
            <a:rPr lang="es-ES_tradnl" sz="1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 DELEGADOS DE PREVENCIÓN:</a:t>
          </a:r>
        </a:p>
        <a:p>
          <a:pPr algn="l"/>
          <a:r>
            <a:rPr lang="es-ES_tradnl" sz="1600" b="1" u="none" dirty="0"/>
            <a:t>- Designados por los propios representantes de los trabajadores entre ellos</a:t>
          </a:r>
          <a:endParaRPr lang="es-ES" sz="1600" b="1" u="none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 dirty="0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E2242A39-707F-4DD0-9CB3-5B34938EB8E0}">
      <dgm:prSet phldrT="[Texto]" custT="1"/>
      <dgm:spPr/>
      <dgm:t>
        <a:bodyPr/>
        <a:lstStyle/>
        <a:p>
          <a:endParaRPr lang="es-ES" sz="1600" b="1" dirty="0"/>
        </a:p>
      </dgm:t>
    </dgm:pt>
    <dgm:pt modelId="{2965A6FB-572E-4721-8F75-F7C5910A8D6D}" type="parTrans" cxnId="{EE0A2793-C239-4CC6-8767-9FD7B7C7DEA1}">
      <dgm:prSet/>
      <dgm:spPr/>
      <dgm:t>
        <a:bodyPr/>
        <a:lstStyle/>
        <a:p>
          <a:endParaRPr lang="es-ES"/>
        </a:p>
      </dgm:t>
    </dgm:pt>
    <dgm:pt modelId="{CDB74722-A2D6-4CC9-9CE6-7FC8AB8AE987}" type="sibTrans" cxnId="{EE0A2793-C239-4CC6-8767-9FD7B7C7DEA1}">
      <dgm:prSet/>
      <dgm:spPr/>
      <dgm:t>
        <a:bodyPr/>
        <a:lstStyle/>
        <a:p>
          <a:endParaRPr lang="es-ES"/>
        </a:p>
      </dgm:t>
    </dgm:pt>
    <dgm:pt modelId="{1810057C-F6F9-4B44-A640-72766C228DFF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 Ser consultado</a:t>
          </a:r>
          <a:endParaRPr lang="es-ES" sz="1600" b="1" u="none" dirty="0">
            <a:effectLst/>
          </a:endParaRPr>
        </a:p>
      </dgm:t>
    </dgm:pt>
    <dgm:pt modelId="{FE835A42-BD2D-47AF-AE0C-D357FF5F187E}" type="parTrans" cxnId="{067C58B1-5E9B-4F54-8D57-E056F8D2771D}">
      <dgm:prSet/>
      <dgm:spPr/>
      <dgm:t>
        <a:bodyPr/>
        <a:lstStyle/>
        <a:p>
          <a:endParaRPr lang="es-ES"/>
        </a:p>
      </dgm:t>
    </dgm:pt>
    <dgm:pt modelId="{07E52231-6310-48E9-B054-DE39F4D62596}" type="sibTrans" cxnId="{067C58B1-5E9B-4F54-8D57-E056F8D2771D}">
      <dgm:prSet/>
      <dgm:spPr/>
      <dgm:t>
        <a:bodyPr/>
        <a:lstStyle/>
        <a:p>
          <a:endParaRPr lang="es-ES"/>
        </a:p>
      </dgm:t>
    </dgm:pt>
    <dgm:pt modelId="{2567DA93-F8BF-42C7-8849-C5B40290D471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Participar en la planificación</a:t>
          </a:r>
          <a:endParaRPr lang="es-ES" sz="1600" b="1" u="none" dirty="0">
            <a:effectLst/>
          </a:endParaRPr>
        </a:p>
      </dgm:t>
    </dgm:pt>
    <dgm:pt modelId="{E7A286BB-3613-4219-858E-ADF131F547DE}" type="parTrans" cxnId="{DAA7C27B-96AB-41B1-9ED5-C3127E72985F}">
      <dgm:prSet/>
      <dgm:spPr/>
      <dgm:t>
        <a:bodyPr/>
        <a:lstStyle/>
        <a:p>
          <a:endParaRPr lang="es-ES"/>
        </a:p>
      </dgm:t>
    </dgm:pt>
    <dgm:pt modelId="{F27F67DD-8D6F-48CC-96D2-966B85C22EDB}" type="sibTrans" cxnId="{DAA7C27B-96AB-41B1-9ED5-C3127E72985F}">
      <dgm:prSet/>
      <dgm:spPr/>
      <dgm:t>
        <a:bodyPr/>
        <a:lstStyle/>
        <a:p>
          <a:endParaRPr lang="es-ES"/>
        </a:p>
      </dgm:t>
    </dgm:pt>
    <dgm:pt modelId="{CA4A5048-D113-49F1-AC98-5F6FBE19B7D4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Efectuar propuestas</a:t>
          </a:r>
          <a:endParaRPr lang="es-ES" sz="1600" b="1" u="none" dirty="0">
            <a:effectLst/>
          </a:endParaRPr>
        </a:p>
      </dgm:t>
    </dgm:pt>
    <dgm:pt modelId="{4A9140D0-85C0-4F1D-9C54-0DAA88492B4F}" type="parTrans" cxnId="{6AC8121C-5368-45B5-BCE7-228A8E9387F2}">
      <dgm:prSet/>
      <dgm:spPr/>
      <dgm:t>
        <a:bodyPr/>
        <a:lstStyle/>
        <a:p>
          <a:endParaRPr lang="es-ES"/>
        </a:p>
      </dgm:t>
    </dgm:pt>
    <dgm:pt modelId="{3249C2ED-4D63-4DA5-A5D8-AF0FD84C31B3}" type="sibTrans" cxnId="{6AC8121C-5368-45B5-BCE7-228A8E9387F2}">
      <dgm:prSet/>
      <dgm:spPr/>
      <dgm:t>
        <a:bodyPr/>
        <a:lstStyle/>
        <a:p>
          <a:endParaRPr lang="es-ES"/>
        </a:p>
      </dgm:t>
    </dgm:pt>
    <dgm:pt modelId="{6473B9A2-528B-436A-9D13-F67C0E76B6E5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Ser informados</a:t>
          </a:r>
          <a:endParaRPr lang="es-ES" sz="1600" b="1" u="none" dirty="0">
            <a:effectLst/>
          </a:endParaRPr>
        </a:p>
      </dgm:t>
    </dgm:pt>
    <dgm:pt modelId="{0B8BE73D-0E6F-49B8-B880-A765DFFA8A8B}" type="parTrans" cxnId="{EB8F4A60-9811-439F-9489-50023EF91AC1}">
      <dgm:prSet/>
      <dgm:spPr/>
      <dgm:t>
        <a:bodyPr/>
        <a:lstStyle/>
        <a:p>
          <a:endParaRPr lang="es-ES"/>
        </a:p>
      </dgm:t>
    </dgm:pt>
    <dgm:pt modelId="{59B0EA9D-74C0-41B4-8A23-D6003D1927A6}" type="sibTrans" cxnId="{EB8F4A60-9811-439F-9489-50023EF91AC1}">
      <dgm:prSet/>
      <dgm:spPr/>
      <dgm:t>
        <a:bodyPr/>
        <a:lstStyle/>
        <a:p>
          <a:endParaRPr lang="es-ES"/>
        </a:p>
      </dgm:t>
    </dgm:pt>
    <dgm:pt modelId="{B7645568-D3B0-4029-8621-2F111FD2DB18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Documentación</a:t>
          </a:r>
          <a:endParaRPr lang="es-ES" sz="1600" b="1" u="none" dirty="0">
            <a:effectLst/>
          </a:endParaRPr>
        </a:p>
      </dgm:t>
    </dgm:pt>
    <dgm:pt modelId="{1B99993B-CCCF-4640-965F-BF18CD551E2A}" type="parTrans" cxnId="{1E1A4CD7-9BDD-4640-B743-AA20D684983A}">
      <dgm:prSet/>
      <dgm:spPr/>
      <dgm:t>
        <a:bodyPr/>
        <a:lstStyle/>
        <a:p>
          <a:endParaRPr lang="es-ES"/>
        </a:p>
      </dgm:t>
    </dgm:pt>
    <dgm:pt modelId="{FC4E3506-1433-4EF4-B4D5-9549466B29FE}" type="sibTrans" cxnId="{1E1A4CD7-9BDD-4640-B743-AA20D684983A}">
      <dgm:prSet/>
      <dgm:spPr/>
      <dgm:t>
        <a:bodyPr/>
        <a:lstStyle/>
        <a:p>
          <a:endParaRPr lang="es-ES"/>
        </a:p>
      </dgm:t>
    </dgm:pt>
    <dgm:pt modelId="{B80D3EE2-F902-417D-937D-6394DCAAFF51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Acompañar a la inspección</a:t>
          </a:r>
          <a:endParaRPr lang="es-ES" sz="1600" b="1" u="none" dirty="0">
            <a:effectLst/>
          </a:endParaRPr>
        </a:p>
      </dgm:t>
    </dgm:pt>
    <dgm:pt modelId="{B604C961-13B1-4ECA-B839-C7FAFD5AB367}" type="parTrans" cxnId="{8B044163-10E4-4503-BC2C-CA197156C316}">
      <dgm:prSet/>
      <dgm:spPr/>
      <dgm:t>
        <a:bodyPr/>
        <a:lstStyle/>
        <a:p>
          <a:endParaRPr lang="es-ES"/>
        </a:p>
      </dgm:t>
    </dgm:pt>
    <dgm:pt modelId="{C3DDF43C-940C-4129-BBA0-C33F4D020222}" type="sibTrans" cxnId="{8B044163-10E4-4503-BC2C-CA197156C316}">
      <dgm:prSet/>
      <dgm:spPr/>
      <dgm:t>
        <a:bodyPr/>
        <a:lstStyle/>
        <a:p>
          <a:endParaRPr lang="es-ES"/>
        </a:p>
      </dgm:t>
    </dgm:pt>
    <dgm:pt modelId="{D7AE0EF6-80DE-461C-AE45-DB268A22AB1F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paralización</a:t>
          </a:r>
          <a:endParaRPr lang="es-ES" sz="1600" b="1" u="none" dirty="0">
            <a:effectLst/>
          </a:endParaRPr>
        </a:p>
      </dgm:t>
    </dgm:pt>
    <dgm:pt modelId="{550B44F9-AE93-4DF9-9035-AEABA24F1B01}" type="parTrans" cxnId="{1A041694-7C05-4AE8-8294-89D9B30FD68B}">
      <dgm:prSet/>
      <dgm:spPr/>
      <dgm:t>
        <a:bodyPr/>
        <a:lstStyle/>
        <a:p>
          <a:endParaRPr lang="es-ES"/>
        </a:p>
      </dgm:t>
    </dgm:pt>
    <dgm:pt modelId="{FD43F5C3-8B46-47E0-B9AE-38377CD9F2A6}" type="sibTrans" cxnId="{1A041694-7C05-4AE8-8294-89D9B30FD68B}">
      <dgm:prSet/>
      <dgm:spPr/>
      <dgm:t>
        <a:bodyPr/>
        <a:lstStyle/>
        <a:p>
          <a:endParaRPr lang="es-ES"/>
        </a:p>
      </dgm:t>
    </dgm:pt>
    <dgm:pt modelId="{D336A028-6EA4-42C4-AA1D-F6C2237D3112}" type="pres">
      <dgm:prSet presAssocID="{7A063124-B0E8-4C86-B924-8C278451949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27EAC0-7183-42CF-A1BA-292953604280}" type="pres">
      <dgm:prSet presAssocID="{99C31067-E078-4466-8CC0-1C151F962DC9}" presName="centerShape" presStyleLbl="node0" presStyleIdx="0" presStyleCnt="1" custScaleX="541083" custScaleY="57916" custLinFactNeighborX="1045" custLinFactNeighborY="-57157"/>
      <dgm:spPr/>
    </dgm:pt>
    <dgm:pt modelId="{152B503C-759E-4F47-B46F-F7D09189F3C4}" type="pres">
      <dgm:prSet presAssocID="{927B4098-042D-43ED-8DFE-46E4F49BD68C}" presName="Name9" presStyleLbl="parChTrans1D2" presStyleIdx="0" presStyleCnt="3"/>
      <dgm:spPr/>
    </dgm:pt>
    <dgm:pt modelId="{18F3DD6E-8A0B-4D89-BEDF-C1BB0E2FD2BD}" type="pres">
      <dgm:prSet presAssocID="{927B4098-042D-43ED-8DFE-46E4F49BD68C}" presName="connTx" presStyleLbl="parChTrans1D2" presStyleIdx="0" presStyleCnt="3"/>
      <dgm:spPr/>
    </dgm:pt>
    <dgm:pt modelId="{9B2E778D-F3B2-4397-A34A-4D008CDF2DFC}" type="pres">
      <dgm:prSet presAssocID="{14019158-7D40-42D0-BDE1-2383E4D22DE5}" presName="node" presStyleLbl="node1" presStyleIdx="0" presStyleCnt="3" custScaleX="255537" custScaleY="163547" custRadScaleRad="45405" custRadScaleInc="-267347">
        <dgm:presLayoutVars>
          <dgm:bulletEnabled val="1"/>
        </dgm:presLayoutVars>
      </dgm:prSet>
      <dgm:spPr/>
    </dgm:pt>
    <dgm:pt modelId="{0BF6FDE5-0DAA-4759-8FDD-0974436FEEE1}" type="pres">
      <dgm:prSet presAssocID="{74C6897B-4665-4E10-B953-20112ECEA504}" presName="Name9" presStyleLbl="parChTrans1D2" presStyleIdx="1" presStyleCnt="3"/>
      <dgm:spPr/>
    </dgm:pt>
    <dgm:pt modelId="{4EF0E5EF-2347-4F62-A165-DB4240A6DCEA}" type="pres">
      <dgm:prSet presAssocID="{74C6897B-4665-4E10-B953-20112ECEA504}" presName="connTx" presStyleLbl="parChTrans1D2" presStyleIdx="1" presStyleCnt="3"/>
      <dgm:spPr/>
    </dgm:pt>
    <dgm:pt modelId="{1E12D771-174D-4CA7-8BEA-27DB3A4A7779}" type="pres">
      <dgm:prSet presAssocID="{2AB830A5-F72F-4C5B-8781-88E2E8637CBF}" presName="node" presStyleLbl="node1" presStyleIdx="1" presStyleCnt="3" custScaleX="208533" custScaleY="240363" custRadScaleRad="120644" custRadScaleInc="-50019">
        <dgm:presLayoutVars>
          <dgm:bulletEnabled val="1"/>
        </dgm:presLayoutVars>
      </dgm:prSet>
      <dgm:spPr/>
    </dgm:pt>
    <dgm:pt modelId="{FB220D62-858E-49A9-B23F-C6E42F9A27D2}" type="pres">
      <dgm:prSet presAssocID="{F3B8EE25-E0AB-4C0D-B9C1-93C6D0A2C432}" presName="Name9" presStyleLbl="parChTrans1D2" presStyleIdx="2" presStyleCnt="3"/>
      <dgm:spPr/>
    </dgm:pt>
    <dgm:pt modelId="{D1584EB5-787E-4CA0-96B2-C1B4F49CF22A}" type="pres">
      <dgm:prSet presAssocID="{F3B8EE25-E0AB-4C0D-B9C1-93C6D0A2C432}" presName="connTx" presStyleLbl="parChTrans1D2" presStyleIdx="2" presStyleCnt="3"/>
      <dgm:spPr/>
    </dgm:pt>
    <dgm:pt modelId="{896B0C0B-6427-4639-8D31-375A438457CA}" type="pres">
      <dgm:prSet presAssocID="{F0F093A0-FE6F-4480-BD92-E577B9C5D5CB}" presName="node" presStyleLbl="node1" presStyleIdx="2" presStyleCnt="3" custScaleX="221012" custScaleY="114202" custRadScaleRad="127610" custRadScaleInc="77917">
        <dgm:presLayoutVars>
          <dgm:bulletEnabled val="1"/>
        </dgm:presLayoutVars>
      </dgm:prSet>
      <dgm:spPr/>
    </dgm:pt>
  </dgm:ptLst>
  <dgm:cxnLst>
    <dgm:cxn modelId="{AE989404-036E-477D-9F73-E45942420265}" type="presOf" srcId="{6473B9A2-528B-436A-9D13-F67C0E76B6E5}" destId="{1E12D771-174D-4CA7-8BEA-27DB3A4A7779}" srcOrd="0" destOrd="4" presId="urn:microsoft.com/office/officeart/2005/8/layout/radial1"/>
    <dgm:cxn modelId="{4B43E10D-CA5A-4DE6-AF78-16493E007F38}" type="presOf" srcId="{7A063124-B0E8-4C86-B924-8C2784519496}" destId="{D336A028-6EA4-42C4-AA1D-F6C2237D3112}" srcOrd="0" destOrd="0" presId="urn:microsoft.com/office/officeart/2005/8/layout/radial1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6AC8121C-5368-45B5-BCE7-228A8E9387F2}" srcId="{2AB830A5-F72F-4C5B-8781-88E2E8637CBF}" destId="{CA4A5048-D113-49F1-AC98-5F6FBE19B7D4}" srcOrd="2" destOrd="0" parTransId="{4A9140D0-85C0-4F1D-9C54-0DAA88492B4F}" sibTransId="{3249C2ED-4D63-4DA5-A5D8-AF0FD84C31B3}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FBF66D2D-F1F4-43CF-B2E4-D41C1A242482}" type="presOf" srcId="{74C6897B-4665-4E10-B953-20112ECEA504}" destId="{0BF6FDE5-0DAA-4759-8FDD-0974436FEEE1}" srcOrd="0" destOrd="0" presId="urn:microsoft.com/office/officeart/2005/8/layout/radial1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EB8F4A60-9811-439F-9489-50023EF91AC1}" srcId="{2AB830A5-F72F-4C5B-8781-88E2E8637CBF}" destId="{6473B9A2-528B-436A-9D13-F67C0E76B6E5}" srcOrd="3" destOrd="0" parTransId="{0B8BE73D-0E6F-49B8-B880-A765DFFA8A8B}" sibTransId="{59B0EA9D-74C0-41B4-8A23-D6003D1927A6}"/>
    <dgm:cxn modelId="{8B044163-10E4-4503-BC2C-CA197156C316}" srcId="{2AB830A5-F72F-4C5B-8781-88E2E8637CBF}" destId="{B80D3EE2-F902-417D-937D-6394DCAAFF51}" srcOrd="5" destOrd="0" parTransId="{B604C961-13B1-4ECA-B839-C7FAFD5AB367}" sibTransId="{C3DDF43C-940C-4129-BBA0-C33F4D020222}"/>
    <dgm:cxn modelId="{0E801B45-40B9-4F3E-BFAC-5A0FC52B5303}" type="presOf" srcId="{F3B8EE25-E0AB-4C0D-B9C1-93C6D0A2C432}" destId="{D1584EB5-787E-4CA0-96B2-C1B4F49CF22A}" srcOrd="1" destOrd="0" presId="urn:microsoft.com/office/officeart/2005/8/layout/radial1"/>
    <dgm:cxn modelId="{EC96E54A-75AC-4EF0-89C6-BCF46564BF9F}" type="presOf" srcId="{927B4098-042D-43ED-8DFE-46E4F49BD68C}" destId="{152B503C-759E-4F47-B46F-F7D09189F3C4}" srcOrd="0" destOrd="0" presId="urn:microsoft.com/office/officeart/2005/8/layout/radial1"/>
    <dgm:cxn modelId="{6839574B-57E7-4731-8249-35676DDFD6C0}" type="presOf" srcId="{1810057C-F6F9-4B44-A640-72766C228DFF}" destId="{1E12D771-174D-4CA7-8BEA-27DB3A4A7779}" srcOrd="0" destOrd="1" presId="urn:microsoft.com/office/officeart/2005/8/layout/radial1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27439256-C451-4256-9F4A-FD4C4A0BA77C}" type="presOf" srcId="{B80D3EE2-F902-417D-937D-6394DCAAFF51}" destId="{1E12D771-174D-4CA7-8BEA-27DB3A4A7779}" srcOrd="0" destOrd="6" presId="urn:microsoft.com/office/officeart/2005/8/layout/radial1"/>
    <dgm:cxn modelId="{DAA7C27B-96AB-41B1-9ED5-C3127E72985F}" srcId="{2AB830A5-F72F-4C5B-8781-88E2E8637CBF}" destId="{2567DA93-F8BF-42C7-8849-C5B40290D471}" srcOrd="1" destOrd="0" parTransId="{E7A286BB-3613-4219-858E-ADF131F547DE}" sibTransId="{F27F67DD-8D6F-48CC-96D2-966B85C22EDB}"/>
    <dgm:cxn modelId="{BED11282-75AE-453C-ACD7-47EE3DAE4CAD}" type="presOf" srcId="{2567DA93-F8BF-42C7-8849-C5B40290D471}" destId="{1E12D771-174D-4CA7-8BEA-27DB3A4A7779}" srcOrd="0" destOrd="2" presId="urn:microsoft.com/office/officeart/2005/8/layout/radial1"/>
    <dgm:cxn modelId="{EE0A2793-C239-4CC6-8767-9FD7B7C7DEA1}" srcId="{7A063124-B0E8-4C86-B924-8C2784519496}" destId="{E2242A39-707F-4DD0-9CB3-5B34938EB8E0}" srcOrd="1" destOrd="0" parTransId="{2965A6FB-572E-4721-8F75-F7C5910A8D6D}" sibTransId="{CDB74722-A2D6-4CC9-9CE6-7FC8AB8AE987}"/>
    <dgm:cxn modelId="{1A041694-7C05-4AE8-8294-89D9B30FD68B}" srcId="{2AB830A5-F72F-4C5B-8781-88E2E8637CBF}" destId="{D7AE0EF6-80DE-461C-AE45-DB268A22AB1F}" srcOrd="6" destOrd="0" parTransId="{550B44F9-AE93-4DF9-9035-AEABA24F1B01}" sibTransId="{FD43F5C3-8B46-47E0-B9AE-38377CD9F2A6}"/>
    <dgm:cxn modelId="{7F0EFA99-2F23-4786-9ACC-45034C711CEE}" type="presOf" srcId="{F0F093A0-FE6F-4480-BD92-E577B9C5D5CB}" destId="{896B0C0B-6427-4639-8D31-375A438457CA}" srcOrd="0" destOrd="0" presId="urn:microsoft.com/office/officeart/2005/8/layout/radial1"/>
    <dgm:cxn modelId="{76CFA99A-B7D3-461C-A24D-D769338190A5}" type="presOf" srcId="{B7645568-D3B0-4029-8621-2F111FD2DB18}" destId="{1E12D771-174D-4CA7-8BEA-27DB3A4A7779}" srcOrd="0" destOrd="5" presId="urn:microsoft.com/office/officeart/2005/8/layout/radial1"/>
    <dgm:cxn modelId="{0364B49D-8BED-4605-A697-444E4BF28EA3}" type="presOf" srcId="{F3B8EE25-E0AB-4C0D-B9C1-93C6D0A2C432}" destId="{FB220D62-858E-49A9-B23F-C6E42F9A27D2}" srcOrd="0" destOrd="0" presId="urn:microsoft.com/office/officeart/2005/8/layout/radial1"/>
    <dgm:cxn modelId="{067C58B1-5E9B-4F54-8D57-E056F8D2771D}" srcId="{2AB830A5-F72F-4C5B-8781-88E2E8637CBF}" destId="{1810057C-F6F9-4B44-A640-72766C228DFF}" srcOrd="0" destOrd="0" parTransId="{FE835A42-BD2D-47AF-AE0C-D357FF5F187E}" sibTransId="{07E52231-6310-48E9-B054-DE39F4D62596}"/>
    <dgm:cxn modelId="{BA4124BB-01F5-44F4-81A2-A7311E03B8A6}" type="presOf" srcId="{74C6897B-4665-4E10-B953-20112ECEA504}" destId="{4EF0E5EF-2347-4F62-A165-DB4240A6DCEA}" srcOrd="1" destOrd="0" presId="urn:microsoft.com/office/officeart/2005/8/layout/radial1"/>
    <dgm:cxn modelId="{6579B0C4-ECF7-4B0F-A920-DEDEFABD1FC6}" type="presOf" srcId="{CA4A5048-D113-49F1-AC98-5F6FBE19B7D4}" destId="{1E12D771-174D-4CA7-8BEA-27DB3A4A7779}" srcOrd="0" destOrd="3" presId="urn:microsoft.com/office/officeart/2005/8/layout/radial1"/>
    <dgm:cxn modelId="{E26FBFC4-4ED6-4E33-A64A-00C2A94D85F3}" type="presOf" srcId="{99C31067-E078-4466-8CC0-1C151F962DC9}" destId="{E127EAC0-7183-42CF-A1BA-292953604280}" srcOrd="0" destOrd="0" presId="urn:microsoft.com/office/officeart/2005/8/layout/radial1"/>
    <dgm:cxn modelId="{D3602ECD-BCCA-4FE9-9493-22DA6E4E363F}" type="presOf" srcId="{927B4098-042D-43ED-8DFE-46E4F49BD68C}" destId="{18F3DD6E-8A0B-4D89-BEDF-C1BB0E2FD2BD}" srcOrd="1" destOrd="0" presId="urn:microsoft.com/office/officeart/2005/8/layout/radial1"/>
    <dgm:cxn modelId="{E60C71D3-B1A9-4EDE-BE8B-ED3EF0678163}" type="presOf" srcId="{14019158-7D40-42D0-BDE1-2383E4D22DE5}" destId="{9B2E778D-F3B2-4397-A34A-4D008CDF2DFC}" srcOrd="0" destOrd="0" presId="urn:microsoft.com/office/officeart/2005/8/layout/radial1"/>
    <dgm:cxn modelId="{1E1A4CD7-9BDD-4640-B743-AA20D684983A}" srcId="{2AB830A5-F72F-4C5B-8781-88E2E8637CBF}" destId="{B7645568-D3B0-4029-8621-2F111FD2DB18}" srcOrd="4" destOrd="0" parTransId="{1B99993B-CCCF-4640-965F-BF18CD551E2A}" sibTransId="{FC4E3506-1433-4EF4-B4D5-9549466B29FE}"/>
    <dgm:cxn modelId="{440CE3E5-092E-4716-A8AB-119838421217}" type="presOf" srcId="{D7AE0EF6-80DE-461C-AE45-DB268A22AB1F}" destId="{1E12D771-174D-4CA7-8BEA-27DB3A4A7779}" srcOrd="0" destOrd="7" presId="urn:microsoft.com/office/officeart/2005/8/layout/radial1"/>
    <dgm:cxn modelId="{A99274E8-EE05-4B4E-8C8C-4FD171631070}" type="presOf" srcId="{2AB830A5-F72F-4C5B-8781-88E2E8637CBF}" destId="{1E12D771-174D-4CA7-8BEA-27DB3A4A7779}" srcOrd="0" destOrd="0" presId="urn:microsoft.com/office/officeart/2005/8/layout/radial1"/>
    <dgm:cxn modelId="{94164A35-00FE-4996-8F42-A5048FD07063}" type="presParOf" srcId="{D336A028-6EA4-42C4-AA1D-F6C2237D3112}" destId="{E127EAC0-7183-42CF-A1BA-292953604280}" srcOrd="0" destOrd="0" presId="urn:microsoft.com/office/officeart/2005/8/layout/radial1"/>
    <dgm:cxn modelId="{CEEC0706-D905-432F-9857-7D5D16CB8830}" type="presParOf" srcId="{D336A028-6EA4-42C4-AA1D-F6C2237D3112}" destId="{152B503C-759E-4F47-B46F-F7D09189F3C4}" srcOrd="1" destOrd="0" presId="urn:microsoft.com/office/officeart/2005/8/layout/radial1"/>
    <dgm:cxn modelId="{1EE18430-BBE0-4980-AFC7-01057D1B5F72}" type="presParOf" srcId="{152B503C-759E-4F47-B46F-F7D09189F3C4}" destId="{18F3DD6E-8A0B-4D89-BEDF-C1BB0E2FD2BD}" srcOrd="0" destOrd="0" presId="urn:microsoft.com/office/officeart/2005/8/layout/radial1"/>
    <dgm:cxn modelId="{D4B5A8BC-7EBF-47E5-82B3-DDF747523E9D}" type="presParOf" srcId="{D336A028-6EA4-42C4-AA1D-F6C2237D3112}" destId="{9B2E778D-F3B2-4397-A34A-4D008CDF2DFC}" srcOrd="2" destOrd="0" presId="urn:microsoft.com/office/officeart/2005/8/layout/radial1"/>
    <dgm:cxn modelId="{4BD1EDD3-E588-4A9A-A1C3-12201B9A74B5}" type="presParOf" srcId="{D336A028-6EA4-42C4-AA1D-F6C2237D3112}" destId="{0BF6FDE5-0DAA-4759-8FDD-0974436FEEE1}" srcOrd="3" destOrd="0" presId="urn:microsoft.com/office/officeart/2005/8/layout/radial1"/>
    <dgm:cxn modelId="{9F8D29A3-181F-4DF6-936D-F38BC9B6203A}" type="presParOf" srcId="{0BF6FDE5-0DAA-4759-8FDD-0974436FEEE1}" destId="{4EF0E5EF-2347-4F62-A165-DB4240A6DCEA}" srcOrd="0" destOrd="0" presId="urn:microsoft.com/office/officeart/2005/8/layout/radial1"/>
    <dgm:cxn modelId="{A5B5296B-0592-4B21-BA2C-BA9CC243213E}" type="presParOf" srcId="{D336A028-6EA4-42C4-AA1D-F6C2237D3112}" destId="{1E12D771-174D-4CA7-8BEA-27DB3A4A7779}" srcOrd="4" destOrd="0" presId="urn:microsoft.com/office/officeart/2005/8/layout/radial1"/>
    <dgm:cxn modelId="{30EB6C14-E157-4B7C-8CE1-CC9FC57D354C}" type="presParOf" srcId="{D336A028-6EA4-42C4-AA1D-F6C2237D3112}" destId="{FB220D62-858E-49A9-B23F-C6E42F9A27D2}" srcOrd="5" destOrd="0" presId="urn:microsoft.com/office/officeart/2005/8/layout/radial1"/>
    <dgm:cxn modelId="{256FF8E0-A0AA-40FB-8998-86536E41612F}" type="presParOf" srcId="{FB220D62-858E-49A9-B23F-C6E42F9A27D2}" destId="{D1584EB5-787E-4CA0-96B2-C1B4F49CF22A}" srcOrd="0" destOrd="0" presId="urn:microsoft.com/office/officeart/2005/8/layout/radial1"/>
    <dgm:cxn modelId="{DB0498B0-B966-48F4-BD6B-A1E82DFB730E}" type="presParOf" srcId="{D336A028-6EA4-42C4-AA1D-F6C2237D3112}" destId="{896B0C0B-6427-4639-8D31-375A438457C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349C4E-08F9-4A0A-8A89-45E6169A24FB}" type="doc">
      <dgm:prSet loTypeId="urn:microsoft.com/office/officeart/2005/8/layout/radial3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902E9A17-F481-483F-A8D1-ABE90D371960}">
      <dgm:prSet phldrT="[Texto]" custT="1"/>
      <dgm:spPr/>
      <dgm:t>
        <a:bodyPr/>
        <a:lstStyle/>
        <a:p>
          <a:r>
            <a:rPr lang="es-ES_tradnl" sz="3200" b="1" dirty="0"/>
            <a:t>La gestión de los accidentes de trabajo</a:t>
          </a:r>
          <a:endParaRPr lang="es-ES" sz="3200" b="1" dirty="0"/>
        </a:p>
      </dgm:t>
    </dgm:pt>
    <dgm:pt modelId="{3C559CB8-C92B-4DBA-8523-3831949E7C67}" type="parTrans" cxnId="{4090ABBF-724F-496A-A98E-0B972D779FDB}">
      <dgm:prSet/>
      <dgm:spPr/>
      <dgm:t>
        <a:bodyPr/>
        <a:lstStyle/>
        <a:p>
          <a:endParaRPr lang="es-ES"/>
        </a:p>
      </dgm:t>
    </dgm:pt>
    <dgm:pt modelId="{849CC094-EE19-40C6-B312-47796ABDCBAB}" type="sibTrans" cxnId="{4090ABBF-724F-496A-A98E-0B972D779FDB}">
      <dgm:prSet/>
      <dgm:spPr/>
      <dgm:t>
        <a:bodyPr/>
        <a:lstStyle/>
        <a:p>
          <a:endParaRPr lang="es-ES"/>
        </a:p>
      </dgm:t>
    </dgm:pt>
    <dgm:pt modelId="{C334ED3C-95EF-4005-827A-B1FFCEA2FF23}">
      <dgm:prSet phldrT="[Texto]" custT="1"/>
      <dgm:spPr/>
      <dgm:t>
        <a:bodyPr/>
        <a:lstStyle/>
        <a:p>
          <a:r>
            <a:rPr lang="es-ES_tradnl" sz="2000" b="1" dirty="0"/>
            <a:t>Investigación de accidentes</a:t>
          </a:r>
          <a:endParaRPr lang="es-ES" sz="2000" b="1" dirty="0"/>
        </a:p>
      </dgm:t>
    </dgm:pt>
    <dgm:pt modelId="{D991E760-1825-4920-9E4B-A62790C18F0C}" type="parTrans" cxnId="{1C3EB77B-BD17-4194-8BD5-AF2D7C39CAAD}">
      <dgm:prSet/>
      <dgm:spPr/>
      <dgm:t>
        <a:bodyPr/>
        <a:lstStyle/>
        <a:p>
          <a:endParaRPr lang="es-ES"/>
        </a:p>
      </dgm:t>
    </dgm:pt>
    <dgm:pt modelId="{C1195412-401C-474D-B5A2-50658BBD7CBF}" type="sibTrans" cxnId="{1C3EB77B-BD17-4194-8BD5-AF2D7C39CAAD}">
      <dgm:prSet/>
      <dgm:spPr/>
      <dgm:t>
        <a:bodyPr/>
        <a:lstStyle/>
        <a:p>
          <a:endParaRPr lang="es-ES"/>
        </a:p>
      </dgm:t>
    </dgm:pt>
    <dgm:pt modelId="{47261005-C276-47B8-8369-B0988D159910}">
      <dgm:prSet phldrT="[Texto]" custT="1"/>
      <dgm:spPr/>
      <dgm:t>
        <a:bodyPr/>
        <a:lstStyle/>
        <a:p>
          <a:r>
            <a:rPr lang="es-ES_tradnl" sz="2000" b="1" dirty="0"/>
            <a:t>Registro y notificación de accidentes</a:t>
          </a:r>
          <a:endParaRPr lang="es-ES" sz="2000" b="1" dirty="0"/>
        </a:p>
      </dgm:t>
    </dgm:pt>
    <dgm:pt modelId="{2CD82341-6350-40A5-A36C-5FC72B8C8262}" type="parTrans" cxnId="{70C26978-2AC2-4D19-BB13-DE405DE8DFBA}">
      <dgm:prSet/>
      <dgm:spPr/>
      <dgm:t>
        <a:bodyPr/>
        <a:lstStyle/>
        <a:p>
          <a:endParaRPr lang="es-ES"/>
        </a:p>
      </dgm:t>
    </dgm:pt>
    <dgm:pt modelId="{C5708557-90AA-453F-81E4-65ED9B4CCFE2}" type="sibTrans" cxnId="{70C26978-2AC2-4D19-BB13-DE405DE8DFBA}">
      <dgm:prSet/>
      <dgm:spPr/>
      <dgm:t>
        <a:bodyPr/>
        <a:lstStyle/>
        <a:p>
          <a:endParaRPr lang="es-ES"/>
        </a:p>
      </dgm:t>
    </dgm:pt>
    <dgm:pt modelId="{0BF1DAE7-0940-4799-9A02-40CC4E3AF523}" type="pres">
      <dgm:prSet presAssocID="{35349C4E-08F9-4A0A-8A89-45E6169A24FB}" presName="composite" presStyleCnt="0">
        <dgm:presLayoutVars>
          <dgm:chMax val="1"/>
          <dgm:dir/>
          <dgm:resizeHandles val="exact"/>
        </dgm:presLayoutVars>
      </dgm:prSet>
      <dgm:spPr/>
    </dgm:pt>
    <dgm:pt modelId="{E2B71CCD-9F27-4912-8F8E-BE44D3590CF9}" type="pres">
      <dgm:prSet presAssocID="{35349C4E-08F9-4A0A-8A89-45E6169A24FB}" presName="radial" presStyleCnt="0">
        <dgm:presLayoutVars>
          <dgm:animLvl val="ctr"/>
        </dgm:presLayoutVars>
      </dgm:prSet>
      <dgm:spPr/>
    </dgm:pt>
    <dgm:pt modelId="{DD0AFFCF-0EC6-4279-B13D-24F0674E62C3}" type="pres">
      <dgm:prSet presAssocID="{902E9A17-F481-483F-A8D1-ABE90D371960}" presName="centerShape" presStyleLbl="vennNode1" presStyleIdx="0" presStyleCnt="3" custScaleX="206895" custScaleY="169109"/>
      <dgm:spPr/>
    </dgm:pt>
    <dgm:pt modelId="{D769C65C-2A1D-4578-A8D9-30F655943D6F}" type="pres">
      <dgm:prSet presAssocID="{C334ED3C-95EF-4005-827A-B1FFCEA2FF23}" presName="node" presStyleLbl="vennNode1" presStyleIdx="1" presStyleCnt="3" custScaleX="632144" custRadScaleRad="82668" custRadScaleInc="-902">
        <dgm:presLayoutVars>
          <dgm:bulletEnabled val="1"/>
        </dgm:presLayoutVars>
      </dgm:prSet>
      <dgm:spPr/>
    </dgm:pt>
    <dgm:pt modelId="{6C867F2E-AA63-46E1-BB90-AC20804212C0}" type="pres">
      <dgm:prSet presAssocID="{47261005-C276-47B8-8369-B0988D159910}" presName="node" presStyleLbl="vennNode1" presStyleIdx="2" presStyleCnt="3" custScaleX="684978" custRadScaleRad="78196" custRadScaleInc="-429">
        <dgm:presLayoutVars>
          <dgm:bulletEnabled val="1"/>
        </dgm:presLayoutVars>
      </dgm:prSet>
      <dgm:spPr/>
    </dgm:pt>
  </dgm:ptLst>
  <dgm:cxnLst>
    <dgm:cxn modelId="{05F5882D-C9C7-4A14-BFFB-135764BC9A0A}" type="presOf" srcId="{902E9A17-F481-483F-A8D1-ABE90D371960}" destId="{DD0AFFCF-0EC6-4279-B13D-24F0674E62C3}" srcOrd="0" destOrd="0" presId="urn:microsoft.com/office/officeart/2005/8/layout/radial3"/>
    <dgm:cxn modelId="{70C26978-2AC2-4D19-BB13-DE405DE8DFBA}" srcId="{902E9A17-F481-483F-A8D1-ABE90D371960}" destId="{47261005-C276-47B8-8369-B0988D159910}" srcOrd="1" destOrd="0" parTransId="{2CD82341-6350-40A5-A36C-5FC72B8C8262}" sibTransId="{C5708557-90AA-453F-81E4-65ED9B4CCFE2}"/>
    <dgm:cxn modelId="{1C3EB77B-BD17-4194-8BD5-AF2D7C39CAAD}" srcId="{902E9A17-F481-483F-A8D1-ABE90D371960}" destId="{C334ED3C-95EF-4005-827A-B1FFCEA2FF23}" srcOrd="0" destOrd="0" parTransId="{D991E760-1825-4920-9E4B-A62790C18F0C}" sibTransId="{C1195412-401C-474D-B5A2-50658BBD7CBF}"/>
    <dgm:cxn modelId="{91BD56A4-BFE8-4A35-9490-789DF67C9A26}" type="presOf" srcId="{C334ED3C-95EF-4005-827A-B1FFCEA2FF23}" destId="{D769C65C-2A1D-4578-A8D9-30F655943D6F}" srcOrd="0" destOrd="0" presId="urn:microsoft.com/office/officeart/2005/8/layout/radial3"/>
    <dgm:cxn modelId="{21A771B1-1097-4736-9FCB-13E6613B3B63}" type="presOf" srcId="{35349C4E-08F9-4A0A-8A89-45E6169A24FB}" destId="{0BF1DAE7-0940-4799-9A02-40CC4E3AF523}" srcOrd="0" destOrd="0" presId="urn:microsoft.com/office/officeart/2005/8/layout/radial3"/>
    <dgm:cxn modelId="{4090ABBF-724F-496A-A98E-0B972D779FDB}" srcId="{35349C4E-08F9-4A0A-8A89-45E6169A24FB}" destId="{902E9A17-F481-483F-A8D1-ABE90D371960}" srcOrd="0" destOrd="0" parTransId="{3C559CB8-C92B-4DBA-8523-3831949E7C67}" sibTransId="{849CC094-EE19-40C6-B312-47796ABDCBAB}"/>
    <dgm:cxn modelId="{61ABCFFC-BDCA-4194-BD8D-94BA1B51D50E}" type="presOf" srcId="{47261005-C276-47B8-8369-B0988D159910}" destId="{6C867F2E-AA63-46E1-BB90-AC20804212C0}" srcOrd="0" destOrd="0" presId="urn:microsoft.com/office/officeart/2005/8/layout/radial3"/>
    <dgm:cxn modelId="{07C916CD-0CA1-4AF8-B38F-9A8117F152F7}" type="presParOf" srcId="{0BF1DAE7-0940-4799-9A02-40CC4E3AF523}" destId="{E2B71CCD-9F27-4912-8F8E-BE44D3590CF9}" srcOrd="0" destOrd="0" presId="urn:microsoft.com/office/officeart/2005/8/layout/radial3"/>
    <dgm:cxn modelId="{ECCA06C1-AFCA-412A-8C2B-7B5090D56DBC}" type="presParOf" srcId="{E2B71CCD-9F27-4912-8F8E-BE44D3590CF9}" destId="{DD0AFFCF-0EC6-4279-B13D-24F0674E62C3}" srcOrd="0" destOrd="0" presId="urn:microsoft.com/office/officeart/2005/8/layout/radial3"/>
    <dgm:cxn modelId="{516AB820-FDA5-4916-93EA-2FD10ACEA980}" type="presParOf" srcId="{E2B71CCD-9F27-4912-8F8E-BE44D3590CF9}" destId="{D769C65C-2A1D-4578-A8D9-30F655943D6F}" srcOrd="1" destOrd="0" presId="urn:microsoft.com/office/officeart/2005/8/layout/radial3"/>
    <dgm:cxn modelId="{F1E45000-D735-4E7F-9864-E71E006BC0ED}" type="presParOf" srcId="{E2B71CCD-9F27-4912-8F8E-BE44D3590CF9}" destId="{6C867F2E-AA63-46E1-BB90-AC20804212C0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349C4E-08F9-4A0A-8A89-45E6169A24FB}" type="doc">
      <dgm:prSet loTypeId="urn:microsoft.com/office/officeart/2005/8/layout/radial3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902E9A17-F481-483F-A8D1-ABE90D371960}">
      <dgm:prSet phldrT="[Texto]" custT="1"/>
      <dgm:spPr/>
      <dgm:t>
        <a:bodyPr/>
        <a:lstStyle/>
        <a:p>
          <a:r>
            <a:rPr lang="es-ES_tradnl" sz="3200" b="1" dirty="0"/>
            <a:t>Los costes de los accidentes</a:t>
          </a:r>
          <a:endParaRPr lang="es-ES" sz="3200" b="1" dirty="0"/>
        </a:p>
      </dgm:t>
    </dgm:pt>
    <dgm:pt modelId="{3C559CB8-C92B-4DBA-8523-3831949E7C67}" type="parTrans" cxnId="{4090ABBF-724F-496A-A98E-0B972D779FDB}">
      <dgm:prSet/>
      <dgm:spPr/>
      <dgm:t>
        <a:bodyPr/>
        <a:lstStyle/>
        <a:p>
          <a:endParaRPr lang="es-ES"/>
        </a:p>
      </dgm:t>
    </dgm:pt>
    <dgm:pt modelId="{849CC094-EE19-40C6-B312-47796ABDCBAB}" type="sibTrans" cxnId="{4090ABBF-724F-496A-A98E-0B972D779FDB}">
      <dgm:prSet/>
      <dgm:spPr/>
      <dgm:t>
        <a:bodyPr/>
        <a:lstStyle/>
        <a:p>
          <a:endParaRPr lang="es-ES"/>
        </a:p>
      </dgm:t>
    </dgm:pt>
    <dgm:pt modelId="{C334ED3C-95EF-4005-827A-B1FFCEA2FF23}">
      <dgm:prSet phldrT="[Texto]" custT="1"/>
      <dgm:spPr/>
      <dgm:t>
        <a:bodyPr/>
        <a:lstStyle/>
        <a:p>
          <a:r>
            <a:rPr lang="es-ES_tradnl" sz="2000" b="1" dirty="0"/>
            <a:t>Costes para la empresa</a:t>
          </a:r>
          <a:endParaRPr lang="es-ES" sz="2000" b="1" dirty="0"/>
        </a:p>
      </dgm:t>
    </dgm:pt>
    <dgm:pt modelId="{D991E760-1825-4920-9E4B-A62790C18F0C}" type="parTrans" cxnId="{1C3EB77B-BD17-4194-8BD5-AF2D7C39CAAD}">
      <dgm:prSet/>
      <dgm:spPr/>
      <dgm:t>
        <a:bodyPr/>
        <a:lstStyle/>
        <a:p>
          <a:endParaRPr lang="es-ES"/>
        </a:p>
      </dgm:t>
    </dgm:pt>
    <dgm:pt modelId="{C1195412-401C-474D-B5A2-50658BBD7CBF}" type="sibTrans" cxnId="{1C3EB77B-BD17-4194-8BD5-AF2D7C39CAAD}">
      <dgm:prSet/>
      <dgm:spPr/>
      <dgm:t>
        <a:bodyPr/>
        <a:lstStyle/>
        <a:p>
          <a:endParaRPr lang="es-ES"/>
        </a:p>
      </dgm:t>
    </dgm:pt>
    <dgm:pt modelId="{47261005-C276-47B8-8369-B0988D159910}">
      <dgm:prSet phldrT="[Texto]" custT="1"/>
      <dgm:spPr/>
      <dgm:t>
        <a:bodyPr/>
        <a:lstStyle/>
        <a:p>
          <a:r>
            <a:rPr lang="es-ES_tradnl" sz="2000" b="1" dirty="0"/>
            <a:t>Costes para el trabajador y la sociedad</a:t>
          </a:r>
          <a:endParaRPr lang="es-ES" sz="2000" b="1" dirty="0"/>
        </a:p>
      </dgm:t>
    </dgm:pt>
    <dgm:pt modelId="{2CD82341-6350-40A5-A36C-5FC72B8C8262}" type="parTrans" cxnId="{70C26978-2AC2-4D19-BB13-DE405DE8DFBA}">
      <dgm:prSet/>
      <dgm:spPr/>
      <dgm:t>
        <a:bodyPr/>
        <a:lstStyle/>
        <a:p>
          <a:endParaRPr lang="es-ES"/>
        </a:p>
      </dgm:t>
    </dgm:pt>
    <dgm:pt modelId="{C5708557-90AA-453F-81E4-65ED9B4CCFE2}" type="sibTrans" cxnId="{70C26978-2AC2-4D19-BB13-DE405DE8DFBA}">
      <dgm:prSet/>
      <dgm:spPr/>
      <dgm:t>
        <a:bodyPr/>
        <a:lstStyle/>
        <a:p>
          <a:endParaRPr lang="es-ES"/>
        </a:p>
      </dgm:t>
    </dgm:pt>
    <dgm:pt modelId="{0BF1DAE7-0940-4799-9A02-40CC4E3AF523}" type="pres">
      <dgm:prSet presAssocID="{35349C4E-08F9-4A0A-8A89-45E6169A24FB}" presName="composite" presStyleCnt="0">
        <dgm:presLayoutVars>
          <dgm:chMax val="1"/>
          <dgm:dir/>
          <dgm:resizeHandles val="exact"/>
        </dgm:presLayoutVars>
      </dgm:prSet>
      <dgm:spPr/>
    </dgm:pt>
    <dgm:pt modelId="{E2B71CCD-9F27-4912-8F8E-BE44D3590CF9}" type="pres">
      <dgm:prSet presAssocID="{35349C4E-08F9-4A0A-8A89-45E6169A24FB}" presName="radial" presStyleCnt="0">
        <dgm:presLayoutVars>
          <dgm:animLvl val="ctr"/>
        </dgm:presLayoutVars>
      </dgm:prSet>
      <dgm:spPr/>
    </dgm:pt>
    <dgm:pt modelId="{DD0AFFCF-0EC6-4279-B13D-24F0674E62C3}" type="pres">
      <dgm:prSet presAssocID="{902E9A17-F481-483F-A8D1-ABE90D371960}" presName="centerShape" presStyleLbl="vennNode1" presStyleIdx="0" presStyleCnt="3" custScaleX="204401" custScaleY="165659"/>
      <dgm:spPr/>
    </dgm:pt>
    <dgm:pt modelId="{D769C65C-2A1D-4578-A8D9-30F655943D6F}" type="pres">
      <dgm:prSet presAssocID="{C334ED3C-95EF-4005-827A-B1FFCEA2FF23}" presName="node" presStyleLbl="vennNode1" presStyleIdx="1" presStyleCnt="3" custScaleX="632144" custRadScaleRad="78032" custRadScaleInc="2694">
        <dgm:presLayoutVars>
          <dgm:bulletEnabled val="1"/>
        </dgm:presLayoutVars>
      </dgm:prSet>
      <dgm:spPr/>
    </dgm:pt>
    <dgm:pt modelId="{6C867F2E-AA63-46E1-BB90-AC20804212C0}" type="pres">
      <dgm:prSet presAssocID="{47261005-C276-47B8-8369-B0988D159910}" presName="node" presStyleLbl="vennNode1" presStyleIdx="2" presStyleCnt="3" custScaleX="684978" custRadScaleRad="80503" custRadScaleInc="-2304">
        <dgm:presLayoutVars>
          <dgm:bulletEnabled val="1"/>
        </dgm:presLayoutVars>
      </dgm:prSet>
      <dgm:spPr/>
    </dgm:pt>
  </dgm:ptLst>
  <dgm:cxnLst>
    <dgm:cxn modelId="{8BDAC373-2D7A-4374-8E53-82361C5A06E7}" type="presOf" srcId="{47261005-C276-47B8-8369-B0988D159910}" destId="{6C867F2E-AA63-46E1-BB90-AC20804212C0}" srcOrd="0" destOrd="0" presId="urn:microsoft.com/office/officeart/2005/8/layout/radial3"/>
    <dgm:cxn modelId="{70C26978-2AC2-4D19-BB13-DE405DE8DFBA}" srcId="{902E9A17-F481-483F-A8D1-ABE90D371960}" destId="{47261005-C276-47B8-8369-B0988D159910}" srcOrd="1" destOrd="0" parTransId="{2CD82341-6350-40A5-A36C-5FC72B8C8262}" sibTransId="{C5708557-90AA-453F-81E4-65ED9B4CCFE2}"/>
    <dgm:cxn modelId="{1C3EB77B-BD17-4194-8BD5-AF2D7C39CAAD}" srcId="{902E9A17-F481-483F-A8D1-ABE90D371960}" destId="{C334ED3C-95EF-4005-827A-B1FFCEA2FF23}" srcOrd="0" destOrd="0" parTransId="{D991E760-1825-4920-9E4B-A62790C18F0C}" sibTransId="{C1195412-401C-474D-B5A2-50658BBD7CBF}"/>
    <dgm:cxn modelId="{7753E69D-8F04-4099-9024-63FF9583FA8A}" type="presOf" srcId="{C334ED3C-95EF-4005-827A-B1FFCEA2FF23}" destId="{D769C65C-2A1D-4578-A8D9-30F655943D6F}" srcOrd="0" destOrd="0" presId="urn:microsoft.com/office/officeart/2005/8/layout/radial3"/>
    <dgm:cxn modelId="{4090ABBF-724F-496A-A98E-0B972D779FDB}" srcId="{35349C4E-08F9-4A0A-8A89-45E6169A24FB}" destId="{902E9A17-F481-483F-A8D1-ABE90D371960}" srcOrd="0" destOrd="0" parTransId="{3C559CB8-C92B-4DBA-8523-3831949E7C67}" sibTransId="{849CC094-EE19-40C6-B312-47796ABDCBAB}"/>
    <dgm:cxn modelId="{0F4D54E0-9CFC-4CA4-A02A-A89BB84C982E}" type="presOf" srcId="{35349C4E-08F9-4A0A-8A89-45E6169A24FB}" destId="{0BF1DAE7-0940-4799-9A02-40CC4E3AF523}" srcOrd="0" destOrd="0" presId="urn:microsoft.com/office/officeart/2005/8/layout/radial3"/>
    <dgm:cxn modelId="{7EDB3CE7-F68E-4DF7-8D35-B3C6F30D808E}" type="presOf" srcId="{902E9A17-F481-483F-A8D1-ABE90D371960}" destId="{DD0AFFCF-0EC6-4279-B13D-24F0674E62C3}" srcOrd="0" destOrd="0" presId="urn:microsoft.com/office/officeart/2005/8/layout/radial3"/>
    <dgm:cxn modelId="{D3D71F89-F3A9-44FA-8124-7A3E8A43EC4E}" type="presParOf" srcId="{0BF1DAE7-0940-4799-9A02-40CC4E3AF523}" destId="{E2B71CCD-9F27-4912-8F8E-BE44D3590CF9}" srcOrd="0" destOrd="0" presId="urn:microsoft.com/office/officeart/2005/8/layout/radial3"/>
    <dgm:cxn modelId="{168DF7A7-CE8D-463F-BE65-C8584DD3C19C}" type="presParOf" srcId="{E2B71CCD-9F27-4912-8F8E-BE44D3590CF9}" destId="{DD0AFFCF-0EC6-4279-B13D-24F0674E62C3}" srcOrd="0" destOrd="0" presId="urn:microsoft.com/office/officeart/2005/8/layout/radial3"/>
    <dgm:cxn modelId="{29BAB5C8-F58E-4B79-AC5C-652C1E65CBFD}" type="presParOf" srcId="{E2B71CCD-9F27-4912-8F8E-BE44D3590CF9}" destId="{D769C65C-2A1D-4578-A8D9-30F655943D6F}" srcOrd="1" destOrd="0" presId="urn:microsoft.com/office/officeart/2005/8/layout/radial3"/>
    <dgm:cxn modelId="{C015B41C-96C2-4FC4-AE70-7519D6EA1414}" type="presParOf" srcId="{E2B71CCD-9F27-4912-8F8E-BE44D3590CF9}" destId="{6C867F2E-AA63-46E1-BB90-AC20804212C0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C319-B8D2-45BF-BAB3-3C04DE6DD803}">
      <dsp:nvSpPr>
        <dsp:cNvPr id="0" name=""/>
        <dsp:cNvSpPr/>
      </dsp:nvSpPr>
      <dsp:spPr>
        <a:xfrm>
          <a:off x="3181497" y="0"/>
          <a:ext cx="2579761" cy="1726462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Obligaciones en materia de prevención</a:t>
          </a:r>
          <a:endParaRPr lang="es-ES" sz="1800" b="1" kern="1200" dirty="0"/>
        </a:p>
      </dsp:txBody>
      <dsp:txXfrm>
        <a:off x="3559294" y="252835"/>
        <a:ext cx="1824167" cy="1220792"/>
      </dsp:txXfrm>
    </dsp:sp>
    <dsp:sp modelId="{B2E55129-0EA5-4BE9-8351-54B15E6EFF7E}">
      <dsp:nvSpPr>
        <dsp:cNvPr id="0" name=""/>
        <dsp:cNvSpPr/>
      </dsp:nvSpPr>
      <dsp:spPr>
        <a:xfrm>
          <a:off x="5929084" y="641552"/>
          <a:ext cx="2855107" cy="143399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Obligaciones  de los trabajadores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6347205" y="851555"/>
        <a:ext cx="2018865" cy="1013984"/>
      </dsp:txXfrm>
    </dsp:sp>
    <dsp:sp modelId="{B40552BD-87B2-4CA4-8DDF-5A2EBC4710FF}">
      <dsp:nvSpPr>
        <dsp:cNvPr id="0" name=""/>
        <dsp:cNvSpPr/>
      </dsp:nvSpPr>
      <dsp:spPr>
        <a:xfrm>
          <a:off x="85323" y="729756"/>
          <a:ext cx="2918156" cy="1380293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Obligaciones de los empresarios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512677" y="931895"/>
        <a:ext cx="2063448" cy="976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4DBB8-151D-4F56-8FAC-804173593C47}">
      <dsp:nvSpPr>
        <dsp:cNvPr id="0" name=""/>
        <dsp:cNvSpPr/>
      </dsp:nvSpPr>
      <dsp:spPr>
        <a:xfrm>
          <a:off x="0" y="190885"/>
          <a:ext cx="3133755" cy="122183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Obligaciones del trabajador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458928" y="369819"/>
        <a:ext cx="2215899" cy="863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7EAC0-7183-42CF-A1BA-292953604280}">
      <dsp:nvSpPr>
        <dsp:cNvPr id="0" name=""/>
        <dsp:cNvSpPr/>
      </dsp:nvSpPr>
      <dsp:spPr>
        <a:xfrm>
          <a:off x="3" y="0"/>
          <a:ext cx="8813908" cy="9434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Participación de los trabajadores</a:t>
          </a:r>
        </a:p>
      </dsp:txBody>
      <dsp:txXfrm>
        <a:off x="1290770" y="138160"/>
        <a:ext cx="6232374" cy="667095"/>
      </dsp:txXfrm>
    </dsp:sp>
    <dsp:sp modelId="{152B503C-759E-4F47-B46F-F7D09189F3C4}">
      <dsp:nvSpPr>
        <dsp:cNvPr id="0" name=""/>
        <dsp:cNvSpPr/>
      </dsp:nvSpPr>
      <dsp:spPr>
        <a:xfrm rot="5764902">
          <a:off x="3517993" y="1680846"/>
          <a:ext cx="1516725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1516725" y="1663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 rot="10800000">
        <a:off x="4238438" y="1659561"/>
        <a:ext cx="75836" cy="75836"/>
      </dsp:txXfrm>
    </dsp:sp>
    <dsp:sp modelId="{9B2E778D-F3B2-4397-A34A-4D008CDF2DFC}">
      <dsp:nvSpPr>
        <dsp:cNvPr id="0" name=""/>
        <dsp:cNvSpPr/>
      </dsp:nvSpPr>
      <dsp:spPr>
        <a:xfrm>
          <a:off x="1973146" y="2448488"/>
          <a:ext cx="4162540" cy="26640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COMITÉ DE SEGURIDAD Y SALUD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/>
            </a:rPr>
            <a:t>- Empresas de al menos 50 trabajadores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/>
            </a:rPr>
            <a:t>- Formado por delegados de prevención + representantes de la empresa en igual número</a:t>
          </a:r>
        </a:p>
      </dsp:txBody>
      <dsp:txXfrm>
        <a:off x="2582736" y="2838633"/>
        <a:ext cx="2943360" cy="1883789"/>
      </dsp:txXfrm>
    </dsp:sp>
    <dsp:sp modelId="{0BF6FDE5-0DAA-4759-8FDD-0974436FEEE1}">
      <dsp:nvSpPr>
        <dsp:cNvPr id="0" name=""/>
        <dsp:cNvSpPr/>
      </dsp:nvSpPr>
      <dsp:spPr>
        <a:xfrm rot="2456818">
          <a:off x="4814997" y="1275507"/>
          <a:ext cx="1075053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1075053" y="1663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5325647" y="1265264"/>
        <a:ext cx="53752" cy="53752"/>
      </dsp:txXfrm>
    </dsp:sp>
    <dsp:sp modelId="{1E12D771-174D-4CA7-8BEA-27DB3A4A7779}">
      <dsp:nvSpPr>
        <dsp:cNvPr id="0" name=""/>
        <dsp:cNvSpPr/>
      </dsp:nvSpPr>
      <dsp:spPr>
        <a:xfrm>
          <a:off x="5417038" y="864105"/>
          <a:ext cx="3396873" cy="39153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COMPETENCIAS Y FACULTADES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none" kern="1200" dirty="0">
              <a:effectLst/>
            </a:rPr>
            <a:t>- Funciones de los delegados y comité: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 Ser consultado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Participar en la planificación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Efectuar propuestas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Ser informados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Documentación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Acompañar a la inspección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paralización</a:t>
          </a:r>
          <a:endParaRPr lang="es-ES" sz="1600" b="1" u="none" kern="1200" dirty="0">
            <a:effectLst/>
          </a:endParaRPr>
        </a:p>
      </dsp:txBody>
      <dsp:txXfrm>
        <a:off x="5914499" y="1437497"/>
        <a:ext cx="2401951" cy="2768581"/>
      </dsp:txXfrm>
    </dsp:sp>
    <dsp:sp modelId="{FB220D62-858E-49A9-B23F-C6E42F9A27D2}">
      <dsp:nvSpPr>
        <dsp:cNvPr id="0" name=""/>
        <dsp:cNvSpPr/>
      </dsp:nvSpPr>
      <dsp:spPr>
        <a:xfrm rot="9005973">
          <a:off x="2957364" y="1090546"/>
          <a:ext cx="688989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688989" y="1663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 rot="10800000">
        <a:off x="3284634" y="1089954"/>
        <a:ext cx="34449" cy="34449"/>
      </dsp:txXfrm>
    </dsp:sp>
    <dsp:sp modelId="{896B0C0B-6427-4639-8D31-375A438457CA}">
      <dsp:nvSpPr>
        <dsp:cNvPr id="0" name=""/>
        <dsp:cNvSpPr/>
      </dsp:nvSpPr>
      <dsp:spPr>
        <a:xfrm>
          <a:off x="0" y="1040619"/>
          <a:ext cx="3600149" cy="18602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 DELEGADOS DE PREVENCIÓN: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none" kern="1200" dirty="0"/>
            <a:t>- Designados por los propios representantes de los trabajadores entre ellos</a:t>
          </a:r>
          <a:endParaRPr lang="es-ES" sz="1600" b="1" u="none" kern="1200" dirty="0"/>
        </a:p>
      </dsp:txBody>
      <dsp:txXfrm>
        <a:off x="527230" y="1313051"/>
        <a:ext cx="2545689" cy="1315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AFFCF-0EC6-4279-B13D-24F0674E62C3}">
      <dsp:nvSpPr>
        <dsp:cNvPr id="0" name=""/>
        <dsp:cNvSpPr/>
      </dsp:nvSpPr>
      <dsp:spPr>
        <a:xfrm>
          <a:off x="1931892" y="1296139"/>
          <a:ext cx="3083425" cy="25202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b="1" kern="1200" dirty="0"/>
            <a:t>La gestión de los accidentes de trabajo</a:t>
          </a:r>
          <a:endParaRPr lang="es-ES" sz="3200" b="1" kern="1200" dirty="0"/>
        </a:p>
      </dsp:txBody>
      <dsp:txXfrm>
        <a:off x="2383449" y="1665227"/>
        <a:ext cx="2180311" cy="1782112"/>
      </dsp:txXfrm>
    </dsp:sp>
    <dsp:sp modelId="{D769C65C-2A1D-4578-A8D9-30F655943D6F}">
      <dsp:nvSpPr>
        <dsp:cNvPr id="0" name=""/>
        <dsp:cNvSpPr/>
      </dsp:nvSpPr>
      <dsp:spPr>
        <a:xfrm>
          <a:off x="1067274" y="382039"/>
          <a:ext cx="4710527" cy="745166"/>
        </a:xfrm>
        <a:prstGeom prst="ellipse">
          <a:avLst/>
        </a:prstGeom>
        <a:solidFill>
          <a:schemeClr val="accent3">
            <a:alpha val="50000"/>
            <a:hueOff val="5625132"/>
            <a:satOff val="-8440"/>
            <a:lumOff val="-137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Investigación de accidentes</a:t>
          </a:r>
          <a:endParaRPr lang="es-ES" sz="2000" b="1" kern="1200" dirty="0"/>
        </a:p>
      </dsp:txBody>
      <dsp:txXfrm>
        <a:off x="1757115" y="491166"/>
        <a:ext cx="3330845" cy="526912"/>
      </dsp:txXfrm>
    </dsp:sp>
    <dsp:sp modelId="{6C867F2E-AA63-46E1-BB90-AC20804212C0}">
      <dsp:nvSpPr>
        <dsp:cNvPr id="0" name=""/>
        <dsp:cNvSpPr/>
      </dsp:nvSpPr>
      <dsp:spPr>
        <a:xfrm>
          <a:off x="944468" y="3888428"/>
          <a:ext cx="5104228" cy="745166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Registro y notificación de accidentes</a:t>
          </a:r>
          <a:endParaRPr lang="es-ES" sz="2000" b="1" kern="1200" dirty="0"/>
        </a:p>
      </dsp:txBody>
      <dsp:txXfrm>
        <a:off x="1691965" y="3997555"/>
        <a:ext cx="3609234" cy="5269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AFFCF-0EC6-4279-B13D-24F0674E62C3}">
      <dsp:nvSpPr>
        <dsp:cNvPr id="0" name=""/>
        <dsp:cNvSpPr/>
      </dsp:nvSpPr>
      <dsp:spPr>
        <a:xfrm>
          <a:off x="2844311" y="1325902"/>
          <a:ext cx="3055600" cy="247644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b="1" kern="1200" dirty="0"/>
            <a:t>Los costes de los accidentes</a:t>
          </a:r>
          <a:endParaRPr lang="es-ES" sz="3200" b="1" kern="1200" dirty="0"/>
        </a:p>
      </dsp:txBody>
      <dsp:txXfrm>
        <a:off x="3291793" y="1688569"/>
        <a:ext cx="2160636" cy="1751110"/>
      </dsp:txXfrm>
    </dsp:sp>
    <dsp:sp modelId="{D769C65C-2A1D-4578-A8D9-30F655943D6F}">
      <dsp:nvSpPr>
        <dsp:cNvPr id="0" name=""/>
        <dsp:cNvSpPr/>
      </dsp:nvSpPr>
      <dsp:spPr>
        <a:xfrm>
          <a:off x="2153882" y="489981"/>
          <a:ext cx="4724975" cy="747452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Costes para la empresa</a:t>
          </a:r>
          <a:endParaRPr lang="es-ES" sz="2000" b="1" kern="1200" dirty="0"/>
        </a:p>
      </dsp:txBody>
      <dsp:txXfrm>
        <a:off x="2845839" y="599443"/>
        <a:ext cx="3341061" cy="528528"/>
      </dsp:txXfrm>
    </dsp:sp>
    <dsp:sp modelId="{6C867F2E-AA63-46E1-BB90-AC20804212C0}">
      <dsp:nvSpPr>
        <dsp:cNvPr id="0" name=""/>
        <dsp:cNvSpPr/>
      </dsp:nvSpPr>
      <dsp:spPr>
        <a:xfrm>
          <a:off x="1939491" y="3946354"/>
          <a:ext cx="5119884" cy="747452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Costes para el trabajador y la sociedad</a:t>
          </a:r>
          <a:endParaRPr lang="es-ES" sz="2000" b="1" kern="1200" dirty="0"/>
        </a:p>
      </dsp:txBody>
      <dsp:txXfrm>
        <a:off x="2689281" y="4055816"/>
        <a:ext cx="3620304" cy="528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08/09/2021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5.xml"/><Relationship Id="rId7" Type="http://schemas.openxmlformats.org/officeDocument/2006/relationships/hyperlink" Target="http://ec.europa.eu/eures/home.jsp?lang=es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.europa.eu/ploteus/home.jsp?language=es" TargetMode="External"/><Relationship Id="rId5" Type="http://schemas.openxmlformats.org/officeDocument/2006/relationships/hyperlink" Target="http://europass.cedefop.europa.eu/es/documents" TargetMode="External"/><Relationship Id="rId10" Type="http://schemas.openxmlformats.org/officeDocument/2006/relationships/hyperlink" Target="http://convenios.juridicas.com/convenios-sectores.php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www.funprl.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slide" Target="slide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" Target="slide14.xml"/><Relationship Id="rId9" Type="http://schemas.microsoft.com/office/2007/relationships/diagramDrawing" Target="../diagrams/drawing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slide" Target="slide15.xml"/><Relationship Id="rId9" Type="http://schemas.microsoft.com/office/2007/relationships/diagramDrawing" Target="../diagrams/drawin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1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www.insht.es/portal/site/Insht/menuitem.75eb39a3ca8b485dce5f66a150c08a0c/?vgnextoid=75164a7f8a651110VgnVCM100000dc0ca8c0RCR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5" Type="http://schemas.openxmlformats.org/officeDocument/2006/relationships/slide" Target="slide10.xml"/><Relationship Id="rId10" Type="http://schemas.microsoft.com/office/2007/relationships/diagramDrawing" Target="../diagrams/drawing1.xml"/><Relationship Id="rId4" Type="http://schemas.openxmlformats.org/officeDocument/2006/relationships/slide" Target="slide4.xml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sht.es/" TargetMode="Externa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10.xml"/><Relationship Id="rId7" Type="http://schemas.openxmlformats.org/officeDocument/2006/relationships/diagramColors" Target="../diagrams/colors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6" y="1387477"/>
            <a:ext cx="7328796" cy="4293096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179511" y="1954075"/>
            <a:ext cx="7064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2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LA PREVENCIÓN DE RIESGOS: Legislación y organización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339089" y="692696"/>
            <a:ext cx="51733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Responsabilidades en materia preventiva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Legislación sobre prevención de riesgos laborales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844251" y="1244685"/>
            <a:ext cx="7998209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Tipos de responsabilidades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Responsabilidad administrativa 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Responsabilidad civil 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Responsabilidad penal 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Recargo en las prestaciones de la Seguridad Social (recargo entre 30-50% prestación)</a:t>
            </a:r>
            <a:endParaRPr lang="es-ES" sz="1600" dirty="0"/>
          </a:p>
        </p:txBody>
      </p:sp>
      <p:sp>
        <p:nvSpPr>
          <p:cNvPr id="22" name="21 CuadroTexto">
            <a:hlinkClick r:id="rId5"/>
          </p:cNvPr>
          <p:cNvSpPr txBox="1"/>
          <p:nvPr/>
        </p:nvSpPr>
        <p:spPr>
          <a:xfrm>
            <a:off x="166089" y="841001"/>
            <a:ext cx="202964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Empresario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derecha"/>
          <p:cNvSpPr/>
          <p:nvPr/>
        </p:nvSpPr>
        <p:spPr>
          <a:xfrm>
            <a:off x="264223" y="125274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4" name="23 Rectángulo"/>
          <p:cNvSpPr/>
          <p:nvPr/>
        </p:nvSpPr>
        <p:spPr>
          <a:xfrm>
            <a:off x="962331" y="3294869"/>
            <a:ext cx="8074165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Si incumple sus obligaciones puede ser sancionado por el empresario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Faltas leves, graves y muy graves  convenio colectivo</a:t>
            </a:r>
          </a:p>
          <a:p>
            <a:pPr marL="742950" lvl="1" indent="-285750">
              <a:buFont typeface="Arial" charset="0"/>
              <a:buChar char="•"/>
            </a:pPr>
            <a:endParaRPr lang="es-ES_tradnl" sz="1600" dirty="0">
              <a:solidFill>
                <a:prstClr val="black"/>
              </a:solidFill>
              <a:sym typeface="Wingdings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Sanción: amonestación verbal al despido disciplinario (</a:t>
            </a:r>
            <a:r>
              <a:rPr lang="es-ES_tradnl" sz="1600" dirty="0" err="1">
                <a:solidFill>
                  <a:prstClr val="black"/>
                </a:solidFill>
                <a:sym typeface="Wingdings" pitchFamily="2" charset="2"/>
              </a:rPr>
              <a:t>tb</a:t>
            </a: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. responsabilidad civil /penal)</a:t>
            </a:r>
            <a:endParaRPr lang="es-ES" sz="1600" dirty="0"/>
          </a:p>
        </p:txBody>
      </p:sp>
      <p:sp>
        <p:nvSpPr>
          <p:cNvPr id="25" name="24 CuadroTexto">
            <a:hlinkClick r:id="rId6"/>
          </p:cNvPr>
          <p:cNvSpPr txBox="1"/>
          <p:nvPr/>
        </p:nvSpPr>
        <p:spPr>
          <a:xfrm>
            <a:off x="178131" y="2898210"/>
            <a:ext cx="202964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Trabajador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Flecha derecha"/>
          <p:cNvSpPr/>
          <p:nvPr/>
        </p:nvSpPr>
        <p:spPr>
          <a:xfrm>
            <a:off x="268429" y="335738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1" name="40 Rectángulo"/>
          <p:cNvSpPr/>
          <p:nvPr/>
        </p:nvSpPr>
        <p:spPr>
          <a:xfrm>
            <a:off x="844251" y="4901083"/>
            <a:ext cx="787354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sz="1600" dirty="0"/>
              <a:t>Vigilar que se cumpla la normativa laboral y de prevención. Funciones:</a:t>
            </a:r>
          </a:p>
        </p:txBody>
      </p:sp>
      <p:sp>
        <p:nvSpPr>
          <p:cNvPr id="43" name="42 CuadroTexto">
            <a:hlinkClick r:id="rId7"/>
          </p:cNvPr>
          <p:cNvSpPr txBox="1"/>
          <p:nvPr/>
        </p:nvSpPr>
        <p:spPr>
          <a:xfrm>
            <a:off x="178131" y="4485540"/>
            <a:ext cx="369639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papel de la Inspección de Trabajo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45 Flecha derecha"/>
          <p:cNvSpPr/>
          <p:nvPr/>
        </p:nvSpPr>
        <p:spPr>
          <a:xfrm>
            <a:off x="229818" y="497737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" name="2 Rectángulo"/>
          <p:cNvSpPr/>
          <p:nvPr/>
        </p:nvSpPr>
        <p:spPr>
          <a:xfrm>
            <a:off x="4658793" y="5277038"/>
            <a:ext cx="3604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Paralización inmediata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Elaboración de informes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28248" y="5268176"/>
            <a:ext cx="4633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Visita empresas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Actas de infracción y propone sanciones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Advertencias y requerimientos</a:t>
            </a:r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6819678" y="3721725"/>
            <a:ext cx="351794" cy="442037"/>
          </a:xfrm>
          <a:prstGeom prst="rect">
            <a:avLst/>
          </a:prstGeom>
        </p:spPr>
      </p:pic>
      <p:sp>
        <p:nvSpPr>
          <p:cNvPr id="51" name="50 Rectángulo">
            <a:hlinkClick r:id="rId9"/>
          </p:cNvPr>
          <p:cNvSpPr/>
          <p:nvPr/>
        </p:nvSpPr>
        <p:spPr>
          <a:xfrm>
            <a:off x="5925742" y="4458565"/>
            <a:ext cx="2229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“Fundación PRL” 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5820119" y="4462926"/>
            <a:ext cx="351794" cy="442037"/>
          </a:xfrm>
          <a:prstGeom prst="rect">
            <a:avLst/>
          </a:prstGeom>
        </p:spPr>
      </p:pic>
      <p:sp>
        <p:nvSpPr>
          <p:cNvPr id="27" name="26 Rectángulo">
            <a:hlinkClick r:id="rId10"/>
          </p:cNvPr>
          <p:cNvSpPr/>
          <p:nvPr/>
        </p:nvSpPr>
        <p:spPr>
          <a:xfrm>
            <a:off x="6357819" y="3679589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“Convenio Colectivo” </a:t>
            </a:r>
          </a:p>
        </p:txBody>
      </p:sp>
    </p:spTree>
    <p:extLst>
      <p:ext uri="{BB962C8B-B14F-4D97-AF65-F5344CB8AC3E}">
        <p14:creationId xmlns:p14="http://schemas.microsoft.com/office/powerpoint/2010/main" val="359074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organización de la prevención en la empresa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344482" y="1438816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Asunción por parte del propio empresario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Rectángulo redondeado"/>
          <p:cNvSpPr/>
          <p:nvPr/>
        </p:nvSpPr>
        <p:spPr>
          <a:xfrm rot="21600000">
            <a:off x="6012157" y="2518099"/>
            <a:ext cx="2732579" cy="486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Designar a uno o varios trabajadores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215680" y="1268760"/>
            <a:ext cx="5748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Empresas &lt; 25 trabajadores y 1 centro</a:t>
            </a:r>
            <a:r>
              <a:rPr lang="es-ES" sz="1600" dirty="0"/>
              <a:t> </a:t>
            </a:r>
            <a:r>
              <a:rPr lang="es-ES" sz="1600" dirty="0">
                <a:sym typeface="Wingdings" panose="05000000000000000000" pitchFamily="2" charset="2"/>
              </a:rPr>
              <a:t> el propio empresario si posee formación básica necesaria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Acudir a otras modalidades  reconocimientos médicos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Actividad de riesgo especial  no pueden asumirla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758570" y="789278"/>
            <a:ext cx="450934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Modalidades de organización</a:t>
            </a:r>
            <a:endParaRPr lang="es-ES" dirty="0"/>
          </a:p>
        </p:txBody>
      </p:sp>
      <p:sp>
        <p:nvSpPr>
          <p:cNvPr id="23" name="22 Rectángulo redondeado"/>
          <p:cNvSpPr/>
          <p:nvPr/>
        </p:nvSpPr>
        <p:spPr>
          <a:xfrm rot="21600000">
            <a:off x="353134" y="3409534"/>
            <a:ext cx="2732579" cy="486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 de prevención propio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5849938" y="5431409"/>
            <a:ext cx="2732579" cy="5459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de prevención ajenos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303283" y="2345978"/>
            <a:ext cx="5564859" cy="83099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La empresa decide uno o varios trabajadores</a:t>
            </a: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Deben poseer capacidad /formación/ tiempo /medios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Garantías para no ser despedidos</a:t>
            </a:r>
            <a:endParaRPr lang="es-ES_tradnl" sz="16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235501" y="3234567"/>
            <a:ext cx="576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Deberán crearlo las siguientes: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Empresa &gt; 500 trabajadores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250-500 trabajadores  + actividad de riesgo especial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Por peligrosidad y/o accidentes ocurridos bajo decisión de la Autoridad Laboral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691516" y="4475976"/>
            <a:ext cx="5515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Formación e información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Vigilancia salud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Actuación primeros auxilios y planes de emergencia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74544" y="4216316"/>
            <a:ext cx="30018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Funciones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Elaborar plan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Evaluar riesgos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Determinar prioridades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51290" y="5434553"/>
            <a:ext cx="5598648" cy="58477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Arial" charset="0"/>
              <a:buChar char="•"/>
              <a:defRPr sz="1600"/>
            </a:lvl1pPr>
          </a:lstStyle>
          <a:p>
            <a:r>
              <a:rPr lang="es-ES_tradnl" dirty="0">
                <a:sym typeface="Wingdings" panose="05000000000000000000" pitchFamily="2" charset="2"/>
              </a:rPr>
              <a:t>Entidades especializadas  en gestionar la prevención de riesgos. Algunas mutuas tienen asociadas estas empresas.</a:t>
            </a: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 Participación de los trabajadores en la prevención de riesgos</a:t>
            </a:r>
          </a:p>
        </p:txBody>
      </p:sp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976653563"/>
              </p:ext>
            </p:extLst>
          </p:nvPr>
        </p:nvGraphicFramePr>
        <p:xfrm>
          <a:off x="222584" y="908720"/>
          <a:ext cx="881391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11 CuadroTexto">
            <a:hlinkClick r:id="rId7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57055"/>
              </p:ext>
            </p:extLst>
          </p:nvPr>
        </p:nvGraphicFramePr>
        <p:xfrm>
          <a:off x="251520" y="3645024"/>
          <a:ext cx="196251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496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solidFill>
                            <a:schemeClr val="tx1"/>
                          </a:solidFill>
                        </a:rPr>
                        <a:t>Hasta 50 trabajadores</a:t>
                      </a:r>
                      <a:endParaRPr lang="es-E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s-ES_tradnl" sz="1200" b="1" baseline="0" dirty="0">
                          <a:solidFill>
                            <a:schemeClr val="tx1"/>
                          </a:solidFill>
                        </a:rPr>
                        <a:t> delegado</a:t>
                      </a:r>
                      <a:endParaRPr lang="es-E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88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Hasta 100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2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492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Hasta 500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3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204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Hasta</a:t>
                      </a:r>
                      <a:r>
                        <a:rPr lang="es-ES_tradnl" sz="1200" b="1" baseline="0" dirty="0"/>
                        <a:t> 1.000</a:t>
                      </a:r>
                      <a:endParaRPr lang="es-ES_tradnl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4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916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Hasta 2.000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5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628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Hasta 3.000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6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3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Hasta 4.000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7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52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Más de 4.000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8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La gestión de la prevención en la empresa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2064469" y="908720"/>
            <a:ext cx="4937788" cy="648072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b="1" dirty="0">
                <a:solidFill>
                  <a:schemeClr val="tx1"/>
                </a:solidFill>
              </a:rPr>
              <a:t>Principios de acción preventiva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981711" y="2199205"/>
            <a:ext cx="4310369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Evaluar los riesgos que no se puedan evitar</a:t>
            </a:r>
            <a:endParaRPr lang="es-ES" sz="1600" dirty="0"/>
          </a:p>
        </p:txBody>
      </p:sp>
      <p:sp>
        <p:nvSpPr>
          <p:cNvPr id="37" name="36 Flecha derecha"/>
          <p:cNvSpPr/>
          <p:nvPr/>
        </p:nvSpPr>
        <p:spPr>
          <a:xfrm>
            <a:off x="354648" y="223045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8" name="37 Rectángulo"/>
          <p:cNvSpPr/>
          <p:nvPr/>
        </p:nvSpPr>
        <p:spPr>
          <a:xfrm>
            <a:off x="981711" y="2613381"/>
            <a:ext cx="323025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Combatir los riesgos desde su origen</a:t>
            </a:r>
            <a:endParaRPr lang="es-ES" sz="1600" dirty="0"/>
          </a:p>
        </p:txBody>
      </p:sp>
      <p:sp>
        <p:nvSpPr>
          <p:cNvPr id="39" name="38 Flecha derecha"/>
          <p:cNvSpPr/>
          <p:nvPr/>
        </p:nvSpPr>
        <p:spPr>
          <a:xfrm>
            <a:off x="354648" y="262487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2" name="41 Flecha derecha"/>
          <p:cNvSpPr/>
          <p:nvPr/>
        </p:nvSpPr>
        <p:spPr>
          <a:xfrm>
            <a:off x="354648" y="189189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9" name="48 Rectángulo"/>
          <p:cNvSpPr/>
          <p:nvPr/>
        </p:nvSpPr>
        <p:spPr>
          <a:xfrm>
            <a:off x="981711" y="1815600"/>
            <a:ext cx="1646073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Evitar los riesgos</a:t>
            </a:r>
            <a:endParaRPr lang="es-ES" sz="1600" dirty="0"/>
          </a:p>
        </p:txBody>
      </p:sp>
      <p:sp>
        <p:nvSpPr>
          <p:cNvPr id="31" name="30 Rectángulo"/>
          <p:cNvSpPr/>
          <p:nvPr/>
        </p:nvSpPr>
        <p:spPr>
          <a:xfrm>
            <a:off x="994200" y="3009427"/>
            <a:ext cx="5450008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Sustituir lo peligroso por lo que entrañe poco o ningún riesgo</a:t>
            </a:r>
            <a:endParaRPr lang="es-ES" sz="1600" dirty="0"/>
          </a:p>
        </p:txBody>
      </p:sp>
      <p:sp>
        <p:nvSpPr>
          <p:cNvPr id="32" name="31 Flecha derecha"/>
          <p:cNvSpPr/>
          <p:nvPr/>
        </p:nvSpPr>
        <p:spPr>
          <a:xfrm>
            <a:off x="367138" y="300414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3" name="32 Rectángulo"/>
          <p:cNvSpPr/>
          <p:nvPr/>
        </p:nvSpPr>
        <p:spPr>
          <a:xfrm>
            <a:off x="994201" y="3381953"/>
            <a:ext cx="3433784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Planificar la prevención y la protección</a:t>
            </a:r>
            <a:endParaRPr lang="es-ES" sz="1600" dirty="0"/>
          </a:p>
        </p:txBody>
      </p:sp>
      <p:sp>
        <p:nvSpPr>
          <p:cNvPr id="34" name="33 Flecha derecha"/>
          <p:cNvSpPr/>
          <p:nvPr/>
        </p:nvSpPr>
        <p:spPr>
          <a:xfrm>
            <a:off x="367138" y="341594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5" name="34 Rectángulo"/>
          <p:cNvSpPr/>
          <p:nvPr/>
        </p:nvSpPr>
        <p:spPr>
          <a:xfrm>
            <a:off x="1003009" y="3766804"/>
            <a:ext cx="4145056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Anteponer la protección colectiva a la individual</a:t>
            </a:r>
            <a:endParaRPr lang="es-ES" sz="1600" dirty="0"/>
          </a:p>
        </p:txBody>
      </p:sp>
      <p:sp>
        <p:nvSpPr>
          <p:cNvPr id="45" name="44 Flecha derecha"/>
          <p:cNvSpPr/>
          <p:nvPr/>
        </p:nvSpPr>
        <p:spPr>
          <a:xfrm>
            <a:off x="375946" y="380079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51" name="50 Rectángulo"/>
          <p:cNvSpPr/>
          <p:nvPr/>
        </p:nvSpPr>
        <p:spPr>
          <a:xfrm>
            <a:off x="994200" y="4129439"/>
            <a:ext cx="3721816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Dar instrucciones adecuadas al trabajador</a:t>
            </a:r>
            <a:endParaRPr lang="es-ES" sz="1600" dirty="0"/>
          </a:p>
        </p:txBody>
      </p:sp>
      <p:sp>
        <p:nvSpPr>
          <p:cNvPr id="52" name="51 Flecha derecha"/>
          <p:cNvSpPr/>
          <p:nvPr/>
        </p:nvSpPr>
        <p:spPr>
          <a:xfrm>
            <a:off x="367138" y="416342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5" name="24 Rectángulo"/>
          <p:cNvSpPr/>
          <p:nvPr/>
        </p:nvSpPr>
        <p:spPr>
          <a:xfrm>
            <a:off x="1003009" y="4518667"/>
            <a:ext cx="2871512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Adaptar el trabajo a la persona</a:t>
            </a:r>
            <a:endParaRPr lang="es-ES" sz="1600" dirty="0"/>
          </a:p>
        </p:txBody>
      </p:sp>
      <p:sp>
        <p:nvSpPr>
          <p:cNvPr id="26" name="25 Flecha derecha"/>
          <p:cNvSpPr/>
          <p:nvPr/>
        </p:nvSpPr>
        <p:spPr>
          <a:xfrm>
            <a:off x="375947" y="455265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981711" y="4941168"/>
            <a:ext cx="3721816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Tener en cuenta la evolución de la técnica</a:t>
            </a:r>
            <a:endParaRPr lang="es-ES" sz="1600" dirty="0"/>
          </a:p>
        </p:txBody>
      </p:sp>
      <p:sp>
        <p:nvSpPr>
          <p:cNvPr id="40" name="39 Flecha derecha"/>
          <p:cNvSpPr/>
          <p:nvPr/>
        </p:nvSpPr>
        <p:spPr>
          <a:xfrm>
            <a:off x="354649" y="4975158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La evaluación de riesgos laborales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94804" y="1186704"/>
            <a:ext cx="552514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Método de evaluación de riesgos del INSHT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1331640" y="620688"/>
            <a:ext cx="552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¿Cómo evaluar si existen o no riesgos laborales?</a:t>
            </a:r>
            <a:endParaRPr lang="es-ES" sz="2000" dirty="0"/>
          </a:p>
        </p:txBody>
      </p:sp>
      <p:sp>
        <p:nvSpPr>
          <p:cNvPr id="35" name="34 Flecha derecha"/>
          <p:cNvSpPr/>
          <p:nvPr/>
        </p:nvSpPr>
        <p:spPr>
          <a:xfrm rot="5400000">
            <a:off x="537781" y="1897674"/>
            <a:ext cx="85605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 rot="1204015" flipV="1">
            <a:off x="1440130" y="1710288"/>
            <a:ext cx="924093" cy="141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42334"/>
              </p:ext>
            </p:extLst>
          </p:nvPr>
        </p:nvGraphicFramePr>
        <p:xfrm>
          <a:off x="148256" y="1764449"/>
          <a:ext cx="86369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3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Consecuencias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Ligeramente dañinas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Dañinas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Extremadamente</a:t>
                      </a:r>
                      <a:r>
                        <a:rPr lang="es-ES_tradnl" sz="1600" baseline="0" dirty="0"/>
                        <a:t> dañinas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Probabilidad</a:t>
                      </a:r>
                      <a:endParaRPr lang="es-E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Baja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Trivial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Tolerante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Moderado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Media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Tolerable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Moderado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Importante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Alta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Moderado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Importante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Intolerable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23 CuadroTexto"/>
          <p:cNvSpPr txBox="1"/>
          <p:nvPr/>
        </p:nvSpPr>
        <p:spPr>
          <a:xfrm>
            <a:off x="2312845" y="3861048"/>
            <a:ext cx="430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Prioridad de actuación según nivel de riesgo:</a:t>
            </a:r>
            <a:endParaRPr lang="es-ES" sz="1600" b="1" dirty="0"/>
          </a:p>
        </p:txBody>
      </p:sp>
      <p:sp>
        <p:nvSpPr>
          <p:cNvPr id="29" name="28 Rectángulo"/>
          <p:cNvSpPr/>
          <p:nvPr/>
        </p:nvSpPr>
        <p:spPr>
          <a:xfrm>
            <a:off x="84740" y="4433899"/>
            <a:ext cx="3634875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Trivial </a:t>
            </a:r>
            <a:r>
              <a:rPr lang="es-ES_tradnl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_tradnl" sz="1600" dirty="0">
                <a:solidFill>
                  <a:schemeClr val="tx1"/>
                </a:solidFill>
                <a:sym typeface="Wingdings" panose="05000000000000000000" pitchFamily="2" charset="2"/>
              </a:rPr>
              <a:t>No requiere acción específica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877887" y="4747996"/>
            <a:ext cx="3585053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s-ES_tradnl" sz="1600" b="1" dirty="0">
                <a:solidFill>
                  <a:schemeClr val="tx1"/>
                </a:solidFill>
              </a:rPr>
              <a:t>Tolerable </a:t>
            </a:r>
            <a:r>
              <a:rPr lang="es-ES_tradnl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_tradnl" sz="1600" dirty="0">
                <a:solidFill>
                  <a:schemeClr val="tx1"/>
                </a:solidFill>
                <a:sym typeface="Wingdings" panose="05000000000000000000" pitchFamily="2" charset="2"/>
              </a:rPr>
              <a:t>No se necesita mejorar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1775819" y="5034509"/>
            <a:ext cx="4089083" cy="3170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s-ES_tradnl" sz="1600" b="1" dirty="0">
                <a:solidFill>
                  <a:schemeClr val="tx1"/>
                </a:solidFill>
              </a:rPr>
              <a:t>Moderado </a:t>
            </a:r>
            <a:r>
              <a:rPr lang="es-ES_tradnl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_tradnl" sz="1600" dirty="0">
                <a:solidFill>
                  <a:schemeClr val="tx1"/>
                </a:solidFill>
                <a:sym typeface="Wingdings" panose="05000000000000000000" pitchFamily="2" charset="2"/>
              </a:rPr>
              <a:t>Esfuerzos para reducir el riesgo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2725496" y="5383219"/>
            <a:ext cx="5619137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s-ES_tradnl" sz="1600" b="1" dirty="0">
                <a:solidFill>
                  <a:schemeClr val="tx1"/>
                </a:solidFill>
              </a:rPr>
              <a:t>Importante </a:t>
            </a:r>
            <a:r>
              <a:rPr lang="es-ES_tradnl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_tradnl" sz="1600" dirty="0">
                <a:solidFill>
                  <a:schemeClr val="tx1"/>
                </a:solidFill>
                <a:sym typeface="Wingdings" panose="05000000000000000000" pitchFamily="2" charset="2"/>
              </a:rPr>
              <a:t>No comenzar trabajo hasta la reducción del riesgo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3741768" y="5675607"/>
            <a:ext cx="4409837" cy="298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Intolerable </a:t>
            </a:r>
            <a:r>
              <a:rPr lang="es-ES_tradnl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_tradnl" sz="1600" dirty="0">
                <a:solidFill>
                  <a:schemeClr val="tx1"/>
                </a:solidFill>
                <a:sym typeface="Wingdings" panose="05000000000000000000" pitchFamily="2" charset="2"/>
              </a:rPr>
              <a:t>No se debe continuar ni comenzar</a:t>
            </a:r>
            <a:endParaRPr lang="es-E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3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La evaluación de riesgos laborales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558182302"/>
              </p:ext>
            </p:extLst>
          </p:nvPr>
        </p:nvGraphicFramePr>
        <p:xfrm>
          <a:off x="-558102" y="780386"/>
          <a:ext cx="6947211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5357711" y="1124744"/>
            <a:ext cx="3528392" cy="107721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mortales y graves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leves y los accidentes blancos (daños materiales sin lesiones) de forma repetida o exista riesgo grave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490603" y="4077072"/>
            <a:ext cx="3528392" cy="181588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empresarios deben dejar constancia y notificarlos vía Internet</a:t>
            </a:r>
            <a:r>
              <a:rPr lang="es-ES" sz="1600" dirty="0"/>
              <a:t> (</a:t>
            </a:r>
            <a:r>
              <a:rPr lang="es-ES" sz="1600" dirty="0" err="1"/>
              <a:t>Delt</a:t>
            </a:r>
            <a:r>
              <a:rPr lang="es-ES" sz="1600" dirty="0"/>
              <a:t>@) en Ministerio Empleo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Obligatorio aquellos que conlleven baja laboral de un día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 nivel interno </a:t>
            </a:r>
            <a:r>
              <a:rPr lang="es-ES_tradnl" sz="1600" dirty="0">
                <a:sym typeface="Wingdings" panose="05000000000000000000" pitchFamily="2" charset="2"/>
              </a:rPr>
              <a:t> voluntario / notificación de botiquín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La evaluación de riesgos laborales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200641972"/>
              </p:ext>
            </p:extLst>
          </p:nvPr>
        </p:nvGraphicFramePr>
        <p:xfrm>
          <a:off x="1912452" y="778781"/>
          <a:ext cx="8744223" cy="512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71389" y="836712"/>
            <a:ext cx="3991696" cy="206210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Salarios e indemnizaciones</a:t>
            </a:r>
            <a:endParaRPr lang="es-ES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Pérdida de productividad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Tiempos perdidos en auxiliar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Tiempos perdidos en investigar y notificar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Conflictividad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Daños materiales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Sanciones económicas y penales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Pérdida de imagen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48255" y="4077072"/>
            <a:ext cx="3650119" cy="206210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Para el trabajador y su familia  </a:t>
            </a:r>
            <a:r>
              <a:rPr lang="es-ES_tradnl" sz="1600" dirty="0">
                <a:sym typeface="Wingdings" panose="05000000000000000000" pitchFamily="2" charset="2"/>
              </a:rPr>
              <a:t> </a:t>
            </a:r>
            <a:r>
              <a:rPr lang="es-ES_tradnl" sz="1600" dirty="0"/>
              <a:t>dolor y sufrimiento, pérdida y disminución temporal o definitiva de ingresos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Para la sociedad</a:t>
            </a:r>
            <a:r>
              <a:rPr lang="es-ES_tradnl" sz="1600" dirty="0">
                <a:sym typeface="Wingdings" panose="05000000000000000000" pitchFamily="2" charset="2"/>
              </a:rPr>
              <a:t></a:t>
            </a:r>
            <a:r>
              <a:rPr lang="es-ES_tradnl" sz="1600" dirty="0"/>
              <a:t> pérdida de recursos humanos o de capacidad productiva, indemnizaciones del Estado, gestión por la Inspección, </a:t>
            </a:r>
            <a:r>
              <a:rPr lang="es-ES_tradnl" sz="1600" dirty="0" err="1"/>
              <a:t>etc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323112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529411" y="1834407"/>
            <a:ext cx="8136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Legislación sobre prevención de riesgos laborales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566993" y="2750181"/>
            <a:ext cx="86149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Participación de trabajadores en la prevención de riesgos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567367" y="3705226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La gestión de la prevención en la empresa</a:t>
            </a:r>
          </a:p>
        </p:txBody>
      </p:sp>
      <p:sp>
        <p:nvSpPr>
          <p:cNvPr id="10" name="9 Rectángulo">
            <a:hlinkClick r:id="rId5" action="ppaction://hlinksldjump"/>
          </p:cNvPr>
          <p:cNvSpPr/>
          <p:nvPr/>
        </p:nvSpPr>
        <p:spPr>
          <a:xfrm>
            <a:off x="539284" y="2296072"/>
            <a:ext cx="7771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La organización de la prevención en la empresa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53515" y="2055705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Legislación sobre prevención de riesgos laborales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944350" y="824606"/>
            <a:ext cx="250926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Marco Normativo</a:t>
            </a:r>
            <a:endParaRPr lang="es-ES" sz="2400" b="1" dirty="0"/>
          </a:p>
        </p:txBody>
      </p:sp>
      <p:sp>
        <p:nvSpPr>
          <p:cNvPr id="34" name="33 Rectángulo"/>
          <p:cNvSpPr/>
          <p:nvPr/>
        </p:nvSpPr>
        <p:spPr>
          <a:xfrm>
            <a:off x="2434375" y="1548997"/>
            <a:ext cx="6497500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La OIT: convenios internacionales  como Convenio nº 155 de 1981 seguridad y salud de los trabajadores y medio ambiente de trabajo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Normas de la UE  como Directiva Marco 89/391/CEE </a:t>
            </a:r>
            <a:endParaRPr lang="es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27738" y="1641331"/>
            <a:ext cx="1756398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Normas Internacionales</a:t>
            </a:r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>
            <a:off x="1987807" y="1871515"/>
            <a:ext cx="415042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20013" y="2556260"/>
            <a:ext cx="1571847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Constitución Española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2429007" y="2631261"/>
            <a:ext cx="6497501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Art. 40.2. Los poderes públicos deben velar por la seguridad e higiene de los trabajadores</a:t>
            </a:r>
          </a:p>
        </p:txBody>
      </p:sp>
      <p:sp>
        <p:nvSpPr>
          <p:cNvPr id="28" name="27 Flecha derecha"/>
          <p:cNvSpPr/>
          <p:nvPr/>
        </p:nvSpPr>
        <p:spPr>
          <a:xfrm>
            <a:off x="1906887" y="283066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2402847" y="3545488"/>
            <a:ext cx="6497501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ym typeface="Wingdings" pitchFamily="2" charset="2"/>
              </a:rPr>
              <a:t>Ley de Prevención de Riesgos Laborales, ley 31/1995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ym typeface="Wingdings" pitchFamily="2" charset="2"/>
              </a:rPr>
              <a:t>RD 39/1997 que regula los Servicios de Prevención</a:t>
            </a:r>
            <a:endParaRPr lang="es-ES" sz="1600" dirty="0">
              <a:sym typeface="Wingdings" pitchFamily="2" charset="2"/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1891860" y="374489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3" name="32 Rectángulo"/>
          <p:cNvSpPr/>
          <p:nvPr/>
        </p:nvSpPr>
        <p:spPr>
          <a:xfrm>
            <a:off x="2429007" y="4333768"/>
            <a:ext cx="6551449" cy="132343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Reales Decretos que desarrollan cada riesgo laboral con sus medidas de prevención y protección: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RD 485/1997 sobre señalización de seguridad y salud en el trabajo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RD 486/1997 sobre seguridad y salud en lugares de trabajo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…</a:t>
            </a:r>
            <a:endParaRPr lang="es-ES" sz="1600" dirty="0"/>
          </a:p>
        </p:txBody>
      </p:sp>
      <p:sp>
        <p:nvSpPr>
          <p:cNvPr id="35" name="34 Flecha derecha"/>
          <p:cNvSpPr/>
          <p:nvPr/>
        </p:nvSpPr>
        <p:spPr>
          <a:xfrm>
            <a:off x="1906886" y="465313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02495" y="3447751"/>
            <a:ext cx="1606882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Legislación básica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20013" y="4515931"/>
            <a:ext cx="1606882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Legislación básica</a:t>
            </a:r>
            <a:endParaRPr lang="es-ES" dirty="0"/>
          </a:p>
        </p:txBody>
      </p:sp>
      <p:sp>
        <p:nvSpPr>
          <p:cNvPr id="22" name="21 Rectángulo">
            <a:hlinkClick r:id="rId4"/>
          </p:cNvPr>
          <p:cNvSpPr/>
          <p:nvPr/>
        </p:nvSpPr>
        <p:spPr>
          <a:xfrm>
            <a:off x="336272" y="5657207"/>
            <a:ext cx="3322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“Normativa sobre prevención” 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144118" y="5705727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Legislación sobre prevención de riesgos laborales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5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48256" y="806076"/>
            <a:ext cx="8784976" cy="13388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empresario tiene el deber general de protección </a:t>
            </a:r>
          </a:p>
          <a:p>
            <a:pPr algn="ctr">
              <a:lnSpc>
                <a:spcPct val="150000"/>
              </a:lnSpc>
            </a:pP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Obligaciones del empresario   derechos en materia de prevención para los trabajadores </a:t>
            </a:r>
          </a:p>
          <a:p>
            <a:pPr algn="ctr">
              <a:lnSpc>
                <a:spcPct val="150000"/>
              </a:lnSpc>
            </a:pP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Trabajadores  asumir también una obligaciones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944081463"/>
              </p:ext>
            </p:extLst>
          </p:nvPr>
        </p:nvGraphicFramePr>
        <p:xfrm>
          <a:off x="42857" y="2832336"/>
          <a:ext cx="8965106" cy="292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6" name="25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33261" y="4622266"/>
            <a:ext cx="351794" cy="442037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044593" y="4489980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5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1. Legislación sobre prevención de riesgos laborales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786558" y="1196752"/>
            <a:ext cx="5368201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prevención de riesgos </a:t>
            </a:r>
            <a:r>
              <a:rPr lang="es-ES_tradnl" sz="1600" dirty="0"/>
              <a:t>(qué hacer, cómo y con qué recursos, quiénes y cuándo</a:t>
            </a:r>
            <a:endParaRPr lang="es-ES" sz="16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3101" y="773698"/>
            <a:ext cx="3251892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sz="1600" dirty="0"/>
              <a:t>…planificar la prevención de riesgos</a:t>
            </a:r>
            <a:endParaRPr lang="es-ES" sz="1600" dirty="0"/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77900" y="2389569"/>
            <a:ext cx="3649083" cy="584775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Evaluar qué riesgos existen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Evaluación inicial y periódicas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383101" y="1917765"/>
            <a:ext cx="2834051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sz="1600" dirty="0"/>
              <a:t>…evaluar los riesgos laborales</a:t>
            </a:r>
            <a:endParaRPr lang="es-ES" sz="1600" dirty="0"/>
          </a:p>
        </p:txBody>
      </p:sp>
      <p:sp>
        <p:nvSpPr>
          <p:cNvPr id="20" name="19 Rectángulo"/>
          <p:cNvSpPr/>
          <p:nvPr/>
        </p:nvSpPr>
        <p:spPr>
          <a:xfrm>
            <a:off x="1800126" y="3645024"/>
            <a:ext cx="4077158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Que sean seguros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Adoptar medidas de protección de su uso 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83101" y="3183288"/>
            <a:ext cx="5805976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sz="1600" dirty="0"/>
              <a:t>…proveer equipos de trabajo y medidas de protección</a:t>
            </a:r>
            <a:endParaRPr lang="es-ES" sz="1600" dirty="0"/>
          </a:p>
        </p:txBody>
      </p:sp>
      <p:sp>
        <p:nvSpPr>
          <p:cNvPr id="27" name="26 Rectángulo"/>
          <p:cNvSpPr/>
          <p:nvPr/>
        </p:nvSpPr>
        <p:spPr>
          <a:xfrm>
            <a:off x="383101" y="4821204"/>
            <a:ext cx="3652597" cy="1077218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Gratuitos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Los adecuados a cada puesto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CE garantía de calidad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Muy graves: CE-xxxx 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383101" y="4352357"/>
            <a:ext cx="5267846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s-ES_tradnl" dirty="0"/>
              <a:t>… proveer equipos de protección individual (EPIs)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-83983" y="703844"/>
            <a:ext cx="513410" cy="520669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ES_tradnl" b="1" dirty="0"/>
              <a:t>OBLIGACIÓN DE…</a:t>
            </a:r>
            <a:endParaRPr lang="es-ES" b="1" dirty="0"/>
          </a:p>
        </p:txBody>
      </p:sp>
      <p:sp>
        <p:nvSpPr>
          <p:cNvPr id="3" name="2 Rectángulo"/>
          <p:cNvSpPr/>
          <p:nvPr/>
        </p:nvSpPr>
        <p:spPr>
          <a:xfrm>
            <a:off x="4035698" y="2389568"/>
            <a:ext cx="4980765" cy="584775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Evaluación por puesto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Evaluación según la probabilidad y severidad</a:t>
            </a:r>
            <a:endParaRPr lang="es-ES" sz="1600" dirty="0"/>
          </a:p>
        </p:txBody>
      </p:sp>
      <p:sp>
        <p:nvSpPr>
          <p:cNvPr id="6" name="5 Rectángulo"/>
          <p:cNvSpPr/>
          <p:nvPr/>
        </p:nvSpPr>
        <p:spPr>
          <a:xfrm>
            <a:off x="4032183" y="4821204"/>
            <a:ext cx="4980763" cy="1077218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Incluida declaración de conformidad e instrucciones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Adaptados y ergonómicos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De uso personal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Informar, formar y vigilar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3326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1. Legislación sobre prevención de riesgos laborales</a:t>
            </a:r>
          </a:p>
        </p:txBody>
      </p:sp>
      <p:sp>
        <p:nvSpPr>
          <p:cNvPr id="44" name="4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6" name="4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15346" y="733031"/>
            <a:ext cx="3035953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s-ES_tradnl" dirty="0"/>
              <a:t>…elaborar un plan de emergencia</a:t>
            </a:r>
            <a:endParaRPr lang="es-ES" dirty="0"/>
          </a:p>
        </p:txBody>
      </p:sp>
      <p:sp>
        <p:nvSpPr>
          <p:cNvPr id="34" name="33 Rectángulo"/>
          <p:cNvSpPr/>
          <p:nvPr/>
        </p:nvSpPr>
        <p:spPr>
          <a:xfrm>
            <a:off x="429427" y="2675251"/>
            <a:ext cx="4561760" cy="830997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Riesgo probable que ocurra en futuro inmediato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Empresario obligado a incluir medidas e informar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Instrucciones puedan interrumpir la actividad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415346" y="2245210"/>
            <a:ext cx="5025758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s-ES_tradnl" dirty="0"/>
              <a:t>…adoptar medidas en caso de riesgo grave e inminente</a:t>
            </a:r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>
            <a:off x="2383891" y="1212340"/>
            <a:ext cx="4502613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Posibles situaciones y medidas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Se designa al personal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Establece coordinación con servicios externos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-83983" y="703844"/>
            <a:ext cx="513410" cy="520669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ES_tradnl" b="1" dirty="0"/>
              <a:t>OBLIGACIÓN DE…</a:t>
            </a:r>
            <a:endParaRPr lang="es-ES" b="1" dirty="0"/>
          </a:p>
        </p:txBody>
      </p:sp>
      <p:sp>
        <p:nvSpPr>
          <p:cNvPr id="7" name="6 Rectángulo"/>
          <p:cNvSpPr/>
          <p:nvPr/>
        </p:nvSpPr>
        <p:spPr>
          <a:xfrm>
            <a:off x="4964464" y="2675252"/>
            <a:ext cx="3960440" cy="830997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Nivel jerárquico de contactos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Quien puede paralizar totalmente el trabajo: empresario y representantes</a:t>
            </a:r>
            <a:endParaRPr lang="es-ES" sz="1600" dirty="0"/>
          </a:p>
        </p:txBody>
      </p:sp>
      <p:sp>
        <p:nvSpPr>
          <p:cNvPr id="24" name="23 Rectángulo"/>
          <p:cNvSpPr/>
          <p:nvPr/>
        </p:nvSpPr>
        <p:spPr>
          <a:xfrm>
            <a:off x="376867" y="4158103"/>
            <a:ext cx="4286828" cy="83099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Sobre los riesgos laborales de cada puesto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Medidas de prevención y protección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Manual de prevención</a:t>
            </a:r>
            <a:endParaRPr lang="es-ES_tradnl" sz="16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15346" y="3755260"/>
            <a:ext cx="3251892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sz="1600" dirty="0"/>
              <a:t>...informar y formar</a:t>
            </a:r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391426" y="5625072"/>
            <a:ext cx="8533478" cy="338554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Representantes de los trabajadores: delegados de prevención y comité de seguridad y salud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76867" y="5192399"/>
            <a:ext cx="2834051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sz="1600" dirty="0"/>
              <a:t>…consulta y participación</a:t>
            </a:r>
            <a:endParaRPr lang="es-ES" sz="1600" dirty="0"/>
          </a:p>
        </p:txBody>
      </p:sp>
      <p:sp>
        <p:nvSpPr>
          <p:cNvPr id="37" name="36 Rectángulo"/>
          <p:cNvSpPr/>
          <p:nvPr/>
        </p:nvSpPr>
        <p:spPr>
          <a:xfrm>
            <a:off x="4663695" y="4158102"/>
            <a:ext cx="4261209" cy="83099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Formación </a:t>
            </a:r>
            <a:r>
              <a:rPr lang="es-ES_tradnl" sz="1600" dirty="0" err="1"/>
              <a:t>tª</a:t>
            </a:r>
            <a:r>
              <a:rPr lang="es-ES_tradnl" sz="1600" dirty="0"/>
              <a:t> y </a:t>
            </a:r>
            <a:r>
              <a:rPr lang="es-ES_tradnl" sz="1600" dirty="0" err="1"/>
              <a:t>pª</a:t>
            </a:r>
            <a:r>
              <a:rPr lang="es-ES_tradnl" sz="1600" dirty="0"/>
              <a:t> adaptada a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Dentro de la jornada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Trabajador obligado</a:t>
            </a:r>
            <a:r>
              <a:rPr lang="es-ES" sz="1600" dirty="0"/>
              <a:t> a participar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6834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1. Legislación sobre prevención de riesgos laborales</a:t>
            </a:r>
          </a:p>
        </p:txBody>
      </p:sp>
      <p:sp>
        <p:nvSpPr>
          <p:cNvPr id="44" name="4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6" name="4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>
            <a:hlinkClick r:id="rId5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52042" y="1340768"/>
            <a:ext cx="3995543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Controles médicos periódicos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Al inicio de actividad laboral, reincorporaciones y al finalizar actividad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32552" y="908720"/>
            <a:ext cx="2902988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sz="1600" dirty="0"/>
              <a:t>…vigilancia de la salud</a:t>
            </a:r>
            <a:endParaRPr lang="es-ES" sz="1600" dirty="0"/>
          </a:p>
        </p:txBody>
      </p:sp>
      <p:sp>
        <p:nvSpPr>
          <p:cNvPr id="27" name="26 Rectángulo"/>
          <p:cNvSpPr/>
          <p:nvPr/>
        </p:nvSpPr>
        <p:spPr>
          <a:xfrm>
            <a:off x="419548" y="2780928"/>
            <a:ext cx="3464708" cy="830997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Evaluación específica de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Listado de agentes y condiciones que pueden ocasionar riesgos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34599" y="2348880"/>
            <a:ext cx="5267846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s-ES_tradnl" dirty="0"/>
              <a:t>...protección de la maternidad y la lactancia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19548" y="3717032"/>
            <a:ext cx="534736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s-ES_tradnl" dirty="0"/>
              <a:t>…protección de grupos especiales de riesgo</a:t>
            </a:r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>
            <a:off x="419548" y="4138429"/>
            <a:ext cx="5520604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Menores y trabajadores especialmente sensibles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Evaluar los riesgos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Menores no pueden trabajar en trabajos peligrosos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-83983" y="703844"/>
            <a:ext cx="513410" cy="520669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ES_tradnl" b="1" dirty="0"/>
              <a:t>OBLIGACIÓN DE…</a:t>
            </a:r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4466949" y="1340768"/>
            <a:ext cx="4614939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Pruebas imprescindibles y necesarias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Sólo se comunica apto o no apto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Puede firmar si no quiere realizarla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779912" y="2780928"/>
            <a:ext cx="5275501" cy="830997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1º) Adaptar condiciones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2º) Cambiar a la trabajador a un puesto 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3º) Suspensión contrato por riesgo en embarazo- lactancia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2852455" y="4998362"/>
            <a:ext cx="6202958" cy="107721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Trabajadores contratados por ETTs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ETT obligada a informar y formar, vigilancia salud y entrega </a:t>
            </a:r>
            <a:r>
              <a:rPr lang="es-ES_tradnl" sz="1600" dirty="0" err="1"/>
              <a:t>EPIs</a:t>
            </a:r>
            <a:endParaRPr lang="es-ES_tradnl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Empresa usuaria responsable de las condiciones e informar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ETTs prohibidos determinados trabajos peligrosos</a:t>
            </a:r>
          </a:p>
        </p:txBody>
      </p:sp>
      <p:sp>
        <p:nvSpPr>
          <p:cNvPr id="49" name="48 Rectángulo">
            <a:hlinkClick r:id="rId6"/>
          </p:cNvPr>
          <p:cNvSpPr/>
          <p:nvPr/>
        </p:nvSpPr>
        <p:spPr>
          <a:xfrm>
            <a:off x="142024" y="5536971"/>
            <a:ext cx="2773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“Condiciones trabajo embarazadas” </a:t>
            </a:r>
          </a:p>
        </p:txBody>
      </p:sp>
      <p:pic>
        <p:nvPicPr>
          <p:cNvPr id="50" name="49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90864" y="5628935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4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496069" y="2420888"/>
            <a:ext cx="8294114" cy="307776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_tradnl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Usar adecuadamente</a:t>
            </a:r>
          </a:p>
          <a:p>
            <a:endParaRPr lang="es-ES_tradnl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EPIs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Máquinas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Herramientas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No poner fuera de funcionamiento los dispositivos de seguridad</a:t>
            </a:r>
          </a:p>
          <a:p>
            <a:pPr lvl="1"/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Informar de inmediato a superiores o delegados de situaciones que puedan entrañar un riesgo</a:t>
            </a:r>
          </a:p>
          <a:p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Cooperar con el empresario en materia de prevención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_tradnl" sz="1600" dirty="0"/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2254" y="42626"/>
            <a:ext cx="90017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Legislación sobre prevención de riesgos laborales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3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2632665555"/>
              </p:ext>
            </p:extLst>
          </p:nvPr>
        </p:nvGraphicFramePr>
        <p:xfrm>
          <a:off x="2883215" y="781698"/>
          <a:ext cx="4255660" cy="1658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83611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</TotalTime>
  <Words>1430</Words>
  <Application>Microsoft Office PowerPoint</Application>
  <PresentationFormat>Presentación en pantalla (4:3)</PresentationFormat>
  <Paragraphs>288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María del Carmen Arrieta Medrano</cp:lastModifiedBy>
  <cp:revision>437</cp:revision>
  <dcterms:created xsi:type="dcterms:W3CDTF">2013-09-12T06:29:10Z</dcterms:created>
  <dcterms:modified xsi:type="dcterms:W3CDTF">2021-09-08T09:13:00Z</dcterms:modified>
</cp:coreProperties>
</file>