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334" r:id="rId3"/>
    <p:sldId id="336" r:id="rId4"/>
    <p:sldId id="337" r:id="rId5"/>
    <p:sldId id="284" r:id="rId6"/>
    <p:sldId id="33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33" r:id="rId35"/>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ch6XB3vwXm4y9snePN+DQ==" hashData="v20/5xX/jwLtxAiOqLFY+yrO6t7M4nUEaIVM2gaYc5sj6tjcQn5Qc3RHZhwwkpj3wdITszbEYKgmoHKZjjLo6g=="/>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ng jack" initials="zj" lastIdx="1" clrIdx="0">
    <p:extLst>
      <p:ext uri="{19B8F6BF-5375-455C-9EA6-DF929625EA0E}">
        <p15:presenceInfo xmlns:p15="http://schemas.microsoft.com/office/powerpoint/2012/main" userId="96aa66f934caf3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102" d="100"/>
          <a:sy n="102" d="100"/>
        </p:scale>
        <p:origin x="12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4.55796" units="1/cm"/>
          <inkml:channelProperty channel="Y" name="resolution" value="37.76224" units="1/cm"/>
          <inkml:channelProperty channel="T" name="resolution" value="1" units="1/dev"/>
        </inkml:channelProperties>
      </inkml:inkSource>
      <inkml:timestamp xml:id="ts0" timeString="2018-10-12T07:44:02.448"/>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C503F262-3E35-4EC3-8B91-988FBC20C641}" emma:medium="tactile" emma:mode="ink">
          <msink:context xmlns:msink="http://schemas.microsoft.com/ink/2010/main" type="writingRegion" rotatedBoundingBox="24917,10211 25806,10211 25806,10226 24917,10226"/>
        </emma:interpretation>
      </emma:emma>
    </inkml:annotationXML>
    <inkml:traceGroup>
      <inkml:annotationXML>
        <emma:emma xmlns:emma="http://www.w3.org/2003/04/emma" version="1.0">
          <emma:interpretation id="{8E123186-EBBC-420B-A230-F8063B86A5E6}" emma:medium="tactile" emma:mode="ink">
            <msink:context xmlns:msink="http://schemas.microsoft.com/ink/2010/main" type="paragraph" rotatedBoundingBox="24917,10211 25806,10211 25806,10226 24917,10226" alignmentLevel="1"/>
          </emma:interpretation>
        </emma:emma>
      </inkml:annotationXML>
      <inkml:traceGroup>
        <inkml:annotationXML>
          <emma:emma xmlns:emma="http://www.w3.org/2003/04/emma" version="1.0">
            <emma:interpretation id="{4C8F0F33-970F-46F6-8C6E-82AB1A8B5474}" emma:medium="tactile" emma:mode="ink">
              <msink:context xmlns:msink="http://schemas.microsoft.com/ink/2010/main" type="line" rotatedBoundingBox="24917,10211 25806,10211 25806,10226 24917,10226"/>
            </emma:interpretation>
          </emma:emma>
        </inkml:annotationXML>
        <inkml:traceGroup>
          <inkml:annotationXML>
            <emma:emma xmlns:emma="http://www.w3.org/2003/04/emma" version="1.0">
              <emma:interpretation id="{DD8D7402-17A3-4ABB-8E4B-8D1CFE97DC60}" emma:medium="tactile" emma:mode="ink">
                <msink:context xmlns:msink="http://schemas.microsoft.com/ink/2010/main" type="inkWord" rotatedBoundingBox="24917,10211 25806,10211 25806,10226 24917,10226"/>
              </emma:interpretation>
              <emma:one-of disjunction-type="recognition" id="oneOf0">
                <emma:interpretation id="interp0" emma:lang="" emma:confidence="0">
                  <emma:literal>一</emma:literal>
                </emma:interpretation>
                <emma:interpretation id="interp1" emma:lang="" emma:confidence="0">
                  <emma:literal>―</emma:literal>
                </emma:interpretation>
                <emma:interpretation id="interp2" emma:lang="" emma:confidence="0">
                  <emma:literal>ㄧ</emma:literal>
                </emma:interpretation>
                <emma:interpretation id="interp3" emma:lang="" emma:confidence="0">
                  <emma:literal>-</emma:literal>
                </emma:interpretation>
                <emma:interpretation id="interp4" emma:lang="" emma:confidence="0">
                  <emma:literal>_</emma:literal>
                </emma:interpretation>
              </emma:one-of>
            </emma:emma>
          </inkml:annotationXML>
          <inkml:trace contextRef="#ctx0" brushRef="#br0">0 0 0,'25'0'16,"77"0"0,-1 0-16,52 0 15,-1 0-15,26 0 16,-77 0-16,-50 0 16,-25 0 46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4.55796" units="1/cm"/>
          <inkml:channelProperty channel="Y" name="resolution" value="37.76224" units="1/cm"/>
          <inkml:channelProperty channel="T" name="resolution" value="1" units="1/dev"/>
        </inkml:channelProperties>
      </inkml:inkSource>
      <inkml:timestamp xml:id="ts0" timeString="2018-10-12T07:31:55.75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554E028-C628-46BE-94FB-11F611397BF5}" emma:medium="tactile" emma:mode="ink">
          <msink:context xmlns:msink="http://schemas.microsoft.com/ink/2010/main" type="writingRegion" rotatedBoundingBox="456,9397 7060,9397 7060,10098 456,10098"/>
        </emma:interpretation>
      </emma:emma>
    </inkml:annotationXML>
    <inkml:traceGroup>
      <inkml:annotationXML>
        <emma:emma xmlns:emma="http://www.w3.org/2003/04/emma" version="1.0">
          <emma:interpretation id="{C8303D05-2A96-4B58-B018-EA3A3FC84D62}" emma:medium="tactile" emma:mode="ink">
            <msink:context xmlns:msink="http://schemas.microsoft.com/ink/2010/main" type="paragraph" rotatedBoundingBox="456,9397 7060,9397 7060,10098 456,10098" alignmentLevel="1"/>
          </emma:interpretation>
        </emma:emma>
      </inkml:annotationXML>
      <inkml:traceGroup>
        <inkml:annotationXML>
          <emma:emma xmlns:emma="http://www.w3.org/2003/04/emma" version="1.0">
            <emma:interpretation id="{4A78142E-6B3B-4799-8C28-330A14FD5167}" emma:medium="tactile" emma:mode="ink">
              <msink:context xmlns:msink="http://schemas.microsoft.com/ink/2010/main" type="line" rotatedBoundingBox="456,9397 7060,9397 7060,10098 456,10098"/>
            </emma:interpretation>
          </emma:emma>
        </inkml:annotationXML>
        <inkml:traceGroup>
          <inkml:annotationXML>
            <emma:emma xmlns:emma="http://www.w3.org/2003/04/emma" version="1.0">
              <emma:interpretation id="{EE776804-9851-4B45-8424-B5BDAFF14BC4}" emma:medium="tactile" emma:mode="ink">
                <msink:context xmlns:msink="http://schemas.microsoft.com/ink/2010/main" type="inkWord" rotatedBoundingBox="456,9626 2249,9626 2249,10022 456,10022"/>
              </emma:interpretation>
            </emma:emma>
          </inkml:annotationXML>
          <inkml:trace contextRef="#ctx0" brushRef="#br0">-457-1371 0</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4.55796" units="1/cm"/>
          <inkml:channelProperty channel="Y" name="resolution" value="37.76224" units="1/cm"/>
          <inkml:channelProperty channel="T" name="resolution" value="1" units="1/dev"/>
        </inkml:channelProperties>
      </inkml:inkSource>
      <inkml:timestamp xml:id="ts0" timeString="2018-10-12T07:24:21.25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05809B3-B2A5-4CAF-B80F-E3BA706BF1D4}" emma:medium="tactile" emma:mode="ink">
          <msink:context xmlns:msink="http://schemas.microsoft.com/ink/2010/main" type="inkDrawing" rotatedBoundingBox="2514,11861 2529,11861 2529,11876 2514,11876" shapeName="Other"/>
        </emma:interpretation>
      </emma:emma>
    </inkml:annotationXML>
    <inkml:trace contextRef="#ctx0" brushRef="#br0">-177 864 0</inkml:trace>
  </inkml:traceGroup>
</inkml:ink>
</file>

<file path=ppt/ink/ink4.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4.55796" units="1/cm"/>
          <inkml:channelProperty channel="Y" name="resolution" value="37.76224" units="1/cm"/>
          <inkml:channelProperty channel="T" name="resolution" value="1" units="1/dev"/>
        </inkml:channelProperties>
      </inkml:inkSource>
      <inkml:timestamp xml:id="ts0" timeString="2018-10-12T07:31:12.678"/>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B7727FB1-3942-40F9-97F2-E67A96F0E3B1}" emma:medium="tactile" emma:mode="ink">
          <msink:context xmlns:msink="http://schemas.microsoft.com/ink/2010/main" type="inkDrawing" rotatedBoundingBox="18592,2133 18607,2133 18607,2148 18592,2148" shapeName="Other"/>
        </emma:interpretation>
      </emma:emma>
    </inkml:annotationXML>
    <inkml:trace contextRef="#ctx0" brushRef="#br0">584 102 0</inkml:trace>
  </inkml:traceGroup>
</inkml:ink>
</file>

<file path=ppt/ink/ink5.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4.55796" units="1/cm"/>
          <inkml:channelProperty channel="Y" name="resolution" value="37.76224" units="1/cm"/>
          <inkml:channelProperty channel="T" name="resolution" value="1" units="1/dev"/>
        </inkml:channelProperties>
      </inkml:inkSource>
      <inkml:timestamp xml:id="ts0" timeString="2018-10-12T07:51:06.747"/>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DEB6F02-4EE5-4673-B66A-07C5230AF867}" emma:medium="tactile" emma:mode="ink">
          <msink:context xmlns:msink="http://schemas.microsoft.com/ink/2010/main" type="writingRegion" rotatedBoundingBox="3243,1825 16785,2140 16596,10254 3054,9939"/>
        </emma:interpretation>
      </emma:emma>
    </inkml:annotationXML>
    <inkml:traceGroup>
      <inkml:annotationXML>
        <emma:emma xmlns:emma="http://www.w3.org/2003/04/emma" version="1.0">
          <emma:interpretation id="{195D2563-8322-400C-A027-4AFB7DD0CE47}" emma:medium="tactile" emma:mode="ink">
            <msink:context xmlns:msink="http://schemas.microsoft.com/ink/2010/main" type="paragraph" rotatedBoundingBox="3243,1825 16785,2140 16714,5158 3173,4843" alignmentLevel="1"/>
          </emma:interpretation>
        </emma:emma>
      </inkml:annotationXML>
      <inkml:traceGroup>
        <inkml:annotationXML>
          <emma:emma xmlns:emma="http://www.w3.org/2003/04/emma" version="1.0">
            <emma:interpretation id="{81DFC364-D4BB-4669-9728-2940FFB2977B}" emma:medium="tactile" emma:mode="ink">
              <msink:context xmlns:msink="http://schemas.microsoft.com/ink/2010/main" type="line" rotatedBoundingBox="3243,1825 16785,2140 16714,5158 3173,4843"/>
            </emma:interpretation>
          </emma:emma>
        </inkml:annotationXML>
        <inkml:traceGroup>
          <inkml:annotationXML>
            <emma:emma xmlns:emma="http://www.w3.org/2003/04/emma" version="1.0">
              <emma:interpretation id="{8C6A47B7-8E88-4A9C-92D4-8DD5185581B0}" emma:medium="tactile" emma:mode="ink">
                <msink:context xmlns:msink="http://schemas.microsoft.com/ink/2010/main" type="inkWord" rotatedBoundingBox="11754,1725 15419,2561 14854,5039 11189,4203"/>
              </emma:interpretation>
              <emma:one-of disjunction-type="recognition" id="oneOf0">
                <emma:interpretation id="interp0" emma:lang="" emma:confidence="1">
                  <emma:literal/>
                </emma:interpretation>
              </emma:one-of>
            </emma:emma>
          </inkml:annotationXML>
          <inkml:trace contextRef="#ctx0" brushRef="#br0">5563-4242 0,'25'0'15</inkml:trace>
        </inkml:traceGroup>
        <inkml:traceGroup>
          <inkml:annotationXML>
            <emma:emma xmlns:emma="http://www.w3.org/2003/04/emma" version="1.0">
              <emma:interpretation id="{D05B1494-FAFE-4AA7-A1F2-1E079F66786E}" emma:medium="tactile" emma:mode="ink">
                <msink:context xmlns:msink="http://schemas.microsoft.com/ink/2010/main" type="inkWord" rotatedBoundingBox="15528,3821 16745,3849 16717,5041 15501,5013"/>
              </emma:interpretation>
              <emma:one-of disjunction-type="recognition" id="oneOf1">
                <emma:interpretation id="interp1" emma:lang="" emma:confidence="1">
                  <emma:literal/>
                </emma:interpretation>
              </emma:one-of>
            </emma:emma>
          </inkml:annotationXML>
          <inkml:trace contextRef="#ctx0" brushRef="#br0" timeOffset="2928.4467">8662-2438 0</inkml:trace>
        </inkml:traceGroup>
      </inkml:traceGroup>
    </inkml:traceGroup>
    <inkml:traceGroup>
      <inkml:annotationXML>
        <emma:emma xmlns:emma="http://www.w3.org/2003/04/emma" version="1.0">
          <emma:interpretation id="{027F1183-0DFB-4899-A57B-B7618C1548CF}" emma:medium="tactile" emma:mode="ink">
            <msink:context xmlns:msink="http://schemas.microsoft.com/ink/2010/main" type="paragraph" rotatedBoundingBox="4078,5539 11761,4865 12168,9497 4484,10171" alignmentLevel="1"/>
          </emma:interpretation>
        </emma:emma>
      </inkml:annotationXML>
      <inkml:traceGroup>
        <inkml:annotationXML>
          <emma:emma xmlns:emma="http://www.w3.org/2003/04/emma" version="1.0">
            <emma:interpretation id="{E2B68126-8C7A-4C87-9795-AD02AFAF67CB}" emma:medium="tactile" emma:mode="ink">
              <msink:context xmlns:msink="http://schemas.microsoft.com/ink/2010/main" type="line" rotatedBoundingBox="5475,5417 11761,4865 11955,7072 5669,7623"/>
            </emma:interpretation>
          </emma:emma>
        </inkml:annotationXML>
        <inkml:traceGroup>
          <inkml:annotationXML>
            <emma:emma xmlns:emma="http://www.w3.org/2003/04/emma" version="1.0">
              <emma:interpretation id="{B1B7FD21-2C76-4FDA-894F-CF33100971D1}" emma:medium="tactile" emma:mode="ink">
                <msink:context xmlns:msink="http://schemas.microsoft.com/ink/2010/main" type="inkWord" rotatedBoundingBox="5511,5817 9191,5494 9350,7300 5669,7623"/>
              </emma:interpretation>
              <emma:one-of disjunction-type="recognition" id="oneOf2">
                <emma:interpretation id="interp2" emma:lang="" emma:confidence="1">
                  <emma:literal/>
                </emma:interpretation>
              </emma:one-of>
            </emma:emma>
          </inkml:annotationXML>
          <inkml:trace contextRef="#ctx0" brushRef="#br1" timeOffset="-716890.3103">0 0 0</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4.55796" units="1/cm"/>
          <inkml:channelProperty channel="Y" name="resolution" value="37.76224" units="1/cm"/>
          <inkml:channelProperty channel="T" name="resolution" value="1" units="1/dev"/>
        </inkml:channelProperties>
      </inkml:inkSource>
      <inkml:timestamp xml:id="ts0" timeString="2018-10-12T07:43:19.19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477E1ED-A4F9-4B1D-B37A-83E4DCC55804}" emma:medium="tactile" emma:mode="ink">
          <msink:context xmlns:msink="http://schemas.microsoft.com/ink/2010/main" type="writingRegion" rotatedBoundingBox="12903,13841 16958,14403 16754,15877 12699,15316"/>
        </emma:interpretation>
      </emma:emma>
    </inkml:annotationXML>
    <inkml:traceGroup>
      <inkml:annotationXML>
        <emma:emma xmlns:emma="http://www.w3.org/2003/04/emma" version="1.0">
          <emma:interpretation id="{FDF4D482-2F3B-4191-9B6F-4C6312FC4DC4}" emma:medium="tactile" emma:mode="ink">
            <msink:context xmlns:msink="http://schemas.microsoft.com/ink/2010/main" type="paragraph" rotatedBoundingBox="12903,13841 16958,14403 16754,15877 12699,15316" alignmentLevel="1"/>
          </emma:interpretation>
        </emma:emma>
      </inkml:annotationXML>
      <inkml:traceGroup>
        <inkml:annotationXML>
          <emma:emma xmlns:emma="http://www.w3.org/2003/04/emma" version="1.0">
            <emma:interpretation id="{1E99C621-2AB1-4FE5-ADDE-0F87316F5C5B}" emma:medium="tactile" emma:mode="ink">
              <msink:context xmlns:msink="http://schemas.microsoft.com/ink/2010/main" type="line" rotatedBoundingBox="12903,13841 16958,14403 16754,15877 12699,15315"/>
            </emma:interpretation>
          </emma:emma>
        </inkml:annotationXML>
        <inkml:traceGroup>
          <inkml:annotationXML>
            <emma:emma xmlns:emma="http://www.w3.org/2003/04/emma" version="1.0">
              <emma:interpretation id="{62127186-8B65-4DDF-8A23-5C11CAB72504}" emma:medium="tactile" emma:mode="ink">
                <msink:context xmlns:msink="http://schemas.microsoft.com/ink/2010/main" type="inkWord" rotatedBoundingBox="12903,13841 16958,14403 16754,15877 12699,15315"/>
              </emma:interpretation>
              <emma:one-of disjunction-type="recognition" id="oneOf0">
                <emma:interpretation id="interp0" emma:lang="" emma:confidence="1">
                  <emma:literal/>
                </emma:interpretation>
              </emma:one-of>
            </emma:emma>
          </inkml:annotationXML>
          <inkml:trace contextRef="#ctx0" brushRef="#br0">6985 8306 0</inkml:trace>
          <inkml:trace contextRef="#ctx0" brushRef="#br0" timeOffset="17784.2851">7569 8230 0</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4.55796" units="1/cm"/>
          <inkml:channelProperty channel="Y" name="resolution" value="37.76224" units="1/cm"/>
          <inkml:channelProperty channel="T" name="resolution" value="1" units="1/dev"/>
        </inkml:channelProperties>
      </inkml:inkSource>
      <inkml:timestamp xml:id="ts0" timeString="2018-10-12T09:02:22.82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E2DF6B3-2E59-4716-8AC2-C253F80865CF}" emma:medium="tactile" emma:mode="ink">
          <msink:context xmlns:msink="http://schemas.microsoft.com/ink/2010/main" type="writingRegion" rotatedBoundingBox="2772,6969 7823,7518 7565,9883 2515,9334"/>
        </emma:interpretation>
      </emma:emma>
    </inkml:annotationXML>
    <inkml:traceGroup>
      <inkml:annotationXML>
        <emma:emma xmlns:emma="http://www.w3.org/2003/04/emma" version="1.0">
          <emma:interpretation id="{5DFBD69E-1941-41C8-B022-7E91820A0F40}" emma:medium="tactile" emma:mode="ink">
            <msink:context xmlns:msink="http://schemas.microsoft.com/ink/2010/main" type="paragraph" rotatedBoundingBox="2719,7451 7544,7976 7339,9858 2515,9334" alignmentLevel="1"/>
          </emma:interpretation>
        </emma:emma>
      </inkml:annotationXML>
      <inkml:traceGroup>
        <inkml:annotationXML>
          <emma:emma xmlns:emma="http://www.w3.org/2003/04/emma" version="1.0">
            <emma:interpretation id="{35D45CDE-344A-43FD-9652-85CD5A1DBB46}" emma:medium="tactile" emma:mode="ink">
              <msink:context xmlns:msink="http://schemas.microsoft.com/ink/2010/main" type="line" rotatedBoundingBox="2719,7451 7544,7976 7339,9858 2515,9334"/>
            </emma:interpretation>
          </emma:emma>
        </inkml:annotationXML>
        <inkml:traceGroup>
          <inkml:annotationXML>
            <emma:emma xmlns:emma="http://www.w3.org/2003/04/emma" version="1.0">
              <emma:interpretation id="{E746F8E7-ABFA-43EA-9282-9798DF9A91B2}" emma:medium="tactile" emma:mode="ink">
                <msink:context xmlns:msink="http://schemas.microsoft.com/ink/2010/main" type="inkWord" rotatedBoundingBox="4009,7591 7544,7975 7339,9858 3804,9474"/>
              </emma:interpretation>
              <emma:one-of disjunction-type="recognition" id="oneOf0">
                <emma:interpretation id="interp0" emma:lang="" emma:confidence="1">
                  <emma:literal/>
                </emma:interpretation>
              </emma:one-of>
            </emma:emma>
          </inkml:annotationXML>
          <inkml:trace contextRef="#ctx0" brushRef="#br0">1016 457 0</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4.55796" units="1/cm"/>
          <inkml:channelProperty channel="Y" name="resolution" value="37.76224" units="1/cm"/>
          <inkml:channelProperty channel="T" name="resolution" value="1" units="1/dev"/>
        </inkml:channelProperties>
      </inkml:inkSource>
      <inkml:timestamp xml:id="ts0" timeString="2018-10-12T09:03:47.87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D3B0B35-FB1F-475E-969E-595B1905A937}" emma:medium="tactile" emma:mode="ink">
          <msink:context xmlns:msink="http://schemas.microsoft.com/ink/2010/main" type="writingRegion" rotatedBoundingBox="10906,7611 24831,8203 24759,9892 10835,9299"/>
        </emma:interpretation>
      </emma:emma>
    </inkml:annotationXML>
    <inkml:traceGroup>
      <inkml:annotationXML>
        <emma:emma xmlns:emma="http://www.w3.org/2003/04/emma" version="1.0">
          <emma:interpretation id="{E30F3222-FC1F-42C8-9F57-2B66A81882A0}" emma:medium="tactile" emma:mode="ink">
            <msink:context xmlns:msink="http://schemas.microsoft.com/ink/2010/main" type="paragraph" rotatedBoundingBox="10906,7611 24831,8203 24759,9892 10835,9299" alignmentLevel="1"/>
          </emma:interpretation>
        </emma:emma>
      </inkml:annotationXML>
      <inkml:traceGroup>
        <inkml:annotationXML>
          <emma:emma xmlns:emma="http://www.w3.org/2003/04/emma" version="1.0">
            <emma:interpretation id="{502E7F02-63AC-4C7C-A3E1-E651FEF0D821}" emma:medium="tactile" emma:mode="ink">
              <msink:context xmlns:msink="http://schemas.microsoft.com/ink/2010/main" type="line" rotatedBoundingBox="10906,7611 24831,8204 24759,9892 10835,9299"/>
            </emma:interpretation>
          </emma:emma>
        </inkml:annotationXML>
        <inkml:traceGroup>
          <inkml:annotationXML>
            <emma:emma xmlns:emma="http://www.w3.org/2003/04/emma" version="1.0">
              <emma:interpretation id="{99C41176-C4F4-4813-A953-34099DF0F7A6}" emma:medium="tactile" emma:mode="ink">
                <msink:context xmlns:msink="http://schemas.microsoft.com/ink/2010/main" type="inkWord" rotatedBoundingBox="24816,8203 24831,8204 24830,8219 24815,8218"/>
              </emma:interpretation>
              <emma:one-of disjunction-type="recognition" id="oneOf0">
                <emma:interpretation id="interp0" emma:lang="" emma:confidence="0">
                  <emma:literal>十</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21819 330 0</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4.55796" units="1/cm"/>
          <inkml:channelProperty channel="Y" name="resolution" value="37.76224" units="1/cm"/>
          <inkml:channelProperty channel="T" name="resolution" value="1" units="1/dev"/>
        </inkml:channelProperties>
      </inkml:inkSource>
      <inkml:timestamp xml:id="ts0" timeString="2018-10-12T09:04:45.045"/>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4BB01E19-A1F2-4517-A480-629C4EF6C0C1}" emma:medium="tactile" emma:mode="ink">
          <msink:context xmlns:msink="http://schemas.microsoft.com/ink/2010/main" type="inkDrawing" rotatedBoundingBox="10566,10109 10581,10109 10581,10124 10566,10124" shapeName="Other"/>
        </emma:interpretation>
      </emma:emma>
    </inkml:annotationXML>
    <inkml:trace contextRef="#ctx0" brushRef="#br0">-4598 2464 0</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04122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18059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46852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85673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55492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0098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246982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75373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72585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212089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4C09AE-9D5E-444A-A390-6F4091AF6C0A}" type="datetimeFigureOut">
              <a:rPr lang="zh-CN" altLang="en-US" smtClean="0"/>
              <a:t>2018/10/17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160876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C09AE-9D5E-444A-A390-6F4091AF6C0A}" type="datetimeFigureOut">
              <a:rPr lang="zh-CN" altLang="en-US" smtClean="0"/>
              <a:t>2018/10/17</a:t>
            </a:fld>
            <a:endParaRPr lang="zh-CN"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932852092"/>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8.xml"/><Relationship Id="rId7" Type="http://schemas.openxmlformats.org/officeDocument/2006/relationships/image" Target="../media/image60.emf"/><Relationship Id="rId2" Type="http://schemas.openxmlformats.org/officeDocument/2006/relationships/customXml" Target="../ink/ink7.xml"/><Relationship Id="rId1" Type="http://schemas.openxmlformats.org/officeDocument/2006/relationships/slideLayout" Target="../slideLayouts/slideLayout2.xml"/><Relationship Id="rId19" Type="http://schemas.openxmlformats.org/officeDocument/2006/relationships/image" Target="../media/image66.emf"/></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6.png"/><Relationship Id="rId1" Type="http://schemas.openxmlformats.org/officeDocument/2006/relationships/slideLayout" Target="../slideLayouts/slideLayout2.xml"/><Relationship Id="rId14" Type="http://schemas.openxmlformats.org/officeDocument/2006/relationships/image" Target="../media/image7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aw.githubusercontent.com/aishangwei/kubernetes/master/scripts/pull_k8s_cluster_img.s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kubernetes/kubeadm/blob/master/docs/design/design_v1.10.m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9"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17" Type="http://schemas.openxmlformats.org/officeDocument/2006/relationships/customXml" Target="../ink/ink4.xml"/><Relationship Id="rId2" Type="http://schemas.openxmlformats.org/officeDocument/2006/relationships/image" Target="../media/image2.png"/><Relationship Id="rId16" Type="http://schemas.openxmlformats.org/officeDocument/2006/relationships/image" Target="../media/image15.emf"/><Relationship Id="rId1" Type="http://schemas.openxmlformats.org/officeDocument/2006/relationships/slideLayout" Target="../slideLayouts/slideLayout2.xml"/><Relationship Id="rId11" Type="http://schemas.openxmlformats.org/officeDocument/2006/relationships/customXml" Target="../ink/ink3.xml"/><Relationship Id="rId40" Type="http://schemas.openxmlformats.org/officeDocument/2006/relationships/image" Target="../media/image27.emf"/><Relationship Id="rId10"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42" Type="http://schemas.openxmlformats.org/officeDocument/2006/relationships/image" Target="../media/image55.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ustomXml" Target="../ink/ink6.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Devops</a:t>
            </a:r>
            <a:r>
              <a:rPr lang="en-US" altLang="zh-CN" dirty="0" smtClean="0"/>
              <a:t> </a:t>
            </a:r>
            <a:r>
              <a:rPr lang="zh-CN" altLang="en-US" dirty="0" smtClean="0"/>
              <a:t>之</a:t>
            </a:r>
            <a:r>
              <a:rPr lang="en-US" altLang="zh-CN" dirty="0" smtClean="0"/>
              <a:t> </a:t>
            </a:r>
            <a:r>
              <a:rPr lang="en-US" altLang="zh-CN" dirty="0" err="1" smtClean="0"/>
              <a:t>kubernetes</a:t>
            </a:r>
            <a:endParaRPr lang="zh-CN" altLang="en-US" dirty="0"/>
          </a:p>
        </p:txBody>
      </p:sp>
      <p:sp>
        <p:nvSpPr>
          <p:cNvPr id="3" name="副标题 2"/>
          <p:cNvSpPr>
            <a:spLocks noGrp="1"/>
          </p:cNvSpPr>
          <p:nvPr>
            <p:ph type="subTitle" idx="1"/>
          </p:nvPr>
        </p:nvSpPr>
        <p:spPr/>
        <p:txBody>
          <a:bodyPr/>
          <a:lstStyle/>
          <a:p>
            <a:r>
              <a:rPr lang="zh-CN" altLang="en-US" dirty="0" smtClean="0"/>
              <a:t>臧雪园</a:t>
            </a:r>
            <a:endParaRPr lang="zh-CN" altLang="en-US" dirty="0"/>
          </a:p>
        </p:txBody>
      </p:sp>
      <p:sp>
        <p:nvSpPr>
          <p:cNvPr id="4" name="五边形 3"/>
          <p:cNvSpPr/>
          <p:nvPr/>
        </p:nvSpPr>
        <p:spPr>
          <a:xfrm>
            <a:off x="-106324"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Tree>
    <p:extLst>
      <p:ext uri="{BB962C8B-B14F-4D97-AF65-F5344CB8AC3E}">
        <p14:creationId xmlns:p14="http://schemas.microsoft.com/office/powerpoint/2010/main" val="609622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91108" y="735570"/>
            <a:ext cx="9351065" cy="2031325"/>
          </a:xfrm>
          <a:prstGeom prst="rect">
            <a:avLst/>
          </a:prstGeom>
        </p:spPr>
        <p:txBody>
          <a:bodyPr wrap="square">
            <a:spAutoFit/>
          </a:bodyPr>
          <a:lstStyle/>
          <a:p>
            <a:r>
              <a:rPr lang="zh-CN" altLang="en-US" b="1" dirty="0" smtClean="0"/>
              <a:t>（</a:t>
            </a:r>
            <a:r>
              <a:rPr lang="en-US" altLang="zh-CN" b="1" dirty="0" smtClean="0"/>
              <a:t>2</a:t>
            </a:r>
            <a:r>
              <a:rPr lang="zh-CN" altLang="en-US" b="1" dirty="0" smtClean="0"/>
              <a:t>）</a:t>
            </a:r>
            <a:r>
              <a:rPr lang="en-US" altLang="zh-CN" b="1" dirty="0" smtClean="0"/>
              <a:t> </a:t>
            </a:r>
            <a:r>
              <a:rPr lang="en-US" altLang="zh-CN" b="1" dirty="0"/>
              <a:t>Pod</a:t>
            </a:r>
          </a:p>
          <a:p>
            <a:endParaRPr lang="en-US" altLang="zh-CN" dirty="0"/>
          </a:p>
          <a:p>
            <a:r>
              <a:rPr lang="en-US" altLang="zh-CN" dirty="0"/>
              <a:t>Kubernetes </a:t>
            </a:r>
            <a:r>
              <a:rPr lang="zh-CN" altLang="en-US" dirty="0"/>
              <a:t>使用 </a:t>
            </a:r>
            <a:r>
              <a:rPr lang="en-US" altLang="zh-CN" dirty="0"/>
              <a:t>Pod </a:t>
            </a:r>
            <a:r>
              <a:rPr lang="zh-CN" altLang="en-US" dirty="0"/>
              <a:t>来管理容器，每个 </a:t>
            </a:r>
            <a:r>
              <a:rPr lang="en-US" altLang="zh-CN" dirty="0"/>
              <a:t>Pod </a:t>
            </a:r>
            <a:r>
              <a:rPr lang="zh-CN" altLang="en-US" dirty="0"/>
              <a:t>可以包含一个或多个紧密关联的容器。</a:t>
            </a:r>
          </a:p>
          <a:p>
            <a:endParaRPr lang="zh-CN" altLang="en-US" dirty="0"/>
          </a:p>
          <a:p>
            <a:r>
              <a:rPr lang="en-US" altLang="zh-CN" dirty="0"/>
              <a:t>Pod </a:t>
            </a:r>
            <a:r>
              <a:rPr lang="zh-CN" altLang="en-US" dirty="0"/>
              <a:t>是一组紧密关联的容器集合，它们共享 </a:t>
            </a:r>
            <a:r>
              <a:rPr lang="en-US" altLang="zh-CN" dirty="0"/>
              <a:t>PID</a:t>
            </a:r>
            <a:r>
              <a:rPr lang="zh-CN" altLang="en-US" dirty="0"/>
              <a:t>、</a:t>
            </a:r>
            <a:r>
              <a:rPr lang="en-US" altLang="zh-CN" dirty="0"/>
              <a:t>IPC</a:t>
            </a:r>
            <a:r>
              <a:rPr lang="zh-CN" altLang="en-US" dirty="0"/>
              <a:t>、</a:t>
            </a:r>
            <a:r>
              <a:rPr lang="en-US" altLang="zh-CN" dirty="0"/>
              <a:t>Network </a:t>
            </a:r>
            <a:r>
              <a:rPr lang="zh-CN" altLang="en-US" dirty="0"/>
              <a:t>和 </a:t>
            </a:r>
            <a:r>
              <a:rPr lang="en-US" altLang="zh-CN" dirty="0"/>
              <a:t>UTS namespace</a:t>
            </a:r>
            <a:r>
              <a:rPr lang="zh-CN" altLang="en-US" dirty="0"/>
              <a:t>，是 </a:t>
            </a:r>
            <a:r>
              <a:rPr lang="en-US" altLang="zh-CN" dirty="0"/>
              <a:t>Kubernetes </a:t>
            </a:r>
            <a:r>
              <a:rPr lang="zh-CN" altLang="en-US" dirty="0"/>
              <a:t>调度的基本单位。</a:t>
            </a:r>
            <a:r>
              <a:rPr lang="en-US" altLang="zh-CN" dirty="0"/>
              <a:t>Pod </a:t>
            </a:r>
            <a:r>
              <a:rPr lang="zh-CN" altLang="en-US" dirty="0"/>
              <a:t>内的多个容器共享网络和文件系统，可以通过进程间通信和文件共享这种简单高效的方式组合完成服务。</a:t>
            </a:r>
          </a:p>
        </p:txBody>
      </p:sp>
      <p:pic>
        <p:nvPicPr>
          <p:cNvPr id="3" name="图片 2"/>
          <p:cNvPicPr>
            <a:picLocks noChangeAspect="1"/>
          </p:cNvPicPr>
          <p:nvPr/>
        </p:nvPicPr>
        <p:blipFill>
          <a:blip r:embed="rId2"/>
          <a:stretch>
            <a:fillRect/>
          </a:stretch>
        </p:blipFill>
        <p:spPr>
          <a:xfrm>
            <a:off x="855948" y="3277244"/>
            <a:ext cx="7731461" cy="2997027"/>
          </a:xfrm>
          <a:prstGeom prst="rect">
            <a:avLst/>
          </a:prstGeom>
        </p:spPr>
      </p:pic>
    </p:spTree>
    <p:extLst>
      <p:ext uri="{BB962C8B-B14F-4D97-AF65-F5344CB8AC3E}">
        <p14:creationId xmlns:p14="http://schemas.microsoft.com/office/powerpoint/2010/main" val="2369056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20925" y="644173"/>
            <a:ext cx="9281491" cy="1477328"/>
          </a:xfrm>
          <a:prstGeom prst="rect">
            <a:avLst/>
          </a:prstGeom>
        </p:spPr>
        <p:txBody>
          <a:bodyPr wrap="square">
            <a:spAutoFit/>
          </a:bodyPr>
          <a:lstStyle/>
          <a:p>
            <a:r>
              <a:rPr lang="zh-CN" altLang="en-US" b="1" dirty="0" smtClean="0"/>
              <a:t>（</a:t>
            </a:r>
            <a:r>
              <a:rPr lang="en-US" altLang="zh-CN" b="1" dirty="0" smtClean="0"/>
              <a:t>3</a:t>
            </a:r>
            <a:r>
              <a:rPr lang="zh-CN" altLang="en-US" b="1" dirty="0" smtClean="0"/>
              <a:t>）</a:t>
            </a:r>
            <a:r>
              <a:rPr lang="en-US" altLang="zh-CN" b="1" dirty="0" smtClean="0"/>
              <a:t>Master</a:t>
            </a:r>
            <a:endParaRPr lang="en-US" altLang="zh-CN" b="1" dirty="0"/>
          </a:p>
          <a:p>
            <a:r>
              <a:rPr lang="en-US" altLang="zh-CN" dirty="0"/>
              <a:t>master</a:t>
            </a:r>
            <a:r>
              <a:rPr lang="zh-CN" altLang="en-US" dirty="0"/>
              <a:t>是 </a:t>
            </a:r>
            <a:r>
              <a:rPr lang="en-US" altLang="zh-CN" dirty="0" err="1"/>
              <a:t>kubernetes</a:t>
            </a:r>
            <a:r>
              <a:rPr lang="en-US" altLang="zh-CN" dirty="0"/>
              <a:t> </a:t>
            </a:r>
            <a:r>
              <a:rPr lang="zh-CN" altLang="en-US" dirty="0"/>
              <a:t>的控制器。它由几个组件组成，如</a:t>
            </a:r>
            <a:r>
              <a:rPr lang="en-US" altLang="zh-CN" dirty="0"/>
              <a:t>API</a:t>
            </a:r>
            <a:r>
              <a:rPr lang="zh-CN" altLang="en-US" dirty="0" smtClean="0"/>
              <a:t>服务器（</a:t>
            </a:r>
            <a:r>
              <a:rPr lang="en-US" altLang="zh-CN" dirty="0"/>
              <a:t> </a:t>
            </a:r>
            <a:r>
              <a:rPr lang="en-US" altLang="zh-CN" dirty="0" err="1" smtClean="0"/>
              <a:t>kube</a:t>
            </a:r>
            <a:r>
              <a:rPr lang="en-US" altLang="zh-CN" dirty="0" smtClean="0"/>
              <a:t>-API </a:t>
            </a:r>
            <a:r>
              <a:rPr lang="zh-CN" altLang="en-US" dirty="0" smtClean="0"/>
              <a:t>）、</a:t>
            </a:r>
            <a:r>
              <a:rPr lang="zh-CN" altLang="en-US" dirty="0"/>
              <a:t>调度</a:t>
            </a:r>
            <a:r>
              <a:rPr lang="zh-CN" altLang="en-US" dirty="0" smtClean="0"/>
              <a:t>器（</a:t>
            </a:r>
            <a:r>
              <a:rPr lang="en-US" altLang="zh-CN" dirty="0" err="1"/>
              <a:t>kube</a:t>
            </a:r>
            <a:r>
              <a:rPr lang="en-US" altLang="zh-CN" dirty="0"/>
              <a:t>-scheduler</a:t>
            </a:r>
            <a:r>
              <a:rPr lang="zh-CN" altLang="en-US" dirty="0" smtClean="0"/>
              <a:t>）和</a:t>
            </a:r>
            <a:r>
              <a:rPr lang="zh-CN" altLang="en-US" dirty="0"/>
              <a:t>控制器</a:t>
            </a:r>
            <a:r>
              <a:rPr lang="zh-CN" altLang="en-US" dirty="0" smtClean="0"/>
              <a:t>管理器（</a:t>
            </a:r>
            <a:r>
              <a:rPr lang="en-US" altLang="zh-CN" dirty="0"/>
              <a:t> </a:t>
            </a:r>
            <a:r>
              <a:rPr lang="en-US" altLang="zh-CN" dirty="0" err="1"/>
              <a:t>kube</a:t>
            </a:r>
            <a:r>
              <a:rPr lang="en-US" altLang="zh-CN" dirty="0"/>
              <a:t>-controller-manager </a:t>
            </a:r>
            <a:r>
              <a:rPr lang="zh-CN" altLang="en-US" dirty="0" smtClean="0"/>
              <a:t>）。</a:t>
            </a:r>
            <a:r>
              <a:rPr lang="zh-CN" altLang="en-US" dirty="0"/>
              <a:t>主负责全局的、集群级的</a:t>
            </a:r>
            <a:r>
              <a:rPr lang="en-US" altLang="zh-CN" dirty="0"/>
              <a:t>pod</a:t>
            </a:r>
            <a:r>
              <a:rPr lang="zh-CN" altLang="en-US" dirty="0"/>
              <a:t>调度和事件处理。通常，所有的主组件都是建立在单个主机上的。当考虑高可用性场景或非常大的集群时，您将希望拥有主冗余。</a:t>
            </a:r>
          </a:p>
        </p:txBody>
      </p:sp>
      <p:sp>
        <p:nvSpPr>
          <p:cNvPr id="3" name="矩形 2"/>
          <p:cNvSpPr/>
          <p:nvPr/>
        </p:nvSpPr>
        <p:spPr>
          <a:xfrm>
            <a:off x="120924" y="2342466"/>
            <a:ext cx="9281491" cy="923330"/>
          </a:xfrm>
          <a:prstGeom prst="rect">
            <a:avLst/>
          </a:prstGeom>
        </p:spPr>
        <p:txBody>
          <a:bodyPr wrap="square">
            <a:spAutoFit/>
          </a:bodyPr>
          <a:lstStyle/>
          <a:p>
            <a:r>
              <a:rPr lang="zh-CN" altLang="en-US" b="1" dirty="0" smtClean="0"/>
              <a:t>（</a:t>
            </a:r>
            <a:r>
              <a:rPr lang="en-US" altLang="zh-CN" b="1" dirty="0" smtClean="0"/>
              <a:t>4</a:t>
            </a:r>
            <a:r>
              <a:rPr lang="zh-CN" altLang="en-US" b="1" dirty="0" smtClean="0"/>
              <a:t>）</a:t>
            </a:r>
            <a:r>
              <a:rPr lang="en-US" altLang="zh-CN" b="1" dirty="0" smtClean="0"/>
              <a:t>Node</a:t>
            </a:r>
            <a:endParaRPr lang="en-US" altLang="zh-CN" b="1" dirty="0"/>
          </a:p>
          <a:p>
            <a:r>
              <a:rPr lang="en-US" altLang="zh-CN" dirty="0"/>
              <a:t>Node </a:t>
            </a:r>
            <a:r>
              <a:rPr lang="zh-CN" altLang="en-US" dirty="0"/>
              <a:t>是 </a:t>
            </a:r>
            <a:r>
              <a:rPr lang="en-US" altLang="zh-CN" dirty="0"/>
              <a:t>Pod </a:t>
            </a:r>
            <a:r>
              <a:rPr lang="zh-CN" altLang="en-US" dirty="0"/>
              <a:t>真正运行的主机，可以是物理机，也可以是虚拟机。为了管理 </a:t>
            </a:r>
            <a:r>
              <a:rPr lang="en-US" altLang="zh-CN" dirty="0"/>
              <a:t>Pod</a:t>
            </a:r>
            <a:r>
              <a:rPr lang="zh-CN" altLang="en-US" dirty="0"/>
              <a:t>，每个 </a:t>
            </a:r>
            <a:r>
              <a:rPr lang="en-US" altLang="zh-CN" dirty="0"/>
              <a:t>Node </a:t>
            </a:r>
            <a:r>
              <a:rPr lang="zh-CN" altLang="en-US" dirty="0"/>
              <a:t>节点上至少要运行 </a:t>
            </a:r>
            <a:r>
              <a:rPr lang="en-US" altLang="zh-CN" dirty="0"/>
              <a:t>container runtime</a:t>
            </a:r>
            <a:r>
              <a:rPr lang="zh-CN" altLang="en-US" dirty="0"/>
              <a:t>（比如 </a:t>
            </a:r>
            <a:r>
              <a:rPr lang="en-US" altLang="zh-CN" dirty="0" err="1"/>
              <a:t>docker</a:t>
            </a:r>
            <a:r>
              <a:rPr lang="en-US" altLang="zh-CN" dirty="0"/>
              <a:t> </a:t>
            </a:r>
            <a:r>
              <a:rPr lang="zh-CN" altLang="en-US" dirty="0"/>
              <a:t>或者 </a:t>
            </a:r>
            <a:r>
              <a:rPr lang="en-US" altLang="zh-CN" dirty="0" err="1"/>
              <a:t>rkt</a:t>
            </a:r>
            <a:r>
              <a:rPr lang="zh-CN" altLang="en-US" dirty="0"/>
              <a:t>）、</a:t>
            </a:r>
            <a:r>
              <a:rPr lang="en-US" altLang="zh-CN" dirty="0" err="1"/>
              <a:t>kubelet</a:t>
            </a:r>
            <a:r>
              <a:rPr lang="en-US" altLang="zh-CN" dirty="0"/>
              <a:t> </a:t>
            </a:r>
            <a:r>
              <a:rPr lang="zh-CN" altLang="en-US" dirty="0"/>
              <a:t>和 </a:t>
            </a:r>
            <a:r>
              <a:rPr lang="en-US" altLang="zh-CN" dirty="0" err="1"/>
              <a:t>kube</a:t>
            </a:r>
            <a:r>
              <a:rPr lang="en-US" altLang="zh-CN" dirty="0"/>
              <a:t>-proxy </a:t>
            </a:r>
            <a:r>
              <a:rPr lang="zh-CN" altLang="en-US" dirty="0"/>
              <a:t>服务</a:t>
            </a:r>
            <a:r>
              <a:rPr lang="zh-CN" altLang="en-US" dirty="0" smtClean="0"/>
              <a:t>。</a:t>
            </a:r>
            <a:endParaRPr lang="en-US" altLang="zh-CN" dirty="0" smtClean="0"/>
          </a:p>
        </p:txBody>
      </p:sp>
      <p:pic>
        <p:nvPicPr>
          <p:cNvPr id="4" name="图片 3"/>
          <p:cNvPicPr>
            <a:picLocks noChangeAspect="1"/>
          </p:cNvPicPr>
          <p:nvPr/>
        </p:nvPicPr>
        <p:blipFill>
          <a:blip r:embed="rId2"/>
          <a:stretch>
            <a:fillRect/>
          </a:stretch>
        </p:blipFill>
        <p:spPr>
          <a:xfrm>
            <a:off x="1510748" y="3495583"/>
            <a:ext cx="4184374" cy="3214538"/>
          </a:xfrm>
          <a:prstGeom prst="rect">
            <a:avLst/>
          </a:prstGeom>
        </p:spPr>
      </p:pic>
    </p:spTree>
    <p:extLst>
      <p:ext uri="{BB962C8B-B14F-4D97-AF65-F5344CB8AC3E}">
        <p14:creationId xmlns:p14="http://schemas.microsoft.com/office/powerpoint/2010/main" val="632180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60074" y="684577"/>
            <a:ext cx="9271552" cy="1477328"/>
          </a:xfrm>
          <a:prstGeom prst="rect">
            <a:avLst/>
          </a:prstGeom>
        </p:spPr>
        <p:txBody>
          <a:bodyPr wrap="square">
            <a:spAutoFit/>
          </a:bodyPr>
          <a:lstStyle/>
          <a:p>
            <a:r>
              <a:rPr lang="zh-CN" altLang="en-US" b="1" dirty="0" smtClean="0"/>
              <a:t>（</a:t>
            </a:r>
            <a:r>
              <a:rPr lang="en-US" altLang="zh-CN" b="1" dirty="0" smtClean="0"/>
              <a:t>5</a:t>
            </a:r>
            <a:r>
              <a:rPr lang="zh-CN" altLang="en-US" b="1" dirty="0" smtClean="0"/>
              <a:t>）</a:t>
            </a:r>
            <a:r>
              <a:rPr lang="en-US" altLang="zh-CN" b="1" dirty="0" smtClean="0"/>
              <a:t>Namespace</a:t>
            </a:r>
            <a:endParaRPr lang="en-US" altLang="zh-CN" b="1" dirty="0"/>
          </a:p>
          <a:p>
            <a:r>
              <a:rPr lang="en-US" altLang="zh-CN" dirty="0"/>
              <a:t>Namespace </a:t>
            </a:r>
            <a:r>
              <a:rPr lang="zh-CN" altLang="en-US" dirty="0"/>
              <a:t>是对一组资源和对象的抽象集合，比如可以用来将系统内部的对象划分为不同的项目组或用户组。常见的 </a:t>
            </a:r>
            <a:r>
              <a:rPr lang="en-US" altLang="zh-CN" dirty="0"/>
              <a:t>pods, services, replication controllers </a:t>
            </a:r>
            <a:r>
              <a:rPr lang="zh-CN" altLang="en-US" dirty="0"/>
              <a:t>和 </a:t>
            </a:r>
            <a:r>
              <a:rPr lang="en-US" altLang="zh-CN" dirty="0"/>
              <a:t>deployments </a:t>
            </a:r>
            <a:r>
              <a:rPr lang="zh-CN" altLang="en-US" dirty="0"/>
              <a:t>等都是属于某一个 </a:t>
            </a:r>
            <a:r>
              <a:rPr lang="en-US" altLang="zh-CN" dirty="0"/>
              <a:t>namespace </a:t>
            </a:r>
            <a:r>
              <a:rPr lang="zh-CN" altLang="en-US" dirty="0"/>
              <a:t>的（默认是 </a:t>
            </a:r>
            <a:r>
              <a:rPr lang="en-US" altLang="zh-CN" dirty="0"/>
              <a:t>default</a:t>
            </a:r>
            <a:r>
              <a:rPr lang="zh-CN" altLang="en-US" dirty="0"/>
              <a:t>），而 </a:t>
            </a:r>
            <a:r>
              <a:rPr lang="en-US" altLang="zh-CN" dirty="0"/>
              <a:t>node, </a:t>
            </a:r>
            <a:r>
              <a:rPr lang="en-US" altLang="zh-CN" dirty="0" err="1"/>
              <a:t>persistentVolumes</a:t>
            </a:r>
            <a:r>
              <a:rPr lang="en-US" altLang="zh-CN" dirty="0"/>
              <a:t> </a:t>
            </a:r>
            <a:r>
              <a:rPr lang="zh-CN" altLang="en-US" dirty="0"/>
              <a:t>等则不属于任何 </a:t>
            </a:r>
            <a:r>
              <a:rPr lang="en-US" altLang="zh-CN" dirty="0"/>
              <a:t>namespace</a:t>
            </a:r>
            <a:r>
              <a:rPr lang="zh-CN" altLang="en-US" dirty="0"/>
              <a:t>。</a:t>
            </a:r>
          </a:p>
        </p:txBody>
      </p:sp>
      <p:sp>
        <p:nvSpPr>
          <p:cNvPr id="3" name="矩形 2"/>
          <p:cNvSpPr/>
          <p:nvPr/>
        </p:nvSpPr>
        <p:spPr>
          <a:xfrm>
            <a:off x="110987" y="3309804"/>
            <a:ext cx="9529970" cy="1754326"/>
          </a:xfrm>
          <a:prstGeom prst="rect">
            <a:avLst/>
          </a:prstGeom>
        </p:spPr>
        <p:txBody>
          <a:bodyPr wrap="square">
            <a:spAutoFit/>
          </a:bodyPr>
          <a:lstStyle/>
          <a:p>
            <a:r>
              <a:rPr lang="zh-CN" altLang="en-US" b="1" dirty="0" smtClean="0"/>
              <a:t>（</a:t>
            </a:r>
            <a:r>
              <a:rPr lang="en-US" altLang="zh-CN" b="1" dirty="0" smtClean="0"/>
              <a:t>6</a:t>
            </a:r>
            <a:r>
              <a:rPr lang="zh-CN" altLang="en-US" b="1" dirty="0" smtClean="0"/>
              <a:t>）</a:t>
            </a:r>
            <a:r>
              <a:rPr lang="en-US" altLang="zh-CN" b="1" dirty="0" smtClean="0"/>
              <a:t>Service</a:t>
            </a:r>
            <a:endParaRPr lang="en-US" altLang="zh-CN" b="1" dirty="0"/>
          </a:p>
          <a:p>
            <a:r>
              <a:rPr lang="en-US" altLang="zh-CN" dirty="0"/>
              <a:t>Service </a:t>
            </a:r>
            <a:r>
              <a:rPr lang="zh-CN" altLang="en-US" dirty="0"/>
              <a:t>是应用服务的抽象，通过 </a:t>
            </a:r>
            <a:r>
              <a:rPr lang="en-US" altLang="zh-CN" dirty="0"/>
              <a:t>labels </a:t>
            </a:r>
            <a:r>
              <a:rPr lang="zh-CN" altLang="en-US" dirty="0"/>
              <a:t>为应用提供负载均衡和服务发现。匹配 </a:t>
            </a:r>
            <a:r>
              <a:rPr lang="en-US" altLang="zh-CN" dirty="0"/>
              <a:t>labels </a:t>
            </a:r>
            <a:r>
              <a:rPr lang="zh-CN" altLang="en-US" dirty="0"/>
              <a:t>的 </a:t>
            </a:r>
            <a:r>
              <a:rPr lang="en-US" altLang="zh-CN" dirty="0"/>
              <a:t>Pod IP </a:t>
            </a:r>
            <a:r>
              <a:rPr lang="zh-CN" altLang="en-US" dirty="0"/>
              <a:t>和端口列表组成 </a:t>
            </a:r>
            <a:r>
              <a:rPr lang="en-US" altLang="zh-CN" dirty="0"/>
              <a:t>endpoints</a:t>
            </a:r>
            <a:r>
              <a:rPr lang="zh-CN" altLang="en-US" dirty="0"/>
              <a:t>，由 </a:t>
            </a:r>
            <a:r>
              <a:rPr lang="en-US" altLang="zh-CN" dirty="0" err="1"/>
              <a:t>kube</a:t>
            </a:r>
            <a:r>
              <a:rPr lang="en-US" altLang="zh-CN" dirty="0"/>
              <a:t>-proxy </a:t>
            </a:r>
            <a:r>
              <a:rPr lang="zh-CN" altLang="en-US" dirty="0"/>
              <a:t>负责将服务 </a:t>
            </a:r>
            <a:r>
              <a:rPr lang="en-US" altLang="zh-CN" dirty="0"/>
              <a:t>IP </a:t>
            </a:r>
            <a:r>
              <a:rPr lang="zh-CN" altLang="en-US" dirty="0"/>
              <a:t>负载均衡到这些 </a:t>
            </a:r>
            <a:r>
              <a:rPr lang="en-US" altLang="zh-CN" dirty="0"/>
              <a:t>endpoints </a:t>
            </a:r>
            <a:r>
              <a:rPr lang="zh-CN" altLang="en-US" dirty="0"/>
              <a:t>上。</a:t>
            </a:r>
          </a:p>
          <a:p>
            <a:endParaRPr lang="zh-CN" altLang="en-US" dirty="0"/>
          </a:p>
          <a:p>
            <a:r>
              <a:rPr lang="zh-CN" altLang="en-US" dirty="0"/>
              <a:t>每个 </a:t>
            </a:r>
            <a:r>
              <a:rPr lang="en-US" altLang="zh-CN" dirty="0"/>
              <a:t>Service </a:t>
            </a:r>
            <a:r>
              <a:rPr lang="zh-CN" altLang="en-US" dirty="0"/>
              <a:t>都会自动分配一个 </a:t>
            </a:r>
            <a:r>
              <a:rPr lang="en-US" altLang="zh-CN" dirty="0"/>
              <a:t>cluster IP</a:t>
            </a:r>
            <a:r>
              <a:rPr lang="zh-CN" altLang="en-US" dirty="0"/>
              <a:t>（仅在集群内部可访问的虚拟地址）和 </a:t>
            </a:r>
            <a:r>
              <a:rPr lang="en-US" altLang="zh-CN" dirty="0"/>
              <a:t>DNS </a:t>
            </a:r>
            <a:r>
              <a:rPr lang="zh-CN" altLang="en-US" dirty="0"/>
              <a:t>名，其他容器可以通过该地址或 </a:t>
            </a:r>
            <a:r>
              <a:rPr lang="en-US" altLang="zh-CN" dirty="0"/>
              <a:t>DNS </a:t>
            </a:r>
            <a:r>
              <a:rPr lang="zh-CN" altLang="en-US" dirty="0"/>
              <a:t>来访问服务，而不需要了解后端容器的运行。</a:t>
            </a:r>
          </a:p>
        </p:txBody>
      </p:sp>
      <mc:AlternateContent xmlns:mc="http://schemas.openxmlformats.org/markup-compatibility/2006" xmlns:p14="http://schemas.microsoft.com/office/powerpoint/2010/main">
        <mc:Choice Requires="p14">
          <p:contentPart p14:bwMode="auto" r:id="rId2">
            <p14:nvContentPartPr>
              <p14:cNvPr id="37" name="墨迹 36"/>
              <p14:cNvContentPartPr/>
              <p14:nvPr/>
            </p14:nvContentPartPr>
            <p14:xfrm>
              <a:off x="1444680" y="2999160"/>
              <a:ext cx="360" cy="360"/>
            </p14:xfrm>
          </p:contentPart>
        </mc:Choice>
        <mc:Fallback xmlns="">
          <p:pic>
            <p:nvPicPr>
              <p:cNvPr id="37" name="墨迹 36"/>
              <p:cNvPicPr/>
              <p:nvPr/>
            </p:nvPicPr>
            <p:blipFill>
              <a:blip r:embed="rId7"/>
              <a:stretch>
                <a:fillRect/>
              </a:stretch>
            </p:blipFill>
            <p:spPr>
              <a:xfrm>
                <a:off x="929880" y="2685600"/>
                <a:ext cx="1898640" cy="84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6" name="墨迹 75"/>
              <p14:cNvContentPartPr/>
              <p14:nvPr/>
            </p14:nvContentPartPr>
            <p14:xfrm>
              <a:off x="8933760" y="2953440"/>
              <a:ext cx="360" cy="360"/>
            </p14:xfrm>
          </p:contentPart>
        </mc:Choice>
        <mc:Fallback xmlns="">
          <p:pic>
            <p:nvPicPr>
              <p:cNvPr id="76" name="墨迹 75"/>
              <p:cNvPicPr/>
              <p:nvPr/>
            </p:nvPicPr>
            <p:blipFill>
              <a:blip r:embed="rId19"/>
              <a:stretch>
                <a:fillRect/>
              </a:stretch>
            </p:blipFill>
            <p:spPr>
              <a:xfrm>
                <a:off x="3892680" y="2841120"/>
                <a:ext cx="5053320" cy="682560"/>
              </a:xfrm>
              <a:prstGeom prst="rect">
                <a:avLst/>
              </a:prstGeom>
            </p:spPr>
          </p:pic>
        </mc:Fallback>
      </mc:AlternateContent>
    </p:spTree>
    <p:extLst>
      <p:ext uri="{BB962C8B-B14F-4D97-AF65-F5344CB8AC3E}">
        <p14:creationId xmlns:p14="http://schemas.microsoft.com/office/powerpoint/2010/main" val="3043811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1123122" y="1010173"/>
            <a:ext cx="6978808" cy="5109951"/>
          </a:xfrm>
          <a:prstGeom prst="rect">
            <a:avLst/>
          </a:prstGeom>
        </p:spPr>
      </p:pic>
      <mc:AlternateContent xmlns:mc="http://schemas.openxmlformats.org/markup-compatibility/2006" xmlns:p14="http://schemas.microsoft.com/office/powerpoint/2010/main">
        <mc:Choice Requires="p14">
          <p:contentPart p14:bwMode="auto" r:id="rId3">
            <p14:nvContentPartPr>
              <p14:cNvPr id="36" name="墨迹 35"/>
              <p14:cNvContentPartPr/>
              <p14:nvPr/>
            </p14:nvContentPartPr>
            <p14:xfrm>
              <a:off x="3803760" y="3639240"/>
              <a:ext cx="360" cy="360"/>
            </p14:xfrm>
          </p:contentPart>
        </mc:Choice>
        <mc:Fallback xmlns="">
          <p:pic>
            <p:nvPicPr>
              <p:cNvPr id="36" name="墨迹 35"/>
              <p:cNvPicPr/>
              <p:nvPr/>
            </p:nvPicPr>
            <p:blipFill>
              <a:blip r:embed="rId14"/>
              <a:stretch>
                <a:fillRect/>
              </a:stretch>
            </p:blipFill>
            <p:spPr>
              <a:xfrm>
                <a:off x="3791880" y="3627360"/>
                <a:ext cx="24120" cy="24120"/>
              </a:xfrm>
              <a:prstGeom prst="rect">
                <a:avLst/>
              </a:prstGeom>
            </p:spPr>
          </p:pic>
        </mc:Fallback>
      </mc:AlternateContent>
    </p:spTree>
    <p:extLst>
      <p:ext uri="{BB962C8B-B14F-4D97-AF65-F5344CB8AC3E}">
        <p14:creationId xmlns:p14="http://schemas.microsoft.com/office/powerpoint/2010/main" val="3562947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02704" y="752427"/>
            <a:ext cx="9508435" cy="4524315"/>
          </a:xfrm>
          <a:prstGeom prst="rect">
            <a:avLst/>
          </a:prstGeom>
        </p:spPr>
        <p:txBody>
          <a:bodyPr wrap="square">
            <a:spAutoFit/>
          </a:bodyPr>
          <a:lstStyle/>
          <a:p>
            <a:r>
              <a:rPr lang="zh-CN" altLang="en-US" b="1" dirty="0" smtClean="0"/>
              <a:t>（</a:t>
            </a:r>
            <a:r>
              <a:rPr lang="en-US" altLang="zh-CN" b="1" dirty="0" smtClean="0"/>
              <a:t>7</a:t>
            </a:r>
            <a:r>
              <a:rPr lang="zh-CN" altLang="en-US" b="1" dirty="0" smtClean="0"/>
              <a:t>）</a:t>
            </a:r>
            <a:r>
              <a:rPr lang="en-US" altLang="zh-CN" b="1" dirty="0" smtClean="0"/>
              <a:t>Label</a:t>
            </a:r>
          </a:p>
          <a:p>
            <a:endParaRPr lang="en-US" altLang="zh-CN" b="1" dirty="0"/>
          </a:p>
          <a:p>
            <a:r>
              <a:rPr lang="en-US" altLang="zh-CN" sz="1400" dirty="0"/>
              <a:t>Label </a:t>
            </a:r>
            <a:r>
              <a:rPr lang="zh-CN" altLang="en-US" sz="1400" dirty="0"/>
              <a:t>是识别 </a:t>
            </a:r>
            <a:r>
              <a:rPr lang="en-US" altLang="zh-CN" sz="1400" dirty="0"/>
              <a:t>Kubernetes </a:t>
            </a:r>
            <a:r>
              <a:rPr lang="zh-CN" altLang="en-US" sz="1400" dirty="0"/>
              <a:t>对象的标签，以 </a:t>
            </a:r>
            <a:r>
              <a:rPr lang="en-US" altLang="zh-CN" sz="1400" dirty="0"/>
              <a:t>key/value </a:t>
            </a:r>
            <a:r>
              <a:rPr lang="zh-CN" altLang="en-US" sz="1400" dirty="0"/>
              <a:t>的方式附加到对象上（</a:t>
            </a:r>
            <a:r>
              <a:rPr lang="en-US" altLang="zh-CN" sz="1400" dirty="0"/>
              <a:t>key </a:t>
            </a:r>
            <a:r>
              <a:rPr lang="zh-CN" altLang="en-US" sz="1400" dirty="0"/>
              <a:t>最长不能超过 </a:t>
            </a:r>
            <a:r>
              <a:rPr lang="en-US" altLang="zh-CN" sz="1400" dirty="0"/>
              <a:t>63 </a:t>
            </a:r>
            <a:r>
              <a:rPr lang="zh-CN" altLang="en-US" sz="1400" dirty="0"/>
              <a:t>字节，</a:t>
            </a:r>
            <a:r>
              <a:rPr lang="en-US" altLang="zh-CN" sz="1400" dirty="0"/>
              <a:t>value </a:t>
            </a:r>
            <a:r>
              <a:rPr lang="zh-CN" altLang="en-US" sz="1400" dirty="0"/>
              <a:t>可以为空，也可以是不超过 </a:t>
            </a:r>
            <a:r>
              <a:rPr lang="en-US" altLang="zh-CN" sz="1400" dirty="0"/>
              <a:t>253 </a:t>
            </a:r>
            <a:r>
              <a:rPr lang="zh-CN" altLang="en-US" sz="1400" dirty="0"/>
              <a:t>字节的字符串）。</a:t>
            </a:r>
          </a:p>
          <a:p>
            <a:endParaRPr lang="zh-CN" altLang="en-US" sz="1400" dirty="0"/>
          </a:p>
          <a:p>
            <a:r>
              <a:rPr lang="en-US" altLang="zh-CN" sz="1400" dirty="0"/>
              <a:t>Label </a:t>
            </a:r>
            <a:r>
              <a:rPr lang="zh-CN" altLang="en-US" sz="1400" dirty="0"/>
              <a:t>是键</a:t>
            </a:r>
            <a:r>
              <a:rPr lang="en-US" altLang="zh-CN" sz="1400" dirty="0"/>
              <a:t>-</a:t>
            </a:r>
            <a:r>
              <a:rPr lang="zh-CN" altLang="en-US" sz="1400" dirty="0"/>
              <a:t>值对，它们被用来组合一组对象，通常是</a:t>
            </a:r>
            <a:r>
              <a:rPr lang="en-US" altLang="zh-CN" sz="1400" dirty="0"/>
              <a:t>Pod</a:t>
            </a:r>
            <a:r>
              <a:rPr lang="zh-CN" altLang="en-US" sz="1400" dirty="0"/>
              <a:t>。这对于其他几个概念很重要，比如复制控制器、副本集和在动态组中操作的服务，需要识别组的成员。对象和</a:t>
            </a:r>
            <a:r>
              <a:rPr lang="en-US" altLang="zh-CN" sz="1400" dirty="0"/>
              <a:t>Label</a:t>
            </a:r>
            <a:r>
              <a:rPr lang="zh-CN" altLang="en-US" sz="1400" dirty="0"/>
              <a:t>之间有一个</a:t>
            </a:r>
            <a:r>
              <a:rPr lang="en-US" altLang="zh-CN" sz="1400" dirty="0" err="1"/>
              <a:t>NxN</a:t>
            </a:r>
            <a:r>
              <a:rPr lang="zh-CN" altLang="en-US" sz="1400" dirty="0"/>
              <a:t>的关系。每个对象可能有多个标签，每个标签可以应用于不同的对象。设计上对标签有一定的限制。对象上的每个标签必须有唯一的键。标签键必须遵循严格的语法。它有两个部分：前缀和名称。前缀是可选的。如果它存在，那么它就会被一个正斜杠（</a:t>
            </a:r>
            <a:r>
              <a:rPr lang="en-US" altLang="zh-CN" sz="1400" dirty="0"/>
              <a:t>/</a:t>
            </a:r>
            <a:r>
              <a:rPr lang="zh-CN" altLang="en-US" sz="1400" dirty="0"/>
              <a:t>）分隔开，并且它必须是一个有效的</a:t>
            </a:r>
            <a:r>
              <a:rPr lang="en-US" altLang="zh-CN" sz="1400" dirty="0"/>
              <a:t>DNS</a:t>
            </a:r>
            <a:r>
              <a:rPr lang="zh-CN" altLang="en-US" sz="1400" dirty="0"/>
              <a:t>子域。这个名字是强制性的，最多只能有</a:t>
            </a:r>
            <a:r>
              <a:rPr lang="en-US" altLang="zh-CN" sz="1400" dirty="0"/>
              <a:t>63</a:t>
            </a:r>
            <a:r>
              <a:rPr lang="zh-CN" altLang="en-US" sz="1400" dirty="0"/>
              <a:t>个字符。名称必须以字母数字字符（</a:t>
            </a:r>
            <a:r>
              <a:rPr lang="en-US" altLang="zh-CN" sz="1400" dirty="0"/>
              <a:t>A-Z</a:t>
            </a:r>
            <a:r>
              <a:rPr lang="zh-CN" altLang="en-US" sz="1400" dirty="0"/>
              <a:t>、</a:t>
            </a:r>
            <a:r>
              <a:rPr lang="en-US" altLang="zh-CN" sz="1400" dirty="0"/>
              <a:t>A-Z</a:t>
            </a:r>
            <a:r>
              <a:rPr lang="zh-CN" altLang="en-US" sz="1400" dirty="0"/>
              <a:t>、</a:t>
            </a:r>
            <a:r>
              <a:rPr lang="en-US" altLang="zh-CN" sz="1400" dirty="0"/>
              <a:t>0-9</a:t>
            </a:r>
            <a:r>
              <a:rPr lang="zh-CN" altLang="en-US" sz="1400" dirty="0"/>
              <a:t>）开始和结束，并且只包含字母数字字符、点、破折号和下划线。</a:t>
            </a:r>
            <a:r>
              <a:rPr lang="en-US" altLang="zh-CN" sz="1400" dirty="0"/>
              <a:t>Values </a:t>
            </a:r>
            <a:r>
              <a:rPr lang="zh-CN" altLang="en-US" sz="1400" dirty="0"/>
              <a:t>遵循与名称相同的限制。注意，标签是专门用来识别对象的，而不是将任意的元数据附加到对象上。</a:t>
            </a:r>
          </a:p>
          <a:p>
            <a:endParaRPr lang="zh-CN" altLang="en-US" sz="1400" dirty="0"/>
          </a:p>
          <a:p>
            <a:r>
              <a:rPr lang="en-US" altLang="zh-CN" sz="1400" dirty="0"/>
              <a:t>Label </a:t>
            </a:r>
            <a:r>
              <a:rPr lang="zh-CN" altLang="en-US" sz="1400" dirty="0"/>
              <a:t>不提供唯一性，并且实际上经常是很多对象（如 </a:t>
            </a:r>
            <a:r>
              <a:rPr lang="en-US" altLang="zh-CN" sz="1400" dirty="0"/>
              <a:t>Pods</a:t>
            </a:r>
            <a:r>
              <a:rPr lang="zh-CN" altLang="en-US" sz="1400" dirty="0"/>
              <a:t>）都使用相同的 </a:t>
            </a:r>
            <a:r>
              <a:rPr lang="en-US" altLang="zh-CN" sz="1400" dirty="0"/>
              <a:t>label </a:t>
            </a:r>
            <a:r>
              <a:rPr lang="zh-CN" altLang="en-US" sz="1400" dirty="0"/>
              <a:t>来标志具体的应用。</a:t>
            </a:r>
          </a:p>
          <a:p>
            <a:endParaRPr lang="zh-CN" altLang="en-US" sz="1400" dirty="0"/>
          </a:p>
          <a:p>
            <a:r>
              <a:rPr lang="en-US" altLang="zh-CN" sz="1400" dirty="0"/>
              <a:t>Label </a:t>
            </a:r>
            <a:r>
              <a:rPr lang="zh-CN" altLang="en-US" sz="1400" dirty="0"/>
              <a:t>定义好后其他对象可以使用 </a:t>
            </a:r>
            <a:r>
              <a:rPr lang="en-US" altLang="zh-CN" sz="1400" dirty="0"/>
              <a:t>Label Selector </a:t>
            </a:r>
            <a:r>
              <a:rPr lang="zh-CN" altLang="en-US" sz="1400" dirty="0"/>
              <a:t>来选择一组相同 </a:t>
            </a:r>
            <a:r>
              <a:rPr lang="en-US" altLang="zh-CN" sz="1400" dirty="0"/>
              <a:t>label </a:t>
            </a:r>
            <a:r>
              <a:rPr lang="zh-CN" altLang="en-US" sz="1400" dirty="0"/>
              <a:t>的对象（比如 </a:t>
            </a:r>
            <a:r>
              <a:rPr lang="en-US" altLang="zh-CN" sz="1400" dirty="0" err="1"/>
              <a:t>ReplicaSet</a:t>
            </a:r>
            <a:r>
              <a:rPr lang="en-US" altLang="zh-CN" sz="1400" dirty="0"/>
              <a:t> </a:t>
            </a:r>
            <a:r>
              <a:rPr lang="zh-CN" altLang="en-US" sz="1400" dirty="0"/>
              <a:t>和 </a:t>
            </a:r>
            <a:r>
              <a:rPr lang="en-US" altLang="zh-CN" sz="1400" dirty="0"/>
              <a:t>Service </a:t>
            </a:r>
            <a:r>
              <a:rPr lang="zh-CN" altLang="en-US" sz="1400" dirty="0"/>
              <a:t>用 </a:t>
            </a:r>
            <a:r>
              <a:rPr lang="en-US" altLang="zh-CN" sz="1400" dirty="0"/>
              <a:t>label </a:t>
            </a:r>
            <a:r>
              <a:rPr lang="zh-CN" altLang="en-US" sz="1400" dirty="0"/>
              <a:t>来选择一组 </a:t>
            </a:r>
            <a:r>
              <a:rPr lang="en-US" altLang="zh-CN" sz="1400" dirty="0"/>
              <a:t>Pod</a:t>
            </a:r>
            <a:r>
              <a:rPr lang="zh-CN" altLang="en-US" sz="1400" dirty="0"/>
              <a:t>）。</a:t>
            </a:r>
            <a:r>
              <a:rPr lang="en-US" altLang="zh-CN" sz="1400" dirty="0"/>
              <a:t>Label Selector </a:t>
            </a:r>
            <a:r>
              <a:rPr lang="zh-CN" altLang="en-US" sz="1400" dirty="0"/>
              <a:t>支持以下几种方式：</a:t>
            </a:r>
          </a:p>
          <a:p>
            <a:r>
              <a:rPr lang="en-US" altLang="zh-CN" sz="1400" dirty="0"/>
              <a:t>• </a:t>
            </a:r>
            <a:r>
              <a:rPr lang="zh-CN" altLang="en-US" sz="1400" dirty="0"/>
              <a:t>等式，如 </a:t>
            </a:r>
            <a:r>
              <a:rPr lang="en-US" altLang="zh-CN" sz="1400" dirty="0"/>
              <a:t>app=</a:t>
            </a:r>
            <a:r>
              <a:rPr lang="en-US" altLang="zh-CN" sz="1400" dirty="0" err="1"/>
              <a:t>nginx</a:t>
            </a:r>
            <a:r>
              <a:rPr lang="en-US" altLang="zh-CN" sz="1400" dirty="0"/>
              <a:t> </a:t>
            </a:r>
            <a:r>
              <a:rPr lang="zh-CN" altLang="en-US" sz="1400" dirty="0"/>
              <a:t>和 </a:t>
            </a:r>
            <a:r>
              <a:rPr lang="en-US" altLang="zh-CN" sz="1400" dirty="0" err="1"/>
              <a:t>env</a:t>
            </a:r>
            <a:r>
              <a:rPr lang="en-US" altLang="zh-CN" sz="1400" dirty="0"/>
              <a:t>!=production</a:t>
            </a:r>
          </a:p>
          <a:p>
            <a:r>
              <a:rPr lang="en-US" altLang="zh-CN" sz="1400" dirty="0"/>
              <a:t>• </a:t>
            </a:r>
            <a:r>
              <a:rPr lang="zh-CN" altLang="en-US" sz="1400" dirty="0"/>
              <a:t>集合，如 </a:t>
            </a:r>
            <a:r>
              <a:rPr lang="en-US" altLang="zh-CN" sz="1400" dirty="0" err="1"/>
              <a:t>env</a:t>
            </a:r>
            <a:r>
              <a:rPr lang="en-US" altLang="zh-CN" sz="1400" dirty="0"/>
              <a:t> in (production, </a:t>
            </a:r>
            <a:r>
              <a:rPr lang="en-US" altLang="zh-CN" sz="1400" dirty="0" err="1"/>
              <a:t>qa</a:t>
            </a:r>
            <a:r>
              <a:rPr lang="en-US" altLang="zh-CN" sz="1400" dirty="0"/>
              <a:t>)</a:t>
            </a:r>
          </a:p>
          <a:p>
            <a:r>
              <a:rPr lang="en-US" altLang="zh-CN" sz="1400" dirty="0"/>
              <a:t>• </a:t>
            </a:r>
            <a:r>
              <a:rPr lang="zh-CN" altLang="en-US" sz="1400" dirty="0"/>
              <a:t>多个 </a:t>
            </a:r>
            <a:r>
              <a:rPr lang="en-US" altLang="zh-CN" sz="1400" dirty="0"/>
              <a:t>label</a:t>
            </a:r>
            <a:r>
              <a:rPr lang="zh-CN" altLang="en-US" sz="1400" dirty="0"/>
              <a:t>（它们之间是 </a:t>
            </a:r>
            <a:r>
              <a:rPr lang="en-US" altLang="zh-CN" sz="1400" dirty="0"/>
              <a:t>AND </a:t>
            </a:r>
            <a:r>
              <a:rPr lang="zh-CN" altLang="en-US" sz="1400" dirty="0"/>
              <a:t>关系），如 </a:t>
            </a:r>
            <a:r>
              <a:rPr lang="en-US" altLang="zh-CN" sz="1400" dirty="0"/>
              <a:t>app=</a:t>
            </a:r>
            <a:r>
              <a:rPr lang="en-US" altLang="zh-CN" sz="1400" dirty="0" err="1"/>
              <a:t>nginx,env</a:t>
            </a:r>
            <a:r>
              <a:rPr lang="en-US" altLang="zh-CN" sz="1400" dirty="0"/>
              <a:t>=test</a:t>
            </a:r>
          </a:p>
        </p:txBody>
      </p:sp>
    </p:spTree>
    <p:extLst>
      <p:ext uri="{BB962C8B-B14F-4D97-AF65-F5344CB8AC3E}">
        <p14:creationId xmlns:p14="http://schemas.microsoft.com/office/powerpoint/2010/main" val="820705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29209" y="740109"/>
            <a:ext cx="9312965" cy="3693319"/>
          </a:xfrm>
          <a:prstGeom prst="rect">
            <a:avLst/>
          </a:prstGeom>
        </p:spPr>
        <p:txBody>
          <a:bodyPr wrap="square">
            <a:spAutoFit/>
          </a:bodyPr>
          <a:lstStyle/>
          <a:p>
            <a:r>
              <a:rPr lang="zh-CN" altLang="en-US" sz="1600" b="1" dirty="0" smtClean="0"/>
              <a:t>（</a:t>
            </a:r>
            <a:r>
              <a:rPr lang="en-US" altLang="zh-CN" sz="1600" b="1" dirty="0" smtClean="0"/>
              <a:t>8</a:t>
            </a:r>
            <a:r>
              <a:rPr lang="zh-CN" altLang="en-US" sz="1600" b="1" dirty="0" smtClean="0"/>
              <a:t>）</a:t>
            </a:r>
            <a:r>
              <a:rPr lang="en-US" altLang="zh-CN" sz="1600" b="1" dirty="0" smtClean="0"/>
              <a:t>Label </a:t>
            </a:r>
            <a:r>
              <a:rPr lang="en-US" altLang="zh-CN" sz="1600" b="1" dirty="0"/>
              <a:t>selectors</a:t>
            </a:r>
          </a:p>
          <a:p>
            <a:endParaRPr lang="en-US" altLang="zh-CN" dirty="0"/>
          </a:p>
          <a:p>
            <a:r>
              <a:rPr lang="zh-CN" altLang="en-US" dirty="0"/>
              <a:t>标签选择器用于根据标签选择对象。基于相等的选择器指定一个键名和一个值。有两个运算符，</a:t>
            </a:r>
            <a:r>
              <a:rPr lang="en-US" altLang="zh-CN" dirty="0"/>
              <a:t>=</a:t>
            </a:r>
            <a:r>
              <a:rPr lang="zh-CN" altLang="en-US" dirty="0"/>
              <a:t>（或</a:t>
            </a:r>
            <a:r>
              <a:rPr lang="en-US" altLang="zh-CN" dirty="0"/>
              <a:t>==</a:t>
            </a:r>
            <a:r>
              <a:rPr lang="zh-CN" altLang="en-US" dirty="0"/>
              <a:t>）和！</a:t>
            </a:r>
            <a:r>
              <a:rPr lang="en-US" altLang="zh-CN" dirty="0"/>
              <a:t>=</a:t>
            </a:r>
            <a:r>
              <a:rPr lang="zh-CN" altLang="en-US" dirty="0"/>
              <a:t>，表示基于值的平等或不平等。例如</a:t>
            </a:r>
            <a:r>
              <a:rPr lang="en-US" altLang="zh-CN" dirty="0"/>
              <a:t>:        role = webserver</a:t>
            </a:r>
          </a:p>
          <a:p>
            <a:endParaRPr lang="en-US" altLang="zh-CN" dirty="0"/>
          </a:p>
          <a:p>
            <a:r>
              <a:rPr lang="zh-CN" altLang="en-US" dirty="0"/>
              <a:t>这将选择所有具有标签键和值的对象。</a:t>
            </a:r>
          </a:p>
          <a:p>
            <a:r>
              <a:rPr lang="zh-CN" altLang="en-US" dirty="0"/>
              <a:t>标签选择器可以有多个由逗号分隔的需求。例如</a:t>
            </a:r>
            <a:r>
              <a:rPr lang="en-US" altLang="zh-CN" dirty="0"/>
              <a:t>:</a:t>
            </a:r>
          </a:p>
          <a:p>
            <a:endParaRPr lang="en-US" altLang="zh-CN" dirty="0"/>
          </a:p>
          <a:p>
            <a:r>
              <a:rPr lang="en-US" altLang="zh-CN" dirty="0"/>
              <a:t>role = webserver, application != foo</a:t>
            </a:r>
          </a:p>
          <a:p>
            <a:endParaRPr lang="en-US" altLang="zh-CN" dirty="0"/>
          </a:p>
          <a:p>
            <a:r>
              <a:rPr lang="zh-CN" altLang="en-US" dirty="0"/>
              <a:t>基于集合的选择器扩展功能，并允许基于多个值进行选择：</a:t>
            </a:r>
          </a:p>
          <a:p>
            <a:endParaRPr lang="zh-CN" altLang="en-US" dirty="0"/>
          </a:p>
          <a:p>
            <a:r>
              <a:rPr lang="en-US" altLang="zh-CN" dirty="0"/>
              <a:t>role in (webserver, backend)</a:t>
            </a:r>
          </a:p>
        </p:txBody>
      </p:sp>
    </p:spTree>
    <p:extLst>
      <p:ext uri="{BB962C8B-B14F-4D97-AF65-F5344CB8AC3E}">
        <p14:creationId xmlns:p14="http://schemas.microsoft.com/office/powerpoint/2010/main" val="1410124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19270" y="697758"/>
            <a:ext cx="9084366" cy="2277547"/>
          </a:xfrm>
          <a:prstGeom prst="rect">
            <a:avLst/>
          </a:prstGeom>
        </p:spPr>
        <p:txBody>
          <a:bodyPr wrap="square">
            <a:spAutoFit/>
          </a:bodyPr>
          <a:lstStyle/>
          <a:p>
            <a:r>
              <a:rPr lang="zh-CN" altLang="en-US" b="1" dirty="0" smtClean="0"/>
              <a:t>（</a:t>
            </a:r>
            <a:r>
              <a:rPr lang="en-US" altLang="zh-CN" b="1" dirty="0" smtClean="0"/>
              <a:t>9</a:t>
            </a:r>
            <a:r>
              <a:rPr lang="zh-CN" altLang="en-US" b="1" dirty="0" smtClean="0"/>
              <a:t>）</a:t>
            </a:r>
            <a:r>
              <a:rPr lang="en-US" altLang="zh-CN" b="1" dirty="0" smtClean="0"/>
              <a:t>Annotations</a:t>
            </a:r>
            <a:endParaRPr lang="en-US" altLang="zh-CN" b="1" dirty="0"/>
          </a:p>
          <a:p>
            <a:r>
              <a:rPr lang="en-US" altLang="zh-CN" sz="1400" dirty="0"/>
              <a:t>Annotations </a:t>
            </a:r>
            <a:r>
              <a:rPr lang="zh-CN" altLang="en-US" sz="1400" dirty="0"/>
              <a:t>是 </a:t>
            </a:r>
            <a:r>
              <a:rPr lang="en-US" altLang="zh-CN" sz="1400" dirty="0"/>
              <a:t>key/value </a:t>
            </a:r>
            <a:r>
              <a:rPr lang="zh-CN" altLang="en-US" sz="1400" dirty="0"/>
              <a:t>形式附加于对象的注解。不同于 </a:t>
            </a:r>
            <a:r>
              <a:rPr lang="en-US" altLang="zh-CN" sz="1400" dirty="0"/>
              <a:t>Labels </a:t>
            </a:r>
            <a:r>
              <a:rPr lang="zh-CN" altLang="en-US" sz="1400" dirty="0"/>
              <a:t>用于标志和选择对象，</a:t>
            </a:r>
            <a:r>
              <a:rPr lang="en-US" altLang="zh-CN" sz="1400" dirty="0"/>
              <a:t>Annotations </a:t>
            </a:r>
            <a:r>
              <a:rPr lang="zh-CN" altLang="en-US" sz="1400" dirty="0"/>
              <a:t>则是用来记录一些附加信息，用来辅助应用部署、安全策略以及调度策略等。比如 </a:t>
            </a:r>
            <a:r>
              <a:rPr lang="en-US" altLang="zh-CN" sz="1400" dirty="0"/>
              <a:t>deployment </a:t>
            </a:r>
            <a:r>
              <a:rPr lang="zh-CN" altLang="en-US" sz="1400" dirty="0"/>
              <a:t>使用 </a:t>
            </a:r>
            <a:r>
              <a:rPr lang="en-US" altLang="zh-CN" sz="1400" dirty="0"/>
              <a:t>annotations </a:t>
            </a:r>
            <a:r>
              <a:rPr lang="zh-CN" altLang="en-US" sz="1400" dirty="0"/>
              <a:t>来记录 </a:t>
            </a:r>
            <a:r>
              <a:rPr lang="en-US" altLang="zh-CN" sz="1400" dirty="0"/>
              <a:t>rolling update </a:t>
            </a:r>
            <a:r>
              <a:rPr lang="zh-CN" altLang="en-US" sz="1400" dirty="0"/>
              <a:t>的状态。</a:t>
            </a:r>
          </a:p>
          <a:p>
            <a:endParaRPr lang="zh-CN" altLang="en-US" dirty="0"/>
          </a:p>
          <a:p>
            <a:endParaRPr lang="zh-CN" altLang="en-US" dirty="0"/>
          </a:p>
          <a:p>
            <a:r>
              <a:rPr lang="zh-CN" altLang="en-US" b="1" dirty="0" smtClean="0"/>
              <a:t>（</a:t>
            </a:r>
            <a:r>
              <a:rPr lang="en-US" altLang="zh-CN" b="1" dirty="0" smtClean="0"/>
              <a:t>10</a:t>
            </a:r>
            <a:r>
              <a:rPr lang="zh-CN" altLang="en-US" b="1" dirty="0" smtClean="0"/>
              <a:t>）集群</a:t>
            </a:r>
            <a:endParaRPr lang="zh-CN" altLang="en-US" b="1" dirty="0"/>
          </a:p>
          <a:p>
            <a:r>
              <a:rPr lang="zh-CN" altLang="en-US" sz="1400" dirty="0"/>
              <a:t>集群是 </a:t>
            </a:r>
            <a:r>
              <a:rPr lang="en-US" altLang="zh-CN" sz="1400" dirty="0" err="1"/>
              <a:t>kubernetes</a:t>
            </a:r>
            <a:r>
              <a:rPr lang="en-US" altLang="zh-CN" sz="1400" dirty="0"/>
              <a:t> </a:t>
            </a:r>
            <a:r>
              <a:rPr lang="zh-CN" altLang="en-US" sz="1400" dirty="0"/>
              <a:t>用来运行组成系统的各种工作负载的计算、存储和网络资源的集合。注意，您的整个系统可能由多个集群组成。</a:t>
            </a:r>
          </a:p>
        </p:txBody>
      </p:sp>
    </p:spTree>
    <p:extLst>
      <p:ext uri="{BB962C8B-B14F-4D97-AF65-F5344CB8AC3E}">
        <p14:creationId xmlns:p14="http://schemas.microsoft.com/office/powerpoint/2010/main" val="2815141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20317" y="522622"/>
            <a:ext cx="9152282" cy="6186309"/>
          </a:xfrm>
          <a:prstGeom prst="rect">
            <a:avLst/>
          </a:prstGeom>
        </p:spPr>
        <p:txBody>
          <a:bodyPr wrap="square">
            <a:spAutoFit/>
          </a:bodyPr>
          <a:lstStyle/>
          <a:p>
            <a:r>
              <a:rPr lang="en-US" altLang="zh-CN" b="1" dirty="0" smtClean="0"/>
              <a:t>3. </a:t>
            </a:r>
            <a:r>
              <a:rPr lang="zh-CN" altLang="en-US" b="1" dirty="0" smtClean="0"/>
              <a:t>集群部署</a:t>
            </a:r>
            <a:endParaRPr lang="en-US" altLang="zh-CN" b="1" dirty="0" smtClean="0"/>
          </a:p>
          <a:p>
            <a:endParaRPr lang="en-US" altLang="zh-CN" sz="1400" b="1" dirty="0"/>
          </a:p>
          <a:p>
            <a:r>
              <a:rPr lang="zh-CN" altLang="en-US" sz="1400" b="1" dirty="0" smtClean="0"/>
              <a:t>（</a:t>
            </a:r>
            <a:r>
              <a:rPr lang="en-US" altLang="zh-CN" sz="1400" b="1" dirty="0" smtClean="0"/>
              <a:t>1</a:t>
            </a:r>
            <a:r>
              <a:rPr lang="zh-CN" altLang="en-US" sz="1400" b="1" dirty="0" smtClean="0"/>
              <a:t>）初始化系统</a:t>
            </a:r>
            <a:endParaRPr lang="en-US" altLang="zh-CN" sz="1400" b="1" dirty="0" smtClean="0"/>
          </a:p>
          <a:p>
            <a:endParaRPr lang="en-US" altLang="zh-CN" sz="1400" dirty="0"/>
          </a:p>
          <a:p>
            <a:r>
              <a:rPr lang="en-US" altLang="zh-CN" sz="1400" dirty="0"/>
              <a:t># </a:t>
            </a:r>
            <a:r>
              <a:rPr lang="en-US" altLang="zh-CN" sz="1400" dirty="0" err="1"/>
              <a:t>setenforce</a:t>
            </a:r>
            <a:r>
              <a:rPr lang="en-US" altLang="zh-CN" sz="1400" dirty="0"/>
              <a:t> 0</a:t>
            </a:r>
          </a:p>
          <a:p>
            <a:r>
              <a:rPr lang="en-US" altLang="zh-CN" sz="1400" dirty="0"/>
              <a:t># </a:t>
            </a:r>
            <a:r>
              <a:rPr lang="en-US" altLang="zh-CN" sz="1400" dirty="0" err="1"/>
              <a:t>sed</a:t>
            </a:r>
            <a:r>
              <a:rPr lang="en-US" altLang="zh-CN" sz="1400" dirty="0"/>
              <a:t> -</a:t>
            </a:r>
            <a:r>
              <a:rPr lang="en-US" altLang="zh-CN" sz="1400" dirty="0" err="1"/>
              <a:t>i</a:t>
            </a:r>
            <a:r>
              <a:rPr lang="en-US" altLang="zh-CN" sz="1400" dirty="0"/>
              <a:t> "/^SELINUX/s/enforcing/disabled/" /</a:t>
            </a:r>
            <a:r>
              <a:rPr lang="en-US" altLang="zh-CN" sz="1400" dirty="0" err="1"/>
              <a:t>etc</a:t>
            </a:r>
            <a:r>
              <a:rPr lang="en-US" altLang="zh-CN" sz="1400" dirty="0"/>
              <a:t>/</a:t>
            </a:r>
            <a:r>
              <a:rPr lang="en-US" altLang="zh-CN" sz="1400" dirty="0" err="1"/>
              <a:t>selinux</a:t>
            </a:r>
            <a:r>
              <a:rPr lang="en-US" altLang="zh-CN" sz="1400" dirty="0"/>
              <a:t>/</a:t>
            </a:r>
            <a:r>
              <a:rPr lang="en-US" altLang="zh-CN" sz="1400" dirty="0" err="1"/>
              <a:t>config</a:t>
            </a:r>
            <a:endParaRPr lang="en-US" altLang="zh-CN" sz="1400" dirty="0"/>
          </a:p>
          <a:p>
            <a:endParaRPr lang="en-US" altLang="zh-CN" sz="1400" dirty="0"/>
          </a:p>
          <a:p>
            <a:r>
              <a:rPr lang="en-US" altLang="zh-CN" sz="1400" dirty="0"/>
              <a:t># </a:t>
            </a:r>
            <a:r>
              <a:rPr lang="en-US" altLang="zh-CN" sz="1400" dirty="0" err="1"/>
              <a:t>systemctl</a:t>
            </a:r>
            <a:r>
              <a:rPr lang="en-US" altLang="zh-CN" sz="1400" dirty="0"/>
              <a:t> stop </a:t>
            </a:r>
            <a:r>
              <a:rPr lang="en-US" altLang="zh-CN" sz="1400" dirty="0" err="1"/>
              <a:t>firewalld</a:t>
            </a:r>
            <a:r>
              <a:rPr lang="en-US" altLang="zh-CN" sz="1400" dirty="0"/>
              <a:t> &amp;&amp; </a:t>
            </a:r>
            <a:r>
              <a:rPr lang="en-US" altLang="zh-CN" sz="1400" dirty="0" err="1"/>
              <a:t>systemctl</a:t>
            </a:r>
            <a:r>
              <a:rPr lang="en-US" altLang="zh-CN" sz="1400" dirty="0"/>
              <a:t> disable </a:t>
            </a:r>
            <a:r>
              <a:rPr lang="en-US" altLang="zh-CN" sz="1400" dirty="0" err="1"/>
              <a:t>firewalld</a:t>
            </a:r>
            <a:endParaRPr lang="en-US" altLang="zh-CN" sz="1400" dirty="0"/>
          </a:p>
          <a:p>
            <a:endParaRPr lang="en-US" altLang="zh-CN" sz="1400" dirty="0"/>
          </a:p>
          <a:p>
            <a:r>
              <a:rPr lang="en-US" altLang="zh-CN" sz="1400" dirty="0"/>
              <a:t># vi /</a:t>
            </a:r>
            <a:r>
              <a:rPr lang="en-US" altLang="zh-CN" sz="1400" dirty="0" err="1"/>
              <a:t>etc</a:t>
            </a:r>
            <a:r>
              <a:rPr lang="en-US" altLang="zh-CN" sz="1400" dirty="0"/>
              <a:t>/hosts</a:t>
            </a:r>
          </a:p>
          <a:p>
            <a:r>
              <a:rPr lang="en-US" altLang="zh-CN" sz="1400" dirty="0" smtClean="0"/>
              <a:t>192.168.20.171  c720171  c720171.xiodi.cn</a:t>
            </a:r>
          </a:p>
          <a:p>
            <a:r>
              <a:rPr lang="en-US" altLang="zh-CN" sz="1400" dirty="0" smtClean="0"/>
              <a:t>192.168.20.172  c720145  c720172.xiodi.cn</a:t>
            </a:r>
          </a:p>
          <a:p>
            <a:r>
              <a:rPr lang="en-US" altLang="zh-CN" sz="1400" dirty="0" smtClean="0"/>
              <a:t>192.168.20.173  c720146  c720173.xiodi.cn</a:t>
            </a:r>
          </a:p>
          <a:p>
            <a:endParaRPr lang="en-US" altLang="zh-CN" sz="1400" dirty="0" smtClean="0"/>
          </a:p>
          <a:p>
            <a:r>
              <a:rPr lang="en-US" altLang="zh-CN" sz="1400" dirty="0" smtClean="0"/>
              <a:t># </a:t>
            </a:r>
            <a:r>
              <a:rPr lang="en-US" altLang="zh-CN" sz="1400" dirty="0" err="1"/>
              <a:t>scp</a:t>
            </a:r>
            <a:r>
              <a:rPr lang="en-US" altLang="zh-CN" sz="1400" dirty="0"/>
              <a:t> /</a:t>
            </a:r>
            <a:r>
              <a:rPr lang="en-US" altLang="zh-CN" sz="1400" dirty="0" err="1"/>
              <a:t>etc</a:t>
            </a:r>
            <a:r>
              <a:rPr lang="en-US" altLang="zh-CN" sz="1400" dirty="0"/>
              <a:t>/hosts  </a:t>
            </a:r>
            <a:r>
              <a:rPr lang="en-US" altLang="zh-CN" sz="1400" dirty="0" smtClean="0"/>
              <a:t>192.168.20.172:/</a:t>
            </a:r>
            <a:r>
              <a:rPr lang="en-US" altLang="zh-CN" sz="1400" dirty="0" err="1"/>
              <a:t>etc</a:t>
            </a:r>
            <a:r>
              <a:rPr lang="en-US" altLang="zh-CN" sz="1400" dirty="0"/>
              <a:t>/</a:t>
            </a:r>
          </a:p>
          <a:p>
            <a:r>
              <a:rPr lang="en-US" altLang="zh-CN" sz="1400" dirty="0"/>
              <a:t># </a:t>
            </a:r>
            <a:r>
              <a:rPr lang="en-US" altLang="zh-CN" sz="1400" dirty="0" err="1"/>
              <a:t>scp</a:t>
            </a:r>
            <a:r>
              <a:rPr lang="en-US" altLang="zh-CN" sz="1400" dirty="0"/>
              <a:t> /</a:t>
            </a:r>
            <a:r>
              <a:rPr lang="en-US" altLang="zh-CN" sz="1400" dirty="0" err="1"/>
              <a:t>etc</a:t>
            </a:r>
            <a:r>
              <a:rPr lang="en-US" altLang="zh-CN" sz="1400" dirty="0"/>
              <a:t>/hosts  </a:t>
            </a:r>
            <a:r>
              <a:rPr lang="en-US" altLang="zh-CN" sz="1400" dirty="0" smtClean="0"/>
              <a:t>192.168.20.173:/</a:t>
            </a:r>
            <a:r>
              <a:rPr lang="en-US" altLang="zh-CN" sz="1400" dirty="0" err="1"/>
              <a:t>etc</a:t>
            </a:r>
            <a:r>
              <a:rPr lang="en-US" altLang="zh-CN" sz="1400" dirty="0"/>
              <a:t>/</a:t>
            </a:r>
          </a:p>
          <a:p>
            <a:endParaRPr lang="en-US" altLang="zh-CN" sz="1400" dirty="0"/>
          </a:p>
          <a:p>
            <a:r>
              <a:rPr lang="en-US" altLang="zh-CN" sz="1400" dirty="0"/>
              <a:t># vi  /</a:t>
            </a:r>
            <a:r>
              <a:rPr lang="en-US" altLang="zh-CN" sz="1400" dirty="0" err="1"/>
              <a:t>etc</a:t>
            </a:r>
            <a:r>
              <a:rPr lang="en-US" altLang="zh-CN" sz="1400" dirty="0"/>
              <a:t>/</a:t>
            </a:r>
            <a:r>
              <a:rPr lang="en-US" altLang="zh-CN" sz="1400" dirty="0" err="1"/>
              <a:t>yum.repos.d</a:t>
            </a:r>
            <a:r>
              <a:rPr lang="en-US" altLang="zh-CN" sz="1400" dirty="0"/>
              <a:t>/</a:t>
            </a:r>
            <a:r>
              <a:rPr lang="en-US" altLang="zh-CN" sz="1400" dirty="0" err="1"/>
              <a:t>kubernetes.repo</a:t>
            </a:r>
            <a:endParaRPr lang="en-US" altLang="zh-CN" sz="1400" dirty="0"/>
          </a:p>
          <a:p>
            <a:r>
              <a:rPr lang="en-US" altLang="zh-CN" sz="1400" dirty="0"/>
              <a:t>[</a:t>
            </a:r>
            <a:r>
              <a:rPr lang="en-US" altLang="zh-CN" sz="1400" dirty="0" err="1"/>
              <a:t>kubernetes</a:t>
            </a:r>
            <a:r>
              <a:rPr lang="en-US" altLang="zh-CN" sz="1400" dirty="0"/>
              <a:t>]</a:t>
            </a:r>
          </a:p>
          <a:p>
            <a:r>
              <a:rPr lang="en-US" altLang="zh-CN" sz="1400" dirty="0"/>
              <a:t>name=</a:t>
            </a:r>
            <a:r>
              <a:rPr lang="en-US" altLang="zh-CN" sz="1400" dirty="0" err="1"/>
              <a:t>kubernetes</a:t>
            </a:r>
            <a:endParaRPr lang="en-US" altLang="zh-CN" sz="1400" dirty="0"/>
          </a:p>
          <a:p>
            <a:r>
              <a:rPr lang="en-US" altLang="zh-CN" sz="1400" dirty="0" err="1"/>
              <a:t>baseurl</a:t>
            </a:r>
            <a:r>
              <a:rPr lang="en-US" altLang="zh-CN" sz="1400" dirty="0"/>
              <a:t>=https://mirrors.aliyun.com/kubernetes/yum/repos/kubernetes-el7-x86_64</a:t>
            </a:r>
          </a:p>
          <a:p>
            <a:r>
              <a:rPr lang="en-US" altLang="zh-CN" sz="1400" dirty="0"/>
              <a:t>enabled=1</a:t>
            </a:r>
          </a:p>
          <a:p>
            <a:r>
              <a:rPr lang="en-US" altLang="zh-CN" sz="1400" dirty="0" err="1"/>
              <a:t>gpgcheck</a:t>
            </a:r>
            <a:r>
              <a:rPr lang="en-US" altLang="zh-CN" sz="1400" dirty="0"/>
              <a:t>=0</a:t>
            </a:r>
          </a:p>
          <a:p>
            <a:endParaRPr lang="en-US" altLang="zh-CN" sz="1400" dirty="0"/>
          </a:p>
          <a:p>
            <a:r>
              <a:rPr lang="en-US" altLang="zh-CN" sz="1400" dirty="0"/>
              <a:t># </a:t>
            </a:r>
            <a:r>
              <a:rPr lang="en-US" altLang="zh-CN" sz="1400" dirty="0" err="1"/>
              <a:t>wget</a:t>
            </a:r>
            <a:r>
              <a:rPr lang="en-US" altLang="zh-CN" sz="1400" dirty="0"/>
              <a:t>  -O /</a:t>
            </a:r>
            <a:r>
              <a:rPr lang="en-US" altLang="zh-CN" sz="1400" dirty="0" err="1"/>
              <a:t>etc</a:t>
            </a:r>
            <a:r>
              <a:rPr lang="en-US" altLang="zh-CN" sz="1400" dirty="0"/>
              <a:t>/</a:t>
            </a:r>
            <a:r>
              <a:rPr lang="en-US" altLang="zh-CN" sz="1400" dirty="0" err="1"/>
              <a:t>yum.repos.d</a:t>
            </a:r>
            <a:r>
              <a:rPr lang="en-US" altLang="zh-CN" sz="1400" dirty="0"/>
              <a:t>/</a:t>
            </a:r>
            <a:r>
              <a:rPr lang="en-US" altLang="zh-CN" sz="1400" dirty="0" err="1"/>
              <a:t>docker-ce.repo</a:t>
            </a:r>
            <a:r>
              <a:rPr lang="en-US" altLang="zh-CN" sz="1400" dirty="0"/>
              <a:t>   https://mirrors.aliyun.com/docker-ce/linux/centos/docker-ce.repo</a:t>
            </a:r>
          </a:p>
          <a:p>
            <a:endParaRPr lang="en-US" altLang="zh-CN" sz="1400" dirty="0"/>
          </a:p>
          <a:p>
            <a:r>
              <a:rPr lang="en-US" altLang="zh-CN" sz="1400" dirty="0"/>
              <a:t># </a:t>
            </a:r>
            <a:r>
              <a:rPr lang="en-US" altLang="zh-CN" sz="1400" dirty="0" err="1"/>
              <a:t>scp</a:t>
            </a:r>
            <a:r>
              <a:rPr lang="en-US" altLang="zh-CN" sz="1400" dirty="0"/>
              <a:t> /</a:t>
            </a:r>
            <a:r>
              <a:rPr lang="en-US" altLang="zh-CN" sz="1400" dirty="0" err="1"/>
              <a:t>etc</a:t>
            </a:r>
            <a:r>
              <a:rPr lang="en-US" altLang="zh-CN" sz="1400" dirty="0"/>
              <a:t>/</a:t>
            </a:r>
            <a:r>
              <a:rPr lang="en-US" altLang="zh-CN" sz="1400" dirty="0" err="1"/>
              <a:t>yum.repos.d</a:t>
            </a:r>
            <a:r>
              <a:rPr lang="en-US" altLang="zh-CN" sz="1400" dirty="0"/>
              <a:t>/{</a:t>
            </a:r>
            <a:r>
              <a:rPr lang="en-US" altLang="zh-CN" sz="1400" dirty="0" err="1"/>
              <a:t>kubernetes.repo,docker-ce.repo</a:t>
            </a:r>
            <a:r>
              <a:rPr lang="en-US" altLang="zh-CN" sz="1400" dirty="0"/>
              <a:t>} </a:t>
            </a:r>
            <a:r>
              <a:rPr lang="en-US" altLang="zh-CN" sz="1400" dirty="0" smtClean="0"/>
              <a:t>192.168.20.172:/</a:t>
            </a:r>
            <a:r>
              <a:rPr lang="en-US" altLang="zh-CN" sz="1400" dirty="0" err="1"/>
              <a:t>etc</a:t>
            </a:r>
            <a:r>
              <a:rPr lang="en-US" altLang="zh-CN" sz="1400" dirty="0"/>
              <a:t>/</a:t>
            </a:r>
            <a:r>
              <a:rPr lang="en-US" altLang="zh-CN" sz="1400" dirty="0" err="1"/>
              <a:t>yum.repos.d</a:t>
            </a:r>
            <a:r>
              <a:rPr lang="en-US" altLang="zh-CN" sz="1400" dirty="0"/>
              <a:t>/</a:t>
            </a:r>
          </a:p>
          <a:p>
            <a:r>
              <a:rPr lang="en-US" altLang="zh-CN" sz="1400" dirty="0"/>
              <a:t># </a:t>
            </a:r>
            <a:r>
              <a:rPr lang="en-US" altLang="zh-CN" sz="1400" dirty="0" err="1"/>
              <a:t>scp</a:t>
            </a:r>
            <a:r>
              <a:rPr lang="en-US" altLang="zh-CN" sz="1400" dirty="0"/>
              <a:t> /</a:t>
            </a:r>
            <a:r>
              <a:rPr lang="en-US" altLang="zh-CN" sz="1400" dirty="0" err="1"/>
              <a:t>etc</a:t>
            </a:r>
            <a:r>
              <a:rPr lang="en-US" altLang="zh-CN" sz="1400" dirty="0"/>
              <a:t>/</a:t>
            </a:r>
            <a:r>
              <a:rPr lang="en-US" altLang="zh-CN" sz="1400" dirty="0" err="1"/>
              <a:t>yum.repos.d</a:t>
            </a:r>
            <a:r>
              <a:rPr lang="en-US" altLang="zh-CN" sz="1400" dirty="0"/>
              <a:t>/{</a:t>
            </a:r>
            <a:r>
              <a:rPr lang="en-US" altLang="zh-CN" sz="1400" dirty="0" err="1"/>
              <a:t>kubernetes.repo,docker-ce.repo</a:t>
            </a:r>
            <a:r>
              <a:rPr lang="en-US" altLang="zh-CN" sz="1400" dirty="0"/>
              <a:t>} </a:t>
            </a:r>
            <a:r>
              <a:rPr lang="en-US" altLang="zh-CN" sz="1400" dirty="0" smtClean="0"/>
              <a:t>192.168.20.173:/</a:t>
            </a:r>
            <a:r>
              <a:rPr lang="en-US" altLang="zh-CN" sz="1400" dirty="0" err="1"/>
              <a:t>etc</a:t>
            </a:r>
            <a:r>
              <a:rPr lang="en-US" altLang="zh-CN" sz="1400" dirty="0"/>
              <a:t>/</a:t>
            </a:r>
            <a:r>
              <a:rPr lang="en-US" altLang="zh-CN" sz="1400" dirty="0" err="1"/>
              <a:t>yum.repos.d</a:t>
            </a:r>
            <a:r>
              <a:rPr lang="en-US" altLang="zh-CN" sz="1400" dirty="0" smtClean="0"/>
              <a:t>/</a:t>
            </a:r>
            <a:endParaRPr lang="en-US" altLang="zh-CN" sz="1400" dirty="0"/>
          </a:p>
        </p:txBody>
      </p:sp>
    </p:spTree>
    <p:extLst>
      <p:ext uri="{BB962C8B-B14F-4D97-AF65-F5344CB8AC3E}">
        <p14:creationId xmlns:p14="http://schemas.microsoft.com/office/powerpoint/2010/main" val="1948370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50742" y="701213"/>
            <a:ext cx="9341128" cy="2431435"/>
          </a:xfrm>
          <a:prstGeom prst="rect">
            <a:avLst/>
          </a:prstGeom>
        </p:spPr>
        <p:txBody>
          <a:bodyPr wrap="square">
            <a:spAutoFit/>
          </a:bodyPr>
          <a:lstStyle/>
          <a:p>
            <a:r>
              <a:rPr lang="zh-CN" altLang="en-US" b="1" dirty="0" smtClean="0"/>
              <a:t>（</a:t>
            </a:r>
            <a:r>
              <a:rPr lang="en-US" altLang="zh-CN" b="1" dirty="0" smtClean="0"/>
              <a:t>2</a:t>
            </a:r>
            <a:r>
              <a:rPr lang="zh-CN" altLang="en-US" b="1" dirty="0" smtClean="0"/>
              <a:t>）软件安装</a:t>
            </a:r>
            <a:endParaRPr lang="en-US" altLang="zh-CN" b="1" dirty="0" smtClean="0"/>
          </a:p>
          <a:p>
            <a:endParaRPr lang="en-US" altLang="zh-CN" b="1" dirty="0"/>
          </a:p>
          <a:p>
            <a:r>
              <a:rPr lang="en-US" altLang="zh-CN" sz="1400" dirty="0"/>
              <a:t>// yum -y install kubeadm-1.11.2 kubectl-1.11.2 </a:t>
            </a:r>
            <a:r>
              <a:rPr lang="en-US" altLang="zh-CN" sz="1400" dirty="0" smtClean="0"/>
              <a:t>kubelet-1.11.2 </a:t>
            </a:r>
            <a:r>
              <a:rPr lang="en-US" altLang="zh-CN" sz="1400" dirty="0" err="1" smtClean="0"/>
              <a:t>docker-ce</a:t>
            </a:r>
            <a:endParaRPr lang="en-US" altLang="zh-CN" sz="1400" dirty="0"/>
          </a:p>
          <a:p>
            <a:r>
              <a:rPr lang="en-US" altLang="zh-CN" sz="1400" dirty="0"/>
              <a:t># yum -y install </a:t>
            </a:r>
            <a:r>
              <a:rPr lang="en-US" altLang="zh-CN" sz="1400" dirty="0" err="1"/>
              <a:t>docker-ce</a:t>
            </a:r>
            <a:r>
              <a:rPr lang="en-US" altLang="zh-CN" sz="1400" dirty="0"/>
              <a:t> </a:t>
            </a:r>
            <a:r>
              <a:rPr lang="en-US" altLang="zh-CN" sz="1400" dirty="0" err="1"/>
              <a:t>kubeadm</a:t>
            </a:r>
            <a:r>
              <a:rPr lang="en-US" altLang="zh-CN" sz="1400" dirty="0"/>
              <a:t> </a:t>
            </a:r>
            <a:r>
              <a:rPr lang="en-US" altLang="zh-CN" sz="1400" dirty="0" err="1"/>
              <a:t>kubectl</a:t>
            </a:r>
            <a:r>
              <a:rPr lang="en-US" altLang="zh-CN" sz="1400" dirty="0"/>
              <a:t> </a:t>
            </a:r>
            <a:r>
              <a:rPr lang="en-US" altLang="zh-CN" sz="1400" dirty="0" err="1"/>
              <a:t>kubelet</a:t>
            </a:r>
            <a:endParaRPr lang="en-US" altLang="zh-CN" sz="1400" dirty="0"/>
          </a:p>
          <a:p>
            <a:r>
              <a:rPr lang="en-US" altLang="zh-CN" sz="1400" dirty="0"/>
              <a:t># </a:t>
            </a:r>
            <a:r>
              <a:rPr lang="en-US" altLang="zh-CN" sz="1400" dirty="0" err="1"/>
              <a:t>systemctl</a:t>
            </a:r>
            <a:r>
              <a:rPr lang="en-US" altLang="zh-CN" sz="1400" dirty="0"/>
              <a:t> enable </a:t>
            </a:r>
            <a:r>
              <a:rPr lang="en-US" altLang="zh-CN" sz="1400" dirty="0" err="1"/>
              <a:t>docker</a:t>
            </a:r>
            <a:r>
              <a:rPr lang="en-US" altLang="zh-CN" sz="1400" dirty="0"/>
              <a:t> </a:t>
            </a:r>
            <a:r>
              <a:rPr lang="en-US" altLang="zh-CN" sz="1400" dirty="0" err="1"/>
              <a:t>kubelet</a:t>
            </a:r>
            <a:r>
              <a:rPr lang="en-US" altLang="zh-CN" sz="1400" dirty="0"/>
              <a:t> &amp;&amp; </a:t>
            </a:r>
            <a:r>
              <a:rPr lang="en-US" altLang="zh-CN" sz="1400" dirty="0" err="1"/>
              <a:t>systemctl</a:t>
            </a:r>
            <a:r>
              <a:rPr lang="en-US" altLang="zh-CN" sz="1400" dirty="0"/>
              <a:t> start </a:t>
            </a:r>
            <a:r>
              <a:rPr lang="en-US" altLang="zh-CN" sz="1400" dirty="0" err="1" smtClean="0"/>
              <a:t>docker</a:t>
            </a:r>
            <a:r>
              <a:rPr lang="en-US" altLang="zh-CN" sz="1400" dirty="0" smtClean="0"/>
              <a:t>  &amp;&amp; </a:t>
            </a:r>
            <a:r>
              <a:rPr lang="en-US" altLang="zh-CN" sz="1400" dirty="0" err="1" smtClean="0"/>
              <a:t>systemctl</a:t>
            </a:r>
            <a:r>
              <a:rPr lang="en-US" altLang="zh-CN" sz="1400" dirty="0" smtClean="0"/>
              <a:t> status </a:t>
            </a:r>
            <a:r>
              <a:rPr lang="en-US" altLang="zh-CN" sz="1400" dirty="0" err="1" smtClean="0"/>
              <a:t>docker</a:t>
            </a:r>
            <a:endParaRPr lang="en-US" altLang="zh-CN" sz="1400" dirty="0"/>
          </a:p>
          <a:p>
            <a:r>
              <a:rPr lang="en-US" altLang="zh-CN" sz="1400" dirty="0"/>
              <a:t># cat /</a:t>
            </a:r>
            <a:r>
              <a:rPr lang="en-US" altLang="zh-CN" sz="1400" dirty="0" err="1"/>
              <a:t>proc</a:t>
            </a:r>
            <a:r>
              <a:rPr lang="en-US" altLang="zh-CN" sz="1400" dirty="0"/>
              <a:t>/sys/net/bridge/bridge-nf-call-ip6table</a:t>
            </a:r>
          </a:p>
          <a:p>
            <a:r>
              <a:rPr lang="en-US" altLang="zh-CN" sz="1400" dirty="0"/>
              <a:t>1</a:t>
            </a:r>
          </a:p>
          <a:p>
            <a:r>
              <a:rPr lang="en-US" altLang="zh-CN" sz="1400" dirty="0"/>
              <a:t># cat /</a:t>
            </a:r>
            <a:r>
              <a:rPr lang="en-US" altLang="zh-CN" sz="1400" dirty="0" err="1"/>
              <a:t>proc</a:t>
            </a:r>
            <a:r>
              <a:rPr lang="en-US" altLang="zh-CN" sz="1400" dirty="0"/>
              <a:t>/sys/net/bridge/bridge-</a:t>
            </a:r>
            <a:r>
              <a:rPr lang="en-US" altLang="zh-CN" sz="1400" dirty="0" err="1"/>
              <a:t>nf</a:t>
            </a:r>
            <a:r>
              <a:rPr lang="en-US" altLang="zh-CN" sz="1400" dirty="0"/>
              <a:t>-call-</a:t>
            </a:r>
            <a:r>
              <a:rPr lang="en-US" altLang="zh-CN" sz="1400" dirty="0" err="1"/>
              <a:t>iptables</a:t>
            </a:r>
            <a:r>
              <a:rPr lang="en-US" altLang="zh-CN" sz="1400" dirty="0"/>
              <a:t> </a:t>
            </a:r>
          </a:p>
          <a:p>
            <a:r>
              <a:rPr lang="en-US" altLang="zh-CN" sz="1400" dirty="0"/>
              <a:t>1</a:t>
            </a:r>
          </a:p>
          <a:p>
            <a:endParaRPr lang="en-US" altLang="zh-CN" dirty="0"/>
          </a:p>
        </p:txBody>
      </p:sp>
      <p:sp>
        <p:nvSpPr>
          <p:cNvPr id="3" name="矩形 2"/>
          <p:cNvSpPr/>
          <p:nvPr/>
        </p:nvSpPr>
        <p:spPr>
          <a:xfrm>
            <a:off x="150742" y="3306226"/>
            <a:ext cx="8854110" cy="3354765"/>
          </a:xfrm>
          <a:prstGeom prst="rect">
            <a:avLst/>
          </a:prstGeom>
        </p:spPr>
        <p:txBody>
          <a:bodyPr wrap="square">
            <a:spAutoFit/>
          </a:bodyPr>
          <a:lstStyle/>
          <a:p>
            <a:r>
              <a:rPr lang="zh-CN" altLang="en-US" b="1" dirty="0" smtClean="0"/>
              <a:t>（</a:t>
            </a:r>
            <a:r>
              <a:rPr lang="en-US" altLang="zh-CN" b="1" dirty="0"/>
              <a:t>3</a:t>
            </a:r>
            <a:r>
              <a:rPr lang="zh-CN" altLang="en-US" b="1" dirty="0" smtClean="0"/>
              <a:t>）配置加速器和拉取镜像</a:t>
            </a:r>
            <a:endParaRPr lang="en-US" altLang="zh-CN" b="1" dirty="0" smtClean="0"/>
          </a:p>
          <a:p>
            <a:endParaRPr lang="en-US" altLang="zh-CN" b="1" dirty="0"/>
          </a:p>
          <a:p>
            <a:r>
              <a:rPr lang="en-US" altLang="zh-CN" sz="1400" dirty="0"/>
              <a:t># </a:t>
            </a:r>
            <a:r>
              <a:rPr lang="en-US" altLang="zh-CN" sz="1400" dirty="0" err="1"/>
              <a:t>sudo</a:t>
            </a:r>
            <a:r>
              <a:rPr lang="en-US" altLang="zh-CN" sz="1400" dirty="0"/>
              <a:t> </a:t>
            </a:r>
            <a:r>
              <a:rPr lang="en-US" altLang="zh-CN" sz="1400" dirty="0" err="1"/>
              <a:t>mkdir</a:t>
            </a:r>
            <a:r>
              <a:rPr lang="en-US" altLang="zh-CN" sz="1400" dirty="0"/>
              <a:t> -p /</a:t>
            </a:r>
            <a:r>
              <a:rPr lang="en-US" altLang="zh-CN" sz="1400" dirty="0" err="1"/>
              <a:t>etc</a:t>
            </a:r>
            <a:r>
              <a:rPr lang="en-US" altLang="zh-CN" sz="1400" dirty="0"/>
              <a:t>/</a:t>
            </a:r>
            <a:r>
              <a:rPr lang="en-US" altLang="zh-CN" sz="1400" dirty="0" err="1"/>
              <a:t>docker</a:t>
            </a:r>
            <a:endParaRPr lang="en-US" altLang="zh-CN" sz="1400" dirty="0"/>
          </a:p>
          <a:p>
            <a:r>
              <a:rPr lang="en-US" altLang="zh-CN" sz="1400" dirty="0"/>
              <a:t># </a:t>
            </a:r>
            <a:r>
              <a:rPr lang="en-US" altLang="zh-CN" sz="1400" dirty="0" err="1"/>
              <a:t>sudo</a:t>
            </a:r>
            <a:r>
              <a:rPr lang="en-US" altLang="zh-CN" sz="1400" dirty="0"/>
              <a:t> tee /</a:t>
            </a:r>
            <a:r>
              <a:rPr lang="en-US" altLang="zh-CN" sz="1400" dirty="0" err="1"/>
              <a:t>etc</a:t>
            </a:r>
            <a:r>
              <a:rPr lang="en-US" altLang="zh-CN" sz="1400" dirty="0"/>
              <a:t>/</a:t>
            </a:r>
            <a:r>
              <a:rPr lang="en-US" altLang="zh-CN" sz="1400" dirty="0" err="1"/>
              <a:t>docker</a:t>
            </a:r>
            <a:r>
              <a:rPr lang="en-US" altLang="zh-CN" sz="1400" dirty="0"/>
              <a:t>/</a:t>
            </a:r>
            <a:r>
              <a:rPr lang="en-US" altLang="zh-CN" sz="1400" dirty="0" err="1"/>
              <a:t>daemon.json</a:t>
            </a:r>
            <a:r>
              <a:rPr lang="en-US" altLang="zh-CN" sz="1400" dirty="0"/>
              <a:t> &lt;&lt;-'EOF'</a:t>
            </a:r>
          </a:p>
          <a:p>
            <a:r>
              <a:rPr lang="en-US" altLang="zh-CN" sz="1400" dirty="0"/>
              <a:t>{</a:t>
            </a:r>
          </a:p>
          <a:p>
            <a:r>
              <a:rPr lang="en-US" altLang="zh-CN" sz="1400" dirty="0"/>
              <a:t>  "registry-mirrors": ["https://g9ppwtqr.mirror.aliyuncs.com"]</a:t>
            </a:r>
          </a:p>
          <a:p>
            <a:r>
              <a:rPr lang="en-US" altLang="zh-CN" sz="1400" dirty="0"/>
              <a:t>}</a:t>
            </a:r>
          </a:p>
          <a:p>
            <a:r>
              <a:rPr lang="en-US" altLang="zh-CN" sz="1400" dirty="0"/>
              <a:t>EOF</a:t>
            </a:r>
          </a:p>
          <a:p>
            <a:r>
              <a:rPr lang="en-US" altLang="zh-CN" sz="1400" dirty="0"/>
              <a:t># </a:t>
            </a:r>
            <a:r>
              <a:rPr lang="en-US" altLang="zh-CN" sz="1400" dirty="0" err="1"/>
              <a:t>sudo</a:t>
            </a:r>
            <a:r>
              <a:rPr lang="en-US" altLang="zh-CN" sz="1400" dirty="0"/>
              <a:t> </a:t>
            </a:r>
            <a:r>
              <a:rPr lang="en-US" altLang="zh-CN" sz="1400" dirty="0" err="1"/>
              <a:t>systemctl</a:t>
            </a:r>
            <a:r>
              <a:rPr lang="en-US" altLang="zh-CN" sz="1400" dirty="0"/>
              <a:t> daemon-reload &amp;&amp; </a:t>
            </a:r>
            <a:r>
              <a:rPr lang="en-US" altLang="zh-CN" sz="1400" dirty="0" err="1"/>
              <a:t>systemctl</a:t>
            </a:r>
            <a:r>
              <a:rPr lang="en-US" altLang="zh-CN" sz="1400" dirty="0"/>
              <a:t> restart </a:t>
            </a:r>
            <a:r>
              <a:rPr lang="en-US" altLang="zh-CN" sz="1400" dirty="0" err="1"/>
              <a:t>docker</a:t>
            </a:r>
            <a:endParaRPr lang="en-US" altLang="zh-CN" sz="1400" dirty="0"/>
          </a:p>
          <a:p>
            <a:endParaRPr lang="en-US" altLang="zh-CN" sz="1400" dirty="0"/>
          </a:p>
          <a:p>
            <a:r>
              <a:rPr lang="en-US" altLang="zh-CN" sz="1400" dirty="0"/>
              <a:t>// </a:t>
            </a:r>
            <a:r>
              <a:rPr lang="zh-CN" altLang="en-US" sz="1400" dirty="0"/>
              <a:t>先</a:t>
            </a:r>
            <a:r>
              <a:rPr lang="zh-CN" altLang="en-US" sz="1400" dirty="0" smtClean="0"/>
              <a:t>拉取镜像，如果有代理服务器，</a:t>
            </a:r>
            <a:r>
              <a:rPr lang="zh-CN" altLang="en-US" sz="1400" dirty="0"/>
              <a:t>则不需要</a:t>
            </a:r>
          </a:p>
          <a:p>
            <a:endParaRPr lang="en-US" altLang="zh-CN" b="1" dirty="0" smtClean="0"/>
          </a:p>
          <a:p>
            <a:r>
              <a:rPr lang="en-US" altLang="zh-CN" sz="1400" dirty="0" smtClean="0"/>
              <a:t>#curl  </a:t>
            </a:r>
            <a:r>
              <a:rPr lang="en-US" altLang="zh-CN" sz="1400" dirty="0" smtClean="0">
                <a:hlinkClick r:id="rId2"/>
              </a:rPr>
              <a:t>https</a:t>
            </a:r>
            <a:r>
              <a:rPr lang="en-US" altLang="zh-CN" sz="1400" dirty="0">
                <a:hlinkClick r:id="rId2"/>
              </a:rPr>
              <a:t>://</a:t>
            </a:r>
            <a:r>
              <a:rPr lang="en-US" altLang="zh-CN" sz="1400" dirty="0" smtClean="0">
                <a:hlinkClick r:id="rId2"/>
              </a:rPr>
              <a:t>raw.githubusercontent.com/aishangwei/kubernetes/master/scripts/pull_k8s_cluster_img.sh</a:t>
            </a:r>
            <a:r>
              <a:rPr lang="en-US" altLang="zh-CN" sz="1400" dirty="0" smtClean="0"/>
              <a:t> | bash </a:t>
            </a:r>
            <a:endParaRPr lang="en-US" altLang="zh-CN" sz="1400" dirty="0"/>
          </a:p>
          <a:p>
            <a:endParaRPr lang="en-US" altLang="zh-CN" b="1" dirty="0"/>
          </a:p>
        </p:txBody>
      </p:sp>
    </p:spTree>
    <p:extLst>
      <p:ext uri="{BB962C8B-B14F-4D97-AF65-F5344CB8AC3E}">
        <p14:creationId xmlns:p14="http://schemas.microsoft.com/office/powerpoint/2010/main" val="2726770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18660" y="631476"/>
            <a:ext cx="8666922" cy="4401205"/>
          </a:xfrm>
          <a:prstGeom prst="rect">
            <a:avLst/>
          </a:prstGeom>
        </p:spPr>
        <p:txBody>
          <a:bodyPr wrap="square">
            <a:spAutoFit/>
          </a:bodyPr>
          <a:lstStyle/>
          <a:p>
            <a:r>
              <a:rPr lang="en-US" altLang="zh-CN" sz="1400" b="1" dirty="0" smtClean="0">
                <a:solidFill>
                  <a:schemeClr val="tx1">
                    <a:lumMod val="95000"/>
                    <a:lumOff val="5000"/>
                  </a:schemeClr>
                </a:solidFill>
                <a:ea typeface="Microsoft YaHei" panose="020B0503020204020204" pitchFamily="34" charset="-122"/>
              </a:rPr>
              <a:t>(4)  </a:t>
            </a:r>
            <a:r>
              <a:rPr lang="zh-CN" altLang="zh-CN" sz="1400" b="1" dirty="0" smtClean="0">
                <a:solidFill>
                  <a:schemeClr val="tx1">
                    <a:lumMod val="95000"/>
                    <a:lumOff val="5000"/>
                  </a:schemeClr>
                </a:solidFill>
                <a:ea typeface="Microsoft YaHei" panose="020B0503020204020204" pitchFamily="34" charset="-122"/>
              </a:rPr>
              <a:t>集群</a:t>
            </a:r>
            <a:r>
              <a:rPr lang="zh-CN" altLang="zh-CN" sz="1400" b="1" dirty="0">
                <a:solidFill>
                  <a:schemeClr val="tx1">
                    <a:lumMod val="95000"/>
                    <a:lumOff val="5000"/>
                  </a:schemeClr>
                </a:solidFill>
                <a:ea typeface="Microsoft YaHei" panose="020B0503020204020204" pitchFamily="34" charset="-122"/>
              </a:rPr>
              <a:t>配置</a:t>
            </a:r>
            <a:endParaRPr lang="zh-CN" altLang="zh-CN" sz="1400" dirty="0">
              <a:solidFill>
                <a:schemeClr val="tx1">
                  <a:lumMod val="95000"/>
                  <a:lumOff val="5000"/>
                </a:schemeClr>
              </a:solidFill>
              <a:ea typeface="Microsoft YaHei" panose="020B0503020204020204" pitchFamily="34" charset="-122"/>
            </a:endParaRPr>
          </a:p>
          <a:p>
            <a:r>
              <a:rPr lang="zh-CN" altLang="zh-CN" sz="1400" dirty="0">
                <a:ea typeface="Calibri" panose="020F0502020204030204" pitchFamily="34" charset="0"/>
              </a:rPr>
              <a:t> </a:t>
            </a:r>
          </a:p>
          <a:p>
            <a:r>
              <a:rPr lang="en-US" altLang="zh-CN" sz="1400" dirty="0" err="1">
                <a:ea typeface="Microsoft YaHei" panose="020B0503020204020204" pitchFamily="34" charset="-122"/>
              </a:rPr>
              <a:t>Kubeadm</a:t>
            </a:r>
            <a:r>
              <a:rPr lang="en-US" altLang="zh-CN" sz="1400" dirty="0">
                <a:ea typeface="Microsoft YaHei" panose="020B0503020204020204" pitchFamily="34" charset="-122"/>
              </a:rPr>
              <a:t>   </a:t>
            </a:r>
            <a:r>
              <a:rPr lang="zh-CN" altLang="zh-CN" sz="1400" dirty="0">
                <a:ea typeface="Microsoft YaHei" panose="020B0503020204020204" pitchFamily="34" charset="-122"/>
                <a:hlinkClick r:id="rId2"/>
              </a:rPr>
              <a:t>https://github.com/kubernetes/kubeadm/blob/master/docs/design/design_v1.10.md</a:t>
            </a:r>
            <a:endParaRPr lang="zh-CN" altLang="zh-CN" sz="1400" dirty="0">
              <a:ea typeface="Microsoft YaHei" panose="020B0503020204020204" pitchFamily="34" charset="-122"/>
            </a:endParaRPr>
          </a:p>
          <a:p>
            <a:r>
              <a:rPr lang="zh-CN" altLang="zh-CN" sz="1400" dirty="0">
                <a:ea typeface="Calibri" panose="020F0502020204030204" pitchFamily="34" charset="0"/>
              </a:rPr>
              <a:t> </a:t>
            </a:r>
          </a:p>
          <a:p>
            <a:r>
              <a:rPr lang="zh-CN" altLang="zh-CN" sz="1400" dirty="0">
                <a:ea typeface="Calibri" panose="020F0502020204030204" pitchFamily="34" charset="0"/>
              </a:rPr>
              <a:t>//-------------------------- master</a:t>
            </a:r>
            <a:r>
              <a:rPr lang="zh-CN" altLang="zh-CN" sz="1400" dirty="0">
                <a:ea typeface="Microsoft YaHei" panose="020B0503020204020204" pitchFamily="34" charset="-122"/>
              </a:rPr>
              <a:t>节点</a:t>
            </a:r>
            <a:endParaRPr lang="zh-CN" altLang="zh-CN" sz="1400" dirty="0">
              <a:ea typeface="Calibri" panose="020F0502020204030204" pitchFamily="34" charset="0"/>
            </a:endParaRPr>
          </a:p>
          <a:p>
            <a:r>
              <a:rPr lang="zh-CN" altLang="zh-CN" sz="1400" dirty="0">
                <a:ea typeface="Calibri" panose="020F0502020204030204" pitchFamily="34" charset="0"/>
              </a:rPr>
              <a:t># kubeadm init --help</a:t>
            </a:r>
          </a:p>
          <a:p>
            <a:r>
              <a:rPr lang="zh-CN" altLang="zh-CN" sz="1400" dirty="0">
                <a:ea typeface="Calibri" panose="020F0502020204030204" pitchFamily="34" charset="0"/>
              </a:rPr>
              <a:t> </a:t>
            </a:r>
          </a:p>
          <a:p>
            <a:r>
              <a:rPr lang="zh-CN" altLang="zh-CN" sz="1400" dirty="0">
                <a:ea typeface="Calibri" panose="020F0502020204030204" pitchFamily="34" charset="0"/>
              </a:rPr>
              <a:t> </a:t>
            </a:r>
          </a:p>
          <a:p>
            <a:r>
              <a:rPr lang="zh-CN" altLang="zh-CN" sz="1400" b="1" dirty="0" smtClean="0">
                <a:solidFill>
                  <a:srgbClr val="FF0000"/>
                </a:solidFill>
                <a:ea typeface="Microsoft YaHei" panose="020B0503020204020204" pitchFamily="34" charset="-122"/>
              </a:rPr>
              <a:t>交换</a:t>
            </a:r>
            <a:r>
              <a:rPr lang="zh-CN" altLang="zh-CN" sz="1400" b="1" dirty="0">
                <a:solidFill>
                  <a:srgbClr val="FF0000"/>
                </a:solidFill>
                <a:ea typeface="Microsoft YaHei" panose="020B0503020204020204" pitchFamily="34" charset="-122"/>
              </a:rPr>
              <a:t>分区设置（所有节点）</a:t>
            </a:r>
            <a:endParaRPr lang="zh-CN" altLang="zh-CN" sz="1400" dirty="0">
              <a:solidFill>
                <a:srgbClr val="FF0000"/>
              </a:solidFill>
              <a:ea typeface="Calibri" panose="020F0502020204030204" pitchFamily="34" charset="0"/>
            </a:endParaRPr>
          </a:p>
          <a:p>
            <a:r>
              <a:rPr lang="zh-CN" altLang="zh-CN" sz="1400" dirty="0">
                <a:ea typeface="Calibri" panose="020F0502020204030204" pitchFamily="34" charset="0"/>
              </a:rPr>
              <a:t> </a:t>
            </a:r>
          </a:p>
          <a:p>
            <a:r>
              <a:rPr lang="zh-CN" altLang="zh-CN" sz="1400" dirty="0">
                <a:ea typeface="Calibri" panose="020F0502020204030204" pitchFamily="34" charset="0"/>
              </a:rPr>
              <a:t>//</a:t>
            </a:r>
            <a:r>
              <a:rPr lang="zh-CN" altLang="zh-CN" sz="1400" dirty="0">
                <a:ea typeface="Microsoft YaHei" panose="020B0503020204020204" pitchFamily="34" charset="-122"/>
              </a:rPr>
              <a:t>方法一</a:t>
            </a:r>
            <a:endParaRPr lang="zh-CN" altLang="zh-CN" sz="1400" dirty="0">
              <a:ea typeface="Calibri" panose="020F0502020204030204" pitchFamily="34" charset="0"/>
            </a:endParaRPr>
          </a:p>
          <a:p>
            <a:r>
              <a:rPr lang="zh-CN" altLang="zh-CN" sz="1400" dirty="0">
                <a:ea typeface="Calibri" panose="020F0502020204030204" pitchFamily="34" charset="0"/>
              </a:rPr>
              <a:t># vi /etc/sysconfig/kubelet</a:t>
            </a:r>
          </a:p>
          <a:p>
            <a:r>
              <a:rPr lang="zh-CN" altLang="zh-CN" sz="1400" dirty="0">
                <a:ea typeface="Calibri" panose="020F0502020204030204" pitchFamily="34" charset="0"/>
              </a:rPr>
              <a:t>KUBELET_EXTRA_ARGS="--fail-swap-on=false"</a:t>
            </a:r>
          </a:p>
          <a:p>
            <a:r>
              <a:rPr lang="en-US" altLang="zh-CN" sz="1400" dirty="0">
                <a:ea typeface="Calibri" panose="020F0502020204030204" pitchFamily="34" charset="0"/>
              </a:rPr>
              <a:t># </a:t>
            </a:r>
            <a:r>
              <a:rPr lang="en-US" altLang="zh-CN" sz="1400" dirty="0" err="1">
                <a:ea typeface="Calibri" panose="020F0502020204030204" pitchFamily="34" charset="0"/>
              </a:rPr>
              <a:t>scp</a:t>
            </a:r>
            <a:r>
              <a:rPr lang="en-US" altLang="zh-CN" sz="1400" dirty="0">
                <a:ea typeface="Calibri" panose="020F0502020204030204" pitchFamily="34" charset="0"/>
              </a:rPr>
              <a:t> /</a:t>
            </a:r>
            <a:r>
              <a:rPr lang="en-US" altLang="zh-CN" sz="1400" dirty="0" err="1">
                <a:ea typeface="Calibri" panose="020F0502020204030204" pitchFamily="34" charset="0"/>
              </a:rPr>
              <a:t>etc</a:t>
            </a:r>
            <a:r>
              <a:rPr lang="en-US" altLang="zh-CN" sz="1400" dirty="0">
                <a:ea typeface="Calibri" panose="020F0502020204030204" pitchFamily="34" charset="0"/>
              </a:rPr>
              <a:t>/</a:t>
            </a:r>
            <a:r>
              <a:rPr lang="en-US" altLang="zh-CN" sz="1400" dirty="0" err="1">
                <a:ea typeface="Calibri" panose="020F0502020204030204" pitchFamily="34" charset="0"/>
              </a:rPr>
              <a:t>sysconfig</a:t>
            </a:r>
            <a:r>
              <a:rPr lang="en-US" altLang="zh-CN" sz="1400" dirty="0">
                <a:ea typeface="Calibri" panose="020F0502020204030204" pitchFamily="34" charset="0"/>
              </a:rPr>
              <a:t>/</a:t>
            </a:r>
            <a:r>
              <a:rPr lang="en-US" altLang="zh-CN" sz="1400" dirty="0" err="1">
                <a:ea typeface="Calibri" panose="020F0502020204030204" pitchFamily="34" charset="0"/>
              </a:rPr>
              <a:t>kubelet</a:t>
            </a:r>
            <a:r>
              <a:rPr lang="en-US" altLang="zh-CN" sz="1400" dirty="0">
                <a:ea typeface="Calibri" panose="020F0502020204030204" pitchFamily="34" charset="0"/>
              </a:rPr>
              <a:t>   192.168.20.145:/</a:t>
            </a:r>
            <a:r>
              <a:rPr lang="en-US" altLang="zh-CN" sz="1400" dirty="0" err="1">
                <a:ea typeface="Calibri" panose="020F0502020204030204" pitchFamily="34" charset="0"/>
              </a:rPr>
              <a:t>etc</a:t>
            </a:r>
            <a:r>
              <a:rPr lang="en-US" altLang="zh-CN" sz="1400" dirty="0">
                <a:ea typeface="Calibri" panose="020F0502020204030204" pitchFamily="34" charset="0"/>
              </a:rPr>
              <a:t>/</a:t>
            </a:r>
            <a:r>
              <a:rPr lang="en-US" altLang="zh-CN" sz="1400" dirty="0" err="1">
                <a:ea typeface="Calibri" panose="020F0502020204030204" pitchFamily="34" charset="0"/>
              </a:rPr>
              <a:t>sysconfig</a:t>
            </a:r>
            <a:r>
              <a:rPr lang="en-US" altLang="zh-CN" sz="1400" dirty="0">
                <a:ea typeface="Calibri" panose="020F0502020204030204" pitchFamily="34" charset="0"/>
              </a:rPr>
              <a:t>/</a:t>
            </a:r>
            <a:r>
              <a:rPr lang="en-US" altLang="zh-CN" sz="1400" dirty="0" err="1">
                <a:ea typeface="Calibri" panose="020F0502020204030204" pitchFamily="34" charset="0"/>
              </a:rPr>
              <a:t>kubelet</a:t>
            </a:r>
            <a:endParaRPr lang="en-US" altLang="zh-CN" sz="1400" dirty="0">
              <a:ea typeface="Calibri" panose="020F0502020204030204" pitchFamily="34" charset="0"/>
            </a:endParaRPr>
          </a:p>
          <a:p>
            <a:r>
              <a:rPr lang="en-US" altLang="zh-CN" sz="1400" dirty="0">
                <a:ea typeface="Calibri" panose="020F0502020204030204" pitchFamily="34" charset="0"/>
              </a:rPr>
              <a:t># </a:t>
            </a:r>
            <a:r>
              <a:rPr lang="en-US" altLang="zh-CN" sz="1400" dirty="0" err="1">
                <a:ea typeface="Calibri" panose="020F0502020204030204" pitchFamily="34" charset="0"/>
              </a:rPr>
              <a:t>scp</a:t>
            </a:r>
            <a:r>
              <a:rPr lang="en-US" altLang="zh-CN" sz="1400" dirty="0">
                <a:ea typeface="Calibri" panose="020F0502020204030204" pitchFamily="34" charset="0"/>
              </a:rPr>
              <a:t> /</a:t>
            </a:r>
            <a:r>
              <a:rPr lang="en-US" altLang="zh-CN" sz="1400" dirty="0" err="1">
                <a:ea typeface="Calibri" panose="020F0502020204030204" pitchFamily="34" charset="0"/>
              </a:rPr>
              <a:t>etc</a:t>
            </a:r>
            <a:r>
              <a:rPr lang="en-US" altLang="zh-CN" sz="1400" dirty="0">
                <a:ea typeface="Calibri" panose="020F0502020204030204" pitchFamily="34" charset="0"/>
              </a:rPr>
              <a:t>/</a:t>
            </a:r>
            <a:r>
              <a:rPr lang="en-US" altLang="zh-CN" sz="1400" dirty="0" err="1">
                <a:ea typeface="Calibri" panose="020F0502020204030204" pitchFamily="34" charset="0"/>
              </a:rPr>
              <a:t>sysconfig</a:t>
            </a:r>
            <a:r>
              <a:rPr lang="en-US" altLang="zh-CN" sz="1400" dirty="0">
                <a:ea typeface="Calibri" panose="020F0502020204030204" pitchFamily="34" charset="0"/>
              </a:rPr>
              <a:t>/</a:t>
            </a:r>
            <a:r>
              <a:rPr lang="en-US" altLang="zh-CN" sz="1400" dirty="0" err="1">
                <a:ea typeface="Calibri" panose="020F0502020204030204" pitchFamily="34" charset="0"/>
              </a:rPr>
              <a:t>kubelet</a:t>
            </a:r>
            <a:r>
              <a:rPr lang="en-US" altLang="zh-CN" sz="1400" dirty="0">
                <a:ea typeface="Calibri" panose="020F0502020204030204" pitchFamily="34" charset="0"/>
              </a:rPr>
              <a:t>   192.168.20.146:/</a:t>
            </a:r>
            <a:r>
              <a:rPr lang="en-US" altLang="zh-CN" sz="1400" dirty="0" err="1">
                <a:ea typeface="Calibri" panose="020F0502020204030204" pitchFamily="34" charset="0"/>
              </a:rPr>
              <a:t>etc</a:t>
            </a:r>
            <a:r>
              <a:rPr lang="en-US" altLang="zh-CN" sz="1400" dirty="0">
                <a:ea typeface="Calibri" panose="020F0502020204030204" pitchFamily="34" charset="0"/>
              </a:rPr>
              <a:t>/</a:t>
            </a:r>
            <a:r>
              <a:rPr lang="en-US" altLang="zh-CN" sz="1400" dirty="0" err="1">
                <a:ea typeface="Calibri" panose="020F0502020204030204" pitchFamily="34" charset="0"/>
              </a:rPr>
              <a:t>sysconfig</a:t>
            </a:r>
            <a:r>
              <a:rPr lang="en-US" altLang="zh-CN" sz="1400" dirty="0">
                <a:ea typeface="Calibri" panose="020F0502020204030204" pitchFamily="34" charset="0"/>
              </a:rPr>
              <a:t>/</a:t>
            </a:r>
            <a:r>
              <a:rPr lang="en-US" altLang="zh-CN" sz="1400" dirty="0" err="1">
                <a:ea typeface="Calibri" panose="020F0502020204030204" pitchFamily="34" charset="0"/>
              </a:rPr>
              <a:t>kubelet</a:t>
            </a:r>
            <a:endParaRPr lang="en-US" altLang="zh-CN" sz="1400" dirty="0">
              <a:ea typeface="Calibri" panose="020F0502020204030204" pitchFamily="34" charset="0"/>
            </a:endParaRPr>
          </a:p>
          <a:p>
            <a:r>
              <a:rPr lang="zh-CN" altLang="zh-CN" sz="1400" dirty="0">
                <a:ea typeface="Calibri" panose="020F0502020204030204" pitchFamily="34" charset="0"/>
              </a:rPr>
              <a:t> </a:t>
            </a:r>
          </a:p>
          <a:p>
            <a:r>
              <a:rPr lang="zh-CN" altLang="zh-CN" sz="1400" dirty="0">
                <a:ea typeface="Calibri" panose="020F0502020204030204" pitchFamily="34" charset="0"/>
              </a:rPr>
              <a:t>//</a:t>
            </a:r>
            <a:r>
              <a:rPr lang="zh-CN" altLang="zh-CN" sz="1400" dirty="0">
                <a:ea typeface="Microsoft YaHei" panose="020B0503020204020204" pitchFamily="34" charset="-122"/>
              </a:rPr>
              <a:t>方法二</a:t>
            </a:r>
            <a:endParaRPr lang="zh-CN" altLang="zh-CN" sz="1400" dirty="0">
              <a:ea typeface="Calibri" panose="020F0502020204030204" pitchFamily="34" charset="0"/>
            </a:endParaRPr>
          </a:p>
          <a:p>
            <a:r>
              <a:rPr lang="zh-CN" altLang="zh-CN" sz="1400" dirty="0">
                <a:ea typeface="Calibri" panose="020F0502020204030204" pitchFamily="34" charset="0"/>
              </a:rPr>
              <a:t># swapoff -a</a:t>
            </a:r>
          </a:p>
          <a:p>
            <a:r>
              <a:rPr lang="zh-CN" altLang="zh-CN" sz="1400" dirty="0">
                <a:ea typeface="Calibri" panose="020F0502020204030204" pitchFamily="34" charset="0"/>
              </a:rPr>
              <a:t># vi /etc/fstab         // </a:t>
            </a:r>
            <a:r>
              <a:rPr lang="zh-CN" altLang="zh-CN" sz="1400" dirty="0">
                <a:ea typeface="Microsoft YaHei" panose="020B0503020204020204" pitchFamily="34" charset="-122"/>
              </a:rPr>
              <a:t>永久禁用</a:t>
            </a:r>
            <a:r>
              <a:rPr lang="en-US" altLang="zh-CN" sz="1400" dirty="0">
                <a:ea typeface="Calibri" panose="020F0502020204030204" pitchFamily="34" charset="0"/>
              </a:rPr>
              <a:t> swap</a:t>
            </a:r>
            <a:endParaRPr lang="zh-CN" altLang="zh-CN" sz="1400" dirty="0">
              <a:ea typeface="Calibri" panose="020F0502020204030204" pitchFamily="34" charset="0"/>
            </a:endParaRPr>
          </a:p>
          <a:p>
            <a:r>
              <a:rPr lang="zh-CN" altLang="zh-CN" sz="1400" dirty="0">
                <a:ea typeface="Calibri" panose="020F0502020204030204" pitchFamily="34" charset="0"/>
              </a:rPr>
              <a:t>#/dev/mapper/centos-swap ....</a:t>
            </a:r>
          </a:p>
        </p:txBody>
      </p:sp>
    </p:spTree>
    <p:extLst>
      <p:ext uri="{BB962C8B-B14F-4D97-AF65-F5344CB8AC3E}">
        <p14:creationId xmlns:p14="http://schemas.microsoft.com/office/powerpoint/2010/main" val="14313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16959" y="15617"/>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3" name="矩形 2"/>
          <p:cNvSpPr/>
          <p:nvPr/>
        </p:nvSpPr>
        <p:spPr>
          <a:xfrm>
            <a:off x="320040" y="982177"/>
            <a:ext cx="9235440" cy="2246769"/>
          </a:xfrm>
          <a:prstGeom prst="rect">
            <a:avLst/>
          </a:prstGeom>
        </p:spPr>
        <p:txBody>
          <a:bodyPr wrap="square">
            <a:spAutoFit/>
          </a:bodyPr>
          <a:lstStyle/>
          <a:p>
            <a:r>
              <a:rPr lang="en-US" altLang="zh-CN" b="1" dirty="0" smtClean="0">
                <a:solidFill>
                  <a:srgbClr val="333333"/>
                </a:solidFill>
                <a:ea typeface="Microsoft YaHei" panose="020B0503020204020204" pitchFamily="34" charset="-122"/>
              </a:rPr>
              <a:t>1.1 Kubernetes </a:t>
            </a:r>
            <a:r>
              <a:rPr lang="zh-CN" altLang="en-US" b="1" dirty="0" smtClean="0">
                <a:solidFill>
                  <a:srgbClr val="333333"/>
                </a:solidFill>
                <a:ea typeface="Microsoft YaHei" panose="020B0503020204020204" pitchFamily="34" charset="-122"/>
              </a:rPr>
              <a:t>架构</a:t>
            </a:r>
            <a:endParaRPr lang="en-US" altLang="zh-CN" b="1" dirty="0" smtClean="0">
              <a:solidFill>
                <a:srgbClr val="333333"/>
              </a:solidFill>
              <a:ea typeface="Microsoft YaHei" panose="020B0503020204020204" pitchFamily="34" charset="-122"/>
            </a:endParaRPr>
          </a:p>
          <a:p>
            <a:endParaRPr lang="en-US" altLang="zh-CN" sz="2400" b="1" dirty="0" smtClean="0">
              <a:solidFill>
                <a:srgbClr val="333333"/>
              </a:solidFill>
              <a:ea typeface="Microsoft YaHei" panose="020B0503020204020204" pitchFamily="34" charset="-122"/>
            </a:endParaRPr>
          </a:p>
          <a:p>
            <a:r>
              <a:rPr lang="zh-CN" altLang="zh-CN" sz="1400" dirty="0" smtClean="0">
                <a:solidFill>
                  <a:srgbClr val="333333"/>
                </a:solidFill>
                <a:ea typeface="Microsoft YaHei" panose="020B0503020204020204" pitchFamily="34" charset="-122"/>
              </a:rPr>
              <a:t>Kubernetes </a:t>
            </a:r>
            <a:r>
              <a:rPr lang="zh-CN" altLang="zh-CN" sz="1400" dirty="0">
                <a:solidFill>
                  <a:srgbClr val="333333"/>
                </a:solidFill>
                <a:ea typeface="Microsoft YaHei" panose="020B0503020204020204" pitchFamily="34" charset="-122"/>
              </a:rPr>
              <a:t>最初源于谷歌内部的 Borg，提供了面向应用的容器集群部署和管理系统。Kubernetes 的目标旨在消除编排物理 / 虚拟计算，网络和存储基础设施的负担，并使应用程序运营商和开发人员完全将重点放在以容器为中心的原语上进行自助运营。Kubernetes 也提供稳定、兼容的基础（平台），用于构建定制化的 workflows 和更高级的自动化任务。 Kubernetes 具备完善的集群管理能力，包括多层次的安全防护和准入机制、多租户应用支撑能力、透明的服务注册和服务发现机制、内建负载均衡器、故障发现和自我修复能力、服务滚动升级和在线扩容、可扩展的资源自动调度机制、多粒度的资源配额管理能力。 Kubernetes 还提供完善的管理工具，涵盖开发、部署测试、运维监控等各个环节。</a:t>
            </a:r>
          </a:p>
        </p:txBody>
      </p:sp>
      <p:sp>
        <p:nvSpPr>
          <p:cNvPr id="4" name="矩形 3"/>
          <p:cNvSpPr/>
          <p:nvPr/>
        </p:nvSpPr>
        <p:spPr>
          <a:xfrm>
            <a:off x="320040" y="4050114"/>
            <a:ext cx="8833104" cy="1754326"/>
          </a:xfrm>
          <a:prstGeom prst="rect">
            <a:avLst/>
          </a:prstGeom>
        </p:spPr>
        <p:txBody>
          <a:bodyPr wrap="square">
            <a:spAutoFit/>
          </a:bodyPr>
          <a:lstStyle/>
          <a:p>
            <a:r>
              <a:rPr lang="en-US" altLang="zh-CN" b="1" dirty="0" smtClean="0"/>
              <a:t>1.2  Borg </a:t>
            </a:r>
            <a:r>
              <a:rPr lang="zh-CN" altLang="en-US" b="1" dirty="0" smtClean="0"/>
              <a:t>简介</a:t>
            </a:r>
            <a:endParaRPr lang="en-US" altLang="zh-CN" b="1" dirty="0" smtClean="0"/>
          </a:p>
          <a:p>
            <a:endParaRPr lang="en-US" altLang="zh-CN" dirty="0" smtClean="0"/>
          </a:p>
          <a:p>
            <a:r>
              <a:rPr lang="en-US" altLang="zh-CN" dirty="0" smtClean="0"/>
              <a:t>Borg </a:t>
            </a:r>
            <a:r>
              <a:rPr lang="zh-CN" altLang="en-US" dirty="0"/>
              <a:t>是谷歌内部的大规模集群管理系统，负责对谷歌内部很多核心服务的调度和管理。</a:t>
            </a:r>
            <a:r>
              <a:rPr lang="en-US" altLang="zh-CN" dirty="0"/>
              <a:t>Borg </a:t>
            </a:r>
            <a:r>
              <a:rPr lang="zh-CN" altLang="en-US" dirty="0"/>
              <a:t>的目的是让用户能够不必操心资源管理的问题，让他们专注于自己的核心业务，并且做到跨多个数据中心的资源利用率最大化。</a:t>
            </a:r>
          </a:p>
          <a:p>
            <a:r>
              <a:rPr lang="en-US" altLang="zh-CN" dirty="0"/>
              <a:t>Borg </a:t>
            </a:r>
            <a:r>
              <a:rPr lang="zh-CN" altLang="en-US" dirty="0"/>
              <a:t>主要由 </a:t>
            </a:r>
            <a:r>
              <a:rPr lang="en-US" altLang="zh-CN" dirty="0" err="1"/>
              <a:t>BorgMaster</a:t>
            </a:r>
            <a:r>
              <a:rPr lang="zh-CN" altLang="en-US" dirty="0"/>
              <a:t>、</a:t>
            </a:r>
            <a:r>
              <a:rPr lang="en-US" altLang="zh-CN" dirty="0" err="1"/>
              <a:t>Borglet</a:t>
            </a:r>
            <a:r>
              <a:rPr lang="zh-CN" altLang="en-US" dirty="0"/>
              <a:t>、</a:t>
            </a:r>
            <a:r>
              <a:rPr lang="en-US" altLang="zh-CN" dirty="0" err="1"/>
              <a:t>borgcfg</a:t>
            </a:r>
            <a:r>
              <a:rPr lang="en-US" altLang="zh-CN" dirty="0"/>
              <a:t> </a:t>
            </a:r>
            <a:r>
              <a:rPr lang="zh-CN" altLang="en-US" dirty="0"/>
              <a:t>和 </a:t>
            </a:r>
            <a:r>
              <a:rPr lang="en-US" altLang="zh-CN" dirty="0"/>
              <a:t>Scheduler </a:t>
            </a:r>
            <a:r>
              <a:rPr lang="zh-CN" altLang="en-US" dirty="0"/>
              <a:t>组成，如下图所示</a:t>
            </a:r>
          </a:p>
        </p:txBody>
      </p:sp>
    </p:spTree>
    <p:extLst>
      <p:ext uri="{BB962C8B-B14F-4D97-AF65-F5344CB8AC3E}">
        <p14:creationId xmlns:p14="http://schemas.microsoft.com/office/powerpoint/2010/main" val="2711048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50135" y="671396"/>
            <a:ext cx="9321248" cy="5324535"/>
          </a:xfrm>
          <a:prstGeom prst="rect">
            <a:avLst/>
          </a:prstGeom>
        </p:spPr>
        <p:txBody>
          <a:bodyPr wrap="square">
            <a:spAutoFit/>
          </a:bodyPr>
          <a:lstStyle/>
          <a:p>
            <a:r>
              <a:rPr lang="en-US" altLang="zh-CN" b="1" dirty="0" smtClean="0">
                <a:solidFill>
                  <a:schemeClr val="tx1">
                    <a:lumMod val="95000"/>
                    <a:lumOff val="5000"/>
                  </a:schemeClr>
                </a:solidFill>
                <a:ea typeface="Microsoft YaHei" panose="020B0503020204020204" pitchFamily="34" charset="-122"/>
              </a:rPr>
              <a:t>(5) </a:t>
            </a:r>
            <a:r>
              <a:rPr lang="zh-CN" altLang="en-US" b="1" dirty="0" smtClean="0">
                <a:solidFill>
                  <a:schemeClr val="tx1">
                    <a:lumMod val="95000"/>
                    <a:lumOff val="5000"/>
                  </a:schemeClr>
                </a:solidFill>
                <a:ea typeface="Microsoft YaHei" panose="020B0503020204020204" pitchFamily="34" charset="-122"/>
              </a:rPr>
              <a:t>安装 </a:t>
            </a:r>
            <a:r>
              <a:rPr lang="en-US" altLang="zh-CN" b="1" dirty="0" smtClean="0">
                <a:solidFill>
                  <a:schemeClr val="tx1">
                    <a:lumMod val="95000"/>
                    <a:lumOff val="5000"/>
                  </a:schemeClr>
                </a:solidFill>
                <a:ea typeface="Microsoft YaHei" panose="020B0503020204020204" pitchFamily="34" charset="-122"/>
              </a:rPr>
              <a:t>Master</a:t>
            </a:r>
            <a:r>
              <a:rPr lang="zh-CN" altLang="zh-CN" dirty="0">
                <a:ea typeface="Calibri" panose="020F0502020204030204" pitchFamily="34" charset="0"/>
              </a:rPr>
              <a:t> </a:t>
            </a:r>
          </a:p>
          <a:p>
            <a:endParaRPr lang="en-US" altLang="zh-CN" dirty="0" smtClean="0">
              <a:ea typeface="Microsoft YaHei" panose="020B0503020204020204" pitchFamily="34" charset="-122"/>
            </a:endParaRPr>
          </a:p>
          <a:p>
            <a:r>
              <a:rPr lang="en-US" altLang="zh-CN" sz="1400" dirty="0">
                <a:ea typeface="Microsoft YaHei" panose="020B0503020204020204" pitchFamily="34" charset="-122"/>
              </a:rPr>
              <a:t>// </a:t>
            </a:r>
            <a:r>
              <a:rPr lang="zh-CN" altLang="en-US" sz="1400" dirty="0">
                <a:ea typeface="Microsoft YaHei" panose="020B0503020204020204" pitchFamily="34" charset="-122"/>
              </a:rPr>
              <a:t>默认的</a:t>
            </a:r>
            <a:r>
              <a:rPr lang="en-US" altLang="zh-CN" sz="1400" dirty="0" err="1">
                <a:ea typeface="Microsoft YaHei" panose="020B0503020204020204" pitchFamily="34" charset="-122"/>
              </a:rPr>
              <a:t>dns</a:t>
            </a:r>
            <a:r>
              <a:rPr lang="zh-CN" altLang="en-US" sz="1400" dirty="0">
                <a:ea typeface="Microsoft YaHei" panose="020B0503020204020204" pitchFamily="34" charset="-122"/>
              </a:rPr>
              <a:t>地址为</a:t>
            </a:r>
            <a:r>
              <a:rPr lang="en-US" altLang="zh-CN" sz="1400" dirty="0">
                <a:ea typeface="Microsoft YaHei" panose="020B0503020204020204" pitchFamily="34" charset="-122"/>
              </a:rPr>
              <a:t>10.96.0.10 </a:t>
            </a:r>
            <a:r>
              <a:rPr lang="zh-CN" altLang="en-US" sz="1400" dirty="0">
                <a:ea typeface="Microsoft YaHei" panose="020B0503020204020204" pitchFamily="34" charset="-122"/>
              </a:rPr>
              <a:t>，修改 </a:t>
            </a:r>
            <a:r>
              <a:rPr lang="en-US" altLang="zh-CN" sz="1400" dirty="0">
                <a:ea typeface="Microsoft YaHei" panose="020B0503020204020204" pitchFamily="34" charset="-122"/>
              </a:rPr>
              <a:t>service- </a:t>
            </a:r>
            <a:r>
              <a:rPr lang="en-US" altLang="zh-CN" sz="1400" dirty="0" err="1">
                <a:ea typeface="Microsoft YaHei" panose="020B0503020204020204" pitchFamily="34" charset="-122"/>
              </a:rPr>
              <a:t>cidr</a:t>
            </a:r>
            <a:r>
              <a:rPr lang="zh-CN" altLang="en-US" sz="1400" dirty="0">
                <a:ea typeface="Microsoft YaHei" panose="020B0503020204020204" pitchFamily="34" charset="-122"/>
              </a:rPr>
              <a:t>有可能导致无法解析</a:t>
            </a: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kubeadm</a:t>
            </a:r>
            <a:r>
              <a:rPr lang="en-US" altLang="zh-CN" sz="1400" dirty="0">
                <a:ea typeface="Microsoft YaHei" panose="020B0503020204020204" pitchFamily="34" charset="-122"/>
              </a:rPr>
              <a:t> </a:t>
            </a:r>
            <a:r>
              <a:rPr lang="en-US" altLang="zh-CN" sz="1400" dirty="0" err="1">
                <a:ea typeface="Microsoft YaHei" panose="020B0503020204020204" pitchFamily="34" charset="-122"/>
              </a:rPr>
              <a:t>init</a:t>
            </a:r>
            <a:r>
              <a:rPr lang="en-US" altLang="zh-CN" sz="1400" dirty="0">
                <a:ea typeface="Microsoft YaHei" panose="020B0503020204020204" pitchFamily="34" charset="-122"/>
              </a:rPr>
              <a:t> --</a:t>
            </a:r>
            <a:r>
              <a:rPr lang="en-US" altLang="zh-CN" sz="1400" dirty="0" err="1">
                <a:ea typeface="Microsoft YaHei" panose="020B0503020204020204" pitchFamily="34" charset="-122"/>
              </a:rPr>
              <a:t>kubernetes</a:t>
            </a:r>
            <a:r>
              <a:rPr lang="en-US" altLang="zh-CN" sz="1400" dirty="0">
                <a:ea typeface="Microsoft YaHei" panose="020B0503020204020204" pitchFamily="34" charset="-122"/>
              </a:rPr>
              <a:t>-version=v1.11.2 --pod-network-</a:t>
            </a:r>
            <a:r>
              <a:rPr lang="en-US" altLang="zh-CN" sz="1400" dirty="0" err="1">
                <a:ea typeface="Microsoft YaHei" panose="020B0503020204020204" pitchFamily="34" charset="-122"/>
              </a:rPr>
              <a:t>cidr</a:t>
            </a:r>
            <a:r>
              <a:rPr lang="en-US" altLang="zh-CN" sz="1400" dirty="0">
                <a:ea typeface="Microsoft YaHei" panose="020B0503020204020204" pitchFamily="34" charset="-122"/>
              </a:rPr>
              <a:t>=10.244.0.0/16 --service-</a:t>
            </a:r>
            <a:r>
              <a:rPr lang="en-US" altLang="zh-CN" sz="1400" dirty="0" err="1">
                <a:ea typeface="Microsoft YaHei" panose="020B0503020204020204" pitchFamily="34" charset="-122"/>
              </a:rPr>
              <a:t>cidr</a:t>
            </a:r>
            <a:r>
              <a:rPr lang="en-US" altLang="zh-CN" sz="1400" dirty="0">
                <a:ea typeface="Microsoft YaHei" panose="020B0503020204020204" pitchFamily="34" charset="-122"/>
              </a:rPr>
              <a:t>=10.96.0.0/12  --ignore-preflight-errors=Swap</a:t>
            </a:r>
          </a:p>
          <a:p>
            <a:endParaRPr lang="en-US" altLang="zh-CN" sz="1400"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mkdir</a:t>
            </a:r>
            <a:r>
              <a:rPr lang="en-US" altLang="zh-CN" sz="1400" dirty="0">
                <a:ea typeface="Microsoft YaHei" panose="020B0503020204020204" pitchFamily="34" charset="-122"/>
              </a:rPr>
              <a:t> -p $HOME/.</a:t>
            </a:r>
            <a:r>
              <a:rPr lang="en-US" altLang="zh-CN" sz="1400" dirty="0" err="1">
                <a:ea typeface="Microsoft YaHei" panose="020B0503020204020204" pitchFamily="34" charset="-122"/>
              </a:rPr>
              <a:t>kube</a:t>
            </a:r>
            <a:endParaRPr lang="en-US" altLang="zh-CN" sz="1400"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sudo</a:t>
            </a:r>
            <a:r>
              <a:rPr lang="en-US" altLang="zh-CN" sz="1400" dirty="0">
                <a:ea typeface="Microsoft YaHei" panose="020B0503020204020204" pitchFamily="34" charset="-122"/>
              </a:rPr>
              <a:t> </a:t>
            </a:r>
            <a:r>
              <a:rPr lang="en-US" altLang="zh-CN" sz="1400" dirty="0" err="1">
                <a:ea typeface="Microsoft YaHei" panose="020B0503020204020204" pitchFamily="34" charset="-122"/>
              </a:rPr>
              <a:t>cp</a:t>
            </a:r>
            <a:r>
              <a:rPr lang="en-US" altLang="zh-CN" sz="1400" dirty="0">
                <a:ea typeface="Microsoft YaHei" panose="020B0503020204020204" pitchFamily="34" charset="-122"/>
              </a:rPr>
              <a:t> -</a:t>
            </a:r>
            <a:r>
              <a:rPr lang="en-US" altLang="zh-CN" sz="1400" dirty="0" err="1">
                <a:ea typeface="Microsoft YaHei" panose="020B0503020204020204" pitchFamily="34" charset="-122"/>
              </a:rPr>
              <a:t>i</a:t>
            </a:r>
            <a:r>
              <a:rPr lang="en-US" altLang="zh-CN" sz="1400" dirty="0">
                <a:ea typeface="Microsoft YaHei" panose="020B0503020204020204" pitchFamily="34" charset="-122"/>
              </a:rPr>
              <a:t> /</a:t>
            </a:r>
            <a:r>
              <a:rPr lang="en-US" altLang="zh-CN" sz="1400" dirty="0" err="1">
                <a:ea typeface="Microsoft YaHei" panose="020B0503020204020204" pitchFamily="34" charset="-122"/>
              </a:rPr>
              <a:t>etc</a:t>
            </a:r>
            <a:r>
              <a:rPr lang="en-US" altLang="zh-CN" sz="1400" dirty="0">
                <a:ea typeface="Microsoft YaHei" panose="020B0503020204020204" pitchFamily="34" charset="-122"/>
              </a:rPr>
              <a:t>/</a:t>
            </a:r>
            <a:r>
              <a:rPr lang="en-US" altLang="zh-CN" sz="1400" dirty="0" err="1">
                <a:ea typeface="Microsoft YaHei" panose="020B0503020204020204" pitchFamily="34" charset="-122"/>
              </a:rPr>
              <a:t>kubernetes</a:t>
            </a:r>
            <a:r>
              <a:rPr lang="en-US" altLang="zh-CN" sz="1400" dirty="0">
                <a:ea typeface="Microsoft YaHei" panose="020B0503020204020204" pitchFamily="34" charset="-122"/>
              </a:rPr>
              <a:t>/</a:t>
            </a:r>
            <a:r>
              <a:rPr lang="en-US" altLang="zh-CN" sz="1400" dirty="0" err="1">
                <a:ea typeface="Microsoft YaHei" panose="020B0503020204020204" pitchFamily="34" charset="-122"/>
              </a:rPr>
              <a:t>admin.conf</a:t>
            </a:r>
            <a:r>
              <a:rPr lang="en-US" altLang="zh-CN" sz="1400" dirty="0">
                <a:ea typeface="Microsoft YaHei" panose="020B0503020204020204" pitchFamily="34" charset="-122"/>
              </a:rPr>
              <a:t> $HOME/.</a:t>
            </a:r>
            <a:r>
              <a:rPr lang="en-US" altLang="zh-CN" sz="1400" dirty="0" err="1">
                <a:ea typeface="Microsoft YaHei" panose="020B0503020204020204" pitchFamily="34" charset="-122"/>
              </a:rPr>
              <a:t>kube</a:t>
            </a:r>
            <a:r>
              <a:rPr lang="en-US" altLang="zh-CN" sz="1400" dirty="0">
                <a:ea typeface="Microsoft YaHei" panose="020B0503020204020204" pitchFamily="34" charset="-122"/>
              </a:rPr>
              <a:t>/</a:t>
            </a:r>
            <a:r>
              <a:rPr lang="en-US" altLang="zh-CN" sz="1400" dirty="0" err="1">
                <a:ea typeface="Microsoft YaHei" panose="020B0503020204020204" pitchFamily="34" charset="-122"/>
              </a:rPr>
              <a:t>config</a:t>
            </a:r>
            <a:endParaRPr lang="en-US" altLang="zh-CN" sz="1400"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sudo</a:t>
            </a:r>
            <a:r>
              <a:rPr lang="en-US" altLang="zh-CN" sz="1400" dirty="0">
                <a:ea typeface="Microsoft YaHei" panose="020B0503020204020204" pitchFamily="34" charset="-122"/>
              </a:rPr>
              <a:t> </a:t>
            </a:r>
            <a:r>
              <a:rPr lang="en-US" altLang="zh-CN" sz="1400" dirty="0" err="1">
                <a:ea typeface="Microsoft YaHei" panose="020B0503020204020204" pitchFamily="34" charset="-122"/>
              </a:rPr>
              <a:t>chown</a:t>
            </a:r>
            <a:r>
              <a:rPr lang="en-US" altLang="zh-CN" sz="1400" dirty="0">
                <a:ea typeface="Microsoft YaHei" panose="020B0503020204020204" pitchFamily="34" charset="-122"/>
              </a:rPr>
              <a:t> $(id -u):$(id -g) $HOME/.</a:t>
            </a:r>
            <a:r>
              <a:rPr lang="en-US" altLang="zh-CN" sz="1400" dirty="0" err="1">
                <a:ea typeface="Microsoft YaHei" panose="020B0503020204020204" pitchFamily="34" charset="-122"/>
              </a:rPr>
              <a:t>kube</a:t>
            </a:r>
            <a:r>
              <a:rPr lang="en-US" altLang="zh-CN" sz="1400" dirty="0">
                <a:ea typeface="Microsoft YaHei" panose="020B0503020204020204" pitchFamily="34" charset="-122"/>
              </a:rPr>
              <a:t>/</a:t>
            </a:r>
            <a:r>
              <a:rPr lang="en-US" altLang="zh-CN" sz="1400" dirty="0" err="1">
                <a:ea typeface="Microsoft YaHei" panose="020B0503020204020204" pitchFamily="34" charset="-122"/>
              </a:rPr>
              <a:t>config</a:t>
            </a:r>
            <a:r>
              <a:rPr lang="en-US" altLang="zh-CN" sz="1400" dirty="0">
                <a:ea typeface="Microsoft YaHei" panose="020B0503020204020204" pitchFamily="34" charset="-122"/>
              </a:rPr>
              <a:t> </a:t>
            </a:r>
          </a:p>
          <a:p>
            <a:endParaRPr lang="en-US" altLang="zh-CN" sz="1400"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get </a:t>
            </a:r>
            <a:r>
              <a:rPr lang="en-US" altLang="zh-CN" sz="1400" dirty="0" err="1">
                <a:ea typeface="Microsoft YaHei" panose="020B0503020204020204" pitchFamily="34" charset="-122"/>
              </a:rPr>
              <a:t>cs</a:t>
            </a:r>
            <a:endParaRPr lang="en-US" altLang="zh-CN" sz="1400"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get </a:t>
            </a:r>
            <a:r>
              <a:rPr lang="en-US" altLang="zh-CN" sz="1400" dirty="0" err="1">
                <a:ea typeface="Microsoft YaHei" panose="020B0503020204020204" pitchFamily="34" charset="-122"/>
              </a:rPr>
              <a:t>componentstatus</a:t>
            </a:r>
            <a:endParaRPr lang="en-US" altLang="zh-CN" sz="1400"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get nodes</a:t>
            </a: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get pods -n </a:t>
            </a:r>
            <a:r>
              <a:rPr lang="en-US" altLang="zh-CN" sz="1400" dirty="0" err="1">
                <a:ea typeface="Microsoft YaHei" panose="020B0503020204020204" pitchFamily="34" charset="-122"/>
              </a:rPr>
              <a:t>kube</a:t>
            </a:r>
            <a:r>
              <a:rPr lang="en-US" altLang="zh-CN" sz="1400" dirty="0">
                <a:ea typeface="Microsoft YaHei" panose="020B0503020204020204" pitchFamily="34" charset="-122"/>
              </a:rPr>
              <a:t>-system                  // master</a:t>
            </a:r>
            <a:r>
              <a:rPr lang="zh-CN" altLang="en-US" sz="1400" dirty="0">
                <a:ea typeface="Microsoft YaHei" panose="020B0503020204020204" pitchFamily="34" charset="-122"/>
              </a:rPr>
              <a:t>显示未准备好状态，因为是没有安装</a:t>
            </a:r>
            <a:r>
              <a:rPr lang="en-US" altLang="zh-CN" sz="1400" dirty="0">
                <a:ea typeface="Microsoft YaHei" panose="020B0503020204020204" pitchFamily="34" charset="-122"/>
              </a:rPr>
              <a:t>flannel</a:t>
            </a: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get ns</a:t>
            </a:r>
          </a:p>
          <a:p>
            <a:endParaRPr lang="en-US" altLang="zh-CN" dirty="0" smtClean="0">
              <a:ea typeface="Microsoft YaHei" panose="020B0503020204020204" pitchFamily="34" charset="-122"/>
            </a:endParaRPr>
          </a:p>
          <a:p>
            <a:r>
              <a:rPr lang="en-US" altLang="zh-CN" dirty="0" smtClean="0">
                <a:ea typeface="Microsoft YaHei" panose="020B0503020204020204" pitchFamily="34" charset="-122"/>
              </a:rPr>
              <a:t>// </a:t>
            </a:r>
            <a:r>
              <a:rPr lang="zh-CN" altLang="en-US" dirty="0" smtClean="0">
                <a:ea typeface="Microsoft YaHei" panose="020B0503020204020204" pitchFamily="34" charset="-122"/>
              </a:rPr>
              <a:t>安装 </a:t>
            </a:r>
            <a:r>
              <a:rPr lang="en-US" altLang="zh-CN" dirty="0" smtClean="0">
                <a:ea typeface="Microsoft YaHei" panose="020B0503020204020204" pitchFamily="34" charset="-122"/>
              </a:rPr>
              <a:t>Flannel </a:t>
            </a:r>
            <a:r>
              <a:rPr lang="zh-CN" altLang="en-US" dirty="0" smtClean="0">
                <a:ea typeface="Microsoft YaHei" panose="020B0503020204020204" pitchFamily="34" charset="-122"/>
              </a:rPr>
              <a:t>网络插件</a:t>
            </a:r>
            <a:endParaRPr lang="en-US" altLang="zh-CN" dirty="0" smtClean="0">
              <a:ea typeface="Microsoft YaHei" panose="020B0503020204020204" pitchFamily="34" charset="-122"/>
            </a:endParaRPr>
          </a:p>
          <a:p>
            <a:endParaRPr lang="en-US" altLang="zh-CN" dirty="0">
              <a:ea typeface="Microsoft YaHei" panose="020B0503020204020204" pitchFamily="34" charset="-122"/>
            </a:endParaRPr>
          </a:p>
          <a:p>
            <a:r>
              <a:rPr lang="zh-CN" altLang="en-US" dirty="0">
                <a:ea typeface="Microsoft YaHei" panose="020B0503020204020204" pitchFamily="34" charset="-122"/>
              </a:rPr>
              <a:t>注意：需要 </a:t>
            </a:r>
            <a:r>
              <a:rPr lang="en-US" altLang="zh-CN" dirty="0" err="1">
                <a:ea typeface="Microsoft YaHei" panose="020B0503020204020204" pitchFamily="34" charset="-122"/>
              </a:rPr>
              <a:t>kubeadm</a:t>
            </a:r>
            <a:r>
              <a:rPr lang="en-US" altLang="zh-CN" dirty="0">
                <a:ea typeface="Microsoft YaHei" panose="020B0503020204020204" pitchFamily="34" charset="-122"/>
              </a:rPr>
              <a:t> </a:t>
            </a:r>
            <a:r>
              <a:rPr lang="en-US" altLang="zh-CN" dirty="0" err="1">
                <a:ea typeface="Microsoft YaHei" panose="020B0503020204020204" pitchFamily="34" charset="-122"/>
              </a:rPr>
              <a:t>init</a:t>
            </a:r>
            <a:r>
              <a:rPr lang="en-US" altLang="zh-CN" dirty="0">
                <a:ea typeface="Microsoft YaHei" panose="020B0503020204020204" pitchFamily="34" charset="-122"/>
              </a:rPr>
              <a:t> </a:t>
            </a:r>
            <a:r>
              <a:rPr lang="zh-CN" altLang="en-US" dirty="0">
                <a:ea typeface="Microsoft YaHei" panose="020B0503020204020204" pitchFamily="34" charset="-122"/>
              </a:rPr>
              <a:t>时设置 </a:t>
            </a:r>
            <a:r>
              <a:rPr lang="en-US" altLang="zh-CN" dirty="0">
                <a:ea typeface="Microsoft YaHei" panose="020B0503020204020204" pitchFamily="34" charset="-122"/>
              </a:rPr>
              <a:t>--pod-network-</a:t>
            </a:r>
            <a:r>
              <a:rPr lang="en-US" altLang="zh-CN" dirty="0" err="1">
                <a:ea typeface="Microsoft YaHei" panose="020B0503020204020204" pitchFamily="34" charset="-122"/>
              </a:rPr>
              <a:t>cidr</a:t>
            </a:r>
            <a:r>
              <a:rPr lang="en-US" altLang="zh-CN" dirty="0">
                <a:ea typeface="Microsoft YaHei" panose="020B0503020204020204" pitchFamily="34" charset="-122"/>
              </a:rPr>
              <a:t>=10.244.0.0/16</a:t>
            </a:r>
          </a:p>
          <a:p>
            <a:endParaRPr lang="en-US" altLang="zh-CN"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apply -f https://raw.githubusercontent.com/coreos/flannel/master/Documentation/kube-flannel.yml</a:t>
            </a:r>
          </a:p>
          <a:p>
            <a:endParaRPr lang="en-US" altLang="zh-CN" dirty="0">
              <a:ea typeface="Microsoft YaHei" panose="020B0503020204020204" pitchFamily="34" charset="-122"/>
            </a:endParaRPr>
          </a:p>
        </p:txBody>
      </p:sp>
    </p:spTree>
    <p:extLst>
      <p:ext uri="{BB962C8B-B14F-4D97-AF65-F5344CB8AC3E}">
        <p14:creationId xmlns:p14="http://schemas.microsoft.com/office/powerpoint/2010/main" val="529949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40196" y="662417"/>
            <a:ext cx="9062830" cy="2031325"/>
          </a:xfrm>
          <a:prstGeom prst="rect">
            <a:avLst/>
          </a:prstGeom>
        </p:spPr>
        <p:txBody>
          <a:bodyPr wrap="square">
            <a:spAutoFit/>
          </a:bodyPr>
          <a:lstStyle/>
          <a:p>
            <a:r>
              <a:rPr lang="en-US" altLang="zh-CN" b="1" dirty="0" smtClean="0">
                <a:solidFill>
                  <a:schemeClr val="tx1">
                    <a:lumMod val="95000"/>
                    <a:lumOff val="5000"/>
                  </a:schemeClr>
                </a:solidFill>
                <a:ea typeface="Microsoft YaHei" panose="020B0503020204020204" pitchFamily="34" charset="-122"/>
              </a:rPr>
              <a:t>(6)  </a:t>
            </a:r>
            <a:r>
              <a:rPr lang="zh-CN" altLang="en-US" b="1" dirty="0" smtClean="0">
                <a:solidFill>
                  <a:schemeClr val="tx1">
                    <a:lumMod val="95000"/>
                    <a:lumOff val="5000"/>
                  </a:schemeClr>
                </a:solidFill>
                <a:ea typeface="Microsoft YaHei" panose="020B0503020204020204" pitchFamily="34" charset="-122"/>
              </a:rPr>
              <a:t>添加 </a:t>
            </a:r>
            <a:r>
              <a:rPr lang="en-US" altLang="zh-CN" b="1" dirty="0" smtClean="0">
                <a:solidFill>
                  <a:schemeClr val="tx1">
                    <a:lumMod val="95000"/>
                    <a:lumOff val="5000"/>
                  </a:schemeClr>
                </a:solidFill>
                <a:ea typeface="Microsoft YaHei" panose="020B0503020204020204" pitchFamily="34" charset="-122"/>
              </a:rPr>
              <a:t>Node </a:t>
            </a:r>
            <a:r>
              <a:rPr lang="zh-CN" altLang="en-US" b="1" dirty="0" smtClean="0">
                <a:solidFill>
                  <a:schemeClr val="tx1">
                    <a:lumMod val="95000"/>
                    <a:lumOff val="5000"/>
                  </a:schemeClr>
                </a:solidFill>
                <a:ea typeface="Microsoft YaHei" panose="020B0503020204020204" pitchFamily="34" charset="-122"/>
              </a:rPr>
              <a:t>节点</a:t>
            </a:r>
            <a:r>
              <a:rPr lang="zh-CN" altLang="zh-CN" dirty="0">
                <a:ea typeface="Calibri" panose="020F0502020204030204" pitchFamily="34" charset="0"/>
              </a:rPr>
              <a:t> </a:t>
            </a:r>
          </a:p>
          <a:p>
            <a:endParaRPr lang="en-US" altLang="zh-CN" dirty="0">
              <a:ea typeface="Microsoft YaHei" panose="020B0503020204020204" pitchFamily="34" charset="-122"/>
            </a:endParaRPr>
          </a:p>
          <a:p>
            <a:r>
              <a:rPr lang="zh-CN" altLang="zh-CN" dirty="0"/>
              <a:t>语法：kubeadm join --token &lt;token&gt; &lt;master-ip&gt;:&lt;master-port&gt; --discovery-token-ca-cert-hash sha256:&lt;hash&gt;</a:t>
            </a:r>
          </a:p>
          <a:p>
            <a:r>
              <a:rPr lang="zh-CN" altLang="zh-CN" dirty="0"/>
              <a:t> </a:t>
            </a:r>
          </a:p>
          <a:p>
            <a:r>
              <a:rPr lang="en-US" altLang="zh-CN" dirty="0"/>
              <a:t># </a:t>
            </a:r>
            <a:r>
              <a:rPr lang="en-US" altLang="zh-CN" dirty="0" err="1"/>
              <a:t>kubeadm</a:t>
            </a:r>
            <a:r>
              <a:rPr lang="en-US" altLang="zh-CN" dirty="0"/>
              <a:t> join 192.168.20.171:6443 --token 31oc0t.tu5r7rid197vsn94 --discovery-token-ca-cert-hash sha256:e89a6f3111eede0a74baa2adbf54504ed3f9b8711dead1c42a86cc3e9e3d7bf6</a:t>
            </a:r>
            <a:endParaRPr lang="zh-CN" altLang="zh-CN" dirty="0"/>
          </a:p>
        </p:txBody>
      </p:sp>
    </p:spTree>
    <p:extLst>
      <p:ext uri="{BB962C8B-B14F-4D97-AF65-F5344CB8AC3E}">
        <p14:creationId xmlns:p14="http://schemas.microsoft.com/office/powerpoint/2010/main" val="3581524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79951" y="711152"/>
            <a:ext cx="9052891" cy="8340745"/>
          </a:xfrm>
          <a:prstGeom prst="rect">
            <a:avLst/>
          </a:prstGeom>
        </p:spPr>
        <p:txBody>
          <a:bodyPr wrap="square">
            <a:spAutoFit/>
          </a:bodyPr>
          <a:lstStyle/>
          <a:p>
            <a:r>
              <a:rPr lang="en-US" altLang="zh-CN" b="1" dirty="0" smtClean="0">
                <a:solidFill>
                  <a:schemeClr val="tx1">
                    <a:lumMod val="95000"/>
                    <a:lumOff val="5000"/>
                  </a:schemeClr>
                </a:solidFill>
                <a:ea typeface="Microsoft YaHei" panose="020B0503020204020204" pitchFamily="34" charset="-122"/>
              </a:rPr>
              <a:t>4. </a:t>
            </a:r>
            <a:r>
              <a:rPr lang="zh-CN" altLang="en-US" b="1" dirty="0" smtClean="0">
                <a:solidFill>
                  <a:schemeClr val="tx1">
                    <a:lumMod val="95000"/>
                    <a:lumOff val="5000"/>
                  </a:schemeClr>
                </a:solidFill>
                <a:ea typeface="Microsoft YaHei" panose="020B0503020204020204" pitchFamily="34" charset="-122"/>
              </a:rPr>
              <a:t>创建</a:t>
            </a:r>
            <a:r>
              <a:rPr lang="en-US" altLang="zh-CN" b="1" dirty="0" smtClean="0">
                <a:solidFill>
                  <a:schemeClr val="tx1">
                    <a:lumMod val="95000"/>
                    <a:lumOff val="5000"/>
                  </a:schemeClr>
                </a:solidFill>
                <a:ea typeface="Microsoft YaHei" panose="020B0503020204020204" pitchFamily="34" charset="-122"/>
              </a:rPr>
              <a:t>Pod</a:t>
            </a:r>
            <a:endParaRPr lang="en-US" altLang="zh-CN" dirty="0">
              <a:ea typeface="Microsoft YaHei" panose="020B0503020204020204" pitchFamily="34" charset="-122"/>
            </a:endParaRPr>
          </a:p>
          <a:p>
            <a:endParaRPr lang="en-US" altLang="zh-CN" dirty="0" smtClean="0"/>
          </a:p>
          <a:p>
            <a:r>
              <a:rPr lang="en-US" altLang="zh-CN" b="1" dirty="0" smtClean="0"/>
              <a:t>4.1 </a:t>
            </a:r>
            <a:r>
              <a:rPr lang="zh-CN" altLang="en-US" b="1" dirty="0" smtClean="0"/>
              <a:t>快速创建一个</a:t>
            </a:r>
            <a:r>
              <a:rPr lang="en-US" altLang="zh-CN" b="1" dirty="0" smtClean="0"/>
              <a:t>pod</a:t>
            </a:r>
          </a:p>
          <a:p>
            <a:endParaRPr lang="en-US" altLang="zh-CN" dirty="0" smtClean="0"/>
          </a:p>
          <a:p>
            <a:r>
              <a:rPr lang="en-US" altLang="zh-CN" dirty="0" err="1" smtClean="0"/>
              <a:t>git</a:t>
            </a:r>
            <a:r>
              <a:rPr lang="en-US" altLang="zh-CN" dirty="0" smtClean="0"/>
              <a:t> clone  https</a:t>
            </a:r>
            <a:r>
              <a:rPr lang="en-US" altLang="zh-CN" dirty="0"/>
              <a:t>://github.com/aishangwei/edu-kubernetes.git</a:t>
            </a:r>
          </a:p>
          <a:p>
            <a:endParaRPr lang="en-US" altLang="zh-CN" dirty="0"/>
          </a:p>
          <a:p>
            <a:r>
              <a:rPr lang="en-US" altLang="zh-CN" sz="1400" dirty="0"/>
              <a:t># </a:t>
            </a:r>
            <a:r>
              <a:rPr lang="en-US" altLang="zh-CN" sz="1400" dirty="0" err="1"/>
              <a:t>kubectl</a:t>
            </a:r>
            <a:r>
              <a:rPr lang="en-US" altLang="zh-CN" sz="1400" dirty="0"/>
              <a:t> run </a:t>
            </a:r>
            <a:r>
              <a:rPr lang="en-US" altLang="zh-CN" sz="1400" dirty="0" err="1"/>
              <a:t>db</a:t>
            </a:r>
            <a:r>
              <a:rPr lang="en-US" altLang="zh-CN" sz="1400" dirty="0"/>
              <a:t> --image mongo</a:t>
            </a:r>
          </a:p>
          <a:p>
            <a:r>
              <a:rPr lang="en-US" altLang="zh-CN" sz="1400" dirty="0"/>
              <a:t># </a:t>
            </a:r>
            <a:r>
              <a:rPr lang="en-US" altLang="zh-CN" sz="1400" dirty="0" err="1"/>
              <a:t>kubectl</a:t>
            </a:r>
            <a:r>
              <a:rPr lang="en-US" altLang="zh-CN" sz="1400" dirty="0"/>
              <a:t> get pods</a:t>
            </a:r>
          </a:p>
          <a:p>
            <a:r>
              <a:rPr lang="en-US" altLang="zh-CN" sz="1400" dirty="0"/>
              <a:t># </a:t>
            </a:r>
            <a:r>
              <a:rPr lang="en-US" altLang="zh-CN" sz="1400" dirty="0" err="1"/>
              <a:t>docker</a:t>
            </a:r>
            <a:r>
              <a:rPr lang="en-US" altLang="zh-CN" sz="1400" dirty="0"/>
              <a:t> container ls -f ancestor=mongo</a:t>
            </a:r>
          </a:p>
          <a:p>
            <a:r>
              <a:rPr lang="en-US" altLang="zh-CN" sz="1400" dirty="0"/>
              <a:t># </a:t>
            </a:r>
            <a:r>
              <a:rPr lang="en-US" altLang="zh-CN" sz="1400" dirty="0" err="1"/>
              <a:t>kubectl</a:t>
            </a:r>
            <a:r>
              <a:rPr lang="en-US" altLang="zh-CN" sz="1400" dirty="0"/>
              <a:t> delete deployment </a:t>
            </a:r>
            <a:r>
              <a:rPr lang="en-US" altLang="zh-CN" sz="1400" dirty="0" err="1"/>
              <a:t>db</a:t>
            </a:r>
            <a:endParaRPr lang="en-US" altLang="zh-CN" sz="1400" dirty="0"/>
          </a:p>
          <a:p>
            <a:endParaRPr lang="en-US" altLang="zh-CN" dirty="0"/>
          </a:p>
          <a:p>
            <a:r>
              <a:rPr lang="en-US" altLang="zh-CN" b="1" dirty="0" smtClean="0"/>
              <a:t>//</a:t>
            </a:r>
            <a:r>
              <a:rPr lang="zh-CN" altLang="en-US" b="1" dirty="0" smtClean="0"/>
              <a:t>通过声明式语法定义</a:t>
            </a:r>
            <a:r>
              <a:rPr lang="en-US" altLang="zh-CN" b="1" dirty="0" smtClean="0"/>
              <a:t>Pods</a:t>
            </a:r>
          </a:p>
          <a:p>
            <a:endParaRPr lang="en-US" altLang="zh-CN" dirty="0"/>
          </a:p>
          <a:p>
            <a:r>
              <a:rPr lang="en-US" altLang="zh-CN" sz="1400" dirty="0" smtClean="0"/>
              <a:t># cat pod/</a:t>
            </a:r>
            <a:r>
              <a:rPr lang="en-US" altLang="zh-CN" sz="1400" dirty="0" err="1" smtClean="0"/>
              <a:t>db.yml</a:t>
            </a:r>
            <a:endParaRPr lang="en-US" altLang="zh-CN" sz="1400" dirty="0" smtClean="0"/>
          </a:p>
          <a:p>
            <a:endParaRPr lang="en-US" altLang="zh-CN" dirty="0"/>
          </a:p>
          <a:p>
            <a:r>
              <a:rPr lang="en-US" altLang="zh-CN" sz="1400" dirty="0"/>
              <a:t># </a:t>
            </a:r>
            <a:r>
              <a:rPr lang="en-US" altLang="zh-CN" sz="1400" dirty="0" err="1"/>
              <a:t>kubectl</a:t>
            </a:r>
            <a:r>
              <a:rPr lang="en-US" altLang="zh-CN" sz="1400" dirty="0"/>
              <a:t> create -f pod/</a:t>
            </a:r>
            <a:r>
              <a:rPr lang="en-US" altLang="zh-CN" sz="1400" dirty="0" err="1"/>
              <a:t>db.yml</a:t>
            </a:r>
            <a:endParaRPr lang="en-US" altLang="zh-CN" sz="1400" dirty="0"/>
          </a:p>
          <a:p>
            <a:r>
              <a:rPr lang="en-US" altLang="zh-CN" sz="1400" dirty="0"/>
              <a:t># </a:t>
            </a:r>
            <a:r>
              <a:rPr lang="en-US" altLang="zh-CN" sz="1400" dirty="0" err="1"/>
              <a:t>kubectl</a:t>
            </a:r>
            <a:r>
              <a:rPr lang="en-US" altLang="zh-CN" sz="1400" dirty="0"/>
              <a:t> get pods</a:t>
            </a:r>
          </a:p>
          <a:p>
            <a:r>
              <a:rPr lang="en-US" altLang="zh-CN" sz="1400" dirty="0"/>
              <a:t># </a:t>
            </a:r>
            <a:r>
              <a:rPr lang="en-US" altLang="zh-CN" sz="1400" dirty="0" err="1"/>
              <a:t>kubectl</a:t>
            </a:r>
            <a:r>
              <a:rPr lang="en-US" altLang="zh-CN" sz="1400" dirty="0"/>
              <a:t> get pods -o wide</a:t>
            </a:r>
          </a:p>
          <a:p>
            <a:r>
              <a:rPr lang="en-US" altLang="zh-CN" sz="1400" dirty="0"/>
              <a:t># </a:t>
            </a:r>
            <a:r>
              <a:rPr lang="en-US" altLang="zh-CN" sz="1400" dirty="0" err="1"/>
              <a:t>kubectl</a:t>
            </a:r>
            <a:r>
              <a:rPr lang="en-US" altLang="zh-CN" sz="1400" dirty="0"/>
              <a:t> get pods -o </a:t>
            </a:r>
            <a:r>
              <a:rPr lang="en-US" altLang="zh-CN" sz="1400" dirty="0" err="1"/>
              <a:t>json</a:t>
            </a:r>
            <a:endParaRPr lang="en-US" altLang="zh-CN" sz="1400" dirty="0"/>
          </a:p>
          <a:p>
            <a:r>
              <a:rPr lang="en-US" altLang="zh-CN" sz="1400" dirty="0"/>
              <a:t># </a:t>
            </a:r>
            <a:r>
              <a:rPr lang="en-US" altLang="zh-CN" sz="1400" dirty="0" err="1"/>
              <a:t>kubectl</a:t>
            </a:r>
            <a:r>
              <a:rPr lang="en-US" altLang="zh-CN" sz="1400" dirty="0"/>
              <a:t> describe pod </a:t>
            </a:r>
            <a:r>
              <a:rPr lang="en-US" altLang="zh-CN" sz="1400" dirty="0" err="1"/>
              <a:t>db</a:t>
            </a:r>
            <a:endParaRPr lang="en-US" altLang="zh-CN" sz="1400" dirty="0"/>
          </a:p>
          <a:p>
            <a:endParaRPr lang="en-US" altLang="zh-CN" dirty="0" smtClean="0"/>
          </a:p>
          <a:p>
            <a:r>
              <a:rPr lang="en-US" altLang="zh-CN" dirty="0" err="1" smtClean="0"/>
              <a:t>Kubectl</a:t>
            </a:r>
            <a:r>
              <a:rPr lang="en-US" altLang="zh-CN" dirty="0" smtClean="0"/>
              <a:t> create –f pod/</a:t>
            </a:r>
            <a:r>
              <a:rPr lang="en-US" altLang="zh-CN" dirty="0" err="1" smtClean="0"/>
              <a:t>db.yml</a:t>
            </a:r>
            <a:r>
              <a:rPr lang="en-US" altLang="zh-CN" dirty="0" smtClean="0"/>
              <a:t>  </a:t>
            </a:r>
            <a:r>
              <a:rPr lang="zh-CN" altLang="en-US" dirty="0" smtClean="0"/>
              <a:t>命令的流程：</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250285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561806" y="683353"/>
            <a:ext cx="8721342" cy="5635022"/>
          </a:xfrm>
          <a:prstGeom prst="rect">
            <a:avLst/>
          </a:prstGeom>
        </p:spPr>
      </p:pic>
    </p:spTree>
    <p:extLst>
      <p:ext uri="{BB962C8B-B14F-4D97-AF65-F5344CB8AC3E}">
        <p14:creationId xmlns:p14="http://schemas.microsoft.com/office/powerpoint/2010/main" val="3361343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99829" y="661457"/>
            <a:ext cx="8575813" cy="3108543"/>
          </a:xfrm>
          <a:prstGeom prst="rect">
            <a:avLst/>
          </a:prstGeom>
        </p:spPr>
        <p:txBody>
          <a:bodyPr wrap="square">
            <a:spAutoFit/>
          </a:bodyPr>
          <a:lstStyle/>
          <a:p>
            <a:r>
              <a:rPr lang="en-US" altLang="zh-CN" sz="1400" dirty="0">
                <a:ea typeface="Microsoft YaHei" panose="020B0503020204020204" pitchFamily="34" charset="-122"/>
              </a:rPr>
              <a:t># </a:t>
            </a:r>
            <a:r>
              <a:rPr lang="zh-CN" altLang="zh-CN" sz="1400" dirty="0">
                <a:ea typeface="Microsoft YaHei" panose="020B0503020204020204" pitchFamily="34" charset="-122"/>
              </a:rPr>
              <a:t>kubectl describe -f pod/db.yml </a:t>
            </a:r>
            <a:r>
              <a:rPr lang="en-US" altLang="zh-CN" sz="1400" dirty="0">
                <a:ea typeface="Microsoft YaHei" panose="020B0503020204020204" pitchFamily="34" charset="-122"/>
              </a:rPr>
              <a:t>        // </a:t>
            </a:r>
            <a:r>
              <a:rPr lang="zh-CN" altLang="zh-CN" sz="1400" dirty="0">
                <a:ea typeface="Microsoft YaHei" panose="020B0503020204020204" pitchFamily="34" charset="-122"/>
              </a:rPr>
              <a:t>和</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describe pod </a:t>
            </a:r>
            <a:r>
              <a:rPr lang="en-US" altLang="zh-CN" sz="1400" dirty="0" err="1">
                <a:ea typeface="Microsoft YaHei" panose="020B0503020204020204" pitchFamily="34" charset="-122"/>
              </a:rPr>
              <a:t>db</a:t>
            </a:r>
            <a:r>
              <a:rPr lang="en-US" altLang="zh-CN" sz="1400" dirty="0">
                <a:ea typeface="Microsoft YaHei" panose="020B0503020204020204" pitchFamily="34" charset="-122"/>
              </a:rPr>
              <a:t> </a:t>
            </a:r>
            <a:r>
              <a:rPr lang="zh-CN" altLang="zh-CN" sz="1400" dirty="0">
                <a:ea typeface="Microsoft YaHei" panose="020B0503020204020204" pitchFamily="34" charset="-122"/>
              </a:rPr>
              <a:t>应该是一样的</a:t>
            </a:r>
          </a:p>
          <a:p>
            <a:r>
              <a:rPr lang="zh-CN" altLang="zh-CN" sz="1400" dirty="0">
                <a:ea typeface="Microsoft YaHei" panose="020B0503020204020204" pitchFamily="34" charset="-122"/>
              </a:rPr>
              <a:t># kubectl exec db ps </a:t>
            </a:r>
            <a:r>
              <a:rPr lang="zh-CN" altLang="zh-CN" sz="1400" dirty="0" smtClean="0">
                <a:ea typeface="Microsoft YaHei" panose="020B0503020204020204" pitchFamily="34" charset="-122"/>
              </a:rPr>
              <a:t>aux</a:t>
            </a:r>
            <a:endParaRPr lang="en-US" altLang="zh-CN" sz="1400" dirty="0" smtClean="0">
              <a:ea typeface="Microsoft YaHei" panose="020B0503020204020204" pitchFamily="34" charset="-122"/>
            </a:endParaRPr>
          </a:p>
          <a:p>
            <a:endParaRPr lang="en-US" altLang="zh-CN" sz="1400"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exec -it </a:t>
            </a:r>
            <a:r>
              <a:rPr lang="en-US" altLang="zh-CN" sz="1400" dirty="0" err="1">
                <a:ea typeface="Microsoft YaHei" panose="020B0503020204020204" pitchFamily="34" charset="-122"/>
              </a:rPr>
              <a:t>db</a:t>
            </a:r>
            <a:r>
              <a:rPr lang="en-US" altLang="zh-CN" sz="1400" dirty="0">
                <a:ea typeface="Microsoft YaHei" panose="020B0503020204020204" pitchFamily="34" charset="-122"/>
              </a:rPr>
              <a:t> </a:t>
            </a:r>
            <a:r>
              <a:rPr lang="en-US" altLang="zh-CN" sz="1400" dirty="0" err="1">
                <a:ea typeface="Microsoft YaHei" panose="020B0503020204020204" pitchFamily="34" charset="-122"/>
              </a:rPr>
              <a:t>sh</a:t>
            </a:r>
            <a:endParaRPr lang="en-US" altLang="zh-CN" sz="1400" dirty="0">
              <a:ea typeface="Microsoft YaHei" panose="020B0503020204020204" pitchFamily="34" charset="-122"/>
            </a:endParaRPr>
          </a:p>
          <a:p>
            <a:endParaRPr lang="en-US" altLang="zh-CN" sz="1400" dirty="0" smtClean="0">
              <a:ea typeface="Microsoft YaHei" panose="020B0503020204020204" pitchFamily="34" charset="-122"/>
            </a:endParaRPr>
          </a:p>
          <a:p>
            <a:r>
              <a:rPr lang="en-US" altLang="zh-CN" sz="1400" dirty="0">
                <a:ea typeface="Microsoft YaHei" panose="020B0503020204020204" pitchFamily="34" charset="-122"/>
              </a:rPr>
              <a:t># echo '</a:t>
            </a:r>
            <a:r>
              <a:rPr lang="en-US" altLang="zh-CN" sz="1400" dirty="0" err="1">
                <a:ea typeface="Microsoft YaHei" panose="020B0503020204020204" pitchFamily="34" charset="-122"/>
              </a:rPr>
              <a:t>db.stats</a:t>
            </a:r>
            <a:r>
              <a:rPr lang="en-US" altLang="zh-CN" sz="1400" dirty="0">
                <a:ea typeface="Microsoft YaHei" panose="020B0503020204020204" pitchFamily="34" charset="-122"/>
              </a:rPr>
              <a:t>()' | mongo localhost:27017/test</a:t>
            </a:r>
          </a:p>
          <a:p>
            <a:r>
              <a:rPr lang="en-US" altLang="zh-CN" sz="1400" dirty="0">
                <a:ea typeface="Microsoft YaHei" panose="020B0503020204020204" pitchFamily="34" charset="-122"/>
              </a:rPr>
              <a:t># exit</a:t>
            </a:r>
          </a:p>
          <a:p>
            <a:endParaRPr lang="en-US" altLang="zh-CN" sz="1400"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logs </a:t>
            </a:r>
            <a:r>
              <a:rPr lang="en-US" altLang="zh-CN" sz="1400" dirty="0" err="1">
                <a:ea typeface="Microsoft YaHei" panose="020B0503020204020204" pitchFamily="34" charset="-122"/>
              </a:rPr>
              <a:t>db</a:t>
            </a:r>
            <a:endParaRPr lang="en-US" altLang="zh-CN" sz="1400" dirty="0" smtClean="0">
              <a:ea typeface="Microsoft YaHei" panose="020B0503020204020204" pitchFamily="34" charset="-122"/>
            </a:endParaRPr>
          </a:p>
          <a:p>
            <a:endParaRPr lang="en-US" altLang="zh-CN" sz="1400" dirty="0">
              <a:ea typeface="Microsoft YaHei" panose="020B0503020204020204" pitchFamily="34" charset="-122"/>
            </a:endParaRPr>
          </a:p>
          <a:p>
            <a:r>
              <a:rPr lang="en-US" altLang="zh-CN" sz="1400" dirty="0">
                <a:ea typeface="Microsoft YaHei" panose="020B0503020204020204" pitchFamily="34" charset="-122"/>
              </a:rPr>
              <a:t>#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exec -it </a:t>
            </a:r>
            <a:r>
              <a:rPr lang="en-US" altLang="zh-CN" sz="1400" dirty="0" err="1">
                <a:ea typeface="Microsoft YaHei" panose="020B0503020204020204" pitchFamily="34" charset="-122"/>
              </a:rPr>
              <a:t>db</a:t>
            </a:r>
            <a:r>
              <a:rPr lang="en-US" altLang="zh-CN" sz="1400" dirty="0">
                <a:ea typeface="Microsoft YaHei" panose="020B0503020204020204" pitchFamily="34" charset="-122"/>
              </a:rPr>
              <a:t> </a:t>
            </a:r>
            <a:r>
              <a:rPr lang="en-US" altLang="zh-CN" sz="1400" dirty="0" err="1">
                <a:ea typeface="Microsoft YaHei" panose="020B0503020204020204" pitchFamily="34" charset="-122"/>
              </a:rPr>
              <a:t>pkill</a:t>
            </a:r>
            <a:r>
              <a:rPr lang="en-US" altLang="zh-CN" sz="1400" dirty="0">
                <a:ea typeface="Microsoft YaHei" panose="020B0503020204020204" pitchFamily="34" charset="-122"/>
              </a:rPr>
              <a:t> </a:t>
            </a:r>
            <a:r>
              <a:rPr lang="en-US" altLang="zh-CN" sz="1400" dirty="0" err="1">
                <a:ea typeface="Microsoft YaHei" panose="020B0503020204020204" pitchFamily="34" charset="-122"/>
              </a:rPr>
              <a:t>mongod</a:t>
            </a:r>
            <a:r>
              <a:rPr lang="en-US" altLang="zh-CN" sz="1400" dirty="0">
                <a:ea typeface="Microsoft YaHei" panose="020B0503020204020204" pitchFamily="34" charset="-122"/>
              </a:rPr>
              <a:t> &amp;&amp; </a:t>
            </a:r>
            <a:r>
              <a:rPr lang="en-US" altLang="zh-CN" sz="1400" dirty="0" err="1">
                <a:ea typeface="Microsoft YaHei" panose="020B0503020204020204" pitchFamily="34" charset="-122"/>
              </a:rPr>
              <a:t>kubectl</a:t>
            </a:r>
            <a:r>
              <a:rPr lang="en-US" altLang="zh-CN" sz="1400" dirty="0">
                <a:ea typeface="Microsoft YaHei" panose="020B0503020204020204" pitchFamily="34" charset="-122"/>
              </a:rPr>
              <a:t> get pods</a:t>
            </a:r>
          </a:p>
          <a:p>
            <a:endParaRPr lang="en-US" altLang="zh-CN" sz="1400" dirty="0" smtClean="0">
              <a:ea typeface="Microsoft YaHei" panose="020B0503020204020204" pitchFamily="34" charset="-122"/>
            </a:endParaRPr>
          </a:p>
          <a:p>
            <a:r>
              <a:rPr lang="zh-CN" altLang="en-US" sz="1400" dirty="0">
                <a:ea typeface="Microsoft YaHei" panose="020B0503020204020204" pitchFamily="34" charset="-122"/>
              </a:rPr>
              <a:t>容器正在运行（</a:t>
            </a:r>
            <a:r>
              <a:rPr lang="en-US" altLang="zh-CN" sz="1400" dirty="0">
                <a:ea typeface="Microsoft YaHei" panose="020B0503020204020204" pitchFamily="34" charset="-122"/>
              </a:rPr>
              <a:t>1/1</a:t>
            </a:r>
            <a:r>
              <a:rPr lang="zh-CN" altLang="en-US" sz="1400" dirty="0">
                <a:ea typeface="Microsoft YaHei" panose="020B0503020204020204" pitchFamily="34" charset="-122"/>
              </a:rPr>
              <a:t>）。</a:t>
            </a:r>
            <a:r>
              <a:rPr lang="en-US" altLang="zh-CN" sz="1400" dirty="0">
                <a:ea typeface="Microsoft YaHei" panose="020B0503020204020204" pitchFamily="34" charset="-122"/>
              </a:rPr>
              <a:t>Kubernetes</a:t>
            </a:r>
            <a:r>
              <a:rPr lang="zh-CN" altLang="en-US" sz="1400" dirty="0">
                <a:ea typeface="Microsoft YaHei" panose="020B0503020204020204" pitchFamily="34" charset="-122"/>
              </a:rPr>
              <a:t>保证了一个豆荚里的容器（几乎）总是在运行。请注意，重启字段现在的值为</a:t>
            </a:r>
            <a:r>
              <a:rPr lang="en-US" altLang="zh-CN" sz="1400" dirty="0">
                <a:ea typeface="Microsoft YaHei" panose="020B0503020204020204" pitchFamily="34" charset="-122"/>
              </a:rPr>
              <a:t>1</a:t>
            </a:r>
            <a:r>
              <a:rPr lang="zh-CN" altLang="en-US" sz="1400" dirty="0">
                <a:ea typeface="Microsoft YaHei" panose="020B0503020204020204" pitchFamily="34" charset="-122"/>
              </a:rPr>
              <a:t>。每当容器失效，</a:t>
            </a:r>
            <a:r>
              <a:rPr lang="en-US" altLang="zh-CN" sz="1400" dirty="0">
                <a:ea typeface="Microsoft YaHei" panose="020B0503020204020204" pitchFamily="34" charset="-122"/>
              </a:rPr>
              <a:t>Kubernetes</a:t>
            </a:r>
            <a:r>
              <a:rPr lang="zh-CN" altLang="en-US" sz="1400" dirty="0">
                <a:ea typeface="Microsoft YaHei" panose="020B0503020204020204" pitchFamily="34" charset="-122"/>
              </a:rPr>
              <a:t>就会重新启动它</a:t>
            </a:r>
            <a:r>
              <a:rPr lang="zh-CN" altLang="en-US" sz="1400" dirty="0" smtClean="0">
                <a:ea typeface="Microsoft YaHei" panose="020B0503020204020204" pitchFamily="34" charset="-122"/>
              </a:rPr>
              <a:t>：</a:t>
            </a:r>
            <a:endParaRPr lang="zh-CN" altLang="en-US" sz="1400" dirty="0">
              <a:ea typeface="Microsoft YaHei" panose="020B0503020204020204" pitchFamily="34" charset="-122"/>
            </a:endParaRPr>
          </a:p>
        </p:txBody>
      </p:sp>
      <p:pic>
        <p:nvPicPr>
          <p:cNvPr id="3" name="图片 2"/>
          <p:cNvPicPr>
            <a:picLocks noChangeAspect="1"/>
          </p:cNvPicPr>
          <p:nvPr/>
        </p:nvPicPr>
        <p:blipFill>
          <a:blip r:embed="rId2"/>
          <a:stretch>
            <a:fillRect/>
          </a:stretch>
        </p:blipFill>
        <p:spPr>
          <a:xfrm>
            <a:off x="615255" y="4037693"/>
            <a:ext cx="8131180" cy="2680496"/>
          </a:xfrm>
          <a:prstGeom prst="rect">
            <a:avLst/>
          </a:prstGeom>
        </p:spPr>
      </p:pic>
    </p:spTree>
    <p:extLst>
      <p:ext uri="{BB962C8B-B14F-4D97-AF65-F5344CB8AC3E}">
        <p14:creationId xmlns:p14="http://schemas.microsoft.com/office/powerpoint/2010/main" val="812357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60682" y="644459"/>
            <a:ext cx="9003195" cy="3293209"/>
          </a:xfrm>
          <a:prstGeom prst="rect">
            <a:avLst/>
          </a:prstGeom>
        </p:spPr>
        <p:txBody>
          <a:bodyPr wrap="square">
            <a:spAutoFit/>
          </a:bodyPr>
          <a:lstStyle/>
          <a:p>
            <a:r>
              <a:rPr lang="en-US" altLang="zh-CN" sz="1600" b="1" dirty="0">
                <a:ea typeface="Microsoft YaHei" panose="020B0503020204020204" pitchFamily="34" charset="-122"/>
              </a:rPr>
              <a:t> </a:t>
            </a:r>
            <a:r>
              <a:rPr lang="en-US" altLang="zh-CN" sz="1600" b="1" dirty="0" smtClean="0">
                <a:ea typeface="Microsoft YaHei" panose="020B0503020204020204" pitchFamily="34" charset="-122"/>
              </a:rPr>
              <a:t>4.2 </a:t>
            </a:r>
            <a:r>
              <a:rPr lang="zh-CN" altLang="en-US" sz="1600" b="1" dirty="0" smtClean="0">
                <a:ea typeface="Microsoft YaHei" panose="020B0503020204020204" pitchFamily="34" charset="-122"/>
              </a:rPr>
              <a:t>在</a:t>
            </a:r>
            <a:r>
              <a:rPr lang="zh-CN" altLang="en-US" sz="1600" b="1" dirty="0">
                <a:ea typeface="Microsoft YaHei" panose="020B0503020204020204" pitchFamily="34" charset="-122"/>
              </a:rPr>
              <a:t>一个单独的豆荚里运行多个</a:t>
            </a:r>
            <a:r>
              <a:rPr lang="zh-CN" altLang="en-US" sz="1600" b="1" dirty="0" smtClean="0">
                <a:ea typeface="Microsoft YaHei" panose="020B0503020204020204" pitchFamily="34" charset="-122"/>
              </a:rPr>
              <a:t>容器</a:t>
            </a:r>
            <a:endParaRPr lang="en-US" altLang="zh-CN" sz="1600" b="1" dirty="0" smtClean="0">
              <a:ea typeface="Microsoft YaHei" panose="020B0503020204020204" pitchFamily="34" charset="-122"/>
            </a:endParaRPr>
          </a:p>
          <a:p>
            <a:endParaRPr lang="en-US" altLang="zh-CN" sz="1200" dirty="0">
              <a:ea typeface="Microsoft YaHei" panose="020B0503020204020204" pitchFamily="34" charset="-122"/>
            </a:endParaRPr>
          </a:p>
          <a:p>
            <a:r>
              <a:rPr lang="en-US" altLang="zh-CN" sz="1200" dirty="0">
                <a:ea typeface="Microsoft YaHei" panose="020B0503020204020204" pitchFamily="34" charset="-122"/>
              </a:rPr>
              <a:t># cat  pod/go-demo-2.yml</a:t>
            </a:r>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create -f pod/go-demo-2.yml  &amp;&amp;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-f  pod/go-demo-2.yml</a:t>
            </a:r>
          </a:p>
          <a:p>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-f pod/go-demo-2.yml  -o </a:t>
            </a:r>
            <a:r>
              <a:rPr lang="en-US" altLang="zh-CN" sz="1200" dirty="0" err="1">
                <a:ea typeface="Microsoft YaHei" panose="020B0503020204020204" pitchFamily="34" charset="-122"/>
              </a:rPr>
              <a:t>json</a:t>
            </a:r>
            <a:endParaRPr lang="en-US" altLang="zh-CN" sz="1200" dirty="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-f pod/go-demo-2.yml \    -o </a:t>
            </a:r>
            <a:r>
              <a:rPr lang="en-US" altLang="zh-CN" sz="1200" dirty="0" err="1">
                <a:ea typeface="Microsoft YaHei" panose="020B0503020204020204" pitchFamily="34" charset="-122"/>
              </a:rPr>
              <a:t>jsonpath</a:t>
            </a:r>
            <a:r>
              <a:rPr lang="en-US" altLang="zh-CN" sz="1200" dirty="0">
                <a:ea typeface="Microsoft YaHei" panose="020B0503020204020204" pitchFamily="34" charset="-122"/>
              </a:rPr>
              <a:t>="{.</a:t>
            </a:r>
            <a:r>
              <a:rPr lang="en-US" altLang="zh-CN" sz="1200" dirty="0" err="1">
                <a:ea typeface="Microsoft YaHei" panose="020B0503020204020204" pitchFamily="34" charset="-122"/>
              </a:rPr>
              <a:t>spec.containers</a:t>
            </a:r>
            <a:r>
              <a:rPr lang="en-US" altLang="zh-CN" sz="1200" dirty="0">
                <a:ea typeface="Microsoft YaHei" panose="020B0503020204020204" pitchFamily="34" charset="-122"/>
              </a:rPr>
              <a:t>[*].name}"   //</a:t>
            </a:r>
            <a:r>
              <a:rPr lang="zh-CN" altLang="en-US" sz="1200" dirty="0">
                <a:ea typeface="Microsoft YaHei" panose="020B0503020204020204" pitchFamily="34" charset="-122"/>
              </a:rPr>
              <a:t>过滤显示</a:t>
            </a:r>
            <a:endParaRPr lang="en-US" altLang="zh-CN" sz="1200" dirty="0">
              <a:ea typeface="Microsoft YaHei" panose="020B0503020204020204" pitchFamily="34" charset="-122"/>
            </a:endParaRPr>
          </a:p>
          <a:p>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exec -it -c </a:t>
            </a:r>
            <a:r>
              <a:rPr lang="en-US" altLang="zh-CN" sz="1200" dirty="0" err="1">
                <a:ea typeface="Microsoft YaHei" panose="020B0503020204020204" pitchFamily="34" charset="-122"/>
              </a:rPr>
              <a:t>db</a:t>
            </a:r>
            <a:r>
              <a:rPr lang="en-US" altLang="zh-CN" sz="1200" dirty="0">
                <a:ea typeface="Microsoft YaHei" panose="020B0503020204020204" pitchFamily="34" charset="-122"/>
              </a:rPr>
              <a:t> go-demo-2 </a:t>
            </a:r>
            <a:r>
              <a:rPr lang="en-US" altLang="zh-CN" sz="1200" dirty="0" err="1">
                <a:ea typeface="Microsoft YaHei" panose="020B0503020204020204" pitchFamily="34" charset="-122"/>
              </a:rPr>
              <a:t>ps</a:t>
            </a:r>
            <a:r>
              <a:rPr lang="en-US" altLang="zh-CN" sz="1200" dirty="0">
                <a:ea typeface="Microsoft YaHei" panose="020B0503020204020204" pitchFamily="34" charset="-122"/>
              </a:rPr>
              <a:t> aux</a:t>
            </a:r>
          </a:p>
          <a:p>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logs go-demo-2 -c </a:t>
            </a:r>
            <a:r>
              <a:rPr lang="en-US" altLang="zh-CN" sz="1200" dirty="0" err="1">
                <a:ea typeface="Microsoft YaHei" panose="020B0503020204020204" pitchFamily="34" charset="-122"/>
              </a:rPr>
              <a:t>db</a:t>
            </a:r>
            <a:endParaRPr lang="en-US" altLang="zh-CN" sz="1200" dirty="0">
              <a:ea typeface="Microsoft YaHei" panose="020B0503020204020204" pitchFamily="34" charset="-122"/>
            </a:endParaRPr>
          </a:p>
          <a:p>
            <a:endParaRPr lang="en-US" altLang="zh-CN" sz="1200" dirty="0" smtClean="0">
              <a:ea typeface="Microsoft YaHei" panose="020B0503020204020204" pitchFamily="34" charset="-122"/>
            </a:endParaRPr>
          </a:p>
          <a:p>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cat  pod/go-demo-2-scaled.yml</a:t>
            </a:r>
          </a:p>
          <a:p>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delete -f pod/go-demo-2.yml</a:t>
            </a:r>
          </a:p>
          <a:p>
            <a:endParaRPr lang="en-US" altLang="zh-CN" sz="1200" dirty="0" smtClean="0">
              <a:ea typeface="Microsoft YaHei" panose="020B0503020204020204" pitchFamily="34" charset="-122"/>
            </a:endParaRPr>
          </a:p>
        </p:txBody>
      </p:sp>
    </p:spTree>
    <p:extLst>
      <p:ext uri="{BB962C8B-B14F-4D97-AF65-F5344CB8AC3E}">
        <p14:creationId xmlns:p14="http://schemas.microsoft.com/office/powerpoint/2010/main" val="1240048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320461" y="739673"/>
            <a:ext cx="8495547" cy="2616101"/>
          </a:xfrm>
          <a:prstGeom prst="rect">
            <a:avLst/>
          </a:prstGeom>
        </p:spPr>
        <p:txBody>
          <a:bodyPr wrap="square">
            <a:spAutoFit/>
          </a:bodyPr>
          <a:lstStyle/>
          <a:p>
            <a:r>
              <a:rPr lang="en-US" altLang="zh-CN" b="1" dirty="0" smtClean="0"/>
              <a:t>4.3 </a:t>
            </a:r>
            <a:r>
              <a:rPr lang="zh-CN" altLang="en-US" b="1" dirty="0" smtClean="0"/>
              <a:t>健康检测</a:t>
            </a:r>
            <a:endParaRPr lang="en-US" altLang="zh-CN" b="1" dirty="0" smtClean="0"/>
          </a:p>
          <a:p>
            <a:endParaRPr lang="en-US" altLang="zh-CN" b="1" dirty="0"/>
          </a:p>
          <a:p>
            <a:r>
              <a:rPr lang="en-US" altLang="zh-CN" sz="1400" dirty="0"/>
              <a:t># cat pod/go-demo-2-health.yml</a:t>
            </a:r>
            <a:endParaRPr lang="en-US" altLang="zh-CN" sz="1400" dirty="0" smtClean="0"/>
          </a:p>
          <a:p>
            <a:endParaRPr lang="en-US" altLang="zh-CN" b="1" dirty="0"/>
          </a:p>
          <a:p>
            <a:r>
              <a:rPr lang="en-US" altLang="zh-CN" sz="1400" dirty="0"/>
              <a:t># </a:t>
            </a:r>
            <a:r>
              <a:rPr lang="en-US" altLang="zh-CN" sz="1400" dirty="0" err="1"/>
              <a:t>kubectl</a:t>
            </a:r>
            <a:r>
              <a:rPr lang="en-US" altLang="zh-CN" sz="1400" dirty="0"/>
              <a:t> create -f  pod/go-demo-2-health.yml</a:t>
            </a:r>
            <a:endParaRPr lang="en-US" altLang="zh-CN" sz="1400" dirty="0" smtClean="0"/>
          </a:p>
          <a:p>
            <a:endParaRPr lang="en-US" altLang="zh-CN" sz="1400" dirty="0"/>
          </a:p>
          <a:p>
            <a:r>
              <a:rPr lang="en-US" altLang="zh-CN" sz="1400" dirty="0"/>
              <a:t># </a:t>
            </a:r>
            <a:r>
              <a:rPr lang="en-US" altLang="zh-CN" sz="1400" dirty="0" err="1"/>
              <a:t>kubectl</a:t>
            </a:r>
            <a:r>
              <a:rPr lang="en-US" altLang="zh-CN" sz="1400" dirty="0"/>
              <a:t> describe  -f pod/go-demo-2-health.yml</a:t>
            </a:r>
            <a:endParaRPr lang="en-US" altLang="zh-CN" sz="1400" dirty="0" smtClean="0"/>
          </a:p>
          <a:p>
            <a:endParaRPr lang="en-US" altLang="zh-CN" b="1" dirty="0"/>
          </a:p>
          <a:p>
            <a:endParaRPr lang="en-US" altLang="zh-CN" b="1" dirty="0" smtClean="0"/>
          </a:p>
          <a:p>
            <a:r>
              <a:rPr lang="zh-CN" altLang="en-US" b="1" dirty="0" smtClean="0">
                <a:solidFill>
                  <a:srgbClr val="FF0000"/>
                </a:solidFill>
              </a:rPr>
              <a:t>大多数 情况下 </a:t>
            </a:r>
            <a:r>
              <a:rPr lang="en-US" altLang="zh-CN" b="1" dirty="0" smtClean="0">
                <a:solidFill>
                  <a:srgbClr val="FF0000"/>
                </a:solidFill>
              </a:rPr>
              <a:t>Pod </a:t>
            </a:r>
            <a:r>
              <a:rPr lang="zh-CN" altLang="en-US" b="1" dirty="0" smtClean="0">
                <a:solidFill>
                  <a:srgbClr val="FF0000"/>
                </a:solidFill>
              </a:rPr>
              <a:t>是无用的</a:t>
            </a:r>
            <a:endParaRPr lang="en-US" altLang="zh-CN" b="1" dirty="0">
              <a:solidFill>
                <a:srgbClr val="FF0000"/>
              </a:solidFill>
            </a:endParaRPr>
          </a:p>
        </p:txBody>
      </p:sp>
      <p:pic>
        <p:nvPicPr>
          <p:cNvPr id="3" name="图片 2"/>
          <p:cNvPicPr>
            <a:picLocks noChangeAspect="1"/>
          </p:cNvPicPr>
          <p:nvPr/>
        </p:nvPicPr>
        <p:blipFill>
          <a:blip r:embed="rId2"/>
          <a:stretch>
            <a:fillRect/>
          </a:stretch>
        </p:blipFill>
        <p:spPr>
          <a:xfrm>
            <a:off x="623365" y="3701683"/>
            <a:ext cx="8192643" cy="2667372"/>
          </a:xfrm>
          <a:prstGeom prst="rect">
            <a:avLst/>
          </a:prstGeom>
        </p:spPr>
      </p:pic>
    </p:spTree>
    <p:extLst>
      <p:ext uri="{BB962C8B-B14F-4D97-AF65-F5344CB8AC3E}">
        <p14:creationId xmlns:p14="http://schemas.microsoft.com/office/powerpoint/2010/main" val="1933235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00438" y="672357"/>
            <a:ext cx="9380883" cy="4370427"/>
          </a:xfrm>
          <a:prstGeom prst="rect">
            <a:avLst/>
          </a:prstGeom>
        </p:spPr>
        <p:txBody>
          <a:bodyPr wrap="square">
            <a:spAutoFit/>
          </a:bodyPr>
          <a:lstStyle/>
          <a:p>
            <a:r>
              <a:rPr lang="en-US" altLang="zh-CN" b="1" dirty="0" smtClean="0"/>
              <a:t>5. </a:t>
            </a:r>
            <a:r>
              <a:rPr lang="en-US" altLang="zh-CN" b="1" dirty="0" err="1" smtClean="0"/>
              <a:t>ReplicaSets</a:t>
            </a:r>
            <a:r>
              <a:rPr lang="en-US" altLang="zh-CN" b="1" dirty="0" smtClean="0"/>
              <a:t> </a:t>
            </a:r>
            <a:r>
              <a:rPr lang="zh-CN" altLang="en-US" b="1" dirty="0" smtClean="0"/>
              <a:t>控制器</a:t>
            </a:r>
            <a:endParaRPr lang="en-US" altLang="zh-CN" b="1" dirty="0" smtClean="0"/>
          </a:p>
          <a:p>
            <a:endParaRPr lang="en-US" altLang="zh-CN" b="1" dirty="0"/>
          </a:p>
          <a:p>
            <a:endParaRPr lang="en-US" altLang="zh-CN" b="1" dirty="0"/>
          </a:p>
          <a:p>
            <a:r>
              <a:rPr lang="zh-CN" altLang="en-US" sz="1400" dirty="0"/>
              <a:t>注意：大多数应用程序都应该是可伸缩的，所有的应用程序都必须具有容错能力。</a:t>
            </a:r>
            <a:r>
              <a:rPr lang="en-US" altLang="zh-CN" sz="1400" dirty="0"/>
              <a:t>Pods</a:t>
            </a:r>
            <a:r>
              <a:rPr lang="zh-CN" altLang="en-US" sz="1400" dirty="0"/>
              <a:t>不提供这些特性，复制体（</a:t>
            </a:r>
            <a:r>
              <a:rPr lang="en-US" altLang="zh-CN" sz="1400" dirty="0" err="1"/>
              <a:t>ReplicaSets</a:t>
            </a:r>
            <a:r>
              <a:rPr lang="zh-CN" altLang="en-US" sz="1400" dirty="0"/>
              <a:t>）就可以做到。</a:t>
            </a:r>
          </a:p>
          <a:p>
            <a:endParaRPr lang="zh-CN" altLang="en-US" sz="1400" dirty="0"/>
          </a:p>
          <a:p>
            <a:r>
              <a:rPr lang="zh-CN" altLang="en-US" sz="1400" dirty="0"/>
              <a:t>我们了解到，豆荚</a:t>
            </a:r>
            <a:r>
              <a:rPr lang="zh-CN" altLang="en-US" sz="1400" dirty="0" smtClean="0"/>
              <a:t>是 </a:t>
            </a:r>
            <a:r>
              <a:rPr lang="en-US" altLang="zh-CN" sz="1400" dirty="0" err="1" smtClean="0"/>
              <a:t>kubernetes</a:t>
            </a:r>
            <a:r>
              <a:rPr lang="en-US" altLang="zh-CN" sz="1400" dirty="0" smtClean="0"/>
              <a:t> </a:t>
            </a:r>
            <a:r>
              <a:rPr lang="zh-CN" altLang="en-US" sz="1400" dirty="0" smtClean="0"/>
              <a:t>最小</a:t>
            </a:r>
            <a:r>
              <a:rPr lang="zh-CN" altLang="en-US" sz="1400" dirty="0"/>
              <a:t>的单位。我们还了解到</a:t>
            </a:r>
            <a:r>
              <a:rPr lang="zh-CN" altLang="en-US" sz="1400" dirty="0" smtClean="0"/>
              <a:t>，</a:t>
            </a:r>
            <a:r>
              <a:rPr lang="en-US" altLang="zh-CN" sz="1400" dirty="0" smtClean="0"/>
              <a:t>Pods </a:t>
            </a:r>
            <a:r>
              <a:rPr lang="zh-CN" altLang="en-US" sz="1400" dirty="0" smtClean="0"/>
              <a:t>并不是</a:t>
            </a:r>
            <a:r>
              <a:rPr lang="zh-CN" altLang="en-US" sz="1400" dirty="0"/>
              <a:t>容错的。如果一</a:t>
            </a:r>
            <a:r>
              <a:rPr lang="zh-CN" altLang="en-US" sz="1400" dirty="0" smtClean="0"/>
              <a:t>个容器被</a:t>
            </a:r>
            <a:r>
              <a:rPr lang="zh-CN" altLang="en-US" sz="1400" dirty="0"/>
              <a:t>毁，</a:t>
            </a:r>
            <a:r>
              <a:rPr lang="en-US" altLang="zh-CN" sz="1400" dirty="0"/>
              <a:t>Kubernetes</a:t>
            </a:r>
            <a:r>
              <a:rPr lang="zh-CN" altLang="en-US" sz="1400" dirty="0"/>
              <a:t>将不会采取任何措施来解决这个问题。也就是说，如果在没有控制器的情况下是不会</a:t>
            </a:r>
            <a:r>
              <a:rPr lang="zh-CN" altLang="en-US" sz="1400" dirty="0" smtClean="0"/>
              <a:t>重新部署</a:t>
            </a:r>
            <a:r>
              <a:rPr lang="en-US" altLang="zh-CN" sz="1400" dirty="0" smtClean="0"/>
              <a:t>Pods</a:t>
            </a:r>
            <a:r>
              <a:rPr lang="zh-CN" altLang="en-US" sz="1400" dirty="0"/>
              <a:t>。</a:t>
            </a:r>
          </a:p>
          <a:p>
            <a:endParaRPr lang="zh-CN" altLang="en-US" sz="1400" dirty="0"/>
          </a:p>
          <a:p>
            <a:r>
              <a:rPr lang="zh-CN" altLang="en-US" sz="1400" dirty="0"/>
              <a:t>我们要探索的第一个控制器叫做</a:t>
            </a:r>
            <a:r>
              <a:rPr lang="zh-CN" altLang="en-US" sz="1400" dirty="0" smtClean="0"/>
              <a:t>复制控制器（</a:t>
            </a:r>
            <a:r>
              <a:rPr lang="en-US" altLang="zh-CN" sz="1400" dirty="0" err="1" smtClean="0"/>
              <a:t>ReplicationContoller</a:t>
            </a:r>
            <a:r>
              <a:rPr lang="zh-CN" altLang="en-US" sz="1400" dirty="0" smtClean="0"/>
              <a:t>）</a:t>
            </a:r>
            <a:r>
              <a:rPr lang="zh-CN" altLang="en-US" sz="1400" dirty="0"/>
              <a:t>。它的主要功能，而且几乎是唯一的功能，就是确保一个特定数量的</a:t>
            </a:r>
            <a:r>
              <a:rPr lang="en-US" altLang="zh-CN" sz="1400" dirty="0"/>
              <a:t>Pod</a:t>
            </a:r>
            <a:r>
              <a:rPr lang="zh-CN" altLang="en-US" sz="1400" dirty="0"/>
              <a:t>副本与实际状态（几乎）一致。这意味着复制体可以使豆荚变得可伸缩。</a:t>
            </a:r>
          </a:p>
          <a:p>
            <a:endParaRPr lang="zh-CN" altLang="en-US" sz="1400" dirty="0"/>
          </a:p>
          <a:p>
            <a:r>
              <a:rPr lang="zh-CN" altLang="en-US" sz="1400" dirty="0"/>
              <a:t>我们可以把复制作为一种自我修复机制。只要满足基本条件（例如，足够的内存和</a:t>
            </a:r>
            <a:r>
              <a:rPr lang="en-US" altLang="zh-CN" sz="1400" dirty="0"/>
              <a:t>CPU</a:t>
            </a:r>
            <a:r>
              <a:rPr lang="zh-CN" altLang="en-US" sz="1400" dirty="0"/>
              <a:t>），就保证与复制器相关联的</a:t>
            </a:r>
            <a:r>
              <a:rPr lang="en-US" altLang="zh-CN" sz="1400" dirty="0"/>
              <a:t>Pods</a:t>
            </a:r>
            <a:r>
              <a:rPr lang="zh-CN" altLang="en-US" sz="1400" dirty="0"/>
              <a:t>将运行。它们提供容错和高可用性。</a:t>
            </a:r>
          </a:p>
          <a:p>
            <a:endParaRPr lang="zh-CN" altLang="en-US" sz="1400" dirty="0"/>
          </a:p>
          <a:p>
            <a:r>
              <a:rPr lang="zh-CN" altLang="en-US" sz="1400" dirty="0"/>
              <a:t>值得一提的是，</a:t>
            </a:r>
            <a:r>
              <a:rPr lang="en-US" altLang="zh-CN" sz="1400" dirty="0" err="1"/>
              <a:t>ReplicaSet</a:t>
            </a:r>
            <a:r>
              <a:rPr lang="zh-CN" altLang="en-US" sz="1400" dirty="0"/>
              <a:t>是下一代复制控制器。唯一重要的区别是，</a:t>
            </a:r>
            <a:r>
              <a:rPr lang="en-US" altLang="zh-CN" sz="1400" dirty="0" err="1"/>
              <a:t>ReplicaSet</a:t>
            </a:r>
            <a:r>
              <a:rPr lang="zh-CN" altLang="en-US" sz="1400" dirty="0"/>
              <a:t>已经扩展了对选择器的支持。其他的都一样。复制控制器</a:t>
            </a:r>
            <a:r>
              <a:rPr lang="en-US" altLang="zh-CN" sz="1400" dirty="0"/>
              <a:t>(</a:t>
            </a:r>
            <a:r>
              <a:rPr lang="en-US" altLang="zh-CN" sz="1400" dirty="0" err="1"/>
              <a:t>ReplicationController</a:t>
            </a:r>
            <a:r>
              <a:rPr lang="en-US" altLang="zh-CN" sz="1400" dirty="0"/>
              <a:t>)</a:t>
            </a:r>
            <a:r>
              <a:rPr lang="zh-CN" altLang="en-US" sz="1400" dirty="0"/>
              <a:t>被认为是弃用的，所以我们只关注复制器</a:t>
            </a:r>
            <a:r>
              <a:rPr lang="en-US" altLang="zh-CN" sz="1400" dirty="0"/>
              <a:t>(</a:t>
            </a:r>
            <a:r>
              <a:rPr lang="en-US" altLang="zh-CN" sz="1400" dirty="0" err="1"/>
              <a:t>RelicaSet</a:t>
            </a:r>
            <a:r>
              <a:rPr lang="en-US" altLang="zh-CN" sz="1400" dirty="0"/>
              <a:t>)</a:t>
            </a:r>
            <a:r>
              <a:rPr lang="zh-CN" altLang="en-US" sz="1400" dirty="0"/>
              <a:t>。</a:t>
            </a:r>
          </a:p>
          <a:p>
            <a:endParaRPr lang="zh-CN" altLang="en-US" sz="1400" dirty="0"/>
          </a:p>
          <a:p>
            <a:r>
              <a:rPr lang="zh-CN" altLang="en-US" sz="1400" dirty="0"/>
              <a:t>注意：</a:t>
            </a:r>
            <a:r>
              <a:rPr lang="en-US" altLang="zh-CN" sz="1400" dirty="0" err="1"/>
              <a:t>ReplicaSet</a:t>
            </a:r>
            <a:r>
              <a:rPr lang="zh-CN" altLang="en-US" sz="1400" dirty="0"/>
              <a:t>的主要功能是确保服务的指定数量（几乎）总是在运行</a:t>
            </a:r>
            <a:r>
              <a:rPr lang="zh-CN" altLang="en-US" sz="1400" dirty="0" smtClean="0"/>
              <a:t>。</a:t>
            </a:r>
            <a:endParaRPr lang="zh-CN" altLang="en-US" sz="1400" dirty="0"/>
          </a:p>
        </p:txBody>
      </p:sp>
    </p:spTree>
    <p:extLst>
      <p:ext uri="{BB962C8B-B14F-4D97-AF65-F5344CB8AC3E}">
        <p14:creationId xmlns:p14="http://schemas.microsoft.com/office/powerpoint/2010/main" val="2787074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60074" y="623309"/>
            <a:ext cx="9162222" cy="2154436"/>
          </a:xfrm>
          <a:prstGeom prst="rect">
            <a:avLst/>
          </a:prstGeom>
        </p:spPr>
        <p:txBody>
          <a:bodyPr wrap="square">
            <a:spAutoFit/>
          </a:bodyPr>
          <a:lstStyle/>
          <a:p>
            <a:r>
              <a:rPr lang="en-US" altLang="zh-CN" b="1" dirty="0" smtClean="0"/>
              <a:t>5. 1  </a:t>
            </a:r>
            <a:r>
              <a:rPr lang="zh-CN" altLang="zh-CN" b="1" dirty="0" smtClean="0"/>
              <a:t>创建</a:t>
            </a:r>
            <a:r>
              <a:rPr lang="zh-CN" altLang="zh-CN" b="1" dirty="0"/>
              <a:t>一个复制器</a:t>
            </a:r>
            <a:endParaRPr lang="en-US" altLang="zh-CN" b="1" dirty="0"/>
          </a:p>
          <a:p>
            <a:endParaRPr lang="en-US" altLang="zh-CN" b="1" dirty="0"/>
          </a:p>
          <a:p>
            <a:r>
              <a:rPr lang="en-US" altLang="zh-CN" sz="1400" dirty="0" smtClean="0"/>
              <a:t>#  cat  </a:t>
            </a:r>
            <a:r>
              <a:rPr lang="en-US" altLang="zh-CN" sz="1400" dirty="0" err="1" smtClean="0"/>
              <a:t>rs</a:t>
            </a:r>
            <a:r>
              <a:rPr lang="en-US" altLang="zh-CN" sz="1400" dirty="0" smtClean="0"/>
              <a:t>/go-demo-2.yml</a:t>
            </a:r>
          </a:p>
          <a:p>
            <a:endParaRPr lang="en-US" altLang="zh-CN" sz="1400" dirty="0"/>
          </a:p>
          <a:p>
            <a:r>
              <a:rPr lang="en-US" altLang="zh-CN" sz="1400" dirty="0"/>
              <a:t># </a:t>
            </a:r>
            <a:r>
              <a:rPr lang="en-US" altLang="zh-CN" sz="1400" dirty="0" err="1"/>
              <a:t>kubectl</a:t>
            </a:r>
            <a:r>
              <a:rPr lang="en-US" altLang="zh-CN" sz="1400" dirty="0"/>
              <a:t> create -f </a:t>
            </a:r>
            <a:r>
              <a:rPr lang="en-US" altLang="zh-CN" sz="1400" dirty="0" err="1"/>
              <a:t>rs</a:t>
            </a:r>
            <a:r>
              <a:rPr lang="en-US" altLang="zh-CN" sz="1400" dirty="0"/>
              <a:t>/go-demo-2.yml</a:t>
            </a:r>
          </a:p>
          <a:p>
            <a:r>
              <a:rPr lang="en-US" altLang="zh-CN" sz="1400" dirty="0"/>
              <a:t># </a:t>
            </a:r>
            <a:r>
              <a:rPr lang="en-US" altLang="zh-CN" sz="1400" dirty="0" err="1"/>
              <a:t>kubectl</a:t>
            </a:r>
            <a:r>
              <a:rPr lang="en-US" altLang="zh-CN" sz="1400" dirty="0"/>
              <a:t> get </a:t>
            </a:r>
            <a:r>
              <a:rPr lang="en-US" altLang="zh-CN" sz="1400" dirty="0" err="1"/>
              <a:t>rs</a:t>
            </a:r>
            <a:endParaRPr lang="en-US" altLang="zh-CN" sz="1400" dirty="0" smtClean="0"/>
          </a:p>
          <a:p>
            <a:r>
              <a:rPr lang="en-US" altLang="zh-CN" sz="1400" dirty="0"/>
              <a:t># </a:t>
            </a:r>
            <a:r>
              <a:rPr lang="en-US" altLang="zh-CN" sz="1400" dirty="0" err="1"/>
              <a:t>kubectl</a:t>
            </a:r>
            <a:r>
              <a:rPr lang="en-US" altLang="zh-CN" sz="1400" dirty="0"/>
              <a:t> get -f </a:t>
            </a:r>
            <a:r>
              <a:rPr lang="en-US" altLang="zh-CN" sz="1400" dirty="0" err="1"/>
              <a:t>rs</a:t>
            </a:r>
            <a:r>
              <a:rPr lang="en-US" altLang="zh-CN" sz="1400" dirty="0"/>
              <a:t>/go-demo-2.yml</a:t>
            </a:r>
          </a:p>
          <a:p>
            <a:r>
              <a:rPr lang="en-US" altLang="zh-CN" sz="1400" dirty="0"/>
              <a:t># </a:t>
            </a:r>
            <a:r>
              <a:rPr lang="en-US" altLang="zh-CN" sz="1400" dirty="0" err="1"/>
              <a:t>kubectl</a:t>
            </a:r>
            <a:r>
              <a:rPr lang="en-US" altLang="zh-CN" sz="1400" dirty="0"/>
              <a:t> describe -f </a:t>
            </a:r>
            <a:r>
              <a:rPr lang="en-US" altLang="zh-CN" sz="1400" dirty="0" err="1"/>
              <a:t>rs</a:t>
            </a:r>
            <a:r>
              <a:rPr lang="en-US" altLang="zh-CN" sz="1400" dirty="0"/>
              <a:t>/go-demo-2.yml</a:t>
            </a:r>
            <a:endParaRPr lang="en-US" altLang="zh-CN" sz="1400" dirty="0" smtClean="0"/>
          </a:p>
          <a:p>
            <a:r>
              <a:rPr lang="en-US" altLang="zh-CN" sz="1400" dirty="0"/>
              <a:t># </a:t>
            </a:r>
            <a:r>
              <a:rPr lang="en-US" altLang="zh-CN" sz="1400" dirty="0" err="1"/>
              <a:t>kubectl</a:t>
            </a:r>
            <a:r>
              <a:rPr lang="en-US" altLang="zh-CN" sz="1400" dirty="0"/>
              <a:t> get pods --</a:t>
            </a:r>
            <a:r>
              <a:rPr lang="en-US" altLang="zh-CN" sz="1400" dirty="0" smtClean="0"/>
              <a:t>show-labels</a:t>
            </a:r>
          </a:p>
        </p:txBody>
      </p:sp>
    </p:spTree>
    <p:extLst>
      <p:ext uri="{BB962C8B-B14F-4D97-AF65-F5344CB8AC3E}">
        <p14:creationId xmlns:p14="http://schemas.microsoft.com/office/powerpoint/2010/main" val="2510905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422251" y="803187"/>
            <a:ext cx="9061498" cy="3257305"/>
          </a:xfrm>
          <a:prstGeom prst="rect">
            <a:avLst/>
          </a:prstGeom>
        </p:spPr>
      </p:pic>
    </p:spTree>
    <p:extLst>
      <p:ext uri="{BB962C8B-B14F-4D97-AF65-F5344CB8AC3E}">
        <p14:creationId xmlns:p14="http://schemas.microsoft.com/office/powerpoint/2010/main" val="228116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16959" y="15617"/>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950976" y="809259"/>
            <a:ext cx="6726554" cy="5239481"/>
          </a:xfrm>
          <a:prstGeom prst="rect">
            <a:avLst/>
          </a:prstGeom>
        </p:spPr>
      </p:pic>
    </p:spTree>
    <p:extLst>
      <p:ext uri="{BB962C8B-B14F-4D97-AF65-F5344CB8AC3E}">
        <p14:creationId xmlns:p14="http://schemas.microsoft.com/office/powerpoint/2010/main" val="2307704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565141" y="615907"/>
            <a:ext cx="8581426" cy="4880432"/>
          </a:xfrm>
          <a:prstGeom prst="rect">
            <a:avLst/>
          </a:prstGeom>
        </p:spPr>
      </p:pic>
    </p:spTree>
    <p:extLst>
      <p:ext uri="{BB962C8B-B14F-4D97-AF65-F5344CB8AC3E}">
        <p14:creationId xmlns:p14="http://schemas.microsoft.com/office/powerpoint/2010/main" val="2265398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1762538" y="738242"/>
            <a:ext cx="6477001" cy="5560438"/>
          </a:xfrm>
          <a:prstGeom prst="rect">
            <a:avLst/>
          </a:prstGeom>
        </p:spPr>
      </p:pic>
    </p:spTree>
    <p:extLst>
      <p:ext uri="{BB962C8B-B14F-4D97-AF65-F5344CB8AC3E}">
        <p14:creationId xmlns:p14="http://schemas.microsoft.com/office/powerpoint/2010/main" val="173052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60682" y="694155"/>
            <a:ext cx="9321248" cy="6063198"/>
          </a:xfrm>
          <a:prstGeom prst="rect">
            <a:avLst/>
          </a:prstGeom>
        </p:spPr>
        <p:txBody>
          <a:bodyPr wrap="square">
            <a:spAutoFit/>
          </a:bodyPr>
          <a:lstStyle/>
          <a:p>
            <a:r>
              <a:rPr lang="en-US" altLang="zh-CN" sz="1600" b="1" dirty="0" smtClean="0">
                <a:ea typeface="Microsoft YaHei" panose="020B0503020204020204" pitchFamily="34" charset="-122"/>
              </a:rPr>
              <a:t>5.2 </a:t>
            </a:r>
            <a:r>
              <a:rPr lang="zh-CN" altLang="en-US" sz="1600" b="1" dirty="0" smtClean="0">
                <a:ea typeface="Microsoft YaHei" panose="020B0503020204020204" pitchFamily="34" charset="-122"/>
              </a:rPr>
              <a:t>操作复制器</a:t>
            </a:r>
            <a:r>
              <a:rPr lang="zh-CN" altLang="zh-CN" sz="1200" dirty="0">
                <a:ea typeface="Microsoft YaHei" panose="020B0503020204020204" pitchFamily="34" charset="-122"/>
              </a:rPr>
              <a:t> </a:t>
            </a:r>
          </a:p>
          <a:p>
            <a:endParaRPr lang="en-US" altLang="zh-CN" sz="1200" dirty="0" smtClean="0">
              <a:ea typeface="Microsoft YaHei" panose="020B0503020204020204" pitchFamily="34" charset="-122"/>
            </a:endParaRPr>
          </a:p>
          <a:p>
            <a:r>
              <a:rPr lang="en-US" altLang="zh-CN" sz="1200" dirty="0" smtClean="0">
                <a:ea typeface="Microsoft YaHei" panose="020B0503020204020204" pitchFamily="34" charset="-122"/>
              </a:rPr>
              <a:t>// </a:t>
            </a:r>
            <a:r>
              <a:rPr lang="zh-CN" altLang="en-US" sz="1200" dirty="0" smtClean="0">
                <a:ea typeface="Microsoft YaHei" panose="020B0503020204020204" pitchFamily="34" charset="-122"/>
              </a:rPr>
              <a:t>只删除复制控制器</a:t>
            </a:r>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delete -f </a:t>
            </a:r>
            <a:r>
              <a:rPr lang="en-US" altLang="zh-CN" sz="1200" dirty="0" err="1">
                <a:ea typeface="Microsoft YaHei" panose="020B0503020204020204" pitchFamily="34" charset="-122"/>
              </a:rPr>
              <a:t>rs</a:t>
            </a:r>
            <a:r>
              <a:rPr lang="en-US" altLang="zh-CN" sz="1200" dirty="0">
                <a:ea typeface="Microsoft YaHei" panose="020B0503020204020204" pitchFamily="34" charset="-122"/>
              </a:rPr>
              <a:t>/go-demo-2.yml \    --cascade=false</a:t>
            </a:r>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a:t>
            </a:r>
            <a:r>
              <a:rPr lang="en-US" altLang="zh-CN" sz="1200" dirty="0" err="1">
                <a:ea typeface="Microsoft YaHei" panose="020B0503020204020204" pitchFamily="34" charset="-122"/>
              </a:rPr>
              <a:t>rs</a:t>
            </a:r>
            <a:endParaRPr lang="en-US" altLang="zh-CN" sz="1200" dirty="0">
              <a:ea typeface="Microsoft YaHei" panose="020B0503020204020204" pitchFamily="34" charset="-122"/>
            </a:endParaRPr>
          </a:p>
          <a:p>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pods</a:t>
            </a:r>
          </a:p>
          <a:p>
            <a:r>
              <a:rPr lang="en-US" altLang="zh-CN" sz="1200" dirty="0" smtClean="0">
                <a:ea typeface="Microsoft YaHei" panose="020B0503020204020204" pitchFamily="34" charset="-122"/>
              </a:rPr>
              <a:t>// </a:t>
            </a:r>
            <a:r>
              <a:rPr lang="zh-CN" altLang="en-US" sz="1200" dirty="0" smtClean="0">
                <a:ea typeface="Microsoft YaHei" panose="020B0503020204020204" pitchFamily="34" charset="-122"/>
              </a:rPr>
              <a:t>验证是否会新创建，答案是不会</a:t>
            </a:r>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create -f </a:t>
            </a:r>
            <a:r>
              <a:rPr lang="en-US" altLang="zh-CN" sz="1200" dirty="0" err="1">
                <a:ea typeface="Microsoft YaHei" panose="020B0503020204020204" pitchFamily="34" charset="-122"/>
              </a:rPr>
              <a:t>rs</a:t>
            </a:r>
            <a:r>
              <a:rPr lang="en-US" altLang="zh-CN" sz="1200" dirty="0">
                <a:ea typeface="Microsoft YaHei" panose="020B0503020204020204" pitchFamily="34" charset="-122"/>
              </a:rPr>
              <a:t>/go-demo-2.yml \    --save-</a:t>
            </a:r>
            <a:r>
              <a:rPr lang="en-US" altLang="zh-CN" sz="1200" dirty="0" err="1">
                <a:ea typeface="Microsoft YaHei" panose="020B0503020204020204" pitchFamily="34" charset="-122"/>
              </a:rPr>
              <a:t>config</a:t>
            </a:r>
            <a:endParaRPr lang="en-US" altLang="zh-CN" sz="1200" dirty="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pods</a:t>
            </a:r>
          </a:p>
          <a:p>
            <a:endParaRPr lang="en-US" altLang="zh-CN" sz="1200" dirty="0" smtClean="0">
              <a:ea typeface="Microsoft YaHei" panose="020B0503020204020204" pitchFamily="34" charset="-122"/>
            </a:endParaRPr>
          </a:p>
          <a:p>
            <a:r>
              <a:rPr lang="en-US" altLang="zh-CN" sz="1200" dirty="0" smtClean="0">
                <a:ea typeface="Microsoft YaHei" panose="020B0503020204020204" pitchFamily="34" charset="-122"/>
              </a:rPr>
              <a:t>// </a:t>
            </a:r>
            <a:r>
              <a:rPr lang="zh-CN" altLang="en-US" sz="1200" dirty="0" smtClean="0">
                <a:ea typeface="Microsoft YaHei" panose="020B0503020204020204" pitchFamily="34" charset="-122"/>
              </a:rPr>
              <a:t>扩展新副本，旧副本保持不变</a:t>
            </a:r>
            <a:endParaRPr lang="en-US" altLang="zh-CN" sz="1200" dirty="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apply -f </a:t>
            </a:r>
            <a:r>
              <a:rPr lang="en-US" altLang="zh-CN" sz="1200" dirty="0" err="1">
                <a:ea typeface="Microsoft YaHei" panose="020B0503020204020204" pitchFamily="34" charset="-122"/>
              </a:rPr>
              <a:t>rs</a:t>
            </a:r>
            <a:r>
              <a:rPr lang="en-US" altLang="zh-CN" sz="1200" dirty="0">
                <a:ea typeface="Microsoft YaHei" panose="020B0503020204020204" pitchFamily="34" charset="-122"/>
              </a:rPr>
              <a:t>/go-demo-2-scaled.yml</a:t>
            </a:r>
            <a:endParaRPr lang="en-US" altLang="zh-CN" sz="1200" dirty="0" smtClean="0">
              <a:ea typeface="Microsoft YaHei" panose="020B0503020204020204" pitchFamily="34" charset="-122"/>
            </a:endParaRPr>
          </a:p>
          <a:p>
            <a:endParaRPr lang="en-US" altLang="zh-CN" sz="1200" dirty="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pods</a:t>
            </a:r>
            <a:endParaRPr lang="en-US" altLang="zh-CN" sz="1200" dirty="0" smtClean="0">
              <a:ea typeface="Microsoft YaHei" panose="020B0503020204020204" pitchFamily="34" charset="-122"/>
            </a:endParaRPr>
          </a:p>
          <a:p>
            <a:endParaRPr lang="en-US" altLang="zh-CN" sz="1200" dirty="0">
              <a:ea typeface="Microsoft YaHei" panose="020B0503020204020204" pitchFamily="34" charset="-122"/>
            </a:endParaRPr>
          </a:p>
          <a:p>
            <a:r>
              <a:rPr lang="en-US" altLang="zh-CN" sz="1200" dirty="0" smtClean="0">
                <a:ea typeface="Microsoft YaHei" panose="020B0503020204020204" pitchFamily="34" charset="-122"/>
              </a:rPr>
              <a:t>// </a:t>
            </a:r>
            <a:r>
              <a:rPr lang="zh-CN" altLang="en-US" sz="1200" dirty="0" smtClean="0">
                <a:ea typeface="Microsoft YaHei" panose="020B0503020204020204" pitchFamily="34" charset="-122"/>
              </a:rPr>
              <a:t>删除一个</a:t>
            </a:r>
            <a:r>
              <a:rPr lang="en-US" altLang="zh-CN" sz="1200" dirty="0" smtClean="0">
                <a:ea typeface="Microsoft YaHei" panose="020B0503020204020204" pitchFamily="34" charset="-122"/>
              </a:rPr>
              <a:t>pod</a:t>
            </a:r>
            <a:r>
              <a:rPr lang="zh-CN" altLang="en-US" sz="1200" dirty="0" smtClean="0">
                <a:ea typeface="Microsoft YaHei" panose="020B0503020204020204" pitchFamily="34" charset="-122"/>
              </a:rPr>
              <a:t>，新创建一个</a:t>
            </a:r>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POD_NAME=$(</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pods -o name </a:t>
            </a:r>
            <a:r>
              <a:rPr lang="en-US" altLang="zh-CN" sz="1200" dirty="0" smtClean="0">
                <a:ea typeface="Microsoft YaHei" panose="020B0503020204020204" pitchFamily="34" charset="-122"/>
              </a:rPr>
              <a:t>  </a:t>
            </a:r>
            <a:r>
              <a:rPr lang="en-US" altLang="zh-CN" sz="1200" dirty="0">
                <a:ea typeface="Microsoft YaHei" panose="020B0503020204020204" pitchFamily="34" charset="-122"/>
              </a:rPr>
              <a:t>| tail -1)</a:t>
            </a: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delete $POD_NAME</a:t>
            </a:r>
          </a:p>
          <a:p>
            <a:endParaRPr lang="en-US" altLang="zh-CN" sz="1200" dirty="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pods</a:t>
            </a:r>
          </a:p>
          <a:p>
            <a:endParaRPr lang="en-US" altLang="zh-CN" sz="1200" dirty="0" smtClean="0">
              <a:ea typeface="Microsoft YaHei" panose="020B0503020204020204" pitchFamily="34" charset="-122"/>
            </a:endParaRPr>
          </a:p>
          <a:p>
            <a:r>
              <a:rPr lang="en-US" altLang="zh-CN" sz="1200" dirty="0" smtClean="0">
                <a:ea typeface="Microsoft YaHei" panose="020B0503020204020204" pitchFamily="34" charset="-122"/>
              </a:rPr>
              <a:t>// </a:t>
            </a:r>
            <a:r>
              <a:rPr lang="zh-CN" altLang="en-US" sz="1200" dirty="0" smtClean="0">
                <a:ea typeface="Microsoft YaHei" panose="020B0503020204020204" pitchFamily="34" charset="-122"/>
              </a:rPr>
              <a:t>删除一个标签，新创建一个</a:t>
            </a:r>
            <a:r>
              <a:rPr lang="en-US" altLang="zh-CN" sz="1200" dirty="0" smtClean="0">
                <a:ea typeface="Microsoft YaHei" panose="020B0503020204020204" pitchFamily="34" charset="-122"/>
              </a:rPr>
              <a:t>pod</a:t>
            </a:r>
            <a:endParaRPr lang="en-US" altLang="zh-CN" sz="1200" dirty="0" smtClean="0">
              <a:ea typeface="Microsoft YaHei" panose="020B0503020204020204" pitchFamily="34" charset="-122"/>
            </a:endParaRPr>
          </a:p>
          <a:p>
            <a:r>
              <a:rPr lang="en-US" altLang="zh-CN" sz="1200" dirty="0">
                <a:ea typeface="Microsoft YaHei" panose="020B0503020204020204" pitchFamily="34" charset="-122"/>
              </a:rPr>
              <a:t># POD_NAME=$(</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pods -o name     | tail -1)</a:t>
            </a: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label $POD_NAME service -              // </a:t>
            </a:r>
            <a:r>
              <a:rPr lang="zh-CN" altLang="en-US" sz="1200" dirty="0">
                <a:ea typeface="Microsoft YaHei" panose="020B0503020204020204" pitchFamily="34" charset="-122"/>
              </a:rPr>
              <a:t>删除标签  </a:t>
            </a:r>
            <a:r>
              <a:rPr lang="en-US" altLang="zh-CN" sz="1200" dirty="0">
                <a:ea typeface="Microsoft YaHei" panose="020B0503020204020204" pitchFamily="34" charset="-122"/>
              </a:rPr>
              <a:t>service</a:t>
            </a: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describe $POD_NAME</a:t>
            </a:r>
          </a:p>
          <a:p>
            <a:endParaRPr lang="en-US" altLang="zh-CN" sz="1200" dirty="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pods --</a:t>
            </a:r>
            <a:r>
              <a:rPr lang="en-US" altLang="zh-CN" sz="1200" dirty="0" smtClean="0">
                <a:ea typeface="Microsoft YaHei" panose="020B0503020204020204" pitchFamily="34" charset="-122"/>
              </a:rPr>
              <a:t>show-labels</a:t>
            </a:r>
          </a:p>
          <a:p>
            <a:r>
              <a:rPr lang="en-US" altLang="zh-CN" sz="1200" dirty="0" smtClean="0">
                <a:ea typeface="Microsoft YaHei" panose="020B0503020204020204" pitchFamily="34" charset="-122"/>
              </a:rPr>
              <a:t>// </a:t>
            </a:r>
            <a:r>
              <a:rPr lang="zh-CN" altLang="en-US" sz="1200" dirty="0" smtClean="0">
                <a:ea typeface="Microsoft YaHei" panose="020B0503020204020204" pitchFamily="34" charset="-122"/>
              </a:rPr>
              <a:t>增加标签，删除一个</a:t>
            </a:r>
            <a:r>
              <a:rPr lang="en-US" altLang="zh-CN" sz="1200" dirty="0" smtClean="0">
                <a:ea typeface="Microsoft YaHei" panose="020B0503020204020204" pitchFamily="34" charset="-122"/>
              </a:rPr>
              <a:t>pod</a:t>
            </a:r>
            <a:endParaRPr lang="en-US" altLang="zh-CN" sz="1200" dirty="0">
              <a:ea typeface="Microsoft YaHei" panose="020B0503020204020204" pitchFamily="34" charset="-122"/>
            </a:endParaRP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label $POD_NAME service=go-demo-2</a:t>
            </a:r>
          </a:p>
          <a:p>
            <a:r>
              <a:rPr lang="en-US" altLang="zh-CN" sz="1200" dirty="0">
                <a:ea typeface="Microsoft YaHei" panose="020B0503020204020204" pitchFamily="34" charset="-122"/>
              </a:rPr>
              <a:t># </a:t>
            </a:r>
            <a:r>
              <a:rPr lang="en-US" altLang="zh-CN" sz="1200" dirty="0" err="1">
                <a:ea typeface="Microsoft YaHei" panose="020B0503020204020204" pitchFamily="34" charset="-122"/>
              </a:rPr>
              <a:t>kubectl</a:t>
            </a:r>
            <a:r>
              <a:rPr lang="en-US" altLang="zh-CN" sz="1200" dirty="0">
                <a:ea typeface="Microsoft YaHei" panose="020B0503020204020204" pitchFamily="34" charset="-122"/>
              </a:rPr>
              <a:t> get pods --show-labels</a:t>
            </a:r>
            <a:endParaRPr lang="en-US" altLang="zh-CN" sz="1200" dirty="0" smtClean="0">
              <a:ea typeface="Microsoft YaHei" panose="020B0503020204020204" pitchFamily="34" charset="-122"/>
            </a:endParaRPr>
          </a:p>
          <a:p>
            <a:endParaRPr lang="en-US" altLang="zh-CN" sz="1200" dirty="0">
              <a:ea typeface="Microsoft YaHei" panose="020B0503020204020204" pitchFamily="34" charset="-122"/>
            </a:endParaRPr>
          </a:p>
        </p:txBody>
      </p:sp>
    </p:spTree>
    <p:extLst>
      <p:ext uri="{BB962C8B-B14F-4D97-AF65-F5344CB8AC3E}">
        <p14:creationId xmlns:p14="http://schemas.microsoft.com/office/powerpoint/2010/main" val="3295924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428057" y="753532"/>
            <a:ext cx="9069609" cy="2973642"/>
          </a:xfrm>
          <a:prstGeom prst="rect">
            <a:avLst/>
          </a:prstGeom>
        </p:spPr>
      </p:pic>
    </p:spTree>
    <p:extLst>
      <p:ext uri="{BB962C8B-B14F-4D97-AF65-F5344CB8AC3E}">
        <p14:creationId xmlns:p14="http://schemas.microsoft.com/office/powerpoint/2010/main" val="509613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Tree>
    <p:extLst>
      <p:ext uri="{BB962C8B-B14F-4D97-AF65-F5344CB8AC3E}">
        <p14:creationId xmlns:p14="http://schemas.microsoft.com/office/powerpoint/2010/main" val="701925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320040" y="913722"/>
            <a:ext cx="8915400" cy="954107"/>
          </a:xfrm>
          <a:prstGeom prst="rect">
            <a:avLst/>
          </a:prstGeom>
        </p:spPr>
        <p:txBody>
          <a:bodyPr wrap="square">
            <a:spAutoFit/>
          </a:bodyPr>
          <a:lstStyle/>
          <a:p>
            <a:r>
              <a:rPr lang="en-US" altLang="zh-CN" sz="1400" dirty="0"/>
              <a:t>• </a:t>
            </a:r>
            <a:r>
              <a:rPr lang="en-US" altLang="zh-CN" sz="1400" dirty="0" err="1"/>
              <a:t>BorgMaster</a:t>
            </a:r>
            <a:r>
              <a:rPr lang="en-US" altLang="zh-CN" sz="1400" dirty="0"/>
              <a:t> </a:t>
            </a:r>
            <a:r>
              <a:rPr lang="zh-CN" altLang="en-US" sz="1400" dirty="0"/>
              <a:t>是整个集群的大脑，负责维护整个集群的状态，并将数据持久化到 </a:t>
            </a:r>
            <a:r>
              <a:rPr lang="en-US" altLang="zh-CN" sz="1400" dirty="0" err="1"/>
              <a:t>Paxos</a:t>
            </a:r>
            <a:r>
              <a:rPr lang="en-US" altLang="zh-CN" sz="1400" dirty="0"/>
              <a:t> </a:t>
            </a:r>
            <a:r>
              <a:rPr lang="zh-CN" altLang="en-US" sz="1400" dirty="0"/>
              <a:t>存储中；</a:t>
            </a:r>
          </a:p>
          <a:p>
            <a:r>
              <a:rPr lang="en-US" altLang="zh-CN" sz="1400" dirty="0"/>
              <a:t>• </a:t>
            </a:r>
            <a:r>
              <a:rPr lang="en-US" altLang="zh-CN" sz="1400" dirty="0" err="1"/>
              <a:t>Scheduer</a:t>
            </a:r>
            <a:r>
              <a:rPr lang="en-US" altLang="zh-CN" sz="1400" dirty="0"/>
              <a:t> </a:t>
            </a:r>
            <a:r>
              <a:rPr lang="zh-CN" altLang="en-US" sz="1400" dirty="0"/>
              <a:t>负责任务的调度，根据应用的特点将其调度到具体的机器上去；</a:t>
            </a:r>
          </a:p>
          <a:p>
            <a:r>
              <a:rPr lang="en-US" altLang="zh-CN" sz="1400" dirty="0"/>
              <a:t>• </a:t>
            </a:r>
            <a:r>
              <a:rPr lang="en-US" altLang="zh-CN" sz="1400" dirty="0" err="1"/>
              <a:t>Borglet</a:t>
            </a:r>
            <a:r>
              <a:rPr lang="en-US" altLang="zh-CN" sz="1400" dirty="0"/>
              <a:t> </a:t>
            </a:r>
            <a:r>
              <a:rPr lang="zh-CN" altLang="en-US" sz="1400" dirty="0"/>
              <a:t>负责真正运行任务（在容器中）；</a:t>
            </a:r>
          </a:p>
          <a:p>
            <a:r>
              <a:rPr lang="en-US" altLang="zh-CN" sz="1400" dirty="0"/>
              <a:t>• </a:t>
            </a:r>
            <a:r>
              <a:rPr lang="en-US" altLang="zh-CN" sz="1400" dirty="0" err="1"/>
              <a:t>borgcfg</a:t>
            </a:r>
            <a:r>
              <a:rPr lang="en-US" altLang="zh-CN" sz="1400" dirty="0"/>
              <a:t> </a:t>
            </a:r>
            <a:r>
              <a:rPr lang="zh-CN" altLang="en-US" sz="1400" dirty="0"/>
              <a:t>是 </a:t>
            </a:r>
            <a:r>
              <a:rPr lang="en-US" altLang="zh-CN" sz="1400" dirty="0"/>
              <a:t>Borg </a:t>
            </a:r>
            <a:r>
              <a:rPr lang="zh-CN" altLang="en-US" sz="1400" dirty="0"/>
              <a:t>的命令行工具，用于跟 </a:t>
            </a:r>
            <a:r>
              <a:rPr lang="en-US" altLang="zh-CN" sz="1400" dirty="0"/>
              <a:t>Borg </a:t>
            </a:r>
            <a:r>
              <a:rPr lang="zh-CN" altLang="en-US" sz="1400" dirty="0"/>
              <a:t>系统交互，一般通过一个配置文件来提交任务。</a:t>
            </a:r>
          </a:p>
        </p:txBody>
      </p:sp>
      <p:sp>
        <p:nvSpPr>
          <p:cNvPr id="3" name="矩形 2"/>
          <p:cNvSpPr/>
          <p:nvPr/>
        </p:nvSpPr>
        <p:spPr>
          <a:xfrm>
            <a:off x="379476" y="2126177"/>
            <a:ext cx="8796528" cy="523220"/>
          </a:xfrm>
          <a:prstGeom prst="rect">
            <a:avLst/>
          </a:prstGeom>
        </p:spPr>
        <p:txBody>
          <a:bodyPr wrap="square">
            <a:spAutoFit/>
          </a:bodyPr>
          <a:lstStyle/>
          <a:p>
            <a:r>
              <a:rPr lang="en-US" altLang="zh-CN" sz="1400" dirty="0"/>
              <a:t>Kubernetes </a:t>
            </a:r>
            <a:r>
              <a:rPr lang="zh-CN" altLang="en-US" sz="1400" dirty="0"/>
              <a:t>借鉴了 </a:t>
            </a:r>
            <a:r>
              <a:rPr lang="en-US" altLang="zh-CN" sz="1400" dirty="0"/>
              <a:t>Borg </a:t>
            </a:r>
            <a:r>
              <a:rPr lang="zh-CN" altLang="en-US" sz="1400" dirty="0"/>
              <a:t>的设计理念，比如 </a:t>
            </a:r>
            <a:r>
              <a:rPr lang="en-US" altLang="zh-CN" sz="1400" dirty="0"/>
              <a:t>Pod</a:t>
            </a:r>
            <a:r>
              <a:rPr lang="zh-CN" altLang="en-US" sz="1400" dirty="0"/>
              <a:t>、</a:t>
            </a:r>
            <a:r>
              <a:rPr lang="en-US" altLang="zh-CN" sz="1400" dirty="0"/>
              <a:t>Service</a:t>
            </a:r>
            <a:r>
              <a:rPr lang="zh-CN" altLang="en-US" sz="1400" dirty="0"/>
              <a:t>、</a:t>
            </a:r>
            <a:r>
              <a:rPr lang="en-US" altLang="zh-CN" sz="1400" dirty="0"/>
              <a:t>Labels </a:t>
            </a:r>
            <a:r>
              <a:rPr lang="zh-CN" altLang="en-US" sz="1400" dirty="0" smtClean="0"/>
              <a:t>和单 </a:t>
            </a:r>
            <a:r>
              <a:rPr lang="en-US" altLang="zh-CN" sz="1400" dirty="0" smtClean="0"/>
              <a:t>Pod </a:t>
            </a:r>
            <a:r>
              <a:rPr lang="zh-CN" altLang="en-US" sz="1400" dirty="0" smtClean="0"/>
              <a:t>单 </a:t>
            </a:r>
            <a:r>
              <a:rPr lang="en-US" altLang="zh-CN" sz="1400" dirty="0" smtClean="0"/>
              <a:t>IP </a:t>
            </a:r>
            <a:r>
              <a:rPr lang="zh-CN" altLang="en-US" sz="1400" dirty="0" smtClean="0"/>
              <a:t>等</a:t>
            </a:r>
            <a:r>
              <a:rPr lang="zh-CN" altLang="en-US" sz="1400" dirty="0"/>
              <a:t>。</a:t>
            </a:r>
            <a:r>
              <a:rPr lang="en-US" altLang="zh-CN" sz="1400" dirty="0"/>
              <a:t>Kubernetes </a:t>
            </a:r>
            <a:r>
              <a:rPr lang="zh-CN" altLang="en-US" sz="1400" dirty="0"/>
              <a:t>的整体架构跟 </a:t>
            </a:r>
            <a:r>
              <a:rPr lang="en-US" altLang="zh-CN" sz="1400" dirty="0"/>
              <a:t>Borg </a:t>
            </a:r>
            <a:r>
              <a:rPr lang="zh-CN" altLang="en-US" sz="1400" dirty="0"/>
              <a:t>非常像，如下图所示</a:t>
            </a:r>
          </a:p>
        </p:txBody>
      </p:sp>
    </p:spTree>
    <p:extLst>
      <p:ext uri="{BB962C8B-B14F-4D97-AF65-F5344CB8AC3E}">
        <p14:creationId xmlns:p14="http://schemas.microsoft.com/office/powerpoint/2010/main" val="3321534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16959" y="15617"/>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文本框 1"/>
          <p:cNvSpPr txBox="1"/>
          <p:nvPr/>
        </p:nvSpPr>
        <p:spPr>
          <a:xfrm>
            <a:off x="327991" y="715618"/>
            <a:ext cx="1505540" cy="369332"/>
          </a:xfrm>
          <a:prstGeom prst="rect">
            <a:avLst/>
          </a:prstGeom>
          <a:noFill/>
        </p:spPr>
        <p:txBody>
          <a:bodyPr wrap="none" rtlCol="0">
            <a:spAutoFit/>
          </a:bodyPr>
          <a:lstStyle/>
          <a:p>
            <a:r>
              <a:rPr lang="en-US" altLang="zh-CN" smtClean="0"/>
              <a:t>1.3</a:t>
            </a:r>
            <a:r>
              <a:rPr lang="en-US" altLang="zh-CN" b="1" smtClean="0"/>
              <a:t>  </a:t>
            </a:r>
            <a:r>
              <a:rPr lang="zh-CN" altLang="en-US" b="1" smtClean="0"/>
              <a:t>基本概念</a:t>
            </a:r>
            <a:endParaRPr lang="zh-CN" altLang="en-US" b="1" dirty="0"/>
          </a:p>
        </p:txBody>
      </p:sp>
      <p:sp>
        <p:nvSpPr>
          <p:cNvPr id="4" name="矩形 3"/>
          <p:cNvSpPr/>
          <p:nvPr/>
        </p:nvSpPr>
        <p:spPr>
          <a:xfrm>
            <a:off x="327990" y="1391187"/>
            <a:ext cx="9144001" cy="2862322"/>
          </a:xfrm>
          <a:prstGeom prst="rect">
            <a:avLst/>
          </a:prstGeom>
        </p:spPr>
        <p:txBody>
          <a:bodyPr wrap="square">
            <a:spAutoFit/>
          </a:bodyPr>
          <a:lstStyle/>
          <a:p>
            <a:r>
              <a:rPr lang="en-US" altLang="zh-CN" dirty="0" smtClean="0"/>
              <a:t>Kubernetes </a:t>
            </a:r>
            <a:r>
              <a:rPr lang="zh-CN" altLang="en-US" dirty="0" smtClean="0"/>
              <a:t>主要由以下几个核心组件组成：</a:t>
            </a:r>
          </a:p>
          <a:p>
            <a:r>
              <a:rPr lang="en-US" altLang="zh-CN" dirty="0" smtClean="0"/>
              <a:t>• </a:t>
            </a:r>
            <a:r>
              <a:rPr lang="en-US" altLang="zh-CN" dirty="0" err="1" smtClean="0"/>
              <a:t>etcd</a:t>
            </a:r>
            <a:r>
              <a:rPr lang="en-US" altLang="zh-CN" dirty="0" smtClean="0"/>
              <a:t> </a:t>
            </a:r>
            <a:r>
              <a:rPr lang="zh-CN" altLang="en-US" dirty="0" smtClean="0"/>
              <a:t>保存了整个集群的状态；</a:t>
            </a:r>
          </a:p>
          <a:p>
            <a:r>
              <a:rPr lang="en-US" altLang="zh-CN" dirty="0" smtClean="0"/>
              <a:t>• </a:t>
            </a:r>
            <a:r>
              <a:rPr lang="en-US" altLang="zh-CN" dirty="0" err="1" smtClean="0"/>
              <a:t>kube-apiserver</a:t>
            </a:r>
            <a:r>
              <a:rPr lang="en-US" altLang="zh-CN" dirty="0" smtClean="0"/>
              <a:t> </a:t>
            </a:r>
            <a:r>
              <a:rPr lang="zh-CN" altLang="en-US" dirty="0" smtClean="0"/>
              <a:t>提供了资源操作的唯一入口，并提供认证、授权、访问控制、</a:t>
            </a:r>
            <a:r>
              <a:rPr lang="en-US" altLang="zh-CN" dirty="0" smtClean="0"/>
              <a:t>API </a:t>
            </a:r>
            <a:r>
              <a:rPr lang="zh-CN" altLang="en-US" dirty="0" smtClean="0"/>
              <a:t>注册和</a:t>
            </a:r>
            <a:r>
              <a:rPr lang="en-US" altLang="zh-CN" dirty="0" smtClean="0"/>
              <a:t>DNS</a:t>
            </a:r>
            <a:r>
              <a:rPr lang="zh-CN" altLang="en-US" dirty="0" smtClean="0"/>
              <a:t>发现等机制；</a:t>
            </a:r>
          </a:p>
          <a:p>
            <a:r>
              <a:rPr lang="en-US" altLang="zh-CN" dirty="0" smtClean="0"/>
              <a:t>• </a:t>
            </a:r>
            <a:r>
              <a:rPr lang="en-US" altLang="zh-CN" dirty="0" err="1" smtClean="0"/>
              <a:t>kube</a:t>
            </a:r>
            <a:r>
              <a:rPr lang="en-US" altLang="zh-CN" dirty="0" smtClean="0"/>
              <a:t>-controller-manager </a:t>
            </a:r>
            <a:r>
              <a:rPr lang="zh-CN" altLang="en-US" dirty="0" smtClean="0"/>
              <a:t>负责维护集群的状态，比如故障检测、自动扩展、滚动更新等；</a:t>
            </a:r>
          </a:p>
          <a:p>
            <a:r>
              <a:rPr lang="en-US" altLang="zh-CN" dirty="0" smtClean="0"/>
              <a:t>• </a:t>
            </a:r>
            <a:r>
              <a:rPr lang="en-US" altLang="zh-CN" dirty="0" err="1" smtClean="0"/>
              <a:t>kube</a:t>
            </a:r>
            <a:r>
              <a:rPr lang="en-US" altLang="zh-CN" dirty="0" smtClean="0"/>
              <a:t>-scheduler </a:t>
            </a:r>
            <a:r>
              <a:rPr lang="zh-CN" altLang="en-US" dirty="0" smtClean="0"/>
              <a:t>负责资源的调度，按照预定的调度策略将 </a:t>
            </a:r>
            <a:r>
              <a:rPr lang="en-US" altLang="zh-CN" dirty="0" smtClean="0"/>
              <a:t>Pod </a:t>
            </a:r>
            <a:r>
              <a:rPr lang="zh-CN" altLang="en-US" dirty="0" smtClean="0"/>
              <a:t>调度到相应的机器上；</a:t>
            </a:r>
          </a:p>
          <a:p>
            <a:r>
              <a:rPr lang="en-US" altLang="zh-CN" dirty="0" smtClean="0"/>
              <a:t>• </a:t>
            </a:r>
            <a:r>
              <a:rPr lang="en-US" altLang="zh-CN" dirty="0" err="1" smtClean="0"/>
              <a:t>kubelet</a:t>
            </a:r>
            <a:r>
              <a:rPr lang="en-US" altLang="zh-CN" dirty="0" smtClean="0"/>
              <a:t> </a:t>
            </a:r>
            <a:r>
              <a:rPr lang="zh-CN" altLang="en-US" dirty="0" smtClean="0"/>
              <a:t>负责维持容器的生命周期，同时也负责 </a:t>
            </a:r>
            <a:r>
              <a:rPr lang="en-US" altLang="zh-CN" dirty="0" smtClean="0"/>
              <a:t>Volume</a:t>
            </a:r>
            <a:r>
              <a:rPr lang="zh-CN" altLang="en-US" dirty="0" smtClean="0"/>
              <a:t>（</a:t>
            </a:r>
            <a:r>
              <a:rPr lang="en-US" altLang="zh-CN" dirty="0" smtClean="0"/>
              <a:t>CVI</a:t>
            </a:r>
            <a:r>
              <a:rPr lang="zh-CN" altLang="en-US" dirty="0" smtClean="0"/>
              <a:t>）和网络（</a:t>
            </a:r>
            <a:r>
              <a:rPr lang="en-US" altLang="zh-CN" dirty="0" smtClean="0"/>
              <a:t>CNI</a:t>
            </a:r>
            <a:r>
              <a:rPr lang="zh-CN" altLang="en-US" dirty="0" smtClean="0"/>
              <a:t>）的管理；</a:t>
            </a:r>
          </a:p>
          <a:p>
            <a:r>
              <a:rPr lang="en-US" altLang="zh-CN" dirty="0" smtClean="0"/>
              <a:t>• Container runtime </a:t>
            </a:r>
            <a:r>
              <a:rPr lang="zh-CN" altLang="en-US" dirty="0" smtClean="0"/>
              <a:t>负责镜像管理以及 </a:t>
            </a:r>
            <a:r>
              <a:rPr lang="en-US" altLang="zh-CN" dirty="0" smtClean="0"/>
              <a:t>Pod </a:t>
            </a:r>
            <a:r>
              <a:rPr lang="zh-CN" altLang="en-US" dirty="0" smtClean="0"/>
              <a:t>和容器的真正运行（</a:t>
            </a:r>
            <a:r>
              <a:rPr lang="en-US" altLang="zh-CN" dirty="0" smtClean="0"/>
              <a:t>CRI</a:t>
            </a:r>
            <a:r>
              <a:rPr lang="zh-CN" altLang="en-US" dirty="0" smtClean="0"/>
              <a:t>），默认的容器运行时为 </a:t>
            </a:r>
            <a:r>
              <a:rPr lang="en-US" altLang="zh-CN" dirty="0" smtClean="0"/>
              <a:t>Docker</a:t>
            </a:r>
            <a:r>
              <a:rPr lang="zh-CN" altLang="en-US" dirty="0" smtClean="0"/>
              <a:t>；</a:t>
            </a:r>
          </a:p>
          <a:p>
            <a:pPr marL="285750" indent="-285750">
              <a:buFont typeface="Arial" panose="020B0604020202020204" pitchFamily="34" charset="0"/>
              <a:buChar char="•"/>
            </a:pPr>
            <a:r>
              <a:rPr lang="en-US" altLang="zh-CN" dirty="0" err="1" smtClean="0"/>
              <a:t>kube</a:t>
            </a:r>
            <a:r>
              <a:rPr lang="en-US" altLang="zh-CN" dirty="0" smtClean="0"/>
              <a:t>-proxy </a:t>
            </a:r>
            <a:r>
              <a:rPr lang="zh-CN" altLang="en-US" dirty="0" smtClean="0"/>
              <a:t>负责为 </a:t>
            </a:r>
            <a:r>
              <a:rPr lang="en-US" altLang="zh-CN" dirty="0" smtClean="0"/>
              <a:t>Service </a:t>
            </a:r>
            <a:r>
              <a:rPr lang="zh-CN" altLang="en-US" dirty="0" smtClean="0"/>
              <a:t>提供 </a:t>
            </a:r>
            <a:r>
              <a:rPr lang="en-US" altLang="zh-CN" dirty="0" smtClean="0"/>
              <a:t>cluster </a:t>
            </a:r>
            <a:r>
              <a:rPr lang="zh-CN" altLang="en-US" dirty="0" smtClean="0"/>
              <a:t>内部的服务发现和负载均衡；</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12" name="墨迹 11"/>
              <p14:cNvContentPartPr/>
              <p14:nvPr/>
            </p14:nvContentPartPr>
            <p14:xfrm>
              <a:off x="8970408" y="3675960"/>
              <a:ext cx="320400" cy="360"/>
            </p14:xfrm>
          </p:contentPart>
        </mc:Choice>
        <mc:Fallback xmlns="">
          <p:pic>
            <p:nvPicPr>
              <p:cNvPr id="12" name="墨迹 11"/>
              <p:cNvPicPr/>
              <p:nvPr/>
            </p:nvPicPr>
            <p:blipFill>
              <a:blip r:embed="rId9"/>
              <a:stretch>
                <a:fillRect/>
              </a:stretch>
            </p:blipFill>
            <p:spPr>
              <a:xfrm>
                <a:off x="8958528" y="3664080"/>
                <a:ext cx="344160" cy="24120"/>
              </a:xfrm>
              <a:prstGeom prst="rect">
                <a:avLst/>
              </a:prstGeom>
            </p:spPr>
          </p:pic>
        </mc:Fallback>
      </mc:AlternateContent>
    </p:spTree>
    <p:extLst>
      <p:ext uri="{BB962C8B-B14F-4D97-AF65-F5344CB8AC3E}">
        <p14:creationId xmlns:p14="http://schemas.microsoft.com/office/powerpoint/2010/main" val="4134453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16959" y="15617"/>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137159" y="583117"/>
            <a:ext cx="9906000" cy="6448619"/>
          </a:xfrm>
          <a:prstGeom prst="rect">
            <a:avLst/>
          </a:prstGeom>
        </p:spPr>
      </p:pic>
      <mc:AlternateContent xmlns:mc="http://schemas.openxmlformats.org/markup-compatibility/2006" xmlns:p14="http://schemas.microsoft.com/office/powerpoint/2010/main">
        <mc:Choice Requires="p14">
          <p:contentPart p14:bwMode="auto" r:id="rId3">
            <p14:nvContentPartPr>
              <p14:cNvPr id="82" name="墨迹 81"/>
              <p14:cNvContentPartPr/>
              <p14:nvPr/>
            </p14:nvContentPartPr>
            <p14:xfrm>
              <a:off x="804528" y="3465648"/>
              <a:ext cx="360" cy="360"/>
            </p14:xfrm>
          </p:contentPart>
        </mc:Choice>
        <mc:Fallback xmlns="">
          <p:pic>
            <p:nvPicPr>
              <p:cNvPr id="82" name="墨迹 81"/>
              <p:cNvPicPr/>
              <p:nvPr/>
            </p:nvPicPr>
            <p:blipFill>
              <a:blip r:embed="rId10"/>
              <a:stretch>
                <a:fillRect/>
              </a:stretch>
            </p:blipFill>
            <p:spPr>
              <a:xfrm>
                <a:off x="152568" y="3370968"/>
                <a:ext cx="24015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9" name="墨迹 88"/>
              <p14:cNvContentPartPr/>
              <p14:nvPr/>
            </p14:nvContentPartPr>
            <p14:xfrm>
              <a:off x="905328" y="4270248"/>
              <a:ext cx="360" cy="360"/>
            </p14:xfrm>
          </p:contentPart>
        </mc:Choice>
        <mc:Fallback xmlns="">
          <p:pic>
            <p:nvPicPr>
              <p:cNvPr id="89" name="墨迹 88"/>
              <p:cNvPicPr/>
              <p:nvPr/>
            </p:nvPicPr>
            <p:blipFill>
              <a:blip r:embed="rId16"/>
              <a:stretch>
                <a:fillRect/>
              </a:stretch>
            </p:blipFill>
            <p:spPr>
              <a:xfrm>
                <a:off x="893448" y="4258368"/>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9" name="墨迹 138"/>
              <p14:cNvContentPartPr/>
              <p14:nvPr/>
            </p14:nvContentPartPr>
            <p14:xfrm>
              <a:off x="6693408" y="768168"/>
              <a:ext cx="360" cy="360"/>
            </p14:xfrm>
          </p:contentPart>
        </mc:Choice>
        <mc:Fallback xmlns="">
          <p:pic>
            <p:nvPicPr>
              <p:cNvPr id="139" name="墨迹 138"/>
              <p:cNvPicPr/>
              <p:nvPr/>
            </p:nvPicPr>
            <p:blipFill>
              <a:blip r:embed="rId40"/>
              <a:stretch>
                <a:fillRect/>
              </a:stretch>
            </p:blipFill>
            <p:spPr>
              <a:xfrm>
                <a:off x="6681528" y="756288"/>
                <a:ext cx="24120" cy="24120"/>
              </a:xfrm>
              <a:prstGeom prst="rect">
                <a:avLst/>
              </a:prstGeom>
            </p:spPr>
          </p:pic>
        </mc:Fallback>
      </mc:AlternateContent>
    </p:spTree>
    <p:extLst>
      <p:ext uri="{BB962C8B-B14F-4D97-AF65-F5344CB8AC3E}">
        <p14:creationId xmlns:p14="http://schemas.microsoft.com/office/powerpoint/2010/main" val="429039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16959" y="15617"/>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208888" y="566178"/>
            <a:ext cx="9488224" cy="5307847"/>
          </a:xfrm>
          <a:prstGeom prst="rect">
            <a:avLst/>
          </a:prstGeom>
        </p:spPr>
      </p:pic>
      <mc:AlternateContent xmlns:mc="http://schemas.openxmlformats.org/markup-compatibility/2006" xmlns:p14="http://schemas.microsoft.com/office/powerpoint/2010/main">
        <mc:Choice Requires="p14">
          <p:contentPart p14:bwMode="auto" r:id="rId3">
            <p14:nvContentPartPr>
              <p14:cNvPr id="56" name="墨迹 55"/>
              <p14:cNvContentPartPr/>
              <p14:nvPr/>
            </p14:nvContentPartPr>
            <p14:xfrm>
              <a:off x="2686248" y="931680"/>
              <a:ext cx="3118680" cy="1527480"/>
            </p14:xfrm>
          </p:contentPart>
        </mc:Choice>
        <mc:Fallback xmlns="">
          <p:pic>
            <p:nvPicPr>
              <p:cNvPr id="56" name="墨迹 55"/>
              <p:cNvPicPr/>
              <p:nvPr/>
            </p:nvPicPr>
            <p:blipFill>
              <a:blip r:embed="rId4"/>
              <a:stretch>
                <a:fillRect/>
              </a:stretch>
            </p:blipFill>
            <p:spPr>
              <a:xfrm>
                <a:off x="2674368" y="919800"/>
                <a:ext cx="3142440" cy="155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7" name="墨迹 146"/>
              <p14:cNvContentPartPr/>
              <p14:nvPr/>
            </p14:nvContentPartPr>
            <p14:xfrm>
              <a:off x="5257728" y="5230440"/>
              <a:ext cx="210600" cy="27720"/>
            </p14:xfrm>
          </p:contentPart>
        </mc:Choice>
        <mc:Fallback xmlns="">
          <p:pic>
            <p:nvPicPr>
              <p:cNvPr id="147" name="墨迹 146"/>
              <p:cNvPicPr/>
              <p:nvPr/>
            </p:nvPicPr>
            <p:blipFill>
              <a:blip r:embed="rId42"/>
              <a:stretch>
                <a:fillRect/>
              </a:stretch>
            </p:blipFill>
            <p:spPr>
              <a:xfrm>
                <a:off x="4560048" y="4998960"/>
                <a:ext cx="1514520" cy="549000"/>
              </a:xfrm>
              <a:prstGeom prst="rect">
                <a:avLst/>
              </a:prstGeom>
            </p:spPr>
          </p:pic>
        </mc:Fallback>
      </mc:AlternateContent>
    </p:spTree>
    <p:extLst>
      <p:ext uri="{BB962C8B-B14F-4D97-AF65-F5344CB8AC3E}">
        <p14:creationId xmlns:p14="http://schemas.microsoft.com/office/powerpoint/2010/main" val="210348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16959" y="15617"/>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70012" y="793908"/>
            <a:ext cx="8854109" cy="1600438"/>
          </a:xfrm>
          <a:prstGeom prst="rect">
            <a:avLst/>
          </a:prstGeom>
        </p:spPr>
        <p:txBody>
          <a:bodyPr wrap="square">
            <a:spAutoFit/>
          </a:bodyPr>
          <a:lstStyle/>
          <a:p>
            <a:r>
              <a:rPr lang="zh-CN" altLang="en-US" sz="1400" dirty="0"/>
              <a:t>除了核心组件，还有一些推荐的 </a:t>
            </a:r>
            <a:r>
              <a:rPr lang="en-US" altLang="zh-CN" sz="1400" dirty="0"/>
              <a:t>Add-ons</a:t>
            </a:r>
            <a:r>
              <a:rPr lang="zh-CN" altLang="en-US" sz="1400" dirty="0"/>
              <a:t>：</a:t>
            </a:r>
          </a:p>
          <a:p>
            <a:r>
              <a:rPr lang="en-US" altLang="zh-CN" sz="1400" dirty="0"/>
              <a:t>• </a:t>
            </a:r>
            <a:r>
              <a:rPr lang="en-US" altLang="zh-CN" sz="1400" dirty="0" err="1"/>
              <a:t>kube-dns</a:t>
            </a:r>
            <a:r>
              <a:rPr lang="en-US" altLang="zh-CN" sz="1400" dirty="0"/>
              <a:t> </a:t>
            </a:r>
            <a:r>
              <a:rPr lang="zh-CN" altLang="en-US" sz="1400" dirty="0"/>
              <a:t>负责为整个集群提供 </a:t>
            </a:r>
            <a:r>
              <a:rPr lang="en-US" altLang="zh-CN" sz="1400" dirty="0"/>
              <a:t>DNS </a:t>
            </a:r>
            <a:r>
              <a:rPr lang="zh-CN" altLang="en-US" sz="1400" dirty="0"/>
              <a:t>服务</a:t>
            </a:r>
          </a:p>
          <a:p>
            <a:r>
              <a:rPr lang="en-US" altLang="zh-CN" sz="1400" dirty="0"/>
              <a:t>• Ingress Controller </a:t>
            </a:r>
            <a:r>
              <a:rPr lang="zh-CN" altLang="en-US" sz="1400" dirty="0"/>
              <a:t>为服务提供外网入口</a:t>
            </a:r>
          </a:p>
          <a:p>
            <a:r>
              <a:rPr lang="en-US" altLang="zh-CN" sz="1400" dirty="0"/>
              <a:t>• </a:t>
            </a:r>
            <a:r>
              <a:rPr lang="en-US" altLang="zh-CN" sz="1400" dirty="0" err="1"/>
              <a:t>Heapster</a:t>
            </a:r>
            <a:r>
              <a:rPr lang="en-US" altLang="zh-CN" sz="1400" dirty="0"/>
              <a:t> </a:t>
            </a:r>
            <a:r>
              <a:rPr lang="zh-CN" altLang="en-US" sz="1400" dirty="0"/>
              <a:t>提供资源监控</a:t>
            </a:r>
          </a:p>
          <a:p>
            <a:r>
              <a:rPr lang="en-US" altLang="zh-CN" sz="1400" dirty="0"/>
              <a:t>• Dashboard </a:t>
            </a:r>
            <a:r>
              <a:rPr lang="zh-CN" altLang="en-US" sz="1400" dirty="0"/>
              <a:t>提供 </a:t>
            </a:r>
            <a:r>
              <a:rPr lang="en-US" altLang="zh-CN" sz="1400" dirty="0"/>
              <a:t>GUI</a:t>
            </a:r>
          </a:p>
          <a:p>
            <a:r>
              <a:rPr lang="en-US" altLang="zh-CN" sz="1400" dirty="0"/>
              <a:t>• Federation </a:t>
            </a:r>
            <a:r>
              <a:rPr lang="zh-CN" altLang="en-US" sz="1400" dirty="0"/>
              <a:t>提供跨可用区的集群</a:t>
            </a:r>
          </a:p>
          <a:p>
            <a:r>
              <a:rPr lang="en-US" altLang="zh-CN" sz="1400" dirty="0"/>
              <a:t>• </a:t>
            </a:r>
            <a:r>
              <a:rPr lang="en-US" altLang="zh-CN" sz="1400" dirty="0" err="1"/>
              <a:t>Fluentd-elasticsearch</a:t>
            </a:r>
            <a:r>
              <a:rPr lang="en-US" altLang="zh-CN" sz="1400" dirty="0"/>
              <a:t> </a:t>
            </a:r>
            <a:r>
              <a:rPr lang="zh-CN" altLang="en-US" sz="1400" dirty="0"/>
              <a:t>提供集群日志采集、存储与查询</a:t>
            </a:r>
          </a:p>
        </p:txBody>
      </p:sp>
    </p:spTree>
    <p:extLst>
      <p:ext uri="{BB962C8B-B14F-4D97-AF65-F5344CB8AC3E}">
        <p14:creationId xmlns:p14="http://schemas.microsoft.com/office/powerpoint/2010/main" val="2013376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3" name="矩形 2"/>
          <p:cNvSpPr/>
          <p:nvPr/>
        </p:nvSpPr>
        <p:spPr>
          <a:xfrm>
            <a:off x="178725" y="660160"/>
            <a:ext cx="1335622" cy="369332"/>
          </a:xfrm>
          <a:prstGeom prst="rect">
            <a:avLst/>
          </a:prstGeom>
        </p:spPr>
        <p:txBody>
          <a:bodyPr wrap="none">
            <a:spAutoFit/>
          </a:bodyPr>
          <a:lstStyle/>
          <a:p>
            <a:r>
              <a:rPr lang="en-US" altLang="zh-CN" dirty="0" smtClean="0"/>
              <a:t>2. </a:t>
            </a:r>
            <a:r>
              <a:rPr lang="zh-CN" altLang="en-US" dirty="0" smtClean="0"/>
              <a:t>基本术语</a:t>
            </a:r>
            <a:endParaRPr lang="zh-CN" altLang="en-US" b="1" dirty="0"/>
          </a:p>
        </p:txBody>
      </p:sp>
      <p:sp>
        <p:nvSpPr>
          <p:cNvPr id="4" name="文本框 3"/>
          <p:cNvSpPr txBox="1"/>
          <p:nvPr/>
        </p:nvSpPr>
        <p:spPr>
          <a:xfrm>
            <a:off x="178725" y="1391478"/>
            <a:ext cx="8806070" cy="8648521"/>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Container</a:t>
            </a:r>
          </a:p>
          <a:p>
            <a:r>
              <a:rPr lang="en-US" altLang="zh-CN" sz="1400" dirty="0"/>
              <a:t>     </a:t>
            </a:r>
            <a:r>
              <a:rPr lang="en-US" altLang="zh-CN" sz="1400" dirty="0" smtClean="0"/>
              <a:t> </a:t>
            </a:r>
            <a:r>
              <a:rPr lang="en-US" altLang="zh-CN" sz="1400" dirty="0"/>
              <a:t>Container</a:t>
            </a:r>
            <a:r>
              <a:rPr lang="zh-CN" altLang="en-US" sz="1400" dirty="0"/>
              <a:t>（容器）是一种便携式、轻量级的操作系统级虚拟化技术。它使用 </a:t>
            </a:r>
            <a:r>
              <a:rPr lang="en-US" altLang="zh-CN" sz="1400" dirty="0"/>
              <a:t>namespace </a:t>
            </a:r>
            <a:r>
              <a:rPr lang="zh-CN" altLang="en-US" sz="1400" dirty="0"/>
              <a:t>隔离不同的软件运行环境，并通过镜像自包含软件的运行环境，从而使得容器可以很方便的在任何地方运行。</a:t>
            </a:r>
          </a:p>
          <a:p>
            <a:endParaRPr lang="en-US" altLang="zh-CN" dirty="0"/>
          </a:p>
          <a:p>
            <a:r>
              <a:rPr lang="zh-CN" altLang="en-US" dirty="0" smtClean="0"/>
              <a:t>优点：</a:t>
            </a:r>
            <a:endParaRPr lang="en-US" altLang="zh-CN" dirty="0" smtClean="0"/>
          </a:p>
          <a:p>
            <a:endParaRPr lang="en-US" altLang="zh-CN" dirty="0" smtClean="0"/>
          </a:p>
          <a:p>
            <a:pPr marL="285750" indent="-285750">
              <a:buFont typeface="Arial" panose="020B0604020202020204" pitchFamily="34" charset="0"/>
              <a:buChar char="•"/>
            </a:pPr>
            <a:r>
              <a:rPr lang="zh-CN" altLang="en-US" sz="1400" dirty="0"/>
              <a:t>敏捷的应用程序创建和部署</a:t>
            </a:r>
            <a:r>
              <a:rPr lang="en-US" altLang="zh-CN" sz="1400" dirty="0"/>
              <a:t>: </a:t>
            </a:r>
            <a:endParaRPr lang="en-US" altLang="zh-CN" sz="1400" dirty="0" smtClean="0"/>
          </a:p>
          <a:p>
            <a:pPr marL="285750" indent="-285750">
              <a:buFont typeface="Arial" panose="020B0604020202020204" pitchFamily="34" charset="0"/>
              <a:buChar char="•"/>
            </a:pPr>
            <a:r>
              <a:rPr lang="zh-CN" altLang="en-US" sz="1400" dirty="0"/>
              <a:t>持续开发、集成和</a:t>
            </a:r>
            <a:r>
              <a:rPr lang="zh-CN" altLang="en-US" sz="1400" dirty="0" smtClean="0"/>
              <a:t>部署</a:t>
            </a:r>
            <a:endParaRPr lang="en-US" altLang="zh-CN" sz="1400" dirty="0" smtClean="0"/>
          </a:p>
          <a:p>
            <a:pPr marL="285750" indent="-285750">
              <a:buFont typeface="Arial" panose="020B0604020202020204" pitchFamily="34" charset="0"/>
              <a:buChar char="•"/>
            </a:pPr>
            <a:r>
              <a:rPr lang="zh-CN" altLang="en-US" sz="1400" dirty="0"/>
              <a:t>开发与运维的关注</a:t>
            </a:r>
            <a:r>
              <a:rPr lang="zh-CN" altLang="en-US" sz="1400" dirty="0" smtClean="0"/>
              <a:t>分离</a:t>
            </a:r>
            <a:endParaRPr lang="en-US" altLang="zh-CN" sz="1400" dirty="0" smtClean="0"/>
          </a:p>
          <a:p>
            <a:pPr marL="285750" indent="-285750">
              <a:buFont typeface="Arial" panose="020B0604020202020204" pitchFamily="34" charset="0"/>
              <a:buChar char="•"/>
            </a:pPr>
            <a:r>
              <a:rPr lang="zh-CN" altLang="en-US" sz="1400" dirty="0"/>
              <a:t>开发、测试与生产环境的</a:t>
            </a:r>
            <a:r>
              <a:rPr lang="zh-CN" altLang="en-US" sz="1400" dirty="0" smtClean="0"/>
              <a:t>一致性</a:t>
            </a:r>
            <a:endParaRPr lang="en-US" altLang="zh-CN" sz="1400" dirty="0" smtClean="0"/>
          </a:p>
          <a:p>
            <a:pPr marL="285750" indent="-285750">
              <a:buFont typeface="Arial" panose="020B0604020202020204" pitchFamily="34" charset="0"/>
              <a:buChar char="•"/>
            </a:pPr>
            <a:r>
              <a:rPr lang="zh-CN" altLang="en-US" sz="1400" dirty="0"/>
              <a:t>可</a:t>
            </a:r>
            <a:r>
              <a:rPr lang="zh-CN" altLang="en-US" sz="1400" dirty="0" smtClean="0"/>
              <a:t>观测</a:t>
            </a:r>
            <a:endParaRPr lang="en-US" altLang="zh-CN" sz="1400" dirty="0" smtClean="0"/>
          </a:p>
          <a:p>
            <a:pPr marL="285750" indent="-285750">
              <a:buFont typeface="Arial" panose="020B0604020202020204" pitchFamily="34" charset="0"/>
              <a:buChar char="•"/>
            </a:pPr>
            <a:r>
              <a:rPr lang="zh-CN" altLang="en-US" sz="1400" dirty="0"/>
              <a:t>云和操作系统的分发</a:t>
            </a:r>
            <a:r>
              <a:rPr lang="zh-CN" altLang="en-US" sz="1400" dirty="0" smtClean="0"/>
              <a:t>可移植性</a:t>
            </a:r>
            <a:endParaRPr lang="en-US" altLang="zh-CN" sz="1400" dirty="0"/>
          </a:p>
          <a:p>
            <a:pPr marL="285750" indent="-285750">
              <a:buFont typeface="Arial" panose="020B0604020202020204" pitchFamily="34" charset="0"/>
              <a:buChar char="•"/>
            </a:pPr>
            <a:r>
              <a:rPr lang="zh-CN" altLang="en-US" sz="1400" dirty="0"/>
              <a:t>以应用为中心的</a:t>
            </a:r>
            <a:r>
              <a:rPr lang="zh-CN" altLang="en-US" sz="1400" dirty="0" smtClean="0"/>
              <a:t>管理</a:t>
            </a:r>
            <a:endParaRPr lang="en-US" altLang="zh-CN" sz="1400" dirty="0"/>
          </a:p>
          <a:p>
            <a:pPr marL="285750" indent="-285750">
              <a:buFont typeface="Arial" panose="020B0604020202020204" pitchFamily="34" charset="0"/>
              <a:buChar char="•"/>
            </a:pPr>
            <a:r>
              <a:rPr lang="zh-CN" altLang="en-US" sz="1400" dirty="0"/>
              <a:t>松耦合、分布式、弹性伸缩、微</a:t>
            </a:r>
            <a:r>
              <a:rPr lang="zh-CN" altLang="en-US" sz="1400" dirty="0" smtClean="0"/>
              <a:t>服务</a:t>
            </a:r>
            <a:endParaRPr lang="en-US" altLang="zh-CN" sz="1400" dirty="0" smtClean="0"/>
          </a:p>
          <a:p>
            <a:pPr marL="285750" indent="-285750">
              <a:buFont typeface="Arial" panose="020B0604020202020204" pitchFamily="34" charset="0"/>
              <a:buChar char="•"/>
            </a:pPr>
            <a:r>
              <a:rPr lang="zh-CN" altLang="en-US" sz="1400" dirty="0"/>
              <a:t>资源</a:t>
            </a:r>
            <a:r>
              <a:rPr lang="zh-CN" altLang="en-US" sz="1400" dirty="0" smtClean="0"/>
              <a:t>隔离</a:t>
            </a:r>
            <a:endParaRPr lang="en-US" altLang="zh-CN" sz="1400" dirty="0" smtClean="0"/>
          </a:p>
          <a:p>
            <a:pPr marL="285750" indent="-285750">
              <a:buFont typeface="Arial" panose="020B0604020202020204" pitchFamily="34" charset="0"/>
              <a:buChar char="•"/>
            </a:pPr>
            <a:r>
              <a:rPr lang="zh-CN" altLang="en-US" sz="1400" dirty="0"/>
              <a:t>资源利用</a:t>
            </a:r>
            <a:endParaRPr lang="en-US" altLang="zh-CN" sz="1400" dirty="0" smtClean="0"/>
          </a:p>
          <a:p>
            <a:pPr marL="285750" indent="-285750">
              <a:buFont typeface="Arial" panose="020B0604020202020204" pitchFamily="34" charset="0"/>
              <a:buChar char="•"/>
            </a:pPr>
            <a:endParaRPr lang="en-US" altLang="zh-CN" sz="1400" dirty="0" smtClean="0"/>
          </a:p>
          <a:p>
            <a:pPr marL="285750" indent="-285750">
              <a:buFont typeface="Arial" panose="020B0604020202020204" pitchFamily="34" charset="0"/>
              <a:buChar char="•"/>
            </a:pPr>
            <a:endParaRPr lang="en-US" altLang="zh-CN" sz="1400"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605335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2622</TotalTime>
  <Words>2750</Words>
  <Application>Microsoft Office PowerPoint</Application>
  <PresentationFormat>A4 纸张(210x297 毫米)</PresentationFormat>
  <Paragraphs>359</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等线</vt:lpstr>
      <vt:lpstr>等线 Light</vt:lpstr>
      <vt:lpstr>Microsoft YaHei</vt:lpstr>
      <vt:lpstr>Arial</vt:lpstr>
      <vt:lpstr>Calibri</vt:lpstr>
      <vt:lpstr>Calibri Light</vt:lpstr>
      <vt:lpstr>Office 主题​​</vt:lpstr>
      <vt:lpstr>Devops 之 kubernetes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K8s基础篇</dc:title>
  <dc:creator>zang jack</dc:creator>
  <cp:lastModifiedBy>zang jack</cp:lastModifiedBy>
  <cp:revision>96</cp:revision>
  <dcterms:created xsi:type="dcterms:W3CDTF">2018-08-26T09:20:10Z</dcterms:created>
  <dcterms:modified xsi:type="dcterms:W3CDTF">2018-10-17T02:35:39Z</dcterms:modified>
</cp:coreProperties>
</file>