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313" r:id="rId3"/>
    <p:sldId id="334" r:id="rId4"/>
    <p:sldId id="335" r:id="rId5"/>
    <p:sldId id="336" r:id="rId6"/>
    <p:sldId id="337" r:id="rId7"/>
    <p:sldId id="338" r:id="rId8"/>
    <p:sldId id="339" r:id="rId9"/>
    <p:sldId id="340" r:id="rId10"/>
    <p:sldId id="342" r:id="rId11"/>
    <p:sldId id="343" r:id="rId12"/>
    <p:sldId id="344" r:id="rId13"/>
    <p:sldId id="345" r:id="rId14"/>
    <p:sldId id="346" r:id="rId15"/>
    <p:sldId id="347" r:id="rId16"/>
    <p:sldId id="341" r:id="rId17"/>
    <p:sldId id="318" r:id="rId18"/>
    <p:sldId id="348" r:id="rId19"/>
    <p:sldId id="349" r:id="rId20"/>
    <p:sldId id="350" r:id="rId21"/>
    <p:sldId id="319" r:id="rId22"/>
    <p:sldId id="352" r:id="rId23"/>
    <p:sldId id="353" r:id="rId24"/>
    <p:sldId id="314" r:id="rId25"/>
    <p:sldId id="322" r:id="rId26"/>
    <p:sldId id="324" r:id="rId27"/>
    <p:sldId id="354" r:id="rId28"/>
    <p:sldId id="315" r:id="rId29"/>
    <p:sldId id="316" r:id="rId30"/>
    <p:sldId id="320" r:id="rId31"/>
    <p:sldId id="317" r:id="rId32"/>
    <p:sldId id="323" r:id="rId33"/>
    <p:sldId id="325" r:id="rId34"/>
    <p:sldId id="355" r:id="rId35"/>
    <p:sldId id="326" r:id="rId36"/>
    <p:sldId id="327" r:id="rId37"/>
    <p:sldId id="328" r:id="rId38"/>
    <p:sldId id="330" r:id="rId39"/>
    <p:sldId id="331" r:id="rId40"/>
    <p:sldId id="332" r:id="rId41"/>
    <p:sldId id="333" r:id="rId42"/>
    <p:sldId id="356" r:id="rId43"/>
    <p:sldId id="357" r:id="rId44"/>
    <p:sldId id="358" r:id="rId45"/>
    <p:sldId id="371"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Ncuo2eTVd4AqZW9wtt9AA==" hashData="z3WQAVZLypbZZabIFYrVOSiMrzaY69m9d8sE2bLsGD9+kCqB1QAezjAtJjdLSkEq+XncX7yx1fZf2uWiQ2EUIw=="/>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ng jack" initials="zj" lastIdx="1" clrIdx="0">
    <p:extLst>
      <p:ext uri="{19B8F6BF-5375-455C-9EA6-DF929625EA0E}">
        <p15:presenceInfo xmlns:p15="http://schemas.microsoft.com/office/powerpoint/2012/main" userId="96aa66f934caf3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102" d="100"/>
          <a:sy n="102" d="100"/>
        </p:scale>
        <p:origin x="12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1360" max="1920" units="cm"/>
          <inkml:channel name="Y" type="integer" max="1080" units="cm"/>
          <inkml:channel name="T" type="integer" max="2.14748E9" units="dev"/>
        </inkml:traceFormat>
        <inkml:channelProperties>
          <inkml:channelProperty channel="X" name="resolution" value="64.44008" units="1/cm"/>
          <inkml:channelProperty channel="Y" name="resolution" value="37.76224" units="1/cm"/>
          <inkml:channelProperty channel="T" name="resolution" value="1" units="1/dev"/>
        </inkml:channelProperties>
      </inkml:inkSource>
      <inkml:timestamp xml:id="ts0" timeString="2018-10-17T03:10:53.01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63C9F40-4E39-4FF5-AEAA-E756629854BF}" emma:medium="tactile" emma:mode="ink">
          <msink:context xmlns:msink="http://schemas.microsoft.com/ink/2010/main" type="writingRegion" rotatedBoundingBox="24431,3744 24446,3744 24446,3759 24431,3759"/>
        </emma:interpretation>
      </emma:emma>
    </inkml:annotationXML>
    <inkml:traceGroup>
      <inkml:annotationXML>
        <emma:emma xmlns:emma="http://www.w3.org/2003/04/emma" version="1.0">
          <emma:interpretation id="{CBD5A336-A19F-45DF-AEEB-50340D3C1D7F}" emma:medium="tactile" emma:mode="ink">
            <msink:context xmlns:msink="http://schemas.microsoft.com/ink/2010/main" type="paragraph" rotatedBoundingBox="24431,3744 24446,3744 24446,3759 24431,3759" alignmentLevel="1"/>
          </emma:interpretation>
        </emma:emma>
      </inkml:annotationXML>
      <inkml:traceGroup>
        <inkml:annotationXML>
          <emma:emma xmlns:emma="http://www.w3.org/2003/04/emma" version="1.0">
            <emma:interpretation id="{BF61B7F8-390A-47FE-88E0-07EC12419009}" emma:medium="tactile" emma:mode="ink">
              <msink:context xmlns:msink="http://schemas.microsoft.com/ink/2010/main" type="line" rotatedBoundingBox="24431,3744 24446,3744 24446,3759 24431,3759"/>
            </emma:interpretation>
          </emma:emma>
        </inkml:annotationXML>
        <inkml:traceGroup>
          <inkml:annotationXML>
            <emma:emma xmlns:emma="http://www.w3.org/2003/04/emma" version="1.0">
              <emma:interpretation id="{9DB89D07-23DB-4B62-82FB-8C88CBCB03CC}" emma:medium="tactile" emma:mode="ink">
                <msink:context xmlns:msink="http://schemas.microsoft.com/ink/2010/main" type="inkWord" rotatedBoundingBox="24431,3744 24446,3744 24446,3759 24431,3759"/>
              </emma:interpretation>
              <emma:one-of disjunction-type="recognition" id="oneOf0">
                <emma:interpretation id="interp0" emma:lang="" emma:confidence="0">
                  <emma:literal>十</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0 0 0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1360" max="1920" units="cm"/>
          <inkml:channel name="Y" type="integer" max="1080" units="cm"/>
          <inkml:channel name="T" type="integer" max="2.14748E9" units="dev"/>
        </inkml:traceFormat>
        <inkml:channelProperties>
          <inkml:channelProperty channel="X" name="resolution" value="64.44008" units="1/cm"/>
          <inkml:channelProperty channel="Y" name="resolution" value="37.76224" units="1/cm"/>
          <inkml:channelProperty channel="T" name="resolution" value="1" units="1/dev"/>
        </inkml:channelProperties>
      </inkml:inkSource>
      <inkml:timestamp xml:id="ts0" timeString="2018-10-17T04:12:11.48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3E120B72-A7CD-4889-B8E9-9EC8085B53AC}" emma:medium="tactile" emma:mode="ink">
          <msink:context xmlns:msink="http://schemas.microsoft.com/ink/2010/main" type="writingRegion" rotatedBoundingBox="4032,8275 4059,8275 4059,8301 4032,8301"/>
        </emma:interpretation>
      </emma:emma>
    </inkml:annotationXML>
    <inkml:traceGroup>
      <inkml:annotationXML>
        <emma:emma xmlns:emma="http://www.w3.org/2003/04/emma" version="1.0">
          <emma:interpretation id="{68EE8572-2419-48D1-8A6A-41E8B6FFE646}" emma:medium="tactile" emma:mode="ink">
            <msink:context xmlns:msink="http://schemas.microsoft.com/ink/2010/main" type="paragraph" rotatedBoundingBox="4032,8275 4059,8275 4059,8301 4032,8301" alignmentLevel="1"/>
          </emma:interpretation>
        </emma:emma>
      </inkml:annotationXML>
      <inkml:traceGroup>
        <inkml:annotationXML>
          <emma:emma xmlns:emma="http://www.w3.org/2003/04/emma" version="1.0">
            <emma:interpretation id="{D20639DD-7055-4671-8790-7BE149A8BF90}" emma:medium="tactile" emma:mode="ink">
              <msink:context xmlns:msink="http://schemas.microsoft.com/ink/2010/main" type="line" rotatedBoundingBox="4032,8275 4059,8275 4059,8301 4032,8301"/>
            </emma:interpretation>
          </emma:emma>
        </inkml:annotationXML>
        <inkml:traceGroup>
          <inkml:annotationXML>
            <emma:emma xmlns:emma="http://www.w3.org/2003/04/emma" version="1.0">
              <emma:interpretation id="{BF4E7631-6471-4865-921A-0BCB361B07DC}" emma:medium="tactile" emma:mode="ink">
                <msink:context xmlns:msink="http://schemas.microsoft.com/ink/2010/main" type="inkWord" rotatedBoundingBox="4032,8275 4059,8275 4059,8301 4032,8301"/>
              </emma:interpretation>
            </emma:emma>
          </inkml:annotationXML>
          <inkml:trace contextRef="#ctx0" brushRef="#br0">27 26 0,'-27'-26'188</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D4C09AE-9D5E-444A-A390-6F4091AF6C0A}" type="datetimeFigureOut">
              <a:rPr lang="zh-CN" altLang="en-US" smtClean="0"/>
              <a:t>2018/10/19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04122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4C09AE-9D5E-444A-A390-6F4091AF6C0A}" type="datetimeFigureOut">
              <a:rPr lang="zh-CN" altLang="en-US" smtClean="0"/>
              <a:t>2018/10/19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18059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4C09AE-9D5E-444A-A390-6F4091AF6C0A}" type="datetimeFigureOut">
              <a:rPr lang="zh-CN" altLang="en-US" smtClean="0"/>
              <a:t>2018/10/19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46852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4C09AE-9D5E-444A-A390-6F4091AF6C0A}" type="datetimeFigureOut">
              <a:rPr lang="zh-CN" altLang="en-US" smtClean="0"/>
              <a:t>2018/10/19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85673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D4C09AE-9D5E-444A-A390-6F4091AF6C0A}" type="datetimeFigureOut">
              <a:rPr lang="zh-CN" altLang="en-US" smtClean="0"/>
              <a:t>2018/10/19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55492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D4C09AE-9D5E-444A-A390-6F4091AF6C0A}" type="datetimeFigureOut">
              <a:rPr lang="zh-CN" altLang="en-US" smtClean="0"/>
              <a:t>2018/10/19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00980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2329" y="2505075"/>
            <a:ext cx="4190702"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14913" y="2505075"/>
            <a:ext cx="4211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D4C09AE-9D5E-444A-A390-6F4091AF6C0A}" type="datetimeFigureOut">
              <a:rPr lang="zh-CN" altLang="en-US" smtClean="0"/>
              <a:t>2018/10/19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246982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D4C09AE-9D5E-444A-A390-6F4091AF6C0A}" type="datetimeFigureOut">
              <a:rPr lang="zh-CN" altLang="en-US" smtClean="0"/>
              <a:t>2018/10/19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75373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C09AE-9D5E-444A-A390-6F4091AF6C0A}" type="datetimeFigureOut">
              <a:rPr lang="zh-CN" altLang="en-US" smtClean="0"/>
              <a:t>2018/10/19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72585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D4C09AE-9D5E-444A-A390-6F4091AF6C0A}" type="datetimeFigureOut">
              <a:rPr lang="zh-CN" altLang="en-US" smtClean="0"/>
              <a:t>2018/10/19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212089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D4C09AE-9D5E-444A-A390-6F4091AF6C0A}" type="datetimeFigureOut">
              <a:rPr lang="zh-CN" altLang="en-US" smtClean="0"/>
              <a:t>2018/10/19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160876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C09AE-9D5E-444A-A390-6F4091AF6C0A}" type="datetimeFigureOut">
              <a:rPr lang="zh-CN" altLang="en-US" smtClean="0"/>
              <a:t>2018/10/19</a:t>
            </a:fld>
            <a:endParaRPr lang="zh-CN"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AAEA2-228F-470D-9B61-E13566C5E9E7}" type="slidenum">
              <a:rPr lang="zh-CN" altLang="en-US" smtClean="0"/>
              <a:t>‹#›</a:t>
            </a:fld>
            <a:endParaRPr lang="zh-CN" altLang="en-US"/>
          </a:p>
        </p:txBody>
      </p:sp>
    </p:spTree>
    <p:extLst>
      <p:ext uri="{BB962C8B-B14F-4D97-AF65-F5344CB8AC3E}">
        <p14:creationId xmlns:p14="http://schemas.microsoft.com/office/powerpoint/2010/main" val="3932852092"/>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raw.githubusercontent.com/kubernetes/ingress-nginx/master/deploy/provider/baremetal/service-nodeport.ya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kubernetes/ingress-nginx/" TargetMode="External"/><Relationship Id="rId2" Type="http://schemas.openxmlformats.org/officeDocument/2006/relationships/hyperlink" Target="https://kubernetes.io/docs/concepts/services-networking/ingress/" TargetMode="External"/><Relationship Id="rId1" Type="http://schemas.openxmlformats.org/officeDocument/2006/relationships/slideLayout" Target="../slideLayouts/slideLayout2.xml"/><Relationship Id="rId4" Type="http://schemas.openxmlformats.org/officeDocument/2006/relationships/hyperlink" Target="https://github.com/kubernetes/ingress-nginx/blob/master/docs/deploy/index.m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ip/demo/hello"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nginx2.xiodi.cn:PORT/" TargetMode="External"/><Relationship Id="rId2" Type="http://schemas.openxmlformats.org/officeDocument/2006/relationships/hyperlink" Target="http://nginx.xiodi.cn:POR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customXml" Target="../ink/ink2.x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192.168.20.171:30080/prometheus/targets" TargetMode="External"/><Relationship Id="rId2" Type="http://schemas.openxmlformats.org/officeDocument/2006/relationships/hyperlink" Target="http://192.168.20.171:30080/prometheus" TargetMode="External"/><Relationship Id="rId1" Type="http://schemas.openxmlformats.org/officeDocument/2006/relationships/slideLayout" Target="../slideLayouts/slideLayout2.xml"/><Relationship Id="rId4" Type="http://schemas.openxmlformats.org/officeDocument/2006/relationships/hyperlink" Target="http://192.168.20.171:30080/prometheus/confi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IP:PORT/Jenkins/newjob" TargetMode="External"/><Relationship Id="rId2" Type="http://schemas.openxmlformats.org/officeDocument/2006/relationships/hyperlink" Target="http://IP:PORT/jenki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IP:PORT/Jenkins/newjob"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Devops</a:t>
            </a:r>
            <a:r>
              <a:rPr lang="en-US" altLang="zh-CN" dirty="0" smtClean="0"/>
              <a:t> </a:t>
            </a:r>
            <a:r>
              <a:rPr lang="zh-CN" altLang="en-US" dirty="0" smtClean="0"/>
              <a:t>之</a:t>
            </a:r>
            <a:r>
              <a:rPr lang="en-US" altLang="zh-CN" dirty="0" smtClean="0"/>
              <a:t> </a:t>
            </a:r>
            <a:r>
              <a:rPr lang="en-US" altLang="zh-CN" dirty="0" err="1" smtClean="0"/>
              <a:t>kubernetes</a:t>
            </a:r>
            <a:endParaRPr lang="zh-CN" altLang="en-US" dirty="0"/>
          </a:p>
        </p:txBody>
      </p:sp>
      <p:sp>
        <p:nvSpPr>
          <p:cNvPr id="3" name="副标题 2"/>
          <p:cNvSpPr>
            <a:spLocks noGrp="1"/>
          </p:cNvSpPr>
          <p:nvPr>
            <p:ph type="subTitle" idx="1"/>
          </p:nvPr>
        </p:nvSpPr>
        <p:spPr/>
        <p:txBody>
          <a:bodyPr/>
          <a:lstStyle/>
          <a:p>
            <a:r>
              <a:rPr lang="zh-CN" altLang="en-US" dirty="0" smtClean="0"/>
              <a:t>臧雪园</a:t>
            </a:r>
            <a:endParaRPr lang="zh-CN" altLang="en-US" dirty="0"/>
          </a:p>
        </p:txBody>
      </p:sp>
      <p:sp>
        <p:nvSpPr>
          <p:cNvPr id="4" name="五边形 3"/>
          <p:cNvSpPr/>
          <p:nvPr/>
        </p:nvSpPr>
        <p:spPr>
          <a:xfrm>
            <a:off x="-106324"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Tree>
    <p:extLst>
      <p:ext uri="{BB962C8B-B14F-4D97-AF65-F5344CB8AC3E}">
        <p14:creationId xmlns:p14="http://schemas.microsoft.com/office/powerpoint/2010/main" val="609622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63068" y="623572"/>
            <a:ext cx="9310116" cy="1692771"/>
          </a:xfrm>
          <a:prstGeom prst="rect">
            <a:avLst/>
          </a:prstGeom>
        </p:spPr>
        <p:txBody>
          <a:bodyPr wrap="square">
            <a:spAutoFit/>
          </a:bodyPr>
          <a:lstStyle/>
          <a:p>
            <a:r>
              <a:rPr lang="en-US" altLang="zh-CN" b="1" dirty="0" smtClean="0"/>
              <a:t>6.5 </a:t>
            </a:r>
            <a:r>
              <a:rPr lang="zh-CN" altLang="en-US" b="1" dirty="0" smtClean="0"/>
              <a:t>在</a:t>
            </a:r>
            <a:r>
              <a:rPr lang="zh-CN" altLang="en-US" b="1" dirty="0"/>
              <a:t>同一个</a:t>
            </a:r>
            <a:r>
              <a:rPr lang="en-US" altLang="zh-CN" b="1" dirty="0"/>
              <a:t>YAML</a:t>
            </a:r>
            <a:r>
              <a:rPr lang="zh-CN" altLang="en-US" b="1" dirty="0"/>
              <a:t>文件中定义多个对象</a:t>
            </a:r>
          </a:p>
          <a:p>
            <a:endParaRPr lang="en-US" altLang="zh-CN" sz="1600" dirty="0" smtClean="0"/>
          </a:p>
          <a:p>
            <a:r>
              <a:rPr lang="en-US" altLang="zh-CN" sz="1400" dirty="0"/>
              <a:t># cat  </a:t>
            </a:r>
            <a:r>
              <a:rPr lang="en-US" altLang="zh-CN" sz="1400" dirty="0" smtClean="0"/>
              <a:t>svc/go-demo-2.yml</a:t>
            </a:r>
          </a:p>
          <a:p>
            <a:r>
              <a:rPr lang="en-US" altLang="zh-CN" sz="1400" dirty="0"/>
              <a:t># </a:t>
            </a:r>
            <a:r>
              <a:rPr lang="en-US" altLang="zh-CN" sz="1400" dirty="0" err="1"/>
              <a:t>kubectl</a:t>
            </a:r>
            <a:r>
              <a:rPr lang="en-US" altLang="zh-CN" sz="1400" dirty="0"/>
              <a:t> create -f svc/go-demo-2.yml</a:t>
            </a:r>
          </a:p>
          <a:p>
            <a:r>
              <a:rPr lang="en-US" altLang="zh-CN" sz="1400" dirty="0"/>
              <a:t># </a:t>
            </a:r>
            <a:r>
              <a:rPr lang="en-US" altLang="zh-CN" sz="1400" dirty="0" err="1"/>
              <a:t>kubectl</a:t>
            </a:r>
            <a:r>
              <a:rPr lang="en-US" altLang="zh-CN" sz="1400" dirty="0"/>
              <a:t> get -f </a:t>
            </a:r>
            <a:r>
              <a:rPr lang="en-US" altLang="zh-CN" sz="1400" dirty="0" smtClean="0"/>
              <a:t>svc/go-demo-2.yml</a:t>
            </a:r>
          </a:p>
          <a:p>
            <a:r>
              <a:rPr lang="en-US" altLang="zh-CN" sz="1400" dirty="0"/>
              <a:t># PORT=$(</a:t>
            </a:r>
            <a:r>
              <a:rPr lang="en-US" altLang="zh-CN" sz="1400" dirty="0" err="1"/>
              <a:t>kubectl</a:t>
            </a:r>
            <a:r>
              <a:rPr lang="en-US" altLang="zh-CN" sz="1400" dirty="0"/>
              <a:t> get svc go-demo-2-api </a:t>
            </a:r>
            <a:r>
              <a:rPr lang="en-US" altLang="zh-CN" sz="1400" dirty="0" smtClean="0"/>
              <a:t>    </a:t>
            </a:r>
            <a:r>
              <a:rPr lang="en-US" altLang="zh-CN" sz="1400" dirty="0"/>
              <a:t>-o </a:t>
            </a:r>
            <a:r>
              <a:rPr lang="en-US" altLang="zh-CN" sz="1400" dirty="0" err="1"/>
              <a:t>jsonpath</a:t>
            </a:r>
            <a:r>
              <a:rPr lang="en-US" altLang="zh-CN" sz="1400" dirty="0"/>
              <a:t>="{.</a:t>
            </a:r>
            <a:r>
              <a:rPr lang="en-US" altLang="zh-CN" sz="1400" dirty="0" err="1"/>
              <a:t>spec.ports</a:t>
            </a:r>
            <a:r>
              <a:rPr lang="en-US" altLang="zh-CN" sz="1400" dirty="0"/>
              <a:t>[0].</a:t>
            </a:r>
            <a:r>
              <a:rPr lang="en-US" altLang="zh-CN" sz="1400" dirty="0" err="1"/>
              <a:t>nodePort</a:t>
            </a:r>
            <a:r>
              <a:rPr lang="en-US" altLang="zh-CN" sz="1400" dirty="0" smtClean="0"/>
              <a:t>}")</a:t>
            </a:r>
          </a:p>
          <a:p>
            <a:r>
              <a:rPr lang="en-US" altLang="zh-CN" sz="1400" dirty="0" smtClean="0"/>
              <a:t># curl -</a:t>
            </a:r>
            <a:r>
              <a:rPr lang="en-US" altLang="zh-CN" sz="1400" dirty="0" err="1" smtClean="0"/>
              <a:t>i</a:t>
            </a:r>
            <a:r>
              <a:rPr lang="en-US" altLang="zh-CN" sz="1400" dirty="0" smtClean="0"/>
              <a:t> http://ip:$PORT/demo/hello</a:t>
            </a:r>
            <a:endParaRPr lang="zh-CN" altLang="en-US" sz="1400" dirty="0"/>
          </a:p>
        </p:txBody>
      </p:sp>
    </p:spTree>
    <p:extLst>
      <p:ext uri="{BB962C8B-B14F-4D97-AF65-F5344CB8AC3E}">
        <p14:creationId xmlns:p14="http://schemas.microsoft.com/office/powerpoint/2010/main" val="3700489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3" name="矩形 2"/>
          <p:cNvSpPr/>
          <p:nvPr/>
        </p:nvSpPr>
        <p:spPr>
          <a:xfrm>
            <a:off x="236220" y="608630"/>
            <a:ext cx="9236964" cy="3600986"/>
          </a:xfrm>
          <a:prstGeom prst="rect">
            <a:avLst/>
          </a:prstGeom>
        </p:spPr>
        <p:txBody>
          <a:bodyPr wrap="square">
            <a:spAutoFit/>
          </a:bodyPr>
          <a:lstStyle/>
          <a:p>
            <a:r>
              <a:rPr lang="en-US" altLang="zh-CN" b="1" dirty="0" smtClean="0"/>
              <a:t>6.6 </a:t>
            </a:r>
            <a:r>
              <a:rPr lang="zh-CN" altLang="en-US" b="1" dirty="0" smtClean="0"/>
              <a:t>服务发现</a:t>
            </a:r>
            <a:endParaRPr lang="en-US" altLang="zh-CN" sz="1600" dirty="0"/>
          </a:p>
          <a:p>
            <a:endParaRPr lang="en-US" altLang="zh-CN" sz="1400" dirty="0" smtClean="0"/>
          </a:p>
          <a:p>
            <a:r>
              <a:rPr lang="zh-CN" altLang="en-US" sz="1400" dirty="0"/>
              <a:t>服务可以通过两种主要模式来发现</a:t>
            </a:r>
            <a:r>
              <a:rPr lang="en-US" altLang="zh-CN" sz="1400" dirty="0"/>
              <a:t>;  </a:t>
            </a:r>
            <a:r>
              <a:rPr lang="zh-CN" altLang="en-US" sz="1400" dirty="0"/>
              <a:t>环境变量和</a:t>
            </a:r>
            <a:r>
              <a:rPr lang="en-US" altLang="zh-CN" sz="1400" dirty="0"/>
              <a:t>DNS</a:t>
            </a:r>
            <a:r>
              <a:rPr lang="zh-CN" altLang="en-US" sz="1400" dirty="0"/>
              <a:t>。</a:t>
            </a:r>
          </a:p>
          <a:p>
            <a:r>
              <a:rPr lang="zh-CN" altLang="en-US" sz="1400" dirty="0"/>
              <a:t>每一个</a:t>
            </a:r>
            <a:r>
              <a:rPr lang="en-US" altLang="zh-CN" sz="1400" dirty="0"/>
              <a:t>Pod</a:t>
            </a:r>
            <a:r>
              <a:rPr lang="zh-CN" altLang="en-US" sz="1400" dirty="0"/>
              <a:t>都为每一个活跃的服务获取环境变量。它们的提供方式与</a:t>
            </a:r>
            <a:r>
              <a:rPr lang="en-US" altLang="zh-CN" sz="1400" dirty="0"/>
              <a:t>Docker</a:t>
            </a:r>
            <a:r>
              <a:rPr lang="zh-CN" altLang="en-US" sz="1400" dirty="0"/>
              <a:t>链接所期望的格式相同，以及更简单的</a:t>
            </a:r>
            <a:r>
              <a:rPr lang="en-US" altLang="zh-CN" sz="1400" dirty="0" err="1"/>
              <a:t>kubernet</a:t>
            </a:r>
            <a:r>
              <a:rPr lang="zh-CN" altLang="en-US" sz="1400" dirty="0"/>
              <a:t>特有语法</a:t>
            </a:r>
            <a:r>
              <a:rPr lang="zh-CN" altLang="en-US" sz="1400" dirty="0" smtClean="0"/>
              <a:t>。</a:t>
            </a:r>
            <a:endParaRPr lang="en-US" altLang="zh-CN" sz="1400" dirty="0" smtClean="0"/>
          </a:p>
          <a:p>
            <a:endParaRPr lang="en-US" altLang="zh-CN" sz="1400" dirty="0"/>
          </a:p>
          <a:p>
            <a:endParaRPr lang="en-US" altLang="zh-CN" sz="1400" dirty="0" smtClean="0"/>
          </a:p>
          <a:p>
            <a:r>
              <a:rPr lang="en-US" altLang="zh-CN" sz="1400" dirty="0"/>
              <a:t># POD_NAME=$(</a:t>
            </a:r>
            <a:r>
              <a:rPr lang="en-US" altLang="zh-CN" sz="1400" dirty="0" err="1"/>
              <a:t>kubectl</a:t>
            </a:r>
            <a:r>
              <a:rPr lang="en-US" altLang="zh-CN" sz="1400" dirty="0"/>
              <a:t> get pod    --no-headers   -o=custom-columns=</a:t>
            </a:r>
            <a:r>
              <a:rPr lang="en-US" altLang="zh-CN" sz="1400" dirty="0" err="1"/>
              <a:t>NAME:.metadata.name</a:t>
            </a:r>
            <a:r>
              <a:rPr lang="en-US" altLang="zh-CN" sz="1400" dirty="0"/>
              <a:t>   -l type=</a:t>
            </a:r>
            <a:r>
              <a:rPr lang="en-US" altLang="zh-CN" sz="1400" dirty="0" err="1"/>
              <a:t>api,service</a:t>
            </a:r>
            <a:r>
              <a:rPr lang="en-US" altLang="zh-CN" sz="1400" dirty="0"/>
              <a:t>=go-demo-2    | tail -1</a:t>
            </a:r>
            <a:r>
              <a:rPr lang="en-US" altLang="zh-CN" sz="1400" dirty="0" smtClean="0"/>
              <a:t>)</a:t>
            </a:r>
          </a:p>
          <a:p>
            <a:r>
              <a:rPr lang="en-US" altLang="zh-CN" sz="1400" dirty="0" smtClean="0"/>
              <a:t># </a:t>
            </a:r>
            <a:r>
              <a:rPr lang="en-US" altLang="zh-CN" sz="1400" dirty="0" err="1" smtClean="0"/>
              <a:t>kubectl</a:t>
            </a:r>
            <a:r>
              <a:rPr lang="en-US" altLang="zh-CN" sz="1400" dirty="0" smtClean="0"/>
              <a:t> exec $POD_NAME </a:t>
            </a:r>
            <a:r>
              <a:rPr lang="en-US" altLang="zh-CN" sz="1400" dirty="0" err="1" smtClean="0"/>
              <a:t>env</a:t>
            </a:r>
            <a:endParaRPr lang="en-US" altLang="zh-CN" sz="1400" dirty="0" smtClean="0"/>
          </a:p>
          <a:p>
            <a:endParaRPr lang="en-US" altLang="zh-CN" sz="1400" dirty="0"/>
          </a:p>
          <a:p>
            <a:r>
              <a:rPr lang="en-US" altLang="zh-CN" sz="1400" dirty="0" smtClean="0"/>
              <a:t># </a:t>
            </a:r>
            <a:r>
              <a:rPr lang="en-US" altLang="zh-CN" sz="1400" dirty="0"/>
              <a:t>cat svc/go-demo-2-api-rs.yml</a:t>
            </a:r>
          </a:p>
          <a:p>
            <a:endParaRPr lang="en-US" altLang="zh-CN" sz="1400" dirty="0" smtClean="0"/>
          </a:p>
          <a:p>
            <a:endParaRPr lang="en-US" altLang="zh-CN" sz="1400" dirty="0"/>
          </a:p>
          <a:p>
            <a:endParaRPr lang="en-US" altLang="zh-CN" sz="1400" dirty="0" smtClean="0"/>
          </a:p>
          <a:p>
            <a:endParaRPr lang="zh-CN" altLang="en-US" sz="1400" dirty="0"/>
          </a:p>
        </p:txBody>
      </p:sp>
    </p:spTree>
    <p:extLst>
      <p:ext uri="{BB962C8B-B14F-4D97-AF65-F5344CB8AC3E}">
        <p14:creationId xmlns:p14="http://schemas.microsoft.com/office/powerpoint/2010/main" val="2119328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987552" y="1303292"/>
            <a:ext cx="7196786" cy="3467231"/>
          </a:xfrm>
          <a:prstGeom prst="rect">
            <a:avLst/>
          </a:prstGeom>
        </p:spPr>
      </p:pic>
    </p:spTree>
    <p:extLst>
      <p:ext uri="{BB962C8B-B14F-4D97-AF65-F5344CB8AC3E}">
        <p14:creationId xmlns:p14="http://schemas.microsoft.com/office/powerpoint/2010/main" val="2267513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53924" y="514291"/>
            <a:ext cx="9438132" cy="5170646"/>
          </a:xfrm>
          <a:prstGeom prst="rect">
            <a:avLst/>
          </a:prstGeom>
        </p:spPr>
        <p:txBody>
          <a:bodyPr wrap="square">
            <a:spAutoFit/>
          </a:bodyPr>
          <a:lstStyle/>
          <a:p>
            <a:r>
              <a:rPr lang="en-US" altLang="zh-CN" b="1" dirty="0" smtClean="0"/>
              <a:t>7.  Deployment </a:t>
            </a:r>
            <a:endParaRPr lang="en-US" altLang="zh-CN" sz="1400" dirty="0"/>
          </a:p>
          <a:p>
            <a:endParaRPr lang="en-US" altLang="zh-CN" sz="1600" b="1" dirty="0" smtClean="0"/>
          </a:p>
          <a:p>
            <a:r>
              <a:rPr lang="en-US" altLang="zh-CN" sz="1600" b="1" dirty="0" smtClean="0"/>
              <a:t>7.1  Deployment </a:t>
            </a:r>
            <a:r>
              <a:rPr lang="zh-CN" altLang="en-US" sz="1600" b="1" dirty="0" smtClean="0"/>
              <a:t>介绍</a:t>
            </a:r>
            <a:endParaRPr lang="en-US" altLang="zh-CN" sz="1600" b="1" dirty="0" smtClean="0"/>
          </a:p>
          <a:p>
            <a:endParaRPr lang="en-US" altLang="zh-CN" sz="1400" dirty="0"/>
          </a:p>
          <a:p>
            <a:r>
              <a:rPr lang="zh-CN" altLang="en-US" sz="1400" dirty="0"/>
              <a:t>如果我们要在竞争中生存，我们必须在开发和测试的时候将特性发布到生产环境中。频繁发布的需求增强了对零停机部署的需求。</a:t>
            </a:r>
          </a:p>
          <a:p>
            <a:endParaRPr lang="zh-CN" altLang="en-US" sz="1400" dirty="0"/>
          </a:p>
          <a:p>
            <a:r>
              <a:rPr lang="zh-CN" altLang="en-US" sz="1400" dirty="0"/>
              <a:t>我们学习了如何将我们的应用程序打包成</a:t>
            </a:r>
            <a:r>
              <a:rPr lang="en-US" altLang="zh-CN" sz="1400" dirty="0"/>
              <a:t>Pods</a:t>
            </a:r>
            <a:r>
              <a:rPr lang="zh-CN" altLang="en-US" sz="1400" dirty="0"/>
              <a:t>，如何通过复制来扩展它们，以及如何通过服务实现通信。然而，如果我们不能用新版本更新这些应用程序，那么所有这些都是无用的。这就是</a:t>
            </a:r>
            <a:r>
              <a:rPr lang="en-US" altLang="zh-CN" sz="1400" dirty="0"/>
              <a:t>Kubernetes</a:t>
            </a:r>
            <a:r>
              <a:rPr lang="zh-CN" altLang="en-US" sz="1400" dirty="0"/>
              <a:t>部署的用武之地。</a:t>
            </a:r>
          </a:p>
          <a:p>
            <a:endParaRPr lang="zh-CN" altLang="en-US" sz="1400" dirty="0"/>
          </a:p>
          <a:p>
            <a:r>
              <a:rPr lang="zh-CN" altLang="en-US" sz="1400" dirty="0"/>
              <a:t>我们的应用程序的期望状态一直在变化。最常见的原因是新发行的版本。这个过程相对简单。我们做了一个更改，并将其提交给代码存储库。我们建造它，我们测试它。一旦我们确信它能像预期的那样工作，我们就将它部署到集群中。无论这种部署是开发、测试、登台还是生产环境，都不重要。我们需要将一个新版本部署到集群中，即使这是在笔记本上运行的单节点</a:t>
            </a:r>
            <a:r>
              <a:rPr lang="en-US" altLang="zh-CN" sz="1400" dirty="0"/>
              <a:t>Kubernetes</a:t>
            </a:r>
            <a:r>
              <a:rPr lang="zh-CN" altLang="en-US" sz="1400" dirty="0"/>
              <a:t>。无论我们有多少环境，过程都应该是相同的，或者至少是尽可能相似的。</a:t>
            </a:r>
          </a:p>
          <a:p>
            <a:endParaRPr lang="zh-CN" altLang="en-US" sz="1400" dirty="0"/>
          </a:p>
          <a:p>
            <a:r>
              <a:rPr lang="zh-CN" altLang="en-US" sz="1400" dirty="0"/>
              <a:t>部署必须不产生停机时间。它是否在测试或生产集群中执行并不重要。打断消费者是破坏性的，这会导致金钱的损失和对产品的信心。用户不关心应用程序是否有时不工作的日子已经一去不去了。有这么多的竞争对手，一个糟糕的经历可能会让用户找到另一个解决方案。以今天的规模，</a:t>
            </a:r>
            <a:r>
              <a:rPr lang="en-US" altLang="zh-CN" sz="1400" dirty="0"/>
              <a:t>0</a:t>
            </a:r>
            <a:r>
              <a:rPr lang="zh-CN" altLang="en-US" sz="1400" dirty="0"/>
              <a:t>。</a:t>
            </a:r>
            <a:r>
              <a:rPr lang="en-US" altLang="zh-CN" sz="1400" dirty="0"/>
              <a:t>1%</a:t>
            </a:r>
            <a:r>
              <a:rPr lang="zh-CN" altLang="en-US" sz="1400" dirty="0"/>
              <a:t>的失败请求被认为是灾难性的。虽然我们可能永远无法达到百分之百的可用性，但我们当然不应该自己造成停机时间，并且必须将可能导致停机的其他因素降到最低。</a:t>
            </a:r>
          </a:p>
          <a:p>
            <a:endParaRPr lang="zh-CN" altLang="en-US" sz="1400" dirty="0"/>
          </a:p>
          <a:p>
            <a:r>
              <a:rPr lang="zh-CN" altLang="en-US" sz="1400" dirty="0"/>
              <a:t>由我们控制之外的环境造成的失败，从定义上来说，我们什么也做不了。然而，由过时的实践或疏忽造成的失败是不应该发生的失败。</a:t>
            </a:r>
            <a:r>
              <a:rPr lang="en-US" altLang="zh-CN" sz="1400" dirty="0"/>
              <a:t>Kubernetes</a:t>
            </a:r>
            <a:r>
              <a:rPr lang="zh-CN" altLang="en-US" sz="1400" dirty="0"/>
              <a:t>的部署为我们提供了避免此类故障的工具，允许我们在没有停机时间的情况下更新我们的应用程序</a:t>
            </a:r>
            <a:r>
              <a:rPr lang="zh-CN" altLang="en-US" sz="1400" dirty="0" smtClean="0"/>
              <a:t>。</a:t>
            </a:r>
            <a:endParaRPr lang="zh-CN" altLang="en-US" sz="1400" dirty="0"/>
          </a:p>
        </p:txBody>
      </p:sp>
    </p:spTree>
    <p:extLst>
      <p:ext uri="{BB962C8B-B14F-4D97-AF65-F5344CB8AC3E}">
        <p14:creationId xmlns:p14="http://schemas.microsoft.com/office/powerpoint/2010/main" val="4202699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35636" y="620673"/>
            <a:ext cx="9438132" cy="4031873"/>
          </a:xfrm>
          <a:prstGeom prst="rect">
            <a:avLst/>
          </a:prstGeom>
        </p:spPr>
        <p:txBody>
          <a:bodyPr wrap="square">
            <a:spAutoFit/>
          </a:bodyPr>
          <a:lstStyle/>
          <a:p>
            <a:r>
              <a:rPr lang="en-US" altLang="zh-CN" b="1" dirty="0" smtClean="0"/>
              <a:t>7.2 </a:t>
            </a:r>
            <a:r>
              <a:rPr lang="zh-CN" altLang="en-US" b="1" dirty="0" smtClean="0"/>
              <a:t>部署一个新版本</a:t>
            </a:r>
            <a:endParaRPr lang="en-US" altLang="zh-CN" b="1" dirty="0"/>
          </a:p>
          <a:p>
            <a:endParaRPr lang="en-US" altLang="zh-CN" sz="1600" dirty="0"/>
          </a:p>
          <a:p>
            <a:r>
              <a:rPr lang="en-US" altLang="zh-CN" sz="1600" dirty="0"/>
              <a:t># cat   </a:t>
            </a:r>
            <a:r>
              <a:rPr lang="en-US" altLang="zh-CN" sz="1600" dirty="0" smtClean="0"/>
              <a:t>deploy/go-demo-2-db.yml</a:t>
            </a:r>
          </a:p>
          <a:p>
            <a:r>
              <a:rPr lang="en-US" altLang="zh-CN" sz="1600" dirty="0"/>
              <a:t># </a:t>
            </a:r>
            <a:r>
              <a:rPr lang="en-US" altLang="zh-CN" sz="1600" dirty="0" err="1" smtClean="0"/>
              <a:t>kubectl</a:t>
            </a:r>
            <a:r>
              <a:rPr lang="en-US" altLang="zh-CN" sz="1600" dirty="0" smtClean="0"/>
              <a:t> </a:t>
            </a:r>
            <a:r>
              <a:rPr lang="en-US" altLang="zh-CN" sz="1600" dirty="0"/>
              <a:t>create \    -f deploy/go-demo-2-db.yml \    --record</a:t>
            </a:r>
          </a:p>
          <a:p>
            <a:r>
              <a:rPr lang="en-US" altLang="zh-CN" sz="1600" dirty="0"/>
              <a:t># </a:t>
            </a:r>
            <a:r>
              <a:rPr lang="en-US" altLang="zh-CN" sz="1600" dirty="0" err="1"/>
              <a:t>kubectl</a:t>
            </a:r>
            <a:r>
              <a:rPr lang="en-US" altLang="zh-CN" sz="1600" dirty="0"/>
              <a:t> get -f deploy/go-demo-2-db.yml</a:t>
            </a:r>
          </a:p>
          <a:p>
            <a:endParaRPr lang="en-US" altLang="zh-CN" sz="1600" dirty="0" smtClean="0"/>
          </a:p>
          <a:p>
            <a:r>
              <a:rPr lang="zh-CN" altLang="en-US" sz="1400" dirty="0">
                <a:solidFill>
                  <a:srgbClr val="FF0000"/>
                </a:solidFill>
              </a:rPr>
              <a:t>注意：</a:t>
            </a:r>
            <a:r>
              <a:rPr lang="zh-CN" altLang="en-US" sz="1400" dirty="0"/>
              <a:t>我们将定期添加 </a:t>
            </a:r>
            <a:r>
              <a:rPr lang="en-US" altLang="zh-CN" sz="1400" dirty="0"/>
              <a:t>--record  </a:t>
            </a:r>
            <a:r>
              <a:rPr lang="zh-CN" altLang="en-US" sz="1400" dirty="0"/>
              <a:t>到 </a:t>
            </a:r>
            <a:r>
              <a:rPr lang="en-US" altLang="zh-CN" sz="1400" dirty="0" err="1"/>
              <a:t>kubectl</a:t>
            </a:r>
            <a:r>
              <a:rPr lang="en-US" altLang="zh-CN" sz="1400" dirty="0"/>
              <a:t> create  </a:t>
            </a:r>
            <a:r>
              <a:rPr lang="zh-CN" altLang="en-US" sz="1400" dirty="0"/>
              <a:t>命令。这使我们能够跟踪我们的资源，例如部署。</a:t>
            </a:r>
            <a:endParaRPr lang="en-US" altLang="zh-CN" sz="1400" dirty="0"/>
          </a:p>
          <a:p>
            <a:endParaRPr lang="en-US" altLang="zh-CN" sz="1600" dirty="0" smtClean="0"/>
          </a:p>
          <a:p>
            <a:r>
              <a:rPr lang="en-US" altLang="zh-CN" sz="1600" dirty="0"/>
              <a:t># </a:t>
            </a:r>
            <a:r>
              <a:rPr lang="en-US" altLang="zh-CN" sz="1600" dirty="0" err="1"/>
              <a:t>kubectl</a:t>
            </a:r>
            <a:r>
              <a:rPr lang="en-US" altLang="zh-CN" sz="1600" dirty="0"/>
              <a:t> describe  -f deploy/go-demo-2-db.yml</a:t>
            </a:r>
          </a:p>
          <a:p>
            <a:r>
              <a:rPr lang="en-US" altLang="zh-CN" sz="1600" dirty="0"/>
              <a:t># </a:t>
            </a:r>
            <a:r>
              <a:rPr lang="en-US" altLang="zh-CN" sz="1600" dirty="0" err="1"/>
              <a:t>kubectl</a:t>
            </a:r>
            <a:r>
              <a:rPr lang="en-US" altLang="zh-CN" sz="1600" dirty="0"/>
              <a:t> get all</a:t>
            </a:r>
            <a:endParaRPr lang="en-US" altLang="zh-CN" sz="1600" dirty="0" smtClean="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a:p>
          <a:p>
            <a:endParaRPr lang="en-US" altLang="zh-CN" sz="1600" dirty="0" smtClean="0"/>
          </a:p>
        </p:txBody>
      </p:sp>
    </p:spTree>
    <p:extLst>
      <p:ext uri="{BB962C8B-B14F-4D97-AF65-F5344CB8AC3E}">
        <p14:creationId xmlns:p14="http://schemas.microsoft.com/office/powerpoint/2010/main" val="2575163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932688" y="1768932"/>
            <a:ext cx="8110728" cy="2665908"/>
          </a:xfrm>
          <a:prstGeom prst="rect">
            <a:avLst/>
          </a:prstGeom>
        </p:spPr>
      </p:pic>
    </p:spTree>
    <p:extLst>
      <p:ext uri="{BB962C8B-B14F-4D97-AF65-F5344CB8AC3E}">
        <p14:creationId xmlns:p14="http://schemas.microsoft.com/office/powerpoint/2010/main" val="3662880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841247" y="1023368"/>
            <a:ext cx="8498403" cy="4911087"/>
          </a:xfrm>
          <a:prstGeom prst="rect">
            <a:avLst/>
          </a:prstGeom>
        </p:spPr>
      </p:pic>
    </p:spTree>
    <p:extLst>
      <p:ext uri="{BB962C8B-B14F-4D97-AF65-F5344CB8AC3E}">
        <p14:creationId xmlns:p14="http://schemas.microsoft.com/office/powerpoint/2010/main" val="2323702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27076" y="657249"/>
            <a:ext cx="9136380" cy="3231654"/>
          </a:xfrm>
          <a:prstGeom prst="rect">
            <a:avLst/>
          </a:prstGeom>
        </p:spPr>
        <p:txBody>
          <a:bodyPr wrap="square">
            <a:spAutoFit/>
          </a:bodyPr>
          <a:lstStyle/>
          <a:p>
            <a:r>
              <a:rPr lang="en-US" altLang="zh-CN" sz="1600" b="1" dirty="0" smtClean="0"/>
              <a:t>7.3 </a:t>
            </a:r>
            <a:r>
              <a:rPr lang="zh-CN" altLang="en-US" sz="1600" b="1" dirty="0" smtClean="0"/>
              <a:t>更新部署</a:t>
            </a:r>
            <a:endParaRPr lang="en-US" altLang="zh-CN" sz="1600" dirty="0"/>
          </a:p>
          <a:p>
            <a:endParaRPr lang="en-US" altLang="zh-CN" sz="1400" dirty="0"/>
          </a:p>
          <a:p>
            <a:r>
              <a:rPr lang="en-US" altLang="zh-CN" sz="1400" dirty="0" smtClean="0"/>
              <a:t># </a:t>
            </a:r>
            <a:r>
              <a:rPr lang="zh-CN" altLang="zh-CN" sz="1400" dirty="0"/>
              <a:t>kubectl set image \    -f deploy/go-demo-2-db.yml \    db=mongo:3.4 \    --record</a:t>
            </a:r>
            <a:endParaRPr lang="en-US" altLang="zh-CN" sz="1400" dirty="0"/>
          </a:p>
          <a:p>
            <a:r>
              <a:rPr lang="en-US" altLang="zh-CN" sz="1400" dirty="0"/>
              <a:t># </a:t>
            </a:r>
            <a:r>
              <a:rPr lang="en-US" altLang="zh-CN" sz="1400" dirty="0" err="1"/>
              <a:t>kubectl</a:t>
            </a:r>
            <a:r>
              <a:rPr lang="en-US" altLang="zh-CN" sz="1400" dirty="0"/>
              <a:t> describe  -f </a:t>
            </a:r>
            <a:r>
              <a:rPr lang="en-US" altLang="zh-CN" sz="1400" dirty="0" smtClean="0"/>
              <a:t>deploy/go-demo-2-db.yml</a:t>
            </a:r>
          </a:p>
          <a:p>
            <a:r>
              <a:rPr lang="en-US" altLang="zh-CN" sz="1400" dirty="0"/>
              <a:t># </a:t>
            </a:r>
            <a:r>
              <a:rPr lang="en-US" altLang="zh-CN" sz="1400" dirty="0" err="1"/>
              <a:t>kubectl</a:t>
            </a:r>
            <a:r>
              <a:rPr lang="en-US" altLang="zh-CN" sz="1400" dirty="0"/>
              <a:t> get all</a:t>
            </a:r>
          </a:p>
          <a:p>
            <a:endParaRPr lang="en-US" altLang="zh-CN" sz="1400" dirty="0" smtClean="0"/>
          </a:p>
          <a:p>
            <a:r>
              <a:rPr lang="en-US" altLang="zh-CN" sz="1400" dirty="0"/>
              <a:t># </a:t>
            </a:r>
            <a:r>
              <a:rPr lang="en-US" altLang="zh-CN" sz="1400" dirty="0" err="1"/>
              <a:t>kubectl</a:t>
            </a:r>
            <a:r>
              <a:rPr lang="en-US" altLang="zh-CN" sz="1400" dirty="0"/>
              <a:t> edit -f </a:t>
            </a:r>
            <a:r>
              <a:rPr lang="en-US" altLang="zh-CN" sz="1400" dirty="0" smtClean="0"/>
              <a:t>deploy/go-demo-2-db.yml</a:t>
            </a:r>
          </a:p>
          <a:p>
            <a:endParaRPr lang="en-US" altLang="zh-CN" sz="1400" dirty="0"/>
          </a:p>
          <a:p>
            <a:r>
              <a:rPr lang="zh-CN" altLang="en-US" sz="1400" dirty="0" smtClean="0"/>
              <a:t>或者使用 </a:t>
            </a:r>
            <a:r>
              <a:rPr lang="en-US" altLang="zh-CN" sz="1400" dirty="0" smtClean="0"/>
              <a:t>apply</a:t>
            </a:r>
            <a:endParaRPr lang="en-US" altLang="zh-CN" sz="1400" dirty="0"/>
          </a:p>
          <a:p>
            <a:endParaRPr lang="en-US" altLang="zh-CN" sz="1400" dirty="0" smtClean="0"/>
          </a:p>
          <a:p>
            <a:r>
              <a:rPr lang="zh-CN" altLang="en-US" sz="1400" dirty="0"/>
              <a:t>在我们继续之前，让我们通过添加一个服务来结束数据库，因此，允许内部集群通信：</a:t>
            </a:r>
            <a:endParaRPr lang="en-US" altLang="zh-CN" sz="1400" dirty="0" smtClean="0"/>
          </a:p>
          <a:p>
            <a:r>
              <a:rPr lang="en-US" altLang="zh-CN" sz="1400" dirty="0"/>
              <a:t># </a:t>
            </a:r>
            <a:r>
              <a:rPr lang="en-US" altLang="zh-CN" sz="1400" dirty="0" err="1"/>
              <a:t>kubectl</a:t>
            </a:r>
            <a:r>
              <a:rPr lang="en-US" altLang="zh-CN" sz="1400" dirty="0"/>
              <a:t> create \    -f deploy/go-demo-2-db-svc.yml \    --</a:t>
            </a:r>
            <a:r>
              <a:rPr lang="en-US" altLang="zh-CN" sz="1400" dirty="0" smtClean="0"/>
              <a:t>record</a:t>
            </a:r>
          </a:p>
          <a:p>
            <a:endParaRPr lang="en-US" altLang="zh-CN" sz="1600" dirty="0" smtClean="0"/>
          </a:p>
          <a:p>
            <a:endParaRPr lang="zh-CN" altLang="en-US" dirty="0"/>
          </a:p>
        </p:txBody>
      </p:sp>
    </p:spTree>
    <p:extLst>
      <p:ext uri="{BB962C8B-B14F-4D97-AF65-F5344CB8AC3E}">
        <p14:creationId xmlns:p14="http://schemas.microsoft.com/office/powerpoint/2010/main" val="3125942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300228" y="647659"/>
            <a:ext cx="9090660" cy="5693866"/>
          </a:xfrm>
          <a:prstGeom prst="rect">
            <a:avLst/>
          </a:prstGeom>
        </p:spPr>
        <p:txBody>
          <a:bodyPr wrap="square">
            <a:spAutoFit/>
          </a:bodyPr>
          <a:lstStyle/>
          <a:p>
            <a:r>
              <a:rPr lang="en-US" altLang="zh-CN" sz="1600" b="1" dirty="0" smtClean="0"/>
              <a:t>7.4 </a:t>
            </a:r>
            <a:r>
              <a:rPr lang="zh-CN" altLang="en-US" sz="1600" b="1" dirty="0" smtClean="0"/>
              <a:t>零宕机的部署</a:t>
            </a:r>
            <a:endParaRPr lang="en-US" altLang="zh-CN" sz="1600" dirty="0"/>
          </a:p>
          <a:p>
            <a:endParaRPr lang="en-US" altLang="zh-CN" dirty="0" smtClean="0"/>
          </a:p>
          <a:p>
            <a:r>
              <a:rPr lang="en-US" altLang="zh-CN" dirty="0" smtClean="0"/>
              <a:t>99</a:t>
            </a:r>
          </a:p>
          <a:p>
            <a:endParaRPr lang="en-US" altLang="zh-CN" dirty="0" smtClean="0"/>
          </a:p>
          <a:p>
            <a:r>
              <a:rPr lang="en-US" altLang="zh-CN" sz="1400" dirty="0"/>
              <a:t># cat  deploy/go-demo-2-api.yml</a:t>
            </a:r>
          </a:p>
          <a:p>
            <a:endParaRPr lang="en-US" altLang="zh-CN" sz="1400" dirty="0" smtClean="0"/>
          </a:p>
          <a:p>
            <a:pPr marL="285750" indent="-285750">
              <a:buFont typeface="Arial" panose="020B0604020202020204" pitchFamily="34" charset="0"/>
              <a:buChar char="•"/>
            </a:pPr>
            <a:r>
              <a:rPr lang="en-US" altLang="zh-CN" sz="1400" dirty="0" err="1" smtClean="0"/>
              <a:t>minReadySeconds</a:t>
            </a:r>
            <a:r>
              <a:rPr lang="en-US" altLang="zh-CN" sz="1400" dirty="0" smtClean="0"/>
              <a:t>   </a:t>
            </a:r>
            <a:r>
              <a:rPr lang="zh-CN" altLang="en-US" sz="1400" dirty="0" smtClean="0"/>
              <a:t>默认值为</a:t>
            </a:r>
            <a:r>
              <a:rPr lang="en-US" altLang="zh-CN" sz="1400" dirty="0" smtClean="0"/>
              <a:t>0 </a:t>
            </a:r>
            <a:r>
              <a:rPr lang="zh-CN" altLang="en-US" sz="1400" dirty="0" smtClean="0"/>
              <a:t>，这意味着一旦准备就绪，</a:t>
            </a:r>
            <a:r>
              <a:rPr lang="en-US" altLang="zh-CN" sz="1400" dirty="0" smtClean="0"/>
              <a:t>Pods</a:t>
            </a:r>
            <a:r>
              <a:rPr lang="zh-CN" altLang="en-US" sz="1400" dirty="0" smtClean="0"/>
              <a:t>就认为是可用的。</a:t>
            </a:r>
            <a:endParaRPr lang="en-US" altLang="zh-CN" sz="1400" dirty="0" smtClean="0"/>
          </a:p>
          <a:p>
            <a:pPr marL="285750" indent="-285750">
              <a:buFont typeface="Arial" panose="020B0604020202020204" pitchFamily="34" charset="0"/>
              <a:buChar char="•"/>
            </a:pPr>
            <a:r>
              <a:rPr lang="en-US" altLang="zh-CN" sz="1400" dirty="0"/>
              <a:t> </a:t>
            </a:r>
            <a:r>
              <a:rPr lang="en-US" altLang="zh-CN" sz="1400" dirty="0" err="1" smtClean="0"/>
              <a:t>progressDeadlineSeconds</a:t>
            </a:r>
            <a:r>
              <a:rPr lang="en-US" altLang="zh-CN" sz="1400" dirty="0" smtClean="0"/>
              <a:t>    </a:t>
            </a:r>
            <a:r>
              <a:rPr lang="zh-CN" altLang="en-US" sz="1400" dirty="0" smtClean="0"/>
              <a:t>部署等待时间</a:t>
            </a:r>
            <a:endParaRPr lang="en-US" altLang="zh-CN" sz="1400" dirty="0" smtClean="0"/>
          </a:p>
          <a:p>
            <a:pPr marL="285750" indent="-285750">
              <a:buFont typeface="Arial" panose="020B0604020202020204" pitchFamily="34" charset="0"/>
              <a:buChar char="•"/>
            </a:pPr>
            <a:r>
              <a:rPr lang="en-US" altLang="zh-CN" sz="1400" dirty="0" err="1" smtClean="0"/>
              <a:t>revisionHistoryLimit</a:t>
            </a:r>
            <a:r>
              <a:rPr lang="en-US" altLang="zh-CN" sz="1400" dirty="0" smtClean="0"/>
              <a:t>        </a:t>
            </a:r>
            <a:r>
              <a:rPr lang="zh-CN" altLang="en-US" sz="1400" dirty="0" smtClean="0"/>
              <a:t>可以回滚的旧复制的数量。默认为</a:t>
            </a:r>
            <a:r>
              <a:rPr lang="en-US" altLang="zh-CN" sz="1400" dirty="0" smtClean="0"/>
              <a:t>10</a:t>
            </a:r>
            <a:r>
              <a:rPr lang="zh-CN" altLang="en-US" sz="1400" dirty="0" smtClean="0"/>
              <a:t>，</a:t>
            </a:r>
            <a:endParaRPr lang="en-US" altLang="zh-CN" sz="1400" dirty="0" smtClean="0"/>
          </a:p>
          <a:p>
            <a:pPr marL="285750" indent="-285750">
              <a:buFont typeface="Arial" panose="020B0604020202020204" pitchFamily="34" charset="0"/>
              <a:buChar char="•"/>
            </a:pPr>
            <a:r>
              <a:rPr lang="en-US" altLang="zh-CN" sz="1400" dirty="0" smtClean="0"/>
              <a:t>Recreate  </a:t>
            </a:r>
            <a:r>
              <a:rPr lang="zh-CN" altLang="en-US" sz="1400" dirty="0" smtClean="0"/>
              <a:t>在更新之前，杀死所有现有的</a:t>
            </a:r>
            <a:r>
              <a:rPr lang="en-US" altLang="zh-CN" sz="1400" dirty="0" smtClean="0"/>
              <a:t>pod,</a:t>
            </a:r>
            <a:r>
              <a:rPr lang="zh-CN" altLang="en-US" sz="1400" dirty="0" smtClean="0"/>
              <a:t>比较适合单副本数据库。</a:t>
            </a:r>
            <a:endParaRPr lang="en-US" altLang="zh-CN" sz="1400" dirty="0" smtClean="0"/>
          </a:p>
          <a:p>
            <a:pPr marL="285750" indent="-285750">
              <a:buFont typeface="Arial" panose="020B0604020202020204" pitchFamily="34" charset="0"/>
              <a:buChar char="•"/>
            </a:pPr>
            <a:r>
              <a:rPr lang="en-US" altLang="zh-CN" sz="1400" dirty="0" err="1" smtClean="0"/>
              <a:t>RollingUpdate</a:t>
            </a:r>
            <a:r>
              <a:rPr lang="en-US" altLang="zh-CN" sz="1400" dirty="0" smtClean="0"/>
              <a:t> </a:t>
            </a:r>
            <a:r>
              <a:rPr lang="zh-CN" altLang="en-US" sz="1400" dirty="0" smtClean="0"/>
              <a:t>：默认策略，允许我们没有停机时间的情况下部署新版本。</a:t>
            </a:r>
            <a:endParaRPr lang="en-US" altLang="zh-CN" sz="1400" dirty="0" smtClean="0"/>
          </a:p>
          <a:p>
            <a:pPr marL="742950" lvl="1" indent="-285750">
              <a:buFont typeface="Arial" panose="020B0604020202020204" pitchFamily="34" charset="0"/>
              <a:buChar char="•"/>
            </a:pPr>
            <a:r>
              <a:rPr lang="en-US" altLang="zh-CN" sz="1400" dirty="0" err="1" smtClean="0"/>
              <a:t>maxSurge</a:t>
            </a:r>
            <a:r>
              <a:rPr lang="en-US" altLang="zh-CN" sz="1400" dirty="0" smtClean="0"/>
              <a:t>     </a:t>
            </a:r>
            <a:r>
              <a:rPr lang="zh-CN" altLang="en-US" sz="1400" dirty="0" smtClean="0"/>
              <a:t>定义超出需要本批次更新运行的数量，可以是绝对数字或百分比，默认是</a:t>
            </a:r>
            <a:r>
              <a:rPr lang="en-US" altLang="zh-CN" sz="1400" dirty="0" smtClean="0"/>
              <a:t>25%</a:t>
            </a:r>
          </a:p>
          <a:p>
            <a:pPr marL="742950" lvl="1" indent="-285750">
              <a:buFont typeface="Arial" panose="020B0604020202020204" pitchFamily="34" charset="0"/>
              <a:buChar char="•"/>
            </a:pPr>
            <a:r>
              <a:rPr lang="en-US" altLang="zh-CN" sz="1400" dirty="0" err="1"/>
              <a:t>maxUnavailable</a:t>
            </a:r>
            <a:r>
              <a:rPr lang="en-US" altLang="zh-CN" sz="1400" dirty="0"/>
              <a:t> </a:t>
            </a:r>
            <a:r>
              <a:rPr lang="zh-CN" altLang="en-US" sz="1400" dirty="0" smtClean="0"/>
              <a:t>：定义了不能使用的最大数量，也就是更新时，要停掉多少正在允许的</a:t>
            </a:r>
            <a:r>
              <a:rPr lang="en-US" altLang="zh-CN" sz="1400" dirty="0" smtClean="0"/>
              <a:t>pod,</a:t>
            </a:r>
            <a:r>
              <a:rPr lang="zh-CN" altLang="en-US" sz="1400" dirty="0" smtClean="0"/>
              <a:t>默认是</a:t>
            </a:r>
            <a:r>
              <a:rPr lang="en-US" altLang="zh-CN" sz="1400" dirty="0" smtClean="0"/>
              <a:t>25%</a:t>
            </a:r>
            <a:endParaRPr lang="en-US" altLang="zh-CN" sz="1400" dirty="0"/>
          </a:p>
          <a:p>
            <a:endParaRPr lang="en-US" altLang="zh-CN" sz="1400" dirty="0" smtClean="0"/>
          </a:p>
          <a:p>
            <a:endParaRPr lang="en-US" altLang="zh-CN" sz="1400" dirty="0"/>
          </a:p>
          <a:p>
            <a:endParaRPr lang="en-US" altLang="zh-CN" sz="1400" dirty="0" smtClean="0"/>
          </a:p>
          <a:p>
            <a:r>
              <a:rPr lang="en-US" altLang="zh-CN" sz="1400" dirty="0"/>
              <a:t># </a:t>
            </a:r>
            <a:r>
              <a:rPr lang="en-US" altLang="zh-CN" sz="1400" dirty="0" err="1"/>
              <a:t>kubectl</a:t>
            </a:r>
            <a:r>
              <a:rPr lang="en-US" altLang="zh-CN" sz="1400" dirty="0"/>
              <a:t> create \    -f deploy/go-demo-2-api.yml \    --record</a:t>
            </a:r>
          </a:p>
          <a:p>
            <a:r>
              <a:rPr lang="en-US" altLang="zh-CN" sz="1400" dirty="0"/>
              <a:t># </a:t>
            </a:r>
            <a:r>
              <a:rPr lang="en-US" altLang="zh-CN" sz="1400" dirty="0" err="1"/>
              <a:t>kubectl</a:t>
            </a:r>
            <a:r>
              <a:rPr lang="en-US" altLang="zh-CN" sz="1400" dirty="0"/>
              <a:t> get -f deploy/go-demo-2-api.yml</a:t>
            </a:r>
          </a:p>
          <a:p>
            <a:endParaRPr lang="en-US" altLang="zh-CN" sz="1400" dirty="0" smtClean="0"/>
          </a:p>
          <a:p>
            <a:r>
              <a:rPr lang="en-US" altLang="zh-CN" sz="1400" dirty="0"/>
              <a:t># </a:t>
            </a:r>
            <a:r>
              <a:rPr lang="en-US" altLang="zh-CN" sz="1400" dirty="0" err="1"/>
              <a:t>kubectl</a:t>
            </a:r>
            <a:r>
              <a:rPr lang="en-US" altLang="zh-CN" sz="1400" dirty="0"/>
              <a:t> set image \    -f deploy/go-demo-2-api.yml \    </a:t>
            </a:r>
            <a:r>
              <a:rPr lang="en-US" altLang="zh-CN" sz="1400" dirty="0" err="1" smtClean="0"/>
              <a:t>api</a:t>
            </a:r>
            <a:r>
              <a:rPr lang="en-US" altLang="zh-CN" sz="1400" dirty="0" smtClean="0"/>
              <a:t>=</a:t>
            </a:r>
            <a:r>
              <a:rPr lang="en-US" altLang="zh-CN" sz="1400" dirty="0" err="1" smtClean="0"/>
              <a:t>aishangwei</a:t>
            </a:r>
            <a:r>
              <a:rPr lang="en-US" altLang="zh-CN" sz="1400" dirty="0" smtClean="0"/>
              <a:t>/go-demo-2:2.0 </a:t>
            </a:r>
            <a:r>
              <a:rPr lang="en-US" altLang="zh-CN" sz="1400" dirty="0"/>
              <a:t>\    --record</a:t>
            </a:r>
          </a:p>
          <a:p>
            <a:r>
              <a:rPr lang="en-US" altLang="zh-CN" sz="1400" dirty="0"/>
              <a:t># </a:t>
            </a:r>
            <a:r>
              <a:rPr lang="en-US" altLang="zh-CN" sz="1400" dirty="0" err="1"/>
              <a:t>kubectl</a:t>
            </a:r>
            <a:r>
              <a:rPr lang="en-US" altLang="zh-CN" sz="1400" dirty="0"/>
              <a:t> rollout status -w \    -f </a:t>
            </a:r>
            <a:r>
              <a:rPr lang="en-US" altLang="zh-CN" sz="1400" dirty="0" smtClean="0"/>
              <a:t>deploy/go-demo-2-api.yml</a:t>
            </a:r>
          </a:p>
          <a:p>
            <a:r>
              <a:rPr lang="en-US" altLang="zh-CN" sz="1400" dirty="0"/>
              <a:t># </a:t>
            </a:r>
            <a:r>
              <a:rPr lang="en-US" altLang="zh-CN" sz="1400" dirty="0" err="1"/>
              <a:t>kubectl</a:t>
            </a:r>
            <a:r>
              <a:rPr lang="en-US" altLang="zh-CN" sz="1400" dirty="0"/>
              <a:t> describe \    -f </a:t>
            </a:r>
            <a:r>
              <a:rPr lang="en-US" altLang="zh-CN" sz="1400" dirty="0" smtClean="0"/>
              <a:t>deploy/go-demo-2-api.yml</a:t>
            </a:r>
          </a:p>
          <a:p>
            <a:r>
              <a:rPr lang="en-US" altLang="zh-CN" sz="1400" dirty="0"/>
              <a:t># </a:t>
            </a:r>
            <a:r>
              <a:rPr lang="en-US" altLang="zh-CN" sz="1400" dirty="0" err="1"/>
              <a:t>kubectl</a:t>
            </a:r>
            <a:r>
              <a:rPr lang="en-US" altLang="zh-CN" sz="1400" dirty="0"/>
              <a:t> rollout history \    -f </a:t>
            </a:r>
            <a:r>
              <a:rPr lang="en-US" altLang="zh-CN" sz="1400" dirty="0" smtClean="0"/>
              <a:t>deploy/go-demo-2-api.yml</a:t>
            </a:r>
          </a:p>
          <a:p>
            <a:endParaRPr lang="en-US" altLang="zh-CN" sz="1400" dirty="0"/>
          </a:p>
          <a:p>
            <a:r>
              <a:rPr lang="en-US" altLang="zh-CN" sz="1400" dirty="0"/>
              <a:t># </a:t>
            </a:r>
            <a:r>
              <a:rPr lang="en-US" altLang="zh-CN" sz="1400" dirty="0" err="1"/>
              <a:t>kubectl</a:t>
            </a:r>
            <a:r>
              <a:rPr lang="en-US" altLang="zh-CN" sz="1400" dirty="0"/>
              <a:t>  get  </a:t>
            </a:r>
            <a:r>
              <a:rPr lang="en-US" altLang="zh-CN" sz="1400" dirty="0" err="1"/>
              <a:t>rs</a:t>
            </a:r>
            <a:endParaRPr lang="zh-CN" altLang="en-US" sz="1400" dirty="0"/>
          </a:p>
        </p:txBody>
      </p:sp>
    </p:spTree>
    <p:extLst>
      <p:ext uri="{BB962C8B-B14F-4D97-AF65-F5344CB8AC3E}">
        <p14:creationId xmlns:p14="http://schemas.microsoft.com/office/powerpoint/2010/main" val="1278938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689676" y="813816"/>
            <a:ext cx="7784338" cy="5567964"/>
          </a:xfrm>
          <a:prstGeom prst="rect">
            <a:avLst/>
          </a:prstGeom>
        </p:spPr>
      </p:pic>
    </p:spTree>
    <p:extLst>
      <p:ext uri="{BB962C8B-B14F-4D97-AF65-F5344CB8AC3E}">
        <p14:creationId xmlns:p14="http://schemas.microsoft.com/office/powerpoint/2010/main" val="187910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文本框 1"/>
          <p:cNvSpPr txBox="1"/>
          <p:nvPr/>
        </p:nvSpPr>
        <p:spPr>
          <a:xfrm>
            <a:off x="137160" y="630936"/>
            <a:ext cx="2847446" cy="369332"/>
          </a:xfrm>
          <a:prstGeom prst="rect">
            <a:avLst/>
          </a:prstGeom>
          <a:noFill/>
        </p:spPr>
        <p:txBody>
          <a:bodyPr wrap="none" rtlCol="0">
            <a:spAutoFit/>
          </a:bodyPr>
          <a:lstStyle/>
          <a:p>
            <a:r>
              <a:rPr lang="en-US" altLang="zh-CN" b="1" dirty="0" smtClean="0"/>
              <a:t>6. </a:t>
            </a:r>
            <a:r>
              <a:rPr lang="zh-CN" altLang="en-US" b="1" dirty="0" smtClean="0"/>
              <a:t>服务实现</a:t>
            </a:r>
            <a:r>
              <a:rPr lang="en-US" altLang="zh-CN" b="1" dirty="0" smtClean="0"/>
              <a:t>Pod</a:t>
            </a:r>
            <a:r>
              <a:rPr lang="zh-CN" altLang="en-US" b="1" dirty="0" smtClean="0"/>
              <a:t>之间的通信</a:t>
            </a:r>
            <a:endParaRPr lang="zh-CN" altLang="en-US" b="1" dirty="0"/>
          </a:p>
        </p:txBody>
      </p:sp>
      <p:sp>
        <p:nvSpPr>
          <p:cNvPr id="3" name="文本框 2"/>
          <p:cNvSpPr txBox="1"/>
          <p:nvPr/>
        </p:nvSpPr>
        <p:spPr>
          <a:xfrm>
            <a:off x="237744" y="1237440"/>
            <a:ext cx="9299448" cy="5139869"/>
          </a:xfrm>
          <a:prstGeom prst="rect">
            <a:avLst/>
          </a:prstGeom>
          <a:noFill/>
        </p:spPr>
        <p:txBody>
          <a:bodyPr wrap="square" rtlCol="0">
            <a:spAutoFit/>
          </a:bodyPr>
          <a:lstStyle/>
          <a:p>
            <a:r>
              <a:rPr lang="en-US" altLang="zh-CN" sz="1600" b="1" dirty="0" smtClean="0"/>
              <a:t>6.1 </a:t>
            </a:r>
            <a:r>
              <a:rPr lang="zh-CN" altLang="en-US" sz="1600" b="1" dirty="0" smtClean="0"/>
              <a:t>介绍</a:t>
            </a:r>
            <a:endParaRPr lang="en-US" altLang="zh-CN" sz="1600" b="1" dirty="0" smtClean="0"/>
          </a:p>
          <a:p>
            <a:endParaRPr lang="en-US" altLang="zh-CN" dirty="0"/>
          </a:p>
          <a:p>
            <a:r>
              <a:rPr lang="zh-CN" altLang="en-US" sz="1400" dirty="0"/>
              <a:t>不能相互通信的应用程序或无法访问终端用户的应用程序毫无价值。只有在建立了通信路径之后，应用程序才能完成它们的角色。</a:t>
            </a:r>
          </a:p>
          <a:p>
            <a:endParaRPr lang="zh-CN" altLang="en-US" sz="1400" dirty="0"/>
          </a:p>
          <a:p>
            <a:r>
              <a:rPr lang="zh-CN" altLang="en-US" sz="1400" dirty="0"/>
              <a:t>豆荚是</a:t>
            </a:r>
            <a:r>
              <a:rPr lang="en-US" altLang="zh-CN" sz="1400" dirty="0" err="1"/>
              <a:t>kubernetes</a:t>
            </a:r>
            <a:r>
              <a:rPr lang="zh-CN" altLang="en-US" sz="1400" dirty="0"/>
              <a:t>最小的单位，寿命相对较短。他们出生了，他们被摧毁了。它们永远不会被治愈。这个系统通过创造新的豆荚（细胞）和终止那些不健康的或多余的细胞来治疗自身。这个系统是长寿命的，豆荚不是。</a:t>
            </a:r>
          </a:p>
          <a:p>
            <a:endParaRPr lang="zh-CN" altLang="en-US" sz="1400" dirty="0"/>
          </a:p>
          <a:p>
            <a:r>
              <a:rPr lang="zh-CN" altLang="en-US" sz="1400" dirty="0"/>
              <a:t>控制器和其他组件，如调度程序，正在确保这些豆荚做的是正确的事情。他们控制调度程序。到目前为止，我们只使用了其中一个。</a:t>
            </a:r>
            <a:r>
              <a:rPr lang="en-US" altLang="zh-CN" sz="1400" dirty="0" err="1"/>
              <a:t>ReplicaSet</a:t>
            </a:r>
            <a:r>
              <a:rPr lang="zh-CN" altLang="en-US" sz="1400" dirty="0"/>
              <a:t>负责确保所期望的豆荚数量一直在运行。如果它们的数量太少，就会产生新的。如果有太多的人，有些会被摧毁。不健康的豆荚也被终止了。所有这些，再多一点，都是由 </a:t>
            </a:r>
            <a:r>
              <a:rPr lang="en-US" altLang="zh-CN" sz="1400" dirty="0" err="1"/>
              <a:t>ReplicaSet</a:t>
            </a:r>
            <a:r>
              <a:rPr lang="en-US" altLang="zh-CN" sz="1400" dirty="0"/>
              <a:t> </a:t>
            </a:r>
            <a:r>
              <a:rPr lang="zh-CN" altLang="en-US" sz="1400" dirty="0"/>
              <a:t>控制的。</a:t>
            </a:r>
          </a:p>
          <a:p>
            <a:endParaRPr lang="zh-CN" altLang="en-US" sz="1400" dirty="0"/>
          </a:p>
          <a:p>
            <a:r>
              <a:rPr lang="zh-CN" altLang="en-US" sz="1400" dirty="0"/>
              <a:t>我们当前设置的问题是没有通信路径。我们的豆荚不能彼此说话。到目前为止，只有容器内的容器可以通过</a:t>
            </a:r>
            <a:r>
              <a:rPr lang="en-US" altLang="zh-CN" sz="1400" dirty="0"/>
              <a:t>localhost</a:t>
            </a:r>
            <a:r>
              <a:rPr lang="zh-CN" altLang="en-US" sz="1400" dirty="0"/>
              <a:t>相互通信。这让我们想到了设计，在这个设计中，</a:t>
            </a:r>
            <a:r>
              <a:rPr lang="en-US" altLang="zh-CN" sz="1400" dirty="0"/>
              <a:t>API</a:t>
            </a:r>
            <a:r>
              <a:rPr lang="zh-CN" altLang="en-US" sz="1400" dirty="0"/>
              <a:t>和数据库都需要在同一个</a:t>
            </a:r>
            <a:r>
              <a:rPr lang="en-US" altLang="zh-CN" sz="1400" dirty="0"/>
              <a:t>Pod</a:t>
            </a:r>
            <a:r>
              <a:rPr lang="zh-CN" altLang="en-US" sz="1400" dirty="0"/>
              <a:t>中。这是一个糟糕的解决方案，原因有很多。主要的问题是我们不能在没有另一个的情况下扩大规模。我们不能以一种方式来设计这种设置，例如，有三个</a:t>
            </a:r>
            <a:r>
              <a:rPr lang="en-US" altLang="zh-CN" sz="1400" dirty="0"/>
              <a:t>API</a:t>
            </a:r>
            <a:r>
              <a:rPr lang="zh-CN" altLang="en-US" sz="1400" dirty="0"/>
              <a:t>副本和一个数据库副本。主要的障碍是沟通。</a:t>
            </a:r>
          </a:p>
          <a:p>
            <a:endParaRPr lang="zh-CN" altLang="en-US" sz="1400" dirty="0"/>
          </a:p>
          <a:p>
            <a:r>
              <a:rPr lang="zh-CN" altLang="en-US" sz="1400" dirty="0"/>
              <a:t>说实话，每个豆荚都有自己的地址。我们可以将</a:t>
            </a:r>
            <a:r>
              <a:rPr lang="en-US" altLang="zh-CN" sz="1400" dirty="0"/>
              <a:t>API</a:t>
            </a:r>
            <a:r>
              <a:rPr lang="zh-CN" altLang="en-US" sz="1400" dirty="0"/>
              <a:t>和数据库拆分为不同的</a:t>
            </a:r>
            <a:r>
              <a:rPr lang="en-US" altLang="zh-CN" sz="1400" dirty="0"/>
              <a:t>Pods</a:t>
            </a:r>
            <a:r>
              <a:rPr lang="zh-CN" altLang="en-US" sz="1400" dirty="0"/>
              <a:t>，并配置</a:t>
            </a:r>
            <a:r>
              <a:rPr lang="en-US" altLang="zh-CN" sz="1400" dirty="0"/>
              <a:t>API Pod</a:t>
            </a:r>
            <a:r>
              <a:rPr lang="zh-CN" altLang="en-US" sz="1400" dirty="0"/>
              <a:t>，通过它所居住的</a:t>
            </a:r>
            <a:r>
              <a:rPr lang="en-US" altLang="zh-CN" sz="1400" dirty="0"/>
              <a:t>Pod</a:t>
            </a:r>
            <a:r>
              <a:rPr lang="zh-CN" altLang="en-US" sz="1400" dirty="0"/>
              <a:t>的地址与数据库进行通信。然而，由于</a:t>
            </a:r>
            <a:r>
              <a:rPr lang="en-US" altLang="zh-CN" sz="1400" dirty="0"/>
              <a:t>Pods</a:t>
            </a:r>
            <a:r>
              <a:rPr lang="zh-CN" altLang="en-US" sz="1400" dirty="0"/>
              <a:t>是不可靠的、短暂的、不稳定的，所以我们不能假设数据库总是可以通过一个</a:t>
            </a:r>
            <a:r>
              <a:rPr lang="en-US" altLang="zh-CN" sz="1400" dirty="0"/>
              <a:t>Pod</a:t>
            </a:r>
            <a:r>
              <a:rPr lang="zh-CN" altLang="en-US" sz="1400" dirty="0"/>
              <a:t>的</a:t>
            </a:r>
            <a:r>
              <a:rPr lang="en-US" altLang="zh-CN" sz="1400" dirty="0"/>
              <a:t>IP</a:t>
            </a:r>
            <a:r>
              <a:rPr lang="zh-CN" altLang="en-US" sz="1400" dirty="0"/>
              <a:t>访问。当这个</a:t>
            </a:r>
            <a:r>
              <a:rPr lang="en-US" altLang="zh-CN" sz="1400" dirty="0"/>
              <a:t>Pod</a:t>
            </a:r>
            <a:r>
              <a:rPr lang="zh-CN" altLang="en-US" sz="1400" dirty="0"/>
              <a:t>被破坏（或失败）时，复制器会创建一个新的，并给它分配一个新的地址。我们需要一个稳定的、永远不会改变的地址，它将把请求转发到当前运行的任何一个</a:t>
            </a:r>
            <a:r>
              <a:rPr lang="en-US" altLang="zh-CN" sz="1400" dirty="0"/>
              <a:t>Pod</a:t>
            </a:r>
            <a:r>
              <a:rPr lang="zh-CN" altLang="en-US" sz="1400" dirty="0"/>
              <a:t>。</a:t>
            </a:r>
          </a:p>
          <a:p>
            <a:endParaRPr lang="zh-CN" altLang="en-US" sz="1400" dirty="0"/>
          </a:p>
          <a:p>
            <a:r>
              <a:rPr lang="en-US" altLang="zh-CN" sz="1400" dirty="0"/>
              <a:t>Kubernetes</a:t>
            </a:r>
            <a:r>
              <a:rPr lang="zh-CN" altLang="en-US" sz="1400" dirty="0"/>
              <a:t>的服务提供了可以访问关联的</a:t>
            </a:r>
            <a:r>
              <a:rPr lang="en-US" altLang="zh-CN" sz="1400" dirty="0"/>
              <a:t>pod</a:t>
            </a:r>
            <a:r>
              <a:rPr lang="zh-CN" altLang="en-US" sz="1400" dirty="0"/>
              <a:t>的地址</a:t>
            </a:r>
            <a:r>
              <a:rPr lang="zh-CN" altLang="en-US" sz="1400" dirty="0" smtClean="0"/>
              <a:t>。</a:t>
            </a:r>
            <a:endParaRPr lang="en-US" altLang="zh-CN" sz="1400" dirty="0" smtClean="0"/>
          </a:p>
        </p:txBody>
      </p:sp>
    </p:spTree>
    <p:extLst>
      <p:ext uri="{BB962C8B-B14F-4D97-AF65-F5344CB8AC3E}">
        <p14:creationId xmlns:p14="http://schemas.microsoft.com/office/powerpoint/2010/main" val="2621076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17932" y="599039"/>
            <a:ext cx="9026652" cy="4647426"/>
          </a:xfrm>
          <a:prstGeom prst="rect">
            <a:avLst/>
          </a:prstGeom>
        </p:spPr>
        <p:txBody>
          <a:bodyPr wrap="square">
            <a:spAutoFit/>
          </a:bodyPr>
          <a:lstStyle/>
          <a:p>
            <a:r>
              <a:rPr lang="en-US" altLang="zh-CN" sz="1600" b="1" dirty="0" smtClean="0"/>
              <a:t>7.5 </a:t>
            </a:r>
            <a:r>
              <a:rPr lang="zh-CN" altLang="en-US" sz="1600" b="1" dirty="0" smtClean="0"/>
              <a:t>向后滚动还是向前滚动</a:t>
            </a:r>
            <a:endParaRPr lang="en-US" altLang="zh-CN" sz="1600" b="1" dirty="0"/>
          </a:p>
          <a:p>
            <a:endParaRPr lang="en-US" altLang="zh-CN" dirty="0" smtClean="0"/>
          </a:p>
          <a:p>
            <a:r>
              <a:rPr lang="en-US" altLang="zh-CN" sz="1400" dirty="0"/>
              <a:t># </a:t>
            </a:r>
            <a:r>
              <a:rPr lang="en-US" altLang="zh-CN" sz="1400" dirty="0" err="1"/>
              <a:t>kubectl</a:t>
            </a:r>
            <a:r>
              <a:rPr lang="en-US" altLang="zh-CN" sz="1400" dirty="0"/>
              <a:t> rollout undo \    -f deploy/go-demo-2-api.yml</a:t>
            </a:r>
          </a:p>
          <a:p>
            <a:r>
              <a:rPr lang="en-US" altLang="zh-CN" sz="1400" dirty="0"/>
              <a:t># </a:t>
            </a:r>
            <a:r>
              <a:rPr lang="en-US" altLang="zh-CN" sz="1400" dirty="0" err="1"/>
              <a:t>kubectl</a:t>
            </a:r>
            <a:r>
              <a:rPr lang="en-US" altLang="zh-CN" sz="1400" dirty="0"/>
              <a:t> describe \    -f </a:t>
            </a:r>
            <a:r>
              <a:rPr lang="en-US" altLang="zh-CN" sz="1400" dirty="0" smtClean="0"/>
              <a:t>deploy/go-demo-2-api.yml</a:t>
            </a:r>
            <a:endParaRPr lang="en-US" altLang="zh-CN" sz="1400" dirty="0"/>
          </a:p>
          <a:p>
            <a:r>
              <a:rPr lang="en-US" altLang="zh-CN" sz="1400" dirty="0"/>
              <a:t># </a:t>
            </a:r>
            <a:r>
              <a:rPr lang="en-US" altLang="zh-CN" sz="1400" dirty="0" err="1"/>
              <a:t>kubectl</a:t>
            </a:r>
            <a:r>
              <a:rPr lang="en-US" altLang="zh-CN" sz="1400" dirty="0"/>
              <a:t> rollout  history  -f  deploy/go-demo-2-api.yml</a:t>
            </a:r>
            <a:endParaRPr lang="en-US" altLang="zh-CN" sz="1400" dirty="0" smtClean="0"/>
          </a:p>
          <a:p>
            <a:endParaRPr lang="en-US" altLang="zh-CN" sz="1400" dirty="0"/>
          </a:p>
          <a:p>
            <a:endParaRPr lang="en-US" altLang="zh-CN" sz="1400" dirty="0" smtClean="0"/>
          </a:p>
          <a:p>
            <a:r>
              <a:rPr lang="en-US" altLang="zh-CN" sz="1400" dirty="0"/>
              <a:t># </a:t>
            </a:r>
            <a:r>
              <a:rPr lang="en-US" altLang="zh-CN" sz="1400" dirty="0" err="1"/>
              <a:t>kubectl</a:t>
            </a:r>
            <a:r>
              <a:rPr lang="en-US" altLang="zh-CN" sz="1400" dirty="0"/>
              <a:t> set image \    -f deploy/go-demo-2-api.yml \    </a:t>
            </a:r>
            <a:r>
              <a:rPr lang="en-US" altLang="zh-CN" sz="1400" dirty="0" err="1" smtClean="0"/>
              <a:t>api</a:t>
            </a:r>
            <a:r>
              <a:rPr lang="en-US" altLang="zh-CN" sz="1400" dirty="0" smtClean="0"/>
              <a:t>=</a:t>
            </a:r>
            <a:r>
              <a:rPr lang="en-US" altLang="zh-CN" sz="1400" dirty="0" err="1" smtClean="0"/>
              <a:t>aishangwei</a:t>
            </a:r>
            <a:r>
              <a:rPr lang="en-US" altLang="zh-CN" sz="1400" dirty="0" smtClean="0"/>
              <a:t>/go-demo-2:3.0 </a:t>
            </a:r>
            <a:r>
              <a:rPr lang="en-US" altLang="zh-CN" sz="1400" dirty="0"/>
              <a:t>\    --record</a:t>
            </a:r>
          </a:p>
          <a:p>
            <a:r>
              <a:rPr lang="en-US" altLang="zh-CN" sz="1400" dirty="0"/>
              <a:t># </a:t>
            </a:r>
            <a:r>
              <a:rPr lang="en-US" altLang="zh-CN" sz="1400" dirty="0" err="1"/>
              <a:t>kubectl</a:t>
            </a:r>
            <a:r>
              <a:rPr lang="en-US" altLang="zh-CN" sz="1400" dirty="0"/>
              <a:t> rollout status \    -f deploy/go-demo-2-api.yml</a:t>
            </a:r>
          </a:p>
          <a:p>
            <a:endParaRPr lang="en-US" altLang="zh-CN" sz="1400" dirty="0" smtClean="0"/>
          </a:p>
          <a:p>
            <a:endParaRPr lang="en-US" altLang="zh-CN" sz="1400" dirty="0"/>
          </a:p>
          <a:p>
            <a:r>
              <a:rPr lang="en-US" altLang="zh-CN" sz="1400" dirty="0"/>
              <a:t># </a:t>
            </a:r>
            <a:r>
              <a:rPr lang="en-US" altLang="zh-CN" sz="1400" dirty="0" err="1"/>
              <a:t>kubectl</a:t>
            </a:r>
            <a:r>
              <a:rPr lang="en-US" altLang="zh-CN" sz="1400" dirty="0"/>
              <a:t> set image \    -f deploy/go-demo-2-api.yml \    </a:t>
            </a:r>
            <a:r>
              <a:rPr lang="en-US" altLang="zh-CN" sz="1400" dirty="0" err="1" smtClean="0"/>
              <a:t>api</a:t>
            </a:r>
            <a:r>
              <a:rPr lang="en-US" altLang="zh-CN" sz="1400" dirty="0" smtClean="0"/>
              <a:t>=</a:t>
            </a:r>
            <a:r>
              <a:rPr lang="en-US" altLang="zh-CN" sz="1400" dirty="0" err="1" smtClean="0"/>
              <a:t>aishangwei</a:t>
            </a:r>
            <a:r>
              <a:rPr lang="en-US" altLang="zh-CN" sz="1400" dirty="0" smtClean="0"/>
              <a:t>/go-demo-2:4.0 </a:t>
            </a:r>
            <a:r>
              <a:rPr lang="en-US" altLang="zh-CN" sz="1400" dirty="0"/>
              <a:t>\    --record</a:t>
            </a:r>
          </a:p>
          <a:p>
            <a:r>
              <a:rPr lang="en-US" altLang="zh-CN" sz="1400" dirty="0"/>
              <a:t># </a:t>
            </a:r>
            <a:r>
              <a:rPr lang="en-US" altLang="zh-CN" sz="1400" dirty="0" err="1"/>
              <a:t>kubectl</a:t>
            </a:r>
            <a:r>
              <a:rPr lang="en-US" altLang="zh-CN" sz="1400" dirty="0"/>
              <a:t> rollout status \    -f </a:t>
            </a:r>
            <a:r>
              <a:rPr lang="en-US" altLang="zh-CN" sz="1400" dirty="0" smtClean="0"/>
              <a:t>deploy/go-demo-2-api.yml</a:t>
            </a:r>
          </a:p>
          <a:p>
            <a:r>
              <a:rPr lang="en-US" altLang="zh-CN" sz="1400" dirty="0"/>
              <a:t># </a:t>
            </a:r>
            <a:r>
              <a:rPr lang="en-US" altLang="zh-CN" sz="1400" dirty="0" err="1"/>
              <a:t>kubectl</a:t>
            </a:r>
            <a:r>
              <a:rPr lang="en-US" altLang="zh-CN" sz="1400" dirty="0"/>
              <a:t> rollout history \    -f deploy/go-demo-2-api.yml</a:t>
            </a:r>
          </a:p>
          <a:p>
            <a:endParaRPr lang="en-US" altLang="zh-CN" sz="1400" dirty="0" smtClean="0"/>
          </a:p>
          <a:p>
            <a:endParaRPr lang="en-US" altLang="zh-CN" sz="1400" dirty="0" smtClean="0"/>
          </a:p>
          <a:p>
            <a:r>
              <a:rPr lang="en-US" altLang="zh-CN" sz="1400" dirty="0"/>
              <a:t># </a:t>
            </a:r>
            <a:r>
              <a:rPr lang="en-US" altLang="zh-CN" sz="1400" dirty="0" err="1"/>
              <a:t>kubectl</a:t>
            </a:r>
            <a:r>
              <a:rPr lang="en-US" altLang="zh-CN" sz="1400" dirty="0"/>
              <a:t> rollout undo \    -f deploy/go-demo-2-api.yml \    --to-revision=2</a:t>
            </a:r>
          </a:p>
          <a:p>
            <a:r>
              <a:rPr lang="en-US" altLang="zh-CN" sz="1400" dirty="0"/>
              <a:t># </a:t>
            </a:r>
            <a:r>
              <a:rPr lang="en-US" altLang="zh-CN" sz="1400" dirty="0" err="1"/>
              <a:t>kubectl</a:t>
            </a:r>
            <a:r>
              <a:rPr lang="en-US" altLang="zh-CN" sz="1400" dirty="0"/>
              <a:t> rollout history \    -f deploy/go-demo-2-api.yml</a:t>
            </a:r>
            <a:endParaRPr lang="en-US" altLang="zh-CN" sz="1400" dirty="0" smtClean="0"/>
          </a:p>
          <a:p>
            <a:endParaRPr lang="en-US" altLang="zh-CN" dirty="0"/>
          </a:p>
          <a:p>
            <a:endParaRPr lang="zh-CN" altLang="en-US" dirty="0"/>
          </a:p>
        </p:txBody>
      </p:sp>
    </p:spTree>
    <p:extLst>
      <p:ext uri="{BB962C8B-B14F-4D97-AF65-F5344CB8AC3E}">
        <p14:creationId xmlns:p14="http://schemas.microsoft.com/office/powerpoint/2010/main" val="2836813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72796" y="626471"/>
            <a:ext cx="9191244" cy="4555093"/>
          </a:xfrm>
          <a:prstGeom prst="rect">
            <a:avLst/>
          </a:prstGeom>
        </p:spPr>
        <p:txBody>
          <a:bodyPr wrap="square">
            <a:spAutoFit/>
          </a:bodyPr>
          <a:lstStyle/>
          <a:p>
            <a:r>
              <a:rPr lang="en-US" altLang="zh-CN" sz="1600" b="1" dirty="0" smtClean="0"/>
              <a:t>7.6 </a:t>
            </a:r>
            <a:r>
              <a:rPr lang="zh-CN" altLang="en-US" sz="1600" b="1" dirty="0" smtClean="0"/>
              <a:t>回滚失败的部署</a:t>
            </a:r>
            <a:endParaRPr lang="zh-CN" altLang="en-US" sz="1600" b="1" dirty="0"/>
          </a:p>
          <a:p>
            <a:endParaRPr lang="en-US" altLang="zh-CN" dirty="0" smtClean="0"/>
          </a:p>
          <a:p>
            <a:r>
              <a:rPr lang="zh-CN" altLang="en-US" sz="1400" dirty="0"/>
              <a:t>发现一个关键的</a:t>
            </a:r>
            <a:r>
              <a:rPr lang="en-US" altLang="zh-CN" sz="1400" dirty="0"/>
              <a:t>bug</a:t>
            </a:r>
            <a:r>
              <a:rPr lang="zh-CN" altLang="en-US" sz="1400" dirty="0"/>
              <a:t>可能是回滚的最常见原因。不过，还有其他的。例如，我们可能处于这样一种情况，即不能创建吊舱。一个容易复制的例子是尝试用一个不存在的标签来部署图像。</a:t>
            </a:r>
          </a:p>
          <a:p>
            <a:endParaRPr lang="en-US" altLang="zh-CN" sz="1400" dirty="0"/>
          </a:p>
          <a:p>
            <a:r>
              <a:rPr lang="en-US" altLang="zh-CN" sz="1400" dirty="0"/>
              <a:t># </a:t>
            </a:r>
            <a:r>
              <a:rPr lang="en-US" altLang="zh-CN" sz="1400" dirty="0" err="1"/>
              <a:t>kubectl</a:t>
            </a:r>
            <a:r>
              <a:rPr lang="en-US" altLang="zh-CN" sz="1400" dirty="0"/>
              <a:t> set image \    -f deploy/go-demo-2-api.yml \    </a:t>
            </a:r>
            <a:r>
              <a:rPr lang="en-US" altLang="zh-CN" sz="1400" dirty="0" err="1" smtClean="0"/>
              <a:t>api</a:t>
            </a:r>
            <a:r>
              <a:rPr lang="en-US" altLang="zh-CN" sz="1400" dirty="0" smtClean="0"/>
              <a:t>=</a:t>
            </a:r>
            <a:r>
              <a:rPr lang="en-US" altLang="zh-CN" sz="1400" dirty="0" err="1" smtClean="0"/>
              <a:t>aishangwei</a:t>
            </a:r>
            <a:r>
              <a:rPr lang="en-US" altLang="zh-CN" sz="1400" dirty="0" smtClean="0"/>
              <a:t>/go-demo-2:does-not-exist </a:t>
            </a:r>
            <a:r>
              <a:rPr lang="en-US" altLang="zh-CN" sz="1400" dirty="0"/>
              <a:t>\    --record</a:t>
            </a:r>
          </a:p>
          <a:p>
            <a:endParaRPr lang="en-US" altLang="zh-CN" sz="1400" dirty="0" smtClean="0"/>
          </a:p>
          <a:p>
            <a:r>
              <a:rPr lang="en-US" altLang="zh-CN" sz="1400" dirty="0"/>
              <a:t># </a:t>
            </a:r>
            <a:r>
              <a:rPr lang="en-US" altLang="zh-CN" sz="1400" dirty="0" err="1"/>
              <a:t>kubectl</a:t>
            </a:r>
            <a:r>
              <a:rPr lang="en-US" altLang="zh-CN" sz="1400" dirty="0"/>
              <a:t> get </a:t>
            </a:r>
            <a:r>
              <a:rPr lang="en-US" altLang="zh-CN" sz="1400" dirty="0" err="1"/>
              <a:t>rs</a:t>
            </a:r>
            <a:r>
              <a:rPr lang="en-US" altLang="zh-CN" sz="1400" dirty="0"/>
              <a:t> -l type=</a:t>
            </a:r>
            <a:r>
              <a:rPr lang="en-US" altLang="zh-CN" sz="1400" dirty="0" err="1"/>
              <a:t>api</a:t>
            </a:r>
            <a:endParaRPr lang="en-US" altLang="zh-CN" sz="1400" dirty="0"/>
          </a:p>
          <a:p>
            <a:endParaRPr lang="en-US" altLang="zh-CN" sz="1400" dirty="0" smtClean="0"/>
          </a:p>
          <a:p>
            <a:r>
              <a:rPr lang="en-US" altLang="zh-CN" sz="1400" dirty="0"/>
              <a:t># </a:t>
            </a:r>
            <a:r>
              <a:rPr lang="en-US" altLang="zh-CN" sz="1400" dirty="0" err="1"/>
              <a:t>kubectl</a:t>
            </a:r>
            <a:r>
              <a:rPr lang="en-US" altLang="zh-CN" sz="1400" dirty="0"/>
              <a:t> rollout status \    -f deploy/go-demo-2-api.yml</a:t>
            </a:r>
          </a:p>
          <a:p>
            <a:endParaRPr lang="en-US" altLang="zh-CN" sz="1400" dirty="0" smtClean="0"/>
          </a:p>
          <a:p>
            <a:r>
              <a:rPr lang="en-US" altLang="zh-CN" sz="1400" dirty="0"/>
              <a:t># echo $?</a:t>
            </a:r>
            <a:endParaRPr lang="en-US" altLang="zh-CN" sz="1400" dirty="0" smtClean="0"/>
          </a:p>
          <a:p>
            <a:endParaRPr lang="en-US" altLang="zh-CN" sz="1400" dirty="0"/>
          </a:p>
          <a:p>
            <a:r>
              <a:rPr lang="en-US" altLang="zh-CN" sz="1400" dirty="0"/>
              <a:t># </a:t>
            </a:r>
            <a:r>
              <a:rPr lang="en-US" altLang="zh-CN" sz="1400" dirty="0" err="1"/>
              <a:t>kubectl</a:t>
            </a:r>
            <a:r>
              <a:rPr lang="en-US" altLang="zh-CN" sz="1400" dirty="0"/>
              <a:t> rollout undo \    -f deploy/go-demo-2-api.yml</a:t>
            </a:r>
          </a:p>
          <a:p>
            <a:r>
              <a:rPr lang="en-US" altLang="zh-CN" sz="1400" dirty="0"/>
              <a:t># </a:t>
            </a:r>
            <a:r>
              <a:rPr lang="en-US" altLang="zh-CN" sz="1400" dirty="0" err="1"/>
              <a:t>kubectl</a:t>
            </a:r>
            <a:r>
              <a:rPr lang="en-US" altLang="zh-CN" sz="1400" dirty="0"/>
              <a:t> rollout status \    -f deploy/go-demo-2-api.yml</a:t>
            </a:r>
            <a:endParaRPr lang="en-US" altLang="zh-CN" sz="1400" dirty="0" smtClean="0"/>
          </a:p>
          <a:p>
            <a:endParaRPr lang="en-US" altLang="zh-CN" sz="1400" dirty="0" smtClean="0"/>
          </a:p>
          <a:p>
            <a:r>
              <a:rPr lang="en-US" altLang="zh-CN" sz="1400" dirty="0"/>
              <a:t># </a:t>
            </a:r>
            <a:r>
              <a:rPr lang="en-US" altLang="zh-CN" sz="1400" dirty="0" err="1"/>
              <a:t>kubectl</a:t>
            </a:r>
            <a:r>
              <a:rPr lang="en-US" altLang="zh-CN" sz="1400" dirty="0"/>
              <a:t> delete \    -f deploy/go-demo-2-db.yml</a:t>
            </a:r>
          </a:p>
          <a:p>
            <a:r>
              <a:rPr lang="en-US" altLang="zh-CN" sz="1400" dirty="0"/>
              <a:t># </a:t>
            </a:r>
            <a:r>
              <a:rPr lang="en-US" altLang="zh-CN" sz="1400" dirty="0" err="1"/>
              <a:t>kubectl</a:t>
            </a:r>
            <a:r>
              <a:rPr lang="en-US" altLang="zh-CN" sz="1400" dirty="0"/>
              <a:t> delete \    -f deploy/go-demo-2-db-svc.yml</a:t>
            </a:r>
          </a:p>
          <a:p>
            <a:r>
              <a:rPr lang="en-US" altLang="zh-CN" sz="1400" dirty="0"/>
              <a:t># </a:t>
            </a:r>
            <a:r>
              <a:rPr lang="en-US" altLang="zh-CN" sz="1400" dirty="0" err="1"/>
              <a:t>kubectl</a:t>
            </a:r>
            <a:r>
              <a:rPr lang="en-US" altLang="zh-CN" sz="1400" dirty="0"/>
              <a:t> delete \    -f deploy/go-demo-2-api.yml</a:t>
            </a:r>
          </a:p>
          <a:p>
            <a:endParaRPr lang="zh-CN" altLang="en-US" dirty="0"/>
          </a:p>
        </p:txBody>
      </p:sp>
    </p:spTree>
    <p:extLst>
      <p:ext uri="{BB962C8B-B14F-4D97-AF65-F5344CB8AC3E}">
        <p14:creationId xmlns:p14="http://schemas.microsoft.com/office/powerpoint/2010/main" val="4121499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08788" y="669292"/>
            <a:ext cx="9172956" cy="4832092"/>
          </a:xfrm>
          <a:prstGeom prst="rect">
            <a:avLst/>
          </a:prstGeom>
        </p:spPr>
        <p:txBody>
          <a:bodyPr wrap="square">
            <a:spAutoFit/>
          </a:bodyPr>
          <a:lstStyle/>
          <a:p>
            <a:r>
              <a:rPr lang="en-US" altLang="zh-CN" b="1" dirty="0" smtClean="0"/>
              <a:t>7.7</a:t>
            </a:r>
            <a:r>
              <a:rPr lang="zh-CN" altLang="en-US" b="1" dirty="0" smtClean="0"/>
              <a:t>更新</a:t>
            </a:r>
            <a:r>
              <a:rPr lang="zh-CN" altLang="en-US" b="1" dirty="0"/>
              <a:t>多个对象</a:t>
            </a:r>
            <a:endParaRPr lang="en-US" altLang="zh-CN" b="1" dirty="0"/>
          </a:p>
          <a:p>
            <a:endParaRPr lang="en-US" altLang="zh-CN" sz="1600" dirty="0" smtClean="0"/>
          </a:p>
          <a:p>
            <a:r>
              <a:rPr lang="en-US" altLang="zh-CN" sz="1600" dirty="0"/>
              <a:t># cat deploy/go-demo-2.yml</a:t>
            </a:r>
          </a:p>
          <a:p>
            <a:endParaRPr lang="en-US" altLang="zh-CN" sz="1600" dirty="0"/>
          </a:p>
          <a:p>
            <a:r>
              <a:rPr lang="en-US" altLang="zh-CN" sz="1600" dirty="0"/>
              <a:t># </a:t>
            </a:r>
            <a:r>
              <a:rPr lang="en-US" altLang="zh-CN" sz="1600" dirty="0" err="1"/>
              <a:t>kubectl</a:t>
            </a:r>
            <a:r>
              <a:rPr lang="en-US" altLang="zh-CN" sz="1600" dirty="0"/>
              <a:t> create \    -f deploy/go-demo-2.yml \    --record --save-</a:t>
            </a:r>
            <a:r>
              <a:rPr lang="en-US" altLang="zh-CN" sz="1600" dirty="0" err="1"/>
              <a:t>config</a:t>
            </a:r>
            <a:endParaRPr lang="en-US" altLang="zh-CN" sz="1600" dirty="0"/>
          </a:p>
          <a:p>
            <a:r>
              <a:rPr lang="en-US" altLang="zh-CN" sz="1600" dirty="0"/>
              <a:t># </a:t>
            </a:r>
            <a:r>
              <a:rPr lang="en-US" altLang="zh-CN" sz="1600" dirty="0" err="1"/>
              <a:t>kubectl</a:t>
            </a:r>
            <a:r>
              <a:rPr lang="en-US" altLang="zh-CN" sz="1600" dirty="0"/>
              <a:t> get -f deploy/go-demo-2.yml</a:t>
            </a:r>
          </a:p>
          <a:p>
            <a:endParaRPr lang="en-US" altLang="zh-CN" sz="1600" dirty="0"/>
          </a:p>
          <a:p>
            <a:endParaRPr lang="en-US" altLang="zh-CN" sz="1600" dirty="0" smtClean="0"/>
          </a:p>
          <a:p>
            <a:r>
              <a:rPr lang="en-US" altLang="zh-CN" sz="1600" dirty="0"/>
              <a:t># cat  </a:t>
            </a:r>
            <a:r>
              <a:rPr lang="en-US" altLang="zh-CN" sz="1600" dirty="0" smtClean="0"/>
              <a:t>deploy/different-app-</a:t>
            </a:r>
            <a:r>
              <a:rPr lang="en-US" altLang="zh-CN" sz="1600" dirty="0" err="1" smtClean="0"/>
              <a:t>db.yml</a:t>
            </a:r>
            <a:endParaRPr lang="en-US" altLang="zh-CN" sz="1600" dirty="0" smtClean="0"/>
          </a:p>
          <a:p>
            <a:r>
              <a:rPr lang="en-US" altLang="zh-CN" sz="1600" dirty="0"/>
              <a:t># </a:t>
            </a:r>
            <a:r>
              <a:rPr lang="en-US" altLang="zh-CN" sz="1600" dirty="0" err="1"/>
              <a:t>kubectl</a:t>
            </a:r>
            <a:r>
              <a:rPr lang="en-US" altLang="zh-CN" sz="1600" dirty="0"/>
              <a:t> create \    -f deploy/different-app-</a:t>
            </a:r>
            <a:r>
              <a:rPr lang="en-US" altLang="zh-CN" sz="1600" dirty="0" err="1"/>
              <a:t>db.yml</a:t>
            </a:r>
            <a:endParaRPr lang="en-US" altLang="zh-CN" sz="1600" dirty="0"/>
          </a:p>
          <a:p>
            <a:r>
              <a:rPr lang="en-US" altLang="zh-CN" sz="1600" dirty="0"/>
              <a:t># </a:t>
            </a:r>
            <a:r>
              <a:rPr lang="en-US" altLang="zh-CN" sz="1600" dirty="0" err="1"/>
              <a:t>kubectl</a:t>
            </a:r>
            <a:r>
              <a:rPr lang="en-US" altLang="zh-CN" sz="1600" dirty="0"/>
              <a:t> get deployments --show-labels</a:t>
            </a:r>
            <a:endParaRPr lang="en-US" altLang="zh-CN" sz="1600" dirty="0" smtClean="0"/>
          </a:p>
          <a:p>
            <a:r>
              <a:rPr lang="en-US" altLang="zh-CN" sz="1600" dirty="0"/>
              <a:t># </a:t>
            </a:r>
            <a:r>
              <a:rPr lang="en-US" altLang="zh-CN" sz="1600" dirty="0" err="1"/>
              <a:t>kubectl</a:t>
            </a:r>
            <a:r>
              <a:rPr lang="en-US" altLang="zh-CN" sz="1600" dirty="0"/>
              <a:t> get deployments \    -l type=</a:t>
            </a:r>
            <a:r>
              <a:rPr lang="en-US" altLang="zh-CN" sz="1600" dirty="0" err="1"/>
              <a:t>db,vendor</a:t>
            </a:r>
            <a:r>
              <a:rPr lang="en-US" altLang="zh-CN" sz="1600" dirty="0"/>
              <a:t>=</a:t>
            </a:r>
            <a:r>
              <a:rPr lang="en-US" altLang="zh-CN" sz="1600" dirty="0" err="1"/>
              <a:t>MongoLabs</a:t>
            </a:r>
            <a:endParaRPr lang="en-US" altLang="zh-CN" sz="1600" dirty="0"/>
          </a:p>
          <a:p>
            <a:endParaRPr lang="en-US" altLang="zh-CN" sz="1600" dirty="0" smtClean="0"/>
          </a:p>
          <a:p>
            <a:r>
              <a:rPr lang="en-US" altLang="zh-CN" sz="1600" dirty="0"/>
              <a:t># </a:t>
            </a:r>
            <a:r>
              <a:rPr lang="en-US" altLang="zh-CN" sz="1600" dirty="0" err="1"/>
              <a:t>kubectl</a:t>
            </a:r>
            <a:r>
              <a:rPr lang="en-US" altLang="zh-CN" sz="1600" dirty="0"/>
              <a:t> set image deployments \    -l type=</a:t>
            </a:r>
            <a:r>
              <a:rPr lang="en-US" altLang="zh-CN" sz="1600" dirty="0" err="1"/>
              <a:t>db,vendor</a:t>
            </a:r>
            <a:r>
              <a:rPr lang="en-US" altLang="zh-CN" sz="1600" dirty="0"/>
              <a:t>=</a:t>
            </a:r>
            <a:r>
              <a:rPr lang="en-US" altLang="zh-CN" sz="1600" dirty="0" err="1"/>
              <a:t>MongoLabs</a:t>
            </a:r>
            <a:r>
              <a:rPr lang="en-US" altLang="zh-CN" sz="1600" dirty="0"/>
              <a:t> \     </a:t>
            </a:r>
            <a:r>
              <a:rPr lang="en-US" altLang="zh-CN" sz="1600" dirty="0" err="1"/>
              <a:t>db</a:t>
            </a:r>
            <a:r>
              <a:rPr lang="en-US" altLang="zh-CN" sz="1600" dirty="0"/>
              <a:t>=mongo:3.4 --record</a:t>
            </a:r>
          </a:p>
          <a:p>
            <a:r>
              <a:rPr lang="en-US" altLang="zh-CN" sz="1600" dirty="0"/>
              <a:t># </a:t>
            </a:r>
            <a:r>
              <a:rPr lang="en-US" altLang="zh-CN" sz="1600" dirty="0" err="1"/>
              <a:t>kubectl</a:t>
            </a:r>
            <a:r>
              <a:rPr lang="en-US" altLang="zh-CN" sz="1600" dirty="0"/>
              <a:t> describe \    -f deploy/go-demo-2.yml</a:t>
            </a:r>
            <a:endParaRPr lang="en-US" altLang="zh-CN" sz="1600" dirty="0" smtClean="0"/>
          </a:p>
          <a:p>
            <a:endParaRPr lang="en-US" altLang="zh-CN" sz="1600" dirty="0"/>
          </a:p>
          <a:p>
            <a:endParaRPr lang="en-US" altLang="zh-CN" sz="1600" dirty="0" smtClean="0"/>
          </a:p>
          <a:p>
            <a:endParaRPr lang="en-US" altLang="zh-CN" sz="1600" dirty="0"/>
          </a:p>
          <a:p>
            <a:endParaRPr lang="zh-CN" altLang="en-US" dirty="0"/>
          </a:p>
        </p:txBody>
      </p:sp>
    </p:spTree>
    <p:extLst>
      <p:ext uri="{BB962C8B-B14F-4D97-AF65-F5344CB8AC3E}">
        <p14:creationId xmlns:p14="http://schemas.microsoft.com/office/powerpoint/2010/main" val="3978964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99644" y="584097"/>
            <a:ext cx="9264396" cy="2585323"/>
          </a:xfrm>
          <a:prstGeom prst="rect">
            <a:avLst/>
          </a:prstGeom>
        </p:spPr>
        <p:txBody>
          <a:bodyPr wrap="square">
            <a:spAutoFit/>
          </a:bodyPr>
          <a:lstStyle/>
          <a:p>
            <a:r>
              <a:rPr lang="en-US" altLang="zh-CN" b="1" dirty="0" smtClean="0"/>
              <a:t>7.8  </a:t>
            </a:r>
            <a:r>
              <a:rPr lang="zh-CN" altLang="en-US" b="1" dirty="0" smtClean="0"/>
              <a:t>扩展部署</a:t>
            </a:r>
            <a:endParaRPr lang="en-US" altLang="zh-CN" b="1" dirty="0"/>
          </a:p>
          <a:p>
            <a:endParaRPr lang="en-US" altLang="zh-CN" sz="1600" dirty="0" smtClean="0"/>
          </a:p>
          <a:p>
            <a:r>
              <a:rPr lang="en-US" altLang="zh-CN" sz="1600" dirty="0"/>
              <a:t># cat  </a:t>
            </a:r>
            <a:r>
              <a:rPr lang="en-US" altLang="zh-CN" sz="1600" dirty="0" smtClean="0"/>
              <a:t>deploy/go-demo-2-scaled.yml</a:t>
            </a:r>
          </a:p>
          <a:p>
            <a:endParaRPr lang="en-US" altLang="zh-CN" sz="1600" dirty="0"/>
          </a:p>
          <a:p>
            <a:r>
              <a:rPr lang="en-US" altLang="zh-CN" sz="1600" dirty="0"/>
              <a:t># </a:t>
            </a:r>
            <a:r>
              <a:rPr lang="en-US" altLang="zh-CN" sz="1600" dirty="0" err="1"/>
              <a:t>kubectl</a:t>
            </a:r>
            <a:r>
              <a:rPr lang="en-US" altLang="zh-CN" sz="1600" dirty="0"/>
              <a:t> apply -f deploy/go-demo-2-scaled.yml</a:t>
            </a:r>
            <a:endParaRPr lang="en-US" altLang="zh-CN" sz="1600" dirty="0" smtClean="0"/>
          </a:p>
          <a:p>
            <a:r>
              <a:rPr lang="en-US" altLang="zh-CN" sz="1600" dirty="0"/>
              <a:t># </a:t>
            </a:r>
            <a:r>
              <a:rPr lang="en-US" altLang="zh-CN" sz="1600" dirty="0" err="1"/>
              <a:t>kubectl</a:t>
            </a:r>
            <a:r>
              <a:rPr lang="en-US" altLang="zh-CN" sz="1600" dirty="0"/>
              <a:t> get  -f  deploy/go-demo-2-scaled.yml</a:t>
            </a:r>
          </a:p>
          <a:p>
            <a:endParaRPr lang="en-US" altLang="zh-CN" sz="1600" dirty="0" smtClean="0"/>
          </a:p>
          <a:p>
            <a:r>
              <a:rPr lang="en-US" altLang="zh-CN" sz="1600" dirty="0"/>
              <a:t># </a:t>
            </a:r>
            <a:r>
              <a:rPr lang="en-US" altLang="zh-CN" sz="1600" dirty="0" err="1"/>
              <a:t>kubectl</a:t>
            </a:r>
            <a:r>
              <a:rPr lang="en-US" altLang="zh-CN" sz="1600" dirty="0"/>
              <a:t> scale deployment \    go-demo-2-api --replicas 8 --record</a:t>
            </a:r>
          </a:p>
          <a:p>
            <a:r>
              <a:rPr lang="en-US" altLang="zh-CN" sz="1600" dirty="0"/>
              <a:t># </a:t>
            </a:r>
            <a:r>
              <a:rPr lang="en-US" altLang="zh-CN" sz="1600" dirty="0" err="1"/>
              <a:t>kubectl</a:t>
            </a:r>
            <a:r>
              <a:rPr lang="en-US" altLang="zh-CN" sz="1600" dirty="0"/>
              <a:t> get -f </a:t>
            </a:r>
            <a:r>
              <a:rPr lang="en-US" altLang="zh-CN" sz="1600" dirty="0" smtClean="0"/>
              <a:t>deploy/go-demo-2.yml</a:t>
            </a:r>
          </a:p>
          <a:p>
            <a:endParaRPr lang="en-US" altLang="zh-CN" sz="1600" dirty="0"/>
          </a:p>
        </p:txBody>
      </p:sp>
    </p:spTree>
    <p:extLst>
      <p:ext uri="{BB962C8B-B14F-4D97-AF65-F5344CB8AC3E}">
        <p14:creationId xmlns:p14="http://schemas.microsoft.com/office/powerpoint/2010/main" val="4154249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文本框 1"/>
          <p:cNvSpPr txBox="1"/>
          <p:nvPr/>
        </p:nvSpPr>
        <p:spPr>
          <a:xfrm>
            <a:off x="292608" y="676656"/>
            <a:ext cx="9116568" cy="2985433"/>
          </a:xfrm>
          <a:prstGeom prst="rect">
            <a:avLst/>
          </a:prstGeom>
          <a:noFill/>
        </p:spPr>
        <p:txBody>
          <a:bodyPr wrap="square" rtlCol="0">
            <a:spAutoFit/>
          </a:bodyPr>
          <a:lstStyle/>
          <a:p>
            <a:r>
              <a:rPr lang="en-US" altLang="zh-CN" b="1" dirty="0" smtClean="0"/>
              <a:t>8. Ingress</a:t>
            </a:r>
          </a:p>
          <a:p>
            <a:endParaRPr lang="en-US" altLang="zh-CN" sz="1400" dirty="0"/>
          </a:p>
          <a:p>
            <a:r>
              <a:rPr lang="en-US" altLang="zh-CN" sz="1600" b="1" dirty="0" smtClean="0"/>
              <a:t>8.1 Ingress</a:t>
            </a:r>
            <a:r>
              <a:rPr lang="zh-CN" altLang="en-US" sz="1600" b="1" dirty="0" smtClean="0"/>
              <a:t>介绍</a:t>
            </a:r>
            <a:endParaRPr lang="en-US" altLang="zh-CN" sz="1600" b="1" dirty="0" smtClean="0"/>
          </a:p>
          <a:p>
            <a:pPr marL="342900" indent="-342900">
              <a:buAutoNum type="arabicPeriod"/>
            </a:pPr>
            <a:endParaRPr lang="en-US" altLang="zh-CN" sz="1400" dirty="0"/>
          </a:p>
          <a:p>
            <a:r>
              <a:rPr lang="zh-CN" altLang="en-US" sz="1400" dirty="0"/>
              <a:t>对用户来说不可访问的应用程序是无用的。</a:t>
            </a:r>
            <a:r>
              <a:rPr lang="en-US" altLang="zh-CN" sz="1400" dirty="0"/>
              <a:t>Kubernetes</a:t>
            </a:r>
            <a:r>
              <a:rPr lang="zh-CN" altLang="en-US" sz="1400" dirty="0"/>
              <a:t>的服务提供了可访问性的可用性成本。每个应用程序都可以通过一个不同的端口到达。我们不能期望用户知道集群中的每个服务的端口。</a:t>
            </a:r>
          </a:p>
          <a:p>
            <a:endParaRPr lang="zh-CN" altLang="en-US" sz="1400" dirty="0"/>
          </a:p>
          <a:p>
            <a:r>
              <a:rPr lang="en-US" altLang="zh-CN" sz="1400" dirty="0"/>
              <a:t>Ingress</a:t>
            </a:r>
            <a:r>
              <a:rPr lang="zh-CN" altLang="en-US" sz="1400" dirty="0"/>
              <a:t>对象管理对运行在</a:t>
            </a:r>
            <a:r>
              <a:rPr lang="en-US" altLang="zh-CN" sz="1400" dirty="0"/>
              <a:t>Kubernetes</a:t>
            </a:r>
            <a:r>
              <a:rPr lang="zh-CN" altLang="en-US" sz="1400" dirty="0"/>
              <a:t>集群内的应用程序的外部访问。乍一看，我们似乎已经通过</a:t>
            </a:r>
            <a:r>
              <a:rPr lang="en-US" altLang="zh-CN" sz="1400" dirty="0"/>
              <a:t>Kubernetes</a:t>
            </a:r>
            <a:r>
              <a:rPr lang="zh-CN" altLang="en-US" sz="1400" dirty="0"/>
              <a:t>的服务实现了这一点，但它们并不能使应用程序真正可访问。我们仍然需要基于路径和域、</a:t>
            </a:r>
            <a:r>
              <a:rPr lang="en-US" altLang="zh-CN" sz="1400" dirty="0"/>
              <a:t>SSL</a:t>
            </a:r>
            <a:r>
              <a:rPr lang="zh-CN" altLang="en-US" sz="1400" dirty="0"/>
              <a:t>终止和其他一些特性的转发规则。在更传统的设置中，我们可能使用外部代理和负载平衡器。</a:t>
            </a:r>
            <a:r>
              <a:rPr lang="en-US" altLang="zh-CN" sz="1400" dirty="0"/>
              <a:t>Ingress</a:t>
            </a:r>
            <a:r>
              <a:rPr lang="zh-CN" altLang="en-US" sz="1400" dirty="0"/>
              <a:t>提供了一个</a:t>
            </a:r>
            <a:r>
              <a:rPr lang="en-US" altLang="zh-CN" sz="1400" dirty="0"/>
              <a:t>API</a:t>
            </a:r>
            <a:r>
              <a:rPr lang="zh-CN" altLang="en-US" sz="1400" dirty="0"/>
              <a:t>，允许我们完成这些事情，除了我们期望从动态集群中获得的其他一些特性</a:t>
            </a:r>
            <a:r>
              <a:rPr lang="zh-CN" altLang="en-US" sz="1400" dirty="0" smtClean="0"/>
              <a:t>。</a:t>
            </a:r>
            <a:endParaRPr lang="en-US" altLang="zh-CN" sz="1400" dirty="0" smtClean="0"/>
          </a:p>
          <a:p>
            <a:endParaRPr lang="en-US" altLang="zh-CN" sz="1400" dirty="0"/>
          </a:p>
          <a:p>
            <a:endParaRPr lang="en-US" altLang="zh-CN" sz="1400" dirty="0" smtClean="0"/>
          </a:p>
        </p:txBody>
      </p:sp>
    </p:spTree>
    <p:extLst>
      <p:ext uri="{BB962C8B-B14F-4D97-AF65-F5344CB8AC3E}">
        <p14:creationId xmlns:p14="http://schemas.microsoft.com/office/powerpoint/2010/main" val="102158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3" name="矩形 2"/>
          <p:cNvSpPr/>
          <p:nvPr/>
        </p:nvSpPr>
        <p:spPr>
          <a:xfrm>
            <a:off x="164592" y="577852"/>
            <a:ext cx="9208008" cy="4739759"/>
          </a:xfrm>
          <a:prstGeom prst="rect">
            <a:avLst/>
          </a:prstGeom>
        </p:spPr>
        <p:txBody>
          <a:bodyPr wrap="square">
            <a:spAutoFit/>
          </a:bodyPr>
          <a:lstStyle/>
          <a:p>
            <a:r>
              <a:rPr lang="en-US" altLang="zh-CN" b="1" dirty="0" smtClean="0"/>
              <a:t>8.2</a:t>
            </a:r>
            <a:r>
              <a:rPr lang="zh-CN" altLang="en-US" b="1" dirty="0"/>
              <a:t>在通过</a:t>
            </a:r>
            <a:r>
              <a:rPr lang="en-US" altLang="zh-CN" b="1" dirty="0"/>
              <a:t>Kubernetes</a:t>
            </a:r>
            <a:r>
              <a:rPr lang="zh-CN" altLang="en-US" b="1" dirty="0"/>
              <a:t>服务实现外部访问时，探索不足之处</a:t>
            </a:r>
            <a:endParaRPr lang="en-US" altLang="zh-CN" dirty="0"/>
          </a:p>
          <a:p>
            <a:endParaRPr lang="en-US" altLang="zh-CN" sz="1600" dirty="0" smtClean="0"/>
          </a:p>
          <a:p>
            <a:r>
              <a:rPr lang="zh-CN" altLang="en-US" sz="1400" dirty="0"/>
              <a:t>我们已经讨论过通过服务发布固定端口是一种糟糕的做法。这种方法很可能会导致冲突，或者至少会造成额外的负担，小心地跟踪哪个端口属于哪个服务</a:t>
            </a:r>
            <a:r>
              <a:rPr lang="zh-CN" altLang="en-US" sz="1400" dirty="0" smtClean="0"/>
              <a:t>。</a:t>
            </a:r>
            <a:endParaRPr lang="en-US" altLang="zh-CN" sz="1400" dirty="0"/>
          </a:p>
          <a:p>
            <a:endParaRPr lang="en-US" altLang="zh-CN" sz="1600" dirty="0" smtClean="0"/>
          </a:p>
          <a:p>
            <a:endParaRPr lang="en-US" altLang="zh-CN" sz="1600" dirty="0"/>
          </a:p>
          <a:p>
            <a:r>
              <a:rPr lang="en-US" altLang="zh-CN" sz="1600" dirty="0"/>
              <a:t># </a:t>
            </a:r>
            <a:r>
              <a:rPr lang="en-US" altLang="zh-CN" sz="1600" dirty="0" err="1"/>
              <a:t>kubectl</a:t>
            </a:r>
            <a:r>
              <a:rPr lang="en-US" altLang="zh-CN" sz="1600" dirty="0"/>
              <a:t> create \    -f ingress/go-demo-2-deploy.yml</a:t>
            </a:r>
          </a:p>
          <a:p>
            <a:r>
              <a:rPr lang="en-US" altLang="zh-CN" sz="1600" dirty="0"/>
              <a:t># </a:t>
            </a:r>
            <a:r>
              <a:rPr lang="en-US" altLang="zh-CN" sz="1600" dirty="0" err="1"/>
              <a:t>kubectl</a:t>
            </a:r>
            <a:r>
              <a:rPr lang="en-US" altLang="zh-CN" sz="1600" dirty="0"/>
              <a:t> get \    -f ingress/go-demo-2-deploy.yml</a:t>
            </a:r>
            <a:endParaRPr lang="en-US" altLang="zh-CN" sz="1600" dirty="0" smtClean="0"/>
          </a:p>
          <a:p>
            <a:r>
              <a:rPr lang="en-US" altLang="zh-CN" sz="1600" dirty="0"/>
              <a:t># </a:t>
            </a:r>
            <a:r>
              <a:rPr lang="en-US" altLang="zh-CN" sz="1600" dirty="0" err="1"/>
              <a:t>kubectl</a:t>
            </a:r>
            <a:r>
              <a:rPr lang="en-US" altLang="zh-CN" sz="1600" dirty="0"/>
              <a:t> get pods</a:t>
            </a:r>
          </a:p>
          <a:p>
            <a:endParaRPr lang="en-US" altLang="zh-CN" sz="1600" dirty="0" smtClean="0"/>
          </a:p>
          <a:p>
            <a:r>
              <a:rPr lang="en-US" altLang="zh-CN" sz="1600" dirty="0" smtClean="0"/>
              <a:t>Curl -</a:t>
            </a:r>
            <a:r>
              <a:rPr lang="en-US" altLang="zh-CN" sz="1600" dirty="0" err="1" smtClean="0"/>
              <a:t>i</a:t>
            </a:r>
            <a:r>
              <a:rPr lang="en-US" altLang="zh-CN" sz="1600" dirty="0" smtClean="0"/>
              <a:t> “http://ip:port/demo/hello”</a:t>
            </a:r>
            <a:endParaRPr lang="en-US" altLang="zh-CN" sz="1600" dirty="0"/>
          </a:p>
          <a:p>
            <a:endParaRPr lang="en-US" altLang="zh-CN" sz="1600" dirty="0" smtClean="0"/>
          </a:p>
          <a:p>
            <a:endParaRPr lang="en-US" altLang="zh-CN" sz="1600" dirty="0" smtClean="0"/>
          </a:p>
          <a:p>
            <a:r>
              <a:rPr lang="en-US" altLang="zh-CN" sz="1600" dirty="0"/>
              <a:t># </a:t>
            </a:r>
            <a:r>
              <a:rPr lang="en-US" altLang="zh-CN" sz="1600" dirty="0" err="1"/>
              <a:t>kubectl</a:t>
            </a:r>
            <a:r>
              <a:rPr lang="en-US" altLang="zh-CN" sz="1600" dirty="0"/>
              <a:t> create \    -f </a:t>
            </a:r>
            <a:r>
              <a:rPr lang="en-US" altLang="zh-CN" sz="1600" dirty="0" smtClean="0"/>
              <a:t>ingress/</a:t>
            </a:r>
            <a:r>
              <a:rPr lang="en-US" altLang="zh-CN" sz="1600" dirty="0" err="1" smtClean="0"/>
              <a:t>devops-nginx-dep.yml</a:t>
            </a:r>
            <a:r>
              <a:rPr lang="en-US" altLang="zh-CN" sz="1600" dirty="0" smtClean="0"/>
              <a:t> </a:t>
            </a:r>
            <a:r>
              <a:rPr lang="en-US" altLang="zh-CN" sz="1600" dirty="0"/>
              <a:t>\    --record --save-</a:t>
            </a:r>
            <a:r>
              <a:rPr lang="en-US" altLang="zh-CN" sz="1600" dirty="0" err="1"/>
              <a:t>config</a:t>
            </a:r>
            <a:endParaRPr lang="en-US" altLang="zh-CN" sz="1600" dirty="0"/>
          </a:p>
          <a:p>
            <a:r>
              <a:rPr lang="en-US" altLang="zh-CN" sz="1600" dirty="0"/>
              <a:t># </a:t>
            </a:r>
            <a:r>
              <a:rPr lang="en-US" altLang="zh-CN" sz="1600" dirty="0" err="1"/>
              <a:t>kubectl</a:t>
            </a:r>
            <a:r>
              <a:rPr lang="en-US" altLang="zh-CN" sz="1600" dirty="0"/>
              <a:t> get \    -f </a:t>
            </a:r>
            <a:r>
              <a:rPr lang="en-US" altLang="zh-CN" sz="1600" dirty="0" smtClean="0"/>
              <a:t>ingress/</a:t>
            </a:r>
            <a:r>
              <a:rPr lang="en-US" altLang="zh-CN" sz="1600" dirty="0" err="1" smtClean="0"/>
              <a:t>devops-nginx-dep.yml</a:t>
            </a:r>
            <a:endParaRPr lang="en-US" altLang="zh-CN" sz="1600" dirty="0"/>
          </a:p>
          <a:p>
            <a:endParaRPr lang="en-US" altLang="zh-CN" sz="1600" dirty="0" smtClean="0"/>
          </a:p>
          <a:p>
            <a:r>
              <a:rPr lang="en-US" altLang="zh-CN" sz="1600" dirty="0"/>
              <a:t># PORT=$(</a:t>
            </a:r>
            <a:r>
              <a:rPr lang="en-US" altLang="zh-CN" sz="1600" dirty="0" err="1"/>
              <a:t>kubectl</a:t>
            </a:r>
            <a:r>
              <a:rPr lang="en-US" altLang="zh-CN" sz="1600" dirty="0"/>
              <a:t> get svc </a:t>
            </a:r>
            <a:r>
              <a:rPr lang="en-US" altLang="zh-CN" sz="1600" dirty="0" err="1" smtClean="0"/>
              <a:t>devops-nginx</a:t>
            </a:r>
            <a:r>
              <a:rPr lang="en-US" altLang="zh-CN" sz="1600" dirty="0" smtClean="0"/>
              <a:t> </a:t>
            </a:r>
            <a:r>
              <a:rPr lang="en-US" altLang="zh-CN" sz="1600" dirty="0"/>
              <a:t>\    -o </a:t>
            </a:r>
            <a:r>
              <a:rPr lang="en-US" altLang="zh-CN" sz="1600" dirty="0" err="1"/>
              <a:t>jsonpath</a:t>
            </a:r>
            <a:r>
              <a:rPr lang="en-US" altLang="zh-CN" sz="1600" dirty="0"/>
              <a:t>="{.</a:t>
            </a:r>
            <a:r>
              <a:rPr lang="en-US" altLang="zh-CN" sz="1600" dirty="0" err="1"/>
              <a:t>spec.ports</a:t>
            </a:r>
            <a:r>
              <a:rPr lang="en-US" altLang="zh-CN" sz="1600" dirty="0"/>
              <a:t>[0].</a:t>
            </a:r>
            <a:r>
              <a:rPr lang="en-US" altLang="zh-CN" sz="1600" dirty="0" err="1"/>
              <a:t>nodePort</a:t>
            </a:r>
            <a:r>
              <a:rPr lang="en-US" altLang="zh-CN" sz="1600" dirty="0"/>
              <a:t>}")</a:t>
            </a:r>
          </a:p>
          <a:p>
            <a:endParaRPr lang="en-US" altLang="zh-CN" sz="1600" dirty="0" smtClean="0"/>
          </a:p>
          <a:p>
            <a:r>
              <a:rPr lang="en-US" altLang="zh-CN" sz="1600" dirty="0" smtClean="0"/>
              <a:t>Curl -I “</a:t>
            </a:r>
            <a:r>
              <a:rPr lang="en-US" altLang="zh-CN" sz="1600" dirty="0" err="1" smtClean="0"/>
              <a:t>htttp</a:t>
            </a:r>
            <a:r>
              <a:rPr lang="en-US" altLang="zh-CN" sz="1600" dirty="0" smtClean="0"/>
              <a:t>://</a:t>
            </a:r>
            <a:r>
              <a:rPr lang="en-US" altLang="zh-CN" sz="1600" dirty="0" err="1" smtClean="0"/>
              <a:t>ip</a:t>
            </a:r>
            <a:r>
              <a:rPr lang="en-US" altLang="zh-CN" sz="1600" dirty="0" smtClean="0"/>
              <a:t>:$PORT/”</a:t>
            </a:r>
            <a:endParaRPr lang="en-US" altLang="zh-CN" sz="1600" dirty="0"/>
          </a:p>
        </p:txBody>
      </p:sp>
    </p:spTree>
    <p:extLst>
      <p:ext uri="{BB962C8B-B14F-4D97-AF65-F5344CB8AC3E}">
        <p14:creationId xmlns:p14="http://schemas.microsoft.com/office/powerpoint/2010/main" val="3005430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笑脸 1"/>
          <p:cNvSpPr/>
          <p:nvPr/>
        </p:nvSpPr>
        <p:spPr>
          <a:xfrm>
            <a:off x="246888" y="3021902"/>
            <a:ext cx="630936" cy="649224"/>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400556" y="768096"/>
            <a:ext cx="8118348" cy="4811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92223" y="1996060"/>
            <a:ext cx="1404829" cy="4480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2">
                    <a:lumMod val="50000"/>
                  </a:schemeClr>
                </a:solidFill>
              </a:rPr>
              <a:t>go-demo-2-api</a:t>
            </a:r>
          </a:p>
          <a:p>
            <a:pPr algn="ctr"/>
            <a:r>
              <a:rPr lang="en-US" altLang="zh-CN" sz="1400" dirty="0" smtClean="0">
                <a:solidFill>
                  <a:schemeClr val="tx2">
                    <a:lumMod val="50000"/>
                  </a:schemeClr>
                </a:solidFill>
              </a:rPr>
              <a:t>&lt; Service &gt;</a:t>
            </a:r>
            <a:endParaRPr lang="zh-CN" altLang="en-US" sz="1400" dirty="0">
              <a:solidFill>
                <a:schemeClr val="tx2">
                  <a:lumMod val="50000"/>
                </a:schemeClr>
              </a:solidFill>
            </a:endParaRPr>
          </a:p>
        </p:txBody>
      </p:sp>
      <p:sp>
        <p:nvSpPr>
          <p:cNvPr id="7" name="矩形 6"/>
          <p:cNvSpPr/>
          <p:nvPr/>
        </p:nvSpPr>
        <p:spPr>
          <a:xfrm>
            <a:off x="3886199" y="1442562"/>
            <a:ext cx="1404829" cy="44805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2">
                    <a:lumMod val="50000"/>
                  </a:schemeClr>
                </a:solidFill>
              </a:rPr>
              <a:t>go-demo-2-api</a:t>
            </a: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0" name="矩形 9"/>
          <p:cNvSpPr/>
          <p:nvPr/>
        </p:nvSpPr>
        <p:spPr>
          <a:xfrm>
            <a:off x="3886199" y="1996060"/>
            <a:ext cx="1404829" cy="44805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2">
                    <a:lumMod val="50000"/>
                  </a:schemeClr>
                </a:solidFill>
              </a:rPr>
              <a:t>go-demo-2-api</a:t>
            </a: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1" name="矩形 10"/>
          <p:cNvSpPr/>
          <p:nvPr/>
        </p:nvSpPr>
        <p:spPr>
          <a:xfrm>
            <a:off x="3905249" y="2548510"/>
            <a:ext cx="1404829" cy="44805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2">
                    <a:lumMod val="50000"/>
                  </a:schemeClr>
                </a:solidFill>
              </a:rPr>
              <a:t>go-demo-2-api</a:t>
            </a: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2" name="矩形 11"/>
          <p:cNvSpPr/>
          <p:nvPr/>
        </p:nvSpPr>
        <p:spPr>
          <a:xfrm>
            <a:off x="3920489" y="4848226"/>
            <a:ext cx="1404829" cy="448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2">
                    <a:lumMod val="50000"/>
                  </a:schemeClr>
                </a:solidFill>
              </a:rPr>
              <a:t>Devops-nginx</a:t>
            </a:r>
            <a:endParaRPr lang="en-US" altLang="zh-CN" sz="1400" dirty="0" smtClean="0">
              <a:solidFill>
                <a:schemeClr val="tx2">
                  <a:lumMod val="50000"/>
                </a:schemeClr>
              </a:solidFill>
            </a:endParaRP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3" name="矩形 12"/>
          <p:cNvSpPr/>
          <p:nvPr/>
        </p:nvSpPr>
        <p:spPr>
          <a:xfrm>
            <a:off x="3920489" y="3741230"/>
            <a:ext cx="1404829" cy="448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2">
                    <a:lumMod val="50000"/>
                  </a:schemeClr>
                </a:solidFill>
              </a:rPr>
              <a:t>devops-nginx</a:t>
            </a:r>
            <a:endParaRPr lang="en-US" altLang="zh-CN" sz="1400" dirty="0" smtClean="0">
              <a:solidFill>
                <a:schemeClr val="tx2">
                  <a:lumMod val="50000"/>
                </a:schemeClr>
              </a:solidFill>
            </a:endParaRP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4" name="矩形 13"/>
          <p:cNvSpPr/>
          <p:nvPr/>
        </p:nvSpPr>
        <p:spPr>
          <a:xfrm>
            <a:off x="3920489" y="4294728"/>
            <a:ext cx="1404829" cy="448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2">
                    <a:lumMod val="50000"/>
                  </a:schemeClr>
                </a:solidFill>
              </a:rPr>
              <a:t>d</a:t>
            </a:r>
            <a:r>
              <a:rPr lang="en-US" altLang="zh-CN" sz="1400" dirty="0" err="1" smtClean="0">
                <a:solidFill>
                  <a:schemeClr val="tx2">
                    <a:lumMod val="50000"/>
                  </a:schemeClr>
                </a:solidFill>
              </a:rPr>
              <a:t>evops-nginx</a:t>
            </a:r>
            <a:endParaRPr lang="en-US" altLang="zh-CN" sz="1400" dirty="0" smtClean="0">
              <a:solidFill>
                <a:schemeClr val="tx2">
                  <a:lumMod val="50000"/>
                </a:schemeClr>
              </a:solidFill>
            </a:endParaRP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5" name="矩形 14"/>
          <p:cNvSpPr/>
          <p:nvPr/>
        </p:nvSpPr>
        <p:spPr>
          <a:xfrm>
            <a:off x="1792223" y="4294728"/>
            <a:ext cx="1404829" cy="4480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2">
                    <a:lumMod val="50000"/>
                  </a:schemeClr>
                </a:solidFill>
              </a:rPr>
              <a:t>devops-nginx</a:t>
            </a:r>
            <a:endParaRPr lang="en-US" altLang="zh-CN" sz="1400" dirty="0" smtClean="0">
              <a:solidFill>
                <a:schemeClr val="tx2">
                  <a:lumMod val="50000"/>
                </a:schemeClr>
              </a:solidFill>
            </a:endParaRPr>
          </a:p>
          <a:p>
            <a:pPr algn="ctr"/>
            <a:r>
              <a:rPr lang="en-US" altLang="zh-CN" sz="1400" dirty="0" smtClean="0">
                <a:solidFill>
                  <a:schemeClr val="tx2">
                    <a:lumMod val="50000"/>
                  </a:schemeClr>
                </a:solidFill>
              </a:rPr>
              <a:t>&lt; Service &gt;</a:t>
            </a:r>
            <a:endParaRPr lang="zh-CN" altLang="en-US" sz="1400" dirty="0">
              <a:solidFill>
                <a:schemeClr val="tx2">
                  <a:lumMod val="50000"/>
                </a:schemeClr>
              </a:solidFill>
            </a:endParaRPr>
          </a:p>
        </p:txBody>
      </p:sp>
      <p:sp>
        <p:nvSpPr>
          <p:cNvPr id="16" name="矩形 15"/>
          <p:cNvSpPr/>
          <p:nvPr/>
        </p:nvSpPr>
        <p:spPr>
          <a:xfrm>
            <a:off x="5789675" y="1996060"/>
            <a:ext cx="1404829" cy="44805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2">
                    <a:lumMod val="50000"/>
                  </a:schemeClr>
                </a:solidFill>
              </a:rPr>
              <a:t>go-demo-2-db</a:t>
            </a:r>
          </a:p>
          <a:p>
            <a:pPr algn="ctr"/>
            <a:r>
              <a:rPr lang="en-US" altLang="zh-CN" sz="1400" dirty="0" smtClean="0">
                <a:solidFill>
                  <a:schemeClr val="tx2">
                    <a:lumMod val="50000"/>
                  </a:schemeClr>
                </a:solidFill>
              </a:rPr>
              <a:t>&lt; Service &gt;</a:t>
            </a:r>
            <a:endParaRPr lang="zh-CN" altLang="en-US" sz="1400" dirty="0">
              <a:solidFill>
                <a:schemeClr val="tx2">
                  <a:lumMod val="50000"/>
                </a:schemeClr>
              </a:solidFill>
            </a:endParaRPr>
          </a:p>
        </p:txBody>
      </p:sp>
      <p:sp>
        <p:nvSpPr>
          <p:cNvPr id="6" name="椭圆 5"/>
          <p:cNvSpPr/>
          <p:nvPr/>
        </p:nvSpPr>
        <p:spPr>
          <a:xfrm>
            <a:off x="7543799" y="1844994"/>
            <a:ext cx="1788815" cy="70351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go-demo-2-db</a:t>
            </a:r>
          </a:p>
          <a:p>
            <a:pPr algn="ctr"/>
            <a:r>
              <a:rPr lang="en-US" altLang="zh-CN" sz="1400" dirty="0" smtClean="0"/>
              <a:t>&lt; Pod </a:t>
            </a:r>
            <a:r>
              <a:rPr lang="en-US" altLang="zh-CN" dirty="0" smtClean="0"/>
              <a:t>&gt;</a:t>
            </a:r>
            <a:endParaRPr lang="zh-CN" altLang="en-US" dirty="0"/>
          </a:p>
        </p:txBody>
      </p:sp>
      <p:cxnSp>
        <p:nvCxnSpPr>
          <p:cNvPr id="18" name="直接箭头连接符 17"/>
          <p:cNvCxnSpPr>
            <a:stCxn id="2" idx="7"/>
          </p:cNvCxnSpPr>
          <p:nvPr/>
        </p:nvCxnSpPr>
        <p:spPr>
          <a:xfrm flipV="1">
            <a:off x="785426" y="2220088"/>
            <a:ext cx="1006797" cy="896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 idx="5"/>
            <a:endCxn id="15" idx="1"/>
          </p:cNvCxnSpPr>
          <p:nvPr/>
        </p:nvCxnSpPr>
        <p:spPr>
          <a:xfrm>
            <a:off x="785426" y="3576049"/>
            <a:ext cx="1006797" cy="94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4" idx="3"/>
            <a:endCxn id="7" idx="1"/>
          </p:cNvCxnSpPr>
          <p:nvPr/>
        </p:nvCxnSpPr>
        <p:spPr>
          <a:xfrm flipV="1">
            <a:off x="3197052" y="1666590"/>
            <a:ext cx="689147" cy="55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0" idx="1"/>
          </p:cNvCxnSpPr>
          <p:nvPr/>
        </p:nvCxnSpPr>
        <p:spPr>
          <a:xfrm>
            <a:off x="3197052" y="2220088"/>
            <a:ext cx="68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 idx="3"/>
            <a:endCxn id="11" idx="1"/>
          </p:cNvCxnSpPr>
          <p:nvPr/>
        </p:nvCxnSpPr>
        <p:spPr>
          <a:xfrm>
            <a:off x="3197052" y="2220088"/>
            <a:ext cx="708197" cy="5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7" idx="3"/>
            <a:endCxn id="16" idx="1"/>
          </p:cNvCxnSpPr>
          <p:nvPr/>
        </p:nvCxnSpPr>
        <p:spPr>
          <a:xfrm>
            <a:off x="5291028" y="1666590"/>
            <a:ext cx="498647" cy="55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0" idx="3"/>
          </p:cNvCxnSpPr>
          <p:nvPr/>
        </p:nvCxnSpPr>
        <p:spPr>
          <a:xfrm>
            <a:off x="5291028" y="2220088"/>
            <a:ext cx="459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1" idx="3"/>
            <a:endCxn id="16" idx="1"/>
          </p:cNvCxnSpPr>
          <p:nvPr/>
        </p:nvCxnSpPr>
        <p:spPr>
          <a:xfrm flipV="1">
            <a:off x="5310078" y="2220088"/>
            <a:ext cx="479597" cy="5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6" idx="3"/>
            <a:endCxn id="6" idx="2"/>
          </p:cNvCxnSpPr>
          <p:nvPr/>
        </p:nvCxnSpPr>
        <p:spPr>
          <a:xfrm flipV="1">
            <a:off x="7194504" y="2196752"/>
            <a:ext cx="349295" cy="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5" idx="3"/>
            <a:endCxn id="13" idx="1"/>
          </p:cNvCxnSpPr>
          <p:nvPr/>
        </p:nvCxnSpPr>
        <p:spPr>
          <a:xfrm flipV="1">
            <a:off x="3197052" y="3965258"/>
            <a:ext cx="723437" cy="55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5" idx="3"/>
            <a:endCxn id="14" idx="1"/>
          </p:cNvCxnSpPr>
          <p:nvPr/>
        </p:nvCxnSpPr>
        <p:spPr>
          <a:xfrm>
            <a:off x="3197052" y="4518756"/>
            <a:ext cx="723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5" idx="3"/>
            <a:endCxn id="12" idx="1"/>
          </p:cNvCxnSpPr>
          <p:nvPr/>
        </p:nvCxnSpPr>
        <p:spPr>
          <a:xfrm>
            <a:off x="3197052" y="4518756"/>
            <a:ext cx="723437" cy="55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688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17932" y="631585"/>
            <a:ext cx="9410700" cy="1969770"/>
          </a:xfrm>
          <a:prstGeom prst="rect">
            <a:avLst/>
          </a:prstGeom>
        </p:spPr>
        <p:txBody>
          <a:bodyPr wrap="square">
            <a:spAutoFit/>
          </a:bodyPr>
          <a:lstStyle/>
          <a:p>
            <a:r>
              <a:rPr lang="en-US" altLang="zh-CN" sz="1600" b="1" dirty="0" smtClean="0"/>
              <a:t>8.3 </a:t>
            </a:r>
            <a:r>
              <a:rPr lang="en-US" altLang="zh-CN" sz="1600" b="1" dirty="0"/>
              <a:t>Ingress </a:t>
            </a:r>
            <a:r>
              <a:rPr lang="zh-CN" altLang="en-US" sz="1600" b="1" dirty="0"/>
              <a:t>控制器</a:t>
            </a:r>
            <a:endParaRPr lang="en-US" altLang="zh-CN" sz="1600" b="1" dirty="0"/>
          </a:p>
          <a:p>
            <a:endParaRPr lang="en-US" altLang="zh-CN" dirty="0"/>
          </a:p>
          <a:p>
            <a:r>
              <a:rPr lang="zh-CN" altLang="en-US" sz="1400" dirty="0"/>
              <a:t>我们需要一种机制，它将接受预先定义的端口（例如，</a:t>
            </a:r>
            <a:r>
              <a:rPr lang="en-US" altLang="zh-CN" sz="1400" dirty="0"/>
              <a:t>80</a:t>
            </a:r>
            <a:r>
              <a:rPr lang="zh-CN" altLang="en-US" sz="1400" dirty="0"/>
              <a:t>和</a:t>
            </a:r>
            <a:r>
              <a:rPr lang="en-US" altLang="zh-CN" sz="1400" dirty="0"/>
              <a:t>443</a:t>
            </a:r>
            <a:r>
              <a:rPr lang="zh-CN" altLang="en-US" sz="1400" dirty="0"/>
              <a:t>）的请求，并将它们转发到</a:t>
            </a:r>
            <a:r>
              <a:rPr lang="en-US" altLang="zh-CN" sz="1400" dirty="0"/>
              <a:t>Kubernetes</a:t>
            </a:r>
            <a:r>
              <a:rPr lang="zh-CN" altLang="en-US" sz="1400" dirty="0"/>
              <a:t>服务。它应该能够区分基于路径和域的</a:t>
            </a:r>
            <a:r>
              <a:rPr lang="zh-CN" altLang="en-US" sz="1400" dirty="0" smtClean="0"/>
              <a:t>请求</a:t>
            </a:r>
            <a:r>
              <a:rPr lang="en-US" altLang="zh-CN" sz="1400" dirty="0" smtClean="0"/>
              <a:t>.</a:t>
            </a:r>
            <a:endParaRPr lang="zh-CN" altLang="en-US" sz="1400" dirty="0"/>
          </a:p>
          <a:p>
            <a:endParaRPr lang="zh-CN" altLang="en-US" sz="1400" dirty="0"/>
          </a:p>
          <a:p>
            <a:r>
              <a:rPr lang="en-US" altLang="zh-CN" sz="1400" dirty="0"/>
              <a:t>Kubernetes</a:t>
            </a:r>
            <a:r>
              <a:rPr lang="zh-CN" altLang="en-US" sz="1400" dirty="0"/>
              <a:t>本身并没有现成的解决方案。不像其他类型的控制器，通常是 </a:t>
            </a:r>
            <a:r>
              <a:rPr lang="en-US" altLang="zh-CN" sz="1400" dirty="0" err="1"/>
              <a:t>kube</a:t>
            </a:r>
            <a:r>
              <a:rPr lang="en-US" altLang="zh-CN" sz="1400" dirty="0"/>
              <a:t>-controller-manager </a:t>
            </a:r>
            <a:r>
              <a:rPr lang="zh-CN" altLang="en-US" sz="1400" dirty="0"/>
              <a:t>的一部分，</a:t>
            </a:r>
            <a:r>
              <a:rPr lang="en-US" altLang="zh-CN" sz="1400" dirty="0"/>
              <a:t>Ingress</a:t>
            </a:r>
            <a:r>
              <a:rPr lang="zh-CN" altLang="en-US" sz="1400" dirty="0"/>
              <a:t>控制器需要单独安装。与控制器不同的是，</a:t>
            </a:r>
            <a:r>
              <a:rPr lang="en-US" altLang="zh-CN" sz="1400" dirty="0" err="1"/>
              <a:t>kube-controllermanager</a:t>
            </a:r>
            <a:r>
              <a:rPr lang="en-US" altLang="zh-CN" sz="1400" dirty="0"/>
              <a:t> </a:t>
            </a:r>
            <a:r>
              <a:rPr lang="zh-CN" altLang="en-US" sz="1400" dirty="0"/>
              <a:t>提供了其他第三方解决方案可以利用的</a:t>
            </a:r>
            <a:r>
              <a:rPr lang="en-US" altLang="zh-CN" sz="1400" dirty="0"/>
              <a:t>Ingress</a:t>
            </a:r>
            <a:r>
              <a:rPr lang="zh-CN" altLang="en-US" sz="1400" dirty="0"/>
              <a:t>资源来提供请求转发和</a:t>
            </a:r>
            <a:r>
              <a:rPr lang="en-US" altLang="zh-CN" sz="1400" dirty="0"/>
              <a:t>SSL</a:t>
            </a:r>
            <a:r>
              <a:rPr lang="zh-CN" altLang="en-US" sz="1400" dirty="0"/>
              <a:t>特性。换句话说，</a:t>
            </a:r>
            <a:r>
              <a:rPr lang="en-US" altLang="zh-CN" sz="1400" dirty="0"/>
              <a:t>Kubernetes</a:t>
            </a:r>
            <a:r>
              <a:rPr lang="zh-CN" altLang="en-US" sz="1400" dirty="0"/>
              <a:t>只提供一个</a:t>
            </a:r>
            <a:r>
              <a:rPr lang="en-US" altLang="zh-CN" sz="1400" dirty="0"/>
              <a:t>API</a:t>
            </a:r>
            <a:r>
              <a:rPr lang="zh-CN" altLang="en-US" sz="1400" dirty="0"/>
              <a:t>，我们需要设置一个控制器来使用它。</a:t>
            </a:r>
          </a:p>
        </p:txBody>
      </p:sp>
    </p:spTree>
    <p:extLst>
      <p:ext uri="{BB962C8B-B14F-4D97-AF65-F5344CB8AC3E}">
        <p14:creationId xmlns:p14="http://schemas.microsoft.com/office/powerpoint/2010/main" val="3486142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云形 1"/>
          <p:cNvSpPr/>
          <p:nvPr/>
        </p:nvSpPr>
        <p:spPr>
          <a:xfrm>
            <a:off x="1967793" y="591092"/>
            <a:ext cx="996696" cy="53035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可选过程 2"/>
          <p:cNvSpPr/>
          <p:nvPr/>
        </p:nvSpPr>
        <p:spPr>
          <a:xfrm>
            <a:off x="1375719" y="2007115"/>
            <a:ext cx="2258568" cy="592913"/>
          </a:xfrm>
          <a:prstGeom prst="flowChartAlternateProcess">
            <a:avLst/>
          </a:prstGeom>
          <a:solidFill>
            <a:schemeClr val="accent3">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过程 3"/>
          <p:cNvSpPr/>
          <p:nvPr/>
        </p:nvSpPr>
        <p:spPr>
          <a:xfrm>
            <a:off x="6405918" y="4233166"/>
            <a:ext cx="2089404" cy="1033272"/>
          </a:xfrm>
          <a:prstGeom prst="flowChartProcess">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过程 5"/>
          <p:cNvSpPr/>
          <p:nvPr/>
        </p:nvSpPr>
        <p:spPr>
          <a:xfrm>
            <a:off x="6286965" y="4447653"/>
            <a:ext cx="2089404" cy="1115248"/>
          </a:xfrm>
          <a:prstGeom prst="flowChartProcess">
            <a:avLst/>
          </a:prstGeom>
          <a:solidFill>
            <a:schemeClr val="tx2">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流程图: 过程 6"/>
          <p:cNvSpPr/>
          <p:nvPr/>
        </p:nvSpPr>
        <p:spPr>
          <a:xfrm>
            <a:off x="6031843" y="4670942"/>
            <a:ext cx="2208357" cy="1106446"/>
          </a:xfrm>
          <a:prstGeom prst="flowChartProcess">
            <a:avLst/>
          </a:prstGeom>
          <a:solidFill>
            <a:schemeClr val="accent6">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Backend 1</a:t>
            </a:r>
          </a:p>
          <a:p>
            <a:pPr algn="ctr"/>
            <a:r>
              <a:rPr lang="en-US" altLang="zh-CN" dirty="0" smtClean="0">
                <a:solidFill>
                  <a:schemeClr val="accent1">
                    <a:lumMod val="75000"/>
                  </a:schemeClr>
                </a:solidFill>
              </a:rPr>
              <a:t>Backend 2</a:t>
            </a:r>
            <a:endParaRPr lang="zh-CN" altLang="en-US" dirty="0">
              <a:solidFill>
                <a:schemeClr val="accent1">
                  <a:lumMod val="75000"/>
                </a:schemeClr>
              </a:solidFill>
            </a:endParaRPr>
          </a:p>
        </p:txBody>
      </p:sp>
      <p:sp>
        <p:nvSpPr>
          <p:cNvPr id="11" name="流程图: 决策 10"/>
          <p:cNvSpPr/>
          <p:nvPr/>
        </p:nvSpPr>
        <p:spPr>
          <a:xfrm>
            <a:off x="5743848" y="1051259"/>
            <a:ext cx="2784348" cy="1252728"/>
          </a:xfrm>
          <a:prstGeom prst="flowChartDecision">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39777" y="1980405"/>
            <a:ext cx="1536192" cy="646331"/>
          </a:xfrm>
          <a:prstGeom prst="rect">
            <a:avLst/>
          </a:prstGeom>
          <a:noFill/>
        </p:spPr>
        <p:txBody>
          <a:bodyPr wrap="square" rtlCol="0">
            <a:spAutoFit/>
          </a:bodyPr>
          <a:lstStyle/>
          <a:p>
            <a:r>
              <a:rPr lang="en-US" altLang="zh-CN" dirty="0" smtClean="0">
                <a:solidFill>
                  <a:schemeClr val="tx1">
                    <a:lumMod val="95000"/>
                    <a:lumOff val="5000"/>
                  </a:schemeClr>
                </a:solidFill>
              </a:rPr>
              <a:t>   &lt;Service&gt;</a:t>
            </a:r>
          </a:p>
          <a:p>
            <a:r>
              <a:rPr lang="en-US" altLang="zh-CN" dirty="0" smtClean="0">
                <a:solidFill>
                  <a:schemeClr val="bg1">
                    <a:lumMod val="50000"/>
                  </a:schemeClr>
                </a:solidFill>
              </a:rPr>
              <a:t>ingress-</a:t>
            </a:r>
            <a:r>
              <a:rPr lang="en-US" altLang="zh-CN" dirty="0" err="1" smtClean="0">
                <a:solidFill>
                  <a:schemeClr val="bg1">
                    <a:lumMod val="50000"/>
                  </a:schemeClr>
                </a:solidFill>
              </a:rPr>
              <a:t>nginx</a:t>
            </a:r>
            <a:endParaRPr lang="zh-CN" altLang="en-US" dirty="0">
              <a:solidFill>
                <a:schemeClr val="bg1">
                  <a:lumMod val="50000"/>
                </a:schemeClr>
              </a:solidFill>
            </a:endParaRPr>
          </a:p>
        </p:txBody>
      </p:sp>
      <p:sp>
        <p:nvSpPr>
          <p:cNvPr id="13" name="文本框 12"/>
          <p:cNvSpPr txBox="1"/>
          <p:nvPr/>
        </p:nvSpPr>
        <p:spPr>
          <a:xfrm>
            <a:off x="6074289" y="1400790"/>
            <a:ext cx="2123466" cy="646331"/>
          </a:xfrm>
          <a:prstGeom prst="rect">
            <a:avLst/>
          </a:prstGeom>
          <a:noFill/>
        </p:spPr>
        <p:txBody>
          <a:bodyPr wrap="none" rtlCol="0">
            <a:spAutoFit/>
          </a:bodyPr>
          <a:lstStyle/>
          <a:p>
            <a:r>
              <a:rPr lang="en-US" altLang="zh-CN" dirty="0" smtClean="0">
                <a:solidFill>
                  <a:schemeClr val="tx1">
                    <a:lumMod val="95000"/>
                    <a:lumOff val="5000"/>
                  </a:schemeClr>
                </a:solidFill>
              </a:rPr>
              <a:t>&lt; </a:t>
            </a:r>
            <a:r>
              <a:rPr lang="en-US" altLang="zh-CN" dirty="0" err="1" smtClean="0">
                <a:solidFill>
                  <a:schemeClr val="tx1">
                    <a:lumMod val="95000"/>
                    <a:lumOff val="5000"/>
                  </a:schemeClr>
                </a:solidFill>
              </a:rPr>
              <a:t>IngressController</a:t>
            </a:r>
            <a:r>
              <a:rPr lang="en-US" altLang="zh-CN" dirty="0" smtClean="0">
                <a:solidFill>
                  <a:schemeClr val="tx1">
                    <a:lumMod val="95000"/>
                    <a:lumOff val="5000"/>
                  </a:schemeClr>
                </a:solidFill>
              </a:rPr>
              <a:t> &gt;</a:t>
            </a:r>
          </a:p>
          <a:p>
            <a:r>
              <a:rPr lang="en-US" altLang="zh-CN" dirty="0" smtClean="0">
                <a:solidFill>
                  <a:schemeClr val="bg1">
                    <a:lumMod val="50000"/>
                  </a:schemeClr>
                </a:solidFill>
              </a:rPr>
              <a:t>      ingress-</a:t>
            </a:r>
            <a:r>
              <a:rPr lang="en-US" altLang="zh-CN" dirty="0" err="1" smtClean="0">
                <a:solidFill>
                  <a:schemeClr val="bg1">
                    <a:lumMod val="50000"/>
                  </a:schemeClr>
                </a:solidFill>
              </a:rPr>
              <a:t>nginx</a:t>
            </a:r>
            <a:endParaRPr lang="zh-CN" altLang="en-US" dirty="0">
              <a:solidFill>
                <a:schemeClr val="bg1">
                  <a:lumMod val="50000"/>
                </a:schemeClr>
              </a:solidFill>
            </a:endParaRPr>
          </a:p>
        </p:txBody>
      </p:sp>
      <p:sp>
        <p:nvSpPr>
          <p:cNvPr id="14" name="流程图: 过程 13"/>
          <p:cNvSpPr/>
          <p:nvPr/>
        </p:nvSpPr>
        <p:spPr>
          <a:xfrm>
            <a:off x="5887866" y="3795390"/>
            <a:ext cx="2935224" cy="2388980"/>
          </a:xfrm>
          <a:prstGeom prst="flowChartProcess">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723708" y="3856654"/>
            <a:ext cx="1779135" cy="757627"/>
          </a:xfrm>
          <a:prstGeom prst="ellipse">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&lt;Service&gt;</a:t>
            </a:r>
          </a:p>
          <a:p>
            <a:pPr algn="ctr"/>
            <a:r>
              <a:rPr lang="en-US" altLang="zh-CN" dirty="0" smtClean="0"/>
              <a:t>Backend 1</a:t>
            </a:r>
            <a:endParaRPr lang="zh-CN" altLang="en-US" dirty="0"/>
          </a:p>
        </p:txBody>
      </p:sp>
      <p:sp>
        <p:nvSpPr>
          <p:cNvPr id="16" name="椭圆 15"/>
          <p:cNvSpPr/>
          <p:nvPr/>
        </p:nvSpPr>
        <p:spPr>
          <a:xfrm>
            <a:off x="2845025" y="5451395"/>
            <a:ext cx="1618488" cy="757627"/>
          </a:xfrm>
          <a:prstGeom prst="ellipse">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&lt;Service&gt;</a:t>
            </a:r>
          </a:p>
          <a:p>
            <a:pPr algn="ctr"/>
            <a:r>
              <a:rPr lang="en-US" altLang="zh-CN" dirty="0">
                <a:solidFill>
                  <a:schemeClr val="accent1">
                    <a:lumMod val="75000"/>
                  </a:schemeClr>
                </a:solidFill>
              </a:rPr>
              <a:t>Backend </a:t>
            </a:r>
            <a:r>
              <a:rPr lang="en-US" altLang="zh-CN" dirty="0" smtClean="0">
                <a:solidFill>
                  <a:schemeClr val="accent1">
                    <a:lumMod val="75000"/>
                  </a:schemeClr>
                </a:solidFill>
              </a:rPr>
              <a:t>2</a:t>
            </a:r>
            <a:endParaRPr lang="en-US" altLang="zh-CN" dirty="0">
              <a:solidFill>
                <a:schemeClr val="accent1">
                  <a:lumMod val="75000"/>
                </a:schemeClr>
              </a:solidFill>
            </a:endParaRPr>
          </a:p>
        </p:txBody>
      </p:sp>
      <p:sp>
        <p:nvSpPr>
          <p:cNvPr id="17" name="矩形 16"/>
          <p:cNvSpPr/>
          <p:nvPr/>
        </p:nvSpPr>
        <p:spPr>
          <a:xfrm>
            <a:off x="815646" y="4420424"/>
            <a:ext cx="896112" cy="3646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pod2</a:t>
            </a:r>
            <a:endParaRPr lang="zh-CN" altLang="en-US" dirty="0"/>
          </a:p>
        </p:txBody>
      </p:sp>
      <p:cxnSp>
        <p:nvCxnSpPr>
          <p:cNvPr id="19" name="直接箭头连接符 18"/>
          <p:cNvCxnSpPr>
            <a:stCxn id="2" idx="1"/>
          </p:cNvCxnSpPr>
          <p:nvPr/>
        </p:nvCxnSpPr>
        <p:spPr>
          <a:xfrm>
            <a:off x="2466141" y="1120879"/>
            <a:ext cx="0" cy="85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654269" y="1723955"/>
            <a:ext cx="2073037" cy="537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2"/>
          </p:cNvCxnSpPr>
          <p:nvPr/>
        </p:nvCxnSpPr>
        <p:spPr>
          <a:xfrm>
            <a:off x="7136022" y="2303987"/>
            <a:ext cx="8355" cy="1497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561768" y="3805271"/>
            <a:ext cx="1181927" cy="369332"/>
          </a:xfrm>
          <a:prstGeom prst="rect">
            <a:avLst/>
          </a:prstGeom>
          <a:noFill/>
        </p:spPr>
        <p:txBody>
          <a:bodyPr wrap="none" rtlCol="0">
            <a:spAutoFit/>
          </a:bodyPr>
          <a:lstStyle/>
          <a:p>
            <a:r>
              <a:rPr lang="en-US" altLang="zh-CN" dirty="0" smtClean="0"/>
              <a:t>&lt; Ingress &gt;</a:t>
            </a:r>
            <a:endParaRPr lang="zh-CN" altLang="en-US" dirty="0"/>
          </a:p>
        </p:txBody>
      </p:sp>
      <p:sp>
        <p:nvSpPr>
          <p:cNvPr id="27" name="矩形 26"/>
          <p:cNvSpPr/>
          <p:nvPr/>
        </p:nvSpPr>
        <p:spPr>
          <a:xfrm>
            <a:off x="870406" y="5899030"/>
            <a:ext cx="896112" cy="3646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lumMod val="75000"/>
                  </a:schemeClr>
                </a:solidFill>
              </a:rPr>
              <a:t>pod4</a:t>
            </a:r>
            <a:endParaRPr lang="zh-CN" altLang="en-US" dirty="0">
              <a:solidFill>
                <a:schemeClr val="accent1">
                  <a:lumMod val="75000"/>
                </a:schemeClr>
              </a:solidFill>
            </a:endParaRPr>
          </a:p>
        </p:txBody>
      </p:sp>
      <p:cxnSp>
        <p:nvCxnSpPr>
          <p:cNvPr id="29" name="直接箭头连接符 28"/>
          <p:cNvCxnSpPr/>
          <p:nvPr/>
        </p:nvCxnSpPr>
        <p:spPr>
          <a:xfrm flipH="1" flipV="1">
            <a:off x="4523020" y="4208196"/>
            <a:ext cx="2038748" cy="84195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4503692" y="5367286"/>
            <a:ext cx="2058076" cy="50577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2"/>
            <a:endCxn id="17" idx="3"/>
          </p:cNvCxnSpPr>
          <p:nvPr/>
        </p:nvCxnSpPr>
        <p:spPr>
          <a:xfrm flipH="1">
            <a:off x="1711758" y="4235468"/>
            <a:ext cx="1011950" cy="3673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p:cNvCxnSpPr>
          <p:nvPr/>
        </p:nvCxnSpPr>
        <p:spPr>
          <a:xfrm flipH="1" flipV="1">
            <a:off x="1758779" y="5476263"/>
            <a:ext cx="1086246" cy="35394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815646" y="3820775"/>
            <a:ext cx="896112" cy="3646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pod1</a:t>
            </a:r>
            <a:endParaRPr lang="zh-CN" altLang="en-US" dirty="0"/>
          </a:p>
        </p:txBody>
      </p:sp>
      <p:cxnSp>
        <p:nvCxnSpPr>
          <p:cNvPr id="39" name="直接箭头连接符 38"/>
          <p:cNvCxnSpPr>
            <a:stCxn id="15" idx="2"/>
          </p:cNvCxnSpPr>
          <p:nvPr/>
        </p:nvCxnSpPr>
        <p:spPr>
          <a:xfrm flipH="1" flipV="1">
            <a:off x="1698815" y="4018693"/>
            <a:ext cx="1024893" cy="21677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849724" y="5284412"/>
            <a:ext cx="896112" cy="3646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1">
                    <a:lumMod val="75000"/>
                  </a:schemeClr>
                </a:solidFill>
              </a:rPr>
              <a:t>pod3</a:t>
            </a:r>
            <a:endParaRPr lang="zh-CN" altLang="en-US" dirty="0">
              <a:solidFill>
                <a:schemeClr val="accent1">
                  <a:lumMod val="75000"/>
                </a:schemeClr>
              </a:solidFill>
            </a:endParaRPr>
          </a:p>
        </p:txBody>
      </p:sp>
      <p:cxnSp>
        <p:nvCxnSpPr>
          <p:cNvPr id="48" name="直接箭头连接符 47"/>
          <p:cNvCxnSpPr>
            <a:stCxn id="16" idx="2"/>
            <a:endCxn id="27" idx="3"/>
          </p:cNvCxnSpPr>
          <p:nvPr/>
        </p:nvCxnSpPr>
        <p:spPr>
          <a:xfrm flipH="1">
            <a:off x="1766518" y="5830209"/>
            <a:ext cx="1078507" cy="25116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587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72796" y="699623"/>
            <a:ext cx="9428988" cy="5786199"/>
          </a:xfrm>
          <a:prstGeom prst="rect">
            <a:avLst/>
          </a:prstGeom>
        </p:spPr>
        <p:txBody>
          <a:bodyPr wrap="square">
            <a:spAutoFit/>
          </a:bodyPr>
          <a:lstStyle/>
          <a:p>
            <a:r>
              <a:rPr lang="en-US" altLang="zh-CN" sz="1600" b="1" dirty="0" smtClean="0"/>
              <a:t>8.3 Ingress controller</a:t>
            </a:r>
            <a:r>
              <a:rPr lang="zh-CN" altLang="en-US" sz="1600" b="1" dirty="0" smtClean="0"/>
              <a:t>安装</a:t>
            </a:r>
            <a:endParaRPr lang="zh-CN" altLang="en-US" sz="1600" b="1" dirty="0"/>
          </a:p>
          <a:p>
            <a:endParaRPr lang="en-US" altLang="zh-CN" dirty="0" smtClean="0"/>
          </a:p>
          <a:p>
            <a:r>
              <a:rPr lang="en-US" altLang="zh-CN" sz="1400" dirty="0" smtClean="0"/>
              <a:t>// </a:t>
            </a:r>
            <a:r>
              <a:rPr lang="zh-CN" altLang="en-US" sz="1400" dirty="0"/>
              <a:t>创建</a:t>
            </a:r>
            <a:r>
              <a:rPr lang="zh-CN" altLang="en-US" sz="1400" dirty="0" smtClean="0"/>
              <a:t> </a:t>
            </a:r>
            <a:r>
              <a:rPr lang="en-US" altLang="zh-CN" sz="1400" dirty="0" smtClean="0"/>
              <a:t>ingress controller</a:t>
            </a:r>
          </a:p>
          <a:p>
            <a:r>
              <a:rPr lang="en-US" altLang="zh-CN" sz="1400" dirty="0"/>
              <a:t> # </a:t>
            </a:r>
            <a:r>
              <a:rPr lang="en-US" altLang="zh-CN" sz="1400" dirty="0" err="1"/>
              <a:t>kubectl</a:t>
            </a:r>
            <a:r>
              <a:rPr lang="en-US" altLang="zh-CN" sz="1400" dirty="0"/>
              <a:t> apply -f https://raw.githubusercontent.com/kubernetes/ingress-nginx/master/deploy/mandatory.yaml</a:t>
            </a:r>
            <a:endParaRPr lang="en-US" altLang="zh-CN" sz="1400" dirty="0" smtClean="0"/>
          </a:p>
          <a:p>
            <a:r>
              <a:rPr lang="en-US" altLang="zh-CN" sz="1400" dirty="0" smtClean="0"/>
              <a:t># </a:t>
            </a:r>
            <a:r>
              <a:rPr lang="en-US" altLang="zh-CN" sz="1400" dirty="0" err="1" smtClean="0"/>
              <a:t>kubectl</a:t>
            </a:r>
            <a:r>
              <a:rPr lang="en-US" altLang="zh-CN" sz="1400" dirty="0" smtClean="0"/>
              <a:t> get pods –n ingress-</a:t>
            </a:r>
            <a:r>
              <a:rPr lang="en-US" altLang="zh-CN" sz="1400" dirty="0" err="1" smtClean="0"/>
              <a:t>nginx</a:t>
            </a:r>
            <a:endParaRPr lang="en-US" altLang="zh-CN" sz="1400" dirty="0" smtClean="0"/>
          </a:p>
          <a:p>
            <a:endParaRPr lang="en-US" altLang="zh-CN" sz="1400" dirty="0"/>
          </a:p>
          <a:p>
            <a:endParaRPr lang="en-US" altLang="zh-CN" sz="1400" dirty="0"/>
          </a:p>
          <a:p>
            <a:r>
              <a:rPr lang="en-US" altLang="zh-CN" sz="1400" dirty="0" smtClean="0"/>
              <a:t>// </a:t>
            </a:r>
            <a:r>
              <a:rPr lang="zh-CN" altLang="en-US" sz="1400" dirty="0" smtClean="0"/>
              <a:t>创建 </a:t>
            </a:r>
            <a:r>
              <a:rPr lang="en-US" altLang="zh-CN" sz="1400" dirty="0" smtClean="0"/>
              <a:t>ingress service</a:t>
            </a:r>
          </a:p>
          <a:p>
            <a:r>
              <a:rPr lang="en-US" altLang="zh-CN" sz="1400" dirty="0"/>
              <a:t># </a:t>
            </a:r>
            <a:r>
              <a:rPr lang="en-US" altLang="zh-CN" sz="1400" dirty="0" err="1" smtClean="0"/>
              <a:t>wget</a:t>
            </a:r>
            <a:r>
              <a:rPr lang="en-US" altLang="zh-CN" sz="1400" dirty="0" smtClean="0"/>
              <a:t> </a:t>
            </a:r>
            <a:r>
              <a:rPr lang="en-US" altLang="zh-CN" sz="1400" dirty="0" smtClean="0">
                <a:hlinkClick r:id="rId2"/>
              </a:rPr>
              <a:t>https</a:t>
            </a:r>
            <a:r>
              <a:rPr lang="en-US" altLang="zh-CN" sz="1400" dirty="0">
                <a:hlinkClick r:id="rId2"/>
              </a:rPr>
              <a:t>://</a:t>
            </a:r>
            <a:r>
              <a:rPr lang="en-US" altLang="zh-CN" sz="1400" dirty="0" smtClean="0">
                <a:hlinkClick r:id="rId2"/>
              </a:rPr>
              <a:t>raw.githubusercontent.com/kubernetes/ingress-nginx/master/deploy/provider/baremetal/service-nodeport.yaml</a:t>
            </a:r>
            <a:endParaRPr lang="en-US" altLang="zh-CN" sz="1400" dirty="0" smtClean="0"/>
          </a:p>
          <a:p>
            <a:r>
              <a:rPr lang="en-US" altLang="zh-CN" sz="1400" dirty="0" smtClean="0"/>
              <a:t># vi  service-</a:t>
            </a:r>
            <a:r>
              <a:rPr lang="en-US" altLang="zh-CN" sz="1400" dirty="0" err="1" smtClean="0"/>
              <a:t>nodeport.yaml</a:t>
            </a:r>
            <a:r>
              <a:rPr lang="en-US" altLang="zh-CN" sz="1400" dirty="0" smtClean="0"/>
              <a:t>               </a:t>
            </a:r>
          </a:p>
          <a:p>
            <a:r>
              <a:rPr lang="en-US" altLang="zh-CN" sz="1400" dirty="0" smtClean="0"/>
              <a:t>---</a:t>
            </a:r>
          </a:p>
          <a:p>
            <a:r>
              <a:rPr lang="en-US" altLang="zh-CN" sz="1400" dirty="0"/>
              <a:t>ports:</a:t>
            </a:r>
          </a:p>
          <a:p>
            <a:r>
              <a:rPr lang="en-US" altLang="zh-CN" sz="1400" dirty="0"/>
              <a:t>    - name: http</a:t>
            </a:r>
          </a:p>
          <a:p>
            <a:r>
              <a:rPr lang="en-US" altLang="zh-CN" sz="1400" dirty="0"/>
              <a:t>      port: 80</a:t>
            </a:r>
          </a:p>
          <a:p>
            <a:r>
              <a:rPr lang="en-US" altLang="zh-CN" sz="1400" dirty="0"/>
              <a:t>      </a:t>
            </a:r>
            <a:r>
              <a:rPr lang="en-US" altLang="zh-CN" sz="1400" dirty="0" err="1"/>
              <a:t>targetPort</a:t>
            </a:r>
            <a:r>
              <a:rPr lang="en-US" altLang="zh-CN" sz="1400" dirty="0"/>
              <a:t>: 80</a:t>
            </a:r>
          </a:p>
          <a:p>
            <a:r>
              <a:rPr lang="en-US" altLang="zh-CN" sz="1400" dirty="0"/>
              <a:t>      </a:t>
            </a:r>
            <a:r>
              <a:rPr lang="en-US" altLang="zh-CN" sz="1400" dirty="0" err="1"/>
              <a:t>nodePort</a:t>
            </a:r>
            <a:r>
              <a:rPr lang="en-US" altLang="zh-CN" sz="1400" dirty="0"/>
              <a:t>: 30080</a:t>
            </a:r>
          </a:p>
          <a:p>
            <a:r>
              <a:rPr lang="en-US" altLang="zh-CN" sz="1400" dirty="0"/>
              <a:t>      protocol: TCP</a:t>
            </a:r>
          </a:p>
          <a:p>
            <a:r>
              <a:rPr lang="en-US" altLang="zh-CN" sz="1400" dirty="0"/>
              <a:t>    - name: https</a:t>
            </a:r>
          </a:p>
          <a:p>
            <a:r>
              <a:rPr lang="en-US" altLang="zh-CN" sz="1400" dirty="0"/>
              <a:t>      port: 443</a:t>
            </a:r>
          </a:p>
          <a:p>
            <a:r>
              <a:rPr lang="en-US" altLang="zh-CN" sz="1400" dirty="0"/>
              <a:t>      </a:t>
            </a:r>
            <a:r>
              <a:rPr lang="en-US" altLang="zh-CN" sz="1400" dirty="0" err="1"/>
              <a:t>targetPort</a:t>
            </a:r>
            <a:r>
              <a:rPr lang="en-US" altLang="zh-CN" sz="1400" dirty="0"/>
              <a:t>: 443</a:t>
            </a:r>
          </a:p>
          <a:p>
            <a:r>
              <a:rPr lang="en-US" altLang="zh-CN" sz="1400" dirty="0"/>
              <a:t>      </a:t>
            </a:r>
            <a:r>
              <a:rPr lang="en-US" altLang="zh-CN" sz="1400" dirty="0" err="1"/>
              <a:t>nodePort</a:t>
            </a:r>
            <a:r>
              <a:rPr lang="en-US" altLang="zh-CN" sz="1400" dirty="0"/>
              <a:t>: 30043</a:t>
            </a:r>
          </a:p>
          <a:p>
            <a:r>
              <a:rPr lang="en-US" altLang="zh-CN" sz="1400" dirty="0"/>
              <a:t>      protocol: TCP</a:t>
            </a:r>
            <a:endParaRPr lang="en-US" altLang="zh-CN" sz="1400" dirty="0" smtClean="0"/>
          </a:p>
          <a:p>
            <a:r>
              <a:rPr lang="en-US" altLang="zh-CN" sz="1400" dirty="0" smtClean="0"/>
              <a:t>---</a:t>
            </a:r>
            <a:endParaRPr lang="en-US" altLang="zh-CN" sz="1400" dirty="0"/>
          </a:p>
          <a:p>
            <a:endParaRPr lang="en-US" altLang="zh-CN" sz="1400" dirty="0"/>
          </a:p>
        </p:txBody>
      </p:sp>
    </p:spTree>
    <p:extLst>
      <p:ext uri="{BB962C8B-B14F-4D97-AF65-F5344CB8AC3E}">
        <p14:creationId xmlns:p14="http://schemas.microsoft.com/office/powerpoint/2010/main" val="45366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35636" y="681335"/>
            <a:ext cx="9483852" cy="3970318"/>
          </a:xfrm>
          <a:prstGeom prst="rect">
            <a:avLst/>
          </a:prstGeom>
        </p:spPr>
        <p:txBody>
          <a:bodyPr wrap="square">
            <a:spAutoFit/>
          </a:bodyPr>
          <a:lstStyle/>
          <a:p>
            <a:r>
              <a:rPr lang="en-US" altLang="zh-CN" sz="1600" b="1" dirty="0" smtClean="0"/>
              <a:t>6.2 </a:t>
            </a:r>
            <a:r>
              <a:rPr lang="zh-CN" altLang="en-US" sz="1600" b="1" dirty="0" smtClean="0"/>
              <a:t>通过公共端口创建服务</a:t>
            </a:r>
            <a:endParaRPr lang="zh-CN" altLang="en-US" sz="1600" b="1" dirty="0"/>
          </a:p>
          <a:p>
            <a:endParaRPr lang="en-US" altLang="zh-CN" dirty="0" smtClean="0"/>
          </a:p>
          <a:p>
            <a:r>
              <a:rPr lang="en-US" altLang="zh-CN" sz="1400" dirty="0"/>
              <a:t># cat  svc/go-demo-2-rs.yml</a:t>
            </a:r>
          </a:p>
          <a:p>
            <a:r>
              <a:rPr lang="en-US" altLang="zh-CN" sz="1400" dirty="0"/>
              <a:t># </a:t>
            </a:r>
            <a:r>
              <a:rPr lang="en-US" altLang="zh-CN" sz="1400" dirty="0" err="1"/>
              <a:t>kubectl</a:t>
            </a:r>
            <a:r>
              <a:rPr lang="en-US" altLang="zh-CN" sz="1400" dirty="0"/>
              <a:t> create -f svc/go-demo-2-rs.yml</a:t>
            </a:r>
          </a:p>
          <a:p>
            <a:r>
              <a:rPr lang="en-US" altLang="zh-CN" sz="1400" dirty="0"/>
              <a:t># </a:t>
            </a:r>
            <a:r>
              <a:rPr lang="en-US" altLang="zh-CN" sz="1400" dirty="0" err="1"/>
              <a:t>kubectl</a:t>
            </a:r>
            <a:r>
              <a:rPr lang="en-US" altLang="zh-CN" sz="1400" dirty="0"/>
              <a:t> get -f svc/go-demo-2-rs.yml</a:t>
            </a:r>
            <a:endParaRPr lang="en-US" altLang="zh-CN" sz="1400" dirty="0" smtClean="0"/>
          </a:p>
          <a:p>
            <a:r>
              <a:rPr lang="en-US" altLang="zh-CN" sz="1400" dirty="0"/>
              <a:t># </a:t>
            </a:r>
            <a:r>
              <a:rPr lang="en-US" altLang="zh-CN" sz="1400" dirty="0" err="1"/>
              <a:t>kubectl</a:t>
            </a:r>
            <a:r>
              <a:rPr lang="en-US" altLang="zh-CN" sz="1400" dirty="0"/>
              <a:t> expose </a:t>
            </a:r>
            <a:r>
              <a:rPr lang="en-US" altLang="zh-CN" sz="1400" dirty="0" err="1"/>
              <a:t>rs</a:t>
            </a:r>
            <a:r>
              <a:rPr lang="en-US" altLang="zh-CN" sz="1400" dirty="0"/>
              <a:t> go-demo-2 \    --name=go-demo-2-svc \    --target-port=28017 \    --type=</a:t>
            </a:r>
            <a:r>
              <a:rPr lang="en-US" altLang="zh-CN" sz="1400" dirty="0" err="1"/>
              <a:t>NodePort</a:t>
            </a:r>
            <a:endParaRPr lang="en-US" altLang="zh-CN" sz="1400"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2012949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56032" y="620881"/>
            <a:ext cx="9272016" cy="1600438"/>
          </a:xfrm>
          <a:prstGeom prst="rect">
            <a:avLst/>
          </a:prstGeom>
        </p:spPr>
        <p:txBody>
          <a:bodyPr wrap="square">
            <a:spAutoFit/>
          </a:bodyPr>
          <a:lstStyle/>
          <a:p>
            <a:r>
              <a:rPr lang="en-US" altLang="zh-CN" sz="1400" dirty="0"/>
              <a:t># </a:t>
            </a:r>
            <a:r>
              <a:rPr lang="en-US" altLang="zh-CN" sz="1400" dirty="0" err="1"/>
              <a:t>kubectl</a:t>
            </a:r>
            <a:r>
              <a:rPr lang="en-US" altLang="zh-CN" sz="1400" dirty="0"/>
              <a:t> get svc –n ingress-</a:t>
            </a:r>
            <a:r>
              <a:rPr lang="en-US" altLang="zh-CN" sz="1400" dirty="0" err="1"/>
              <a:t>nginx</a:t>
            </a:r>
            <a:endParaRPr lang="en-US" altLang="zh-CN" sz="1400" dirty="0"/>
          </a:p>
          <a:p>
            <a:endParaRPr lang="en-US" altLang="zh-CN" sz="1400" dirty="0"/>
          </a:p>
          <a:p>
            <a:endParaRPr lang="en-US" altLang="zh-CN" sz="1400" dirty="0"/>
          </a:p>
          <a:p>
            <a:r>
              <a:rPr lang="zh-CN" altLang="en-US" sz="1400" dirty="0"/>
              <a:t>参考地址：</a:t>
            </a:r>
            <a:endParaRPr lang="en-US" altLang="zh-CN" sz="1400" dirty="0"/>
          </a:p>
          <a:p>
            <a:r>
              <a:rPr lang="en-US" altLang="zh-CN" sz="1400" dirty="0"/>
              <a:t>        </a:t>
            </a:r>
            <a:r>
              <a:rPr lang="zh-CN" altLang="en-US" sz="1400" dirty="0"/>
              <a:t>文档：</a:t>
            </a:r>
            <a:r>
              <a:rPr lang="en-US" altLang="zh-CN" sz="1400" dirty="0">
                <a:hlinkClick r:id="rId2"/>
              </a:rPr>
              <a:t>https://kubernetes.io/docs/concepts/services-networking/ingress/</a:t>
            </a:r>
            <a:endParaRPr lang="en-US" altLang="zh-CN" sz="1400" dirty="0"/>
          </a:p>
          <a:p>
            <a:r>
              <a:rPr lang="en-US" altLang="zh-CN" sz="1400" dirty="0"/>
              <a:t>        </a:t>
            </a:r>
            <a:r>
              <a:rPr lang="zh-CN" altLang="en-US" sz="1400" dirty="0"/>
              <a:t>源码：</a:t>
            </a:r>
            <a:r>
              <a:rPr lang="en-US" altLang="zh-CN" sz="1400" dirty="0">
                <a:hlinkClick r:id="rId3"/>
              </a:rPr>
              <a:t>https://github.com/kubernetes/ingress-nginx/</a:t>
            </a:r>
            <a:endParaRPr lang="en-US" altLang="zh-CN" sz="1400" dirty="0"/>
          </a:p>
          <a:p>
            <a:r>
              <a:rPr lang="en-US" altLang="zh-CN" sz="1400" dirty="0"/>
              <a:t>        </a:t>
            </a:r>
            <a:r>
              <a:rPr lang="zh-CN" altLang="en-US" sz="1400" dirty="0"/>
              <a:t>部署：</a:t>
            </a:r>
            <a:r>
              <a:rPr lang="en-US" altLang="zh-CN" sz="1400" dirty="0">
                <a:hlinkClick r:id="rId4"/>
              </a:rPr>
              <a:t>https://github.com/kubernetes/ingress-nginx/blob/master/docs/deploy/index.md</a:t>
            </a:r>
            <a:endParaRPr lang="en-US" altLang="zh-CN" sz="1400" dirty="0"/>
          </a:p>
        </p:txBody>
      </p:sp>
    </p:spTree>
    <p:extLst>
      <p:ext uri="{BB962C8B-B14F-4D97-AF65-F5344CB8AC3E}">
        <p14:creationId xmlns:p14="http://schemas.microsoft.com/office/powerpoint/2010/main" val="25654790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309372" y="589895"/>
            <a:ext cx="8962644" cy="5355312"/>
          </a:xfrm>
          <a:prstGeom prst="rect">
            <a:avLst/>
          </a:prstGeom>
        </p:spPr>
        <p:txBody>
          <a:bodyPr wrap="square">
            <a:spAutoFit/>
          </a:bodyPr>
          <a:lstStyle/>
          <a:p>
            <a:r>
              <a:rPr lang="en-US" altLang="zh-CN" sz="1600" b="1" dirty="0" smtClean="0"/>
              <a:t>8.4 </a:t>
            </a:r>
            <a:r>
              <a:rPr lang="zh-CN" altLang="en-US" sz="1600" b="1" dirty="0" smtClean="0"/>
              <a:t>基于路径创建 </a:t>
            </a:r>
            <a:r>
              <a:rPr lang="en-US" altLang="zh-CN" sz="1600" b="1" dirty="0" smtClean="0"/>
              <a:t>Ingress </a:t>
            </a:r>
            <a:r>
              <a:rPr lang="zh-CN" altLang="en-US" sz="1600" b="1" dirty="0" smtClean="0"/>
              <a:t>资源</a:t>
            </a:r>
            <a:endParaRPr lang="zh-CN" altLang="en-US" sz="1600" b="1" dirty="0"/>
          </a:p>
          <a:p>
            <a:endParaRPr lang="en-US" altLang="zh-CN" dirty="0" smtClean="0"/>
          </a:p>
          <a:p>
            <a:r>
              <a:rPr lang="en-US" altLang="zh-CN" sz="1400" dirty="0" smtClean="0"/>
              <a:t># cat ingress/go-demo-2-ingress.yml</a:t>
            </a:r>
          </a:p>
          <a:p>
            <a:r>
              <a:rPr lang="en-US" altLang="zh-CN" sz="1400" dirty="0" smtClean="0"/>
              <a:t># </a:t>
            </a:r>
            <a:r>
              <a:rPr lang="en-US" altLang="zh-CN" sz="1400" dirty="0" err="1" smtClean="0"/>
              <a:t>kubectl</a:t>
            </a:r>
            <a:r>
              <a:rPr lang="en-US" altLang="zh-CN" sz="1400" dirty="0" smtClean="0"/>
              <a:t> create –f ingress/go-demo-2-ingress.yml</a:t>
            </a:r>
          </a:p>
          <a:p>
            <a:r>
              <a:rPr lang="en-US" altLang="zh-CN" sz="1400" dirty="0" smtClean="0"/>
              <a:t># </a:t>
            </a:r>
            <a:r>
              <a:rPr lang="en-US" altLang="zh-CN" sz="1400" dirty="0" err="1" smtClean="0"/>
              <a:t>kubectl</a:t>
            </a:r>
            <a:r>
              <a:rPr lang="en-US" altLang="zh-CN" sz="1400" dirty="0" smtClean="0"/>
              <a:t> get –f ingress/go-demo-2-ingress.yml</a:t>
            </a:r>
          </a:p>
          <a:p>
            <a:endParaRPr lang="en-US" altLang="zh-CN" sz="1400" dirty="0"/>
          </a:p>
          <a:p>
            <a:r>
              <a:rPr lang="en-US" altLang="zh-CN" sz="1400" dirty="0" smtClean="0"/>
              <a:t>Curl -</a:t>
            </a:r>
            <a:r>
              <a:rPr lang="en-US" altLang="zh-CN" sz="1400" dirty="0" err="1" smtClean="0"/>
              <a:t>i</a:t>
            </a:r>
            <a:r>
              <a:rPr lang="en-US" altLang="zh-CN" sz="1400" dirty="0" smtClean="0"/>
              <a:t> “http://ip:port/demo/hello”</a:t>
            </a:r>
            <a:endParaRPr lang="en-US" altLang="zh-CN" sz="1400" dirty="0"/>
          </a:p>
          <a:p>
            <a:endParaRPr lang="en-US" altLang="zh-CN" sz="1400" dirty="0" smtClean="0"/>
          </a:p>
          <a:p>
            <a:r>
              <a:rPr lang="zh-CN" altLang="en-US" sz="1400" dirty="0" smtClean="0"/>
              <a:t>由于我们已经使用了</a:t>
            </a:r>
            <a:r>
              <a:rPr lang="en-US" altLang="zh-CN" sz="1400" dirty="0" smtClean="0"/>
              <a:t>Ingress</a:t>
            </a:r>
            <a:r>
              <a:rPr lang="zh-CN" altLang="en-US" sz="1400" dirty="0" smtClean="0"/>
              <a:t>对我提供服务，所以我们现在不需要</a:t>
            </a:r>
            <a:r>
              <a:rPr lang="en-US" altLang="zh-CN" sz="1400" dirty="0" smtClean="0"/>
              <a:t>go-demo-2-api</a:t>
            </a:r>
            <a:r>
              <a:rPr lang="zh-CN" altLang="en-US" sz="1400" dirty="0" smtClean="0"/>
              <a:t>对外提供端口了。</a:t>
            </a:r>
            <a:endParaRPr lang="zh-CN" altLang="en-US" sz="1400" dirty="0"/>
          </a:p>
          <a:p>
            <a:endParaRPr lang="zh-CN" altLang="en-US" sz="1400" dirty="0"/>
          </a:p>
          <a:p>
            <a:r>
              <a:rPr lang="zh-CN" altLang="en-US" sz="1400" dirty="0" smtClean="0"/>
              <a:t>我们</a:t>
            </a:r>
            <a:r>
              <a:rPr lang="zh-CN" altLang="en-US" sz="1400" dirty="0"/>
              <a:t>将删除我们创建并重新开始的</a:t>
            </a:r>
            <a:r>
              <a:rPr lang="en-US" altLang="zh-CN" sz="1400" dirty="0"/>
              <a:t>go-demo-2</a:t>
            </a:r>
            <a:r>
              <a:rPr lang="zh-CN" altLang="en-US" sz="1400" dirty="0"/>
              <a:t>对象</a:t>
            </a:r>
            <a:r>
              <a:rPr lang="zh-CN" altLang="en-US" sz="1400" dirty="0" smtClean="0"/>
              <a:t>。然后更改端口类型，并集中到一个配置文件中。</a:t>
            </a:r>
            <a:endParaRPr lang="en-US" altLang="zh-CN" sz="1400" dirty="0" smtClean="0"/>
          </a:p>
          <a:p>
            <a:endParaRPr lang="en-US" altLang="zh-CN" sz="1400" dirty="0"/>
          </a:p>
          <a:p>
            <a:r>
              <a:rPr lang="en-US" altLang="zh-CN" sz="1400" dirty="0" smtClean="0"/>
              <a:t># </a:t>
            </a:r>
            <a:r>
              <a:rPr lang="en-US" altLang="zh-CN" sz="1400" dirty="0" err="1" smtClean="0"/>
              <a:t>kubectl</a:t>
            </a:r>
            <a:r>
              <a:rPr lang="en-US" altLang="zh-CN" sz="1400" dirty="0" smtClean="0"/>
              <a:t> delete -f ingress/go-demo-2-ingress.yml</a:t>
            </a:r>
          </a:p>
          <a:p>
            <a:r>
              <a:rPr lang="en-US" altLang="zh-CN" sz="1400" dirty="0" smtClean="0"/>
              <a:t># </a:t>
            </a:r>
            <a:r>
              <a:rPr lang="en-US" altLang="zh-CN" sz="1400" dirty="0" err="1" smtClean="0"/>
              <a:t>kubectl</a:t>
            </a:r>
            <a:r>
              <a:rPr lang="en-US" altLang="zh-CN" sz="1400" dirty="0" smtClean="0"/>
              <a:t> delete -f ingress/go-demo-2-deploy.yml</a:t>
            </a:r>
          </a:p>
          <a:p>
            <a:endParaRPr lang="en-US" altLang="zh-CN" sz="1400" dirty="0"/>
          </a:p>
          <a:p>
            <a:r>
              <a:rPr lang="en-US" altLang="zh-CN" sz="1400" dirty="0" smtClean="0"/>
              <a:t># cat ingress/go-demo-2.yml</a:t>
            </a:r>
          </a:p>
          <a:p>
            <a:r>
              <a:rPr lang="en-US" altLang="zh-CN" sz="1400" dirty="0" smtClean="0"/>
              <a:t># </a:t>
            </a:r>
            <a:r>
              <a:rPr lang="en-US" altLang="zh-CN" sz="1400" dirty="0" err="1" smtClean="0"/>
              <a:t>kubectl</a:t>
            </a:r>
            <a:r>
              <a:rPr lang="en-US" altLang="zh-CN" sz="1400" dirty="0" smtClean="0"/>
              <a:t> create -f ingress/go-demo-2.yml  --record  --save-</a:t>
            </a:r>
            <a:r>
              <a:rPr lang="en-US" altLang="zh-CN" sz="1400" dirty="0" err="1" smtClean="0"/>
              <a:t>config</a:t>
            </a:r>
            <a:endParaRPr lang="en-US" altLang="zh-CN" sz="1400" dirty="0"/>
          </a:p>
          <a:p>
            <a:endParaRPr lang="zh-CN" altLang="en-US" sz="1400" dirty="0"/>
          </a:p>
          <a:p>
            <a:r>
              <a:rPr lang="en-US" altLang="zh-CN" sz="1400" dirty="0"/>
              <a:t>Curl -</a:t>
            </a:r>
            <a:r>
              <a:rPr lang="en-US" altLang="zh-CN" sz="1400" dirty="0" err="1"/>
              <a:t>i</a:t>
            </a:r>
            <a:r>
              <a:rPr lang="en-US" altLang="zh-CN" sz="1400" dirty="0"/>
              <a:t> “http://ip:port/demo/hello”</a:t>
            </a:r>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p:txBody>
      </p:sp>
    </p:spTree>
    <p:extLst>
      <p:ext uri="{BB962C8B-B14F-4D97-AF65-F5344CB8AC3E}">
        <p14:creationId xmlns:p14="http://schemas.microsoft.com/office/powerpoint/2010/main" val="2764880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573536" y="1005839"/>
            <a:ext cx="7948672" cy="4667009"/>
          </a:xfrm>
          <a:prstGeom prst="rect">
            <a:avLst/>
          </a:prstGeom>
        </p:spPr>
      </p:pic>
    </p:spTree>
    <p:extLst>
      <p:ext uri="{BB962C8B-B14F-4D97-AF65-F5344CB8AC3E}">
        <p14:creationId xmlns:p14="http://schemas.microsoft.com/office/powerpoint/2010/main" val="2216724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50134" y="729734"/>
            <a:ext cx="9012737" cy="2862322"/>
          </a:xfrm>
          <a:prstGeom prst="rect">
            <a:avLst/>
          </a:prstGeom>
        </p:spPr>
        <p:txBody>
          <a:bodyPr wrap="square">
            <a:spAutoFit/>
          </a:bodyPr>
          <a:lstStyle/>
          <a:p>
            <a:r>
              <a:rPr lang="en-US" altLang="zh-CN" dirty="0"/>
              <a:t># cat </a:t>
            </a:r>
            <a:r>
              <a:rPr lang="en-US" altLang="zh-CN" dirty="0" smtClean="0"/>
              <a:t>ingress/</a:t>
            </a:r>
            <a:r>
              <a:rPr lang="en-US" altLang="zh-CN" dirty="0" err="1" smtClean="0"/>
              <a:t>devops-nginx.yml</a:t>
            </a:r>
            <a:endParaRPr lang="en-US" altLang="zh-CN" dirty="0" smtClean="0"/>
          </a:p>
          <a:p>
            <a:r>
              <a:rPr lang="en-US" altLang="zh-CN" dirty="0"/>
              <a:t># </a:t>
            </a:r>
            <a:r>
              <a:rPr lang="en-US" altLang="zh-CN" dirty="0" err="1"/>
              <a:t>kubectl</a:t>
            </a:r>
            <a:r>
              <a:rPr lang="en-US" altLang="zh-CN" dirty="0"/>
              <a:t> delete \    -f </a:t>
            </a:r>
            <a:r>
              <a:rPr lang="en-US" altLang="zh-CN" dirty="0" smtClean="0"/>
              <a:t>ingress/</a:t>
            </a:r>
            <a:r>
              <a:rPr lang="en-US" altLang="zh-CN" dirty="0" err="1" smtClean="0"/>
              <a:t>devops-nginx-dep.yml</a:t>
            </a:r>
            <a:endParaRPr lang="en-US" altLang="zh-CN" dirty="0"/>
          </a:p>
          <a:p>
            <a:r>
              <a:rPr lang="en-US" altLang="zh-CN" dirty="0"/>
              <a:t># </a:t>
            </a:r>
            <a:r>
              <a:rPr lang="en-US" altLang="zh-CN" dirty="0" err="1"/>
              <a:t>kubectl</a:t>
            </a:r>
            <a:r>
              <a:rPr lang="en-US" altLang="zh-CN" dirty="0"/>
              <a:t> create \    -f </a:t>
            </a:r>
            <a:r>
              <a:rPr lang="en-US" altLang="zh-CN" dirty="0" smtClean="0"/>
              <a:t>ingress/</a:t>
            </a:r>
            <a:r>
              <a:rPr lang="en-US" altLang="zh-CN" dirty="0" err="1" smtClean="0"/>
              <a:t>devops-nginx.yml</a:t>
            </a:r>
            <a:r>
              <a:rPr lang="en-US" altLang="zh-CN" dirty="0" smtClean="0"/>
              <a:t> </a:t>
            </a:r>
            <a:r>
              <a:rPr lang="en-US" altLang="zh-CN" dirty="0"/>
              <a:t>\    --record --save-</a:t>
            </a:r>
            <a:r>
              <a:rPr lang="en-US" altLang="zh-CN" dirty="0" err="1"/>
              <a:t>config</a:t>
            </a:r>
            <a:endParaRPr lang="en-US" altLang="zh-CN" dirty="0"/>
          </a:p>
          <a:p>
            <a:r>
              <a:rPr lang="en-US" altLang="zh-CN" dirty="0"/>
              <a:t># </a:t>
            </a:r>
            <a:r>
              <a:rPr lang="en-US" altLang="zh-CN" dirty="0" err="1"/>
              <a:t>kubectl</a:t>
            </a:r>
            <a:r>
              <a:rPr lang="en-US" altLang="zh-CN" dirty="0"/>
              <a:t> get </a:t>
            </a:r>
            <a:r>
              <a:rPr lang="en-US" altLang="zh-CN" dirty="0" err="1"/>
              <a:t>ing</a:t>
            </a:r>
            <a:endParaRPr lang="en-US" altLang="zh-CN" dirty="0" smtClean="0"/>
          </a:p>
          <a:p>
            <a:endParaRPr lang="en-US" altLang="zh-CN" dirty="0"/>
          </a:p>
          <a:p>
            <a:r>
              <a:rPr lang="en-US" altLang="zh-CN" dirty="0" smtClean="0"/>
              <a:t>curl </a:t>
            </a:r>
            <a:r>
              <a:rPr lang="en-US" altLang="zh-CN" dirty="0" smtClean="0">
                <a:hlinkClick r:id="rId2"/>
              </a:rPr>
              <a:t>http://ip:port/demo/hello</a:t>
            </a:r>
            <a:endParaRPr lang="en-US" altLang="zh-CN" dirty="0" smtClean="0"/>
          </a:p>
          <a:p>
            <a:r>
              <a:rPr lang="en-US" altLang="zh-CN" dirty="0" smtClean="0"/>
              <a:t>curl http://ip:port</a:t>
            </a: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248303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笑脸 1"/>
          <p:cNvSpPr/>
          <p:nvPr/>
        </p:nvSpPr>
        <p:spPr>
          <a:xfrm>
            <a:off x="78365" y="3137522"/>
            <a:ext cx="394346" cy="503723"/>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08668" y="768096"/>
            <a:ext cx="8719794" cy="4811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188071" y="1996060"/>
            <a:ext cx="1404829" cy="4480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2">
                    <a:lumMod val="50000"/>
                  </a:schemeClr>
                </a:solidFill>
              </a:rPr>
              <a:t>go-demo-2-api</a:t>
            </a:r>
          </a:p>
          <a:p>
            <a:pPr algn="ctr"/>
            <a:r>
              <a:rPr lang="en-US" altLang="zh-CN" sz="1400" dirty="0" smtClean="0">
                <a:solidFill>
                  <a:schemeClr val="tx2">
                    <a:lumMod val="50000"/>
                  </a:schemeClr>
                </a:solidFill>
              </a:rPr>
              <a:t>&lt; Service &gt;</a:t>
            </a:r>
            <a:endParaRPr lang="zh-CN" altLang="en-US" sz="1400" dirty="0">
              <a:solidFill>
                <a:schemeClr val="tx2">
                  <a:lumMod val="50000"/>
                </a:schemeClr>
              </a:solidFill>
            </a:endParaRPr>
          </a:p>
        </p:txBody>
      </p:sp>
      <p:sp>
        <p:nvSpPr>
          <p:cNvPr id="7" name="矩形 6"/>
          <p:cNvSpPr/>
          <p:nvPr/>
        </p:nvSpPr>
        <p:spPr>
          <a:xfrm>
            <a:off x="4282047" y="1442562"/>
            <a:ext cx="1404829" cy="44805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2">
                    <a:lumMod val="50000"/>
                  </a:schemeClr>
                </a:solidFill>
              </a:rPr>
              <a:t>go-demo-2-api</a:t>
            </a: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0" name="矩形 9"/>
          <p:cNvSpPr/>
          <p:nvPr/>
        </p:nvSpPr>
        <p:spPr>
          <a:xfrm>
            <a:off x="4282047" y="1996060"/>
            <a:ext cx="1404829" cy="44805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2">
                    <a:lumMod val="50000"/>
                  </a:schemeClr>
                </a:solidFill>
              </a:rPr>
              <a:t>go-demo-2-api</a:t>
            </a: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1" name="矩形 10"/>
          <p:cNvSpPr/>
          <p:nvPr/>
        </p:nvSpPr>
        <p:spPr>
          <a:xfrm>
            <a:off x="4301097" y="2548510"/>
            <a:ext cx="1404829" cy="44805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2">
                    <a:lumMod val="50000"/>
                  </a:schemeClr>
                </a:solidFill>
              </a:rPr>
              <a:t>go-demo-2-api</a:t>
            </a: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2" name="矩形 11"/>
          <p:cNvSpPr/>
          <p:nvPr/>
        </p:nvSpPr>
        <p:spPr>
          <a:xfrm>
            <a:off x="4316337" y="4848226"/>
            <a:ext cx="1404829" cy="448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2">
                    <a:lumMod val="50000"/>
                  </a:schemeClr>
                </a:solidFill>
              </a:rPr>
              <a:t>Devops-nginx</a:t>
            </a:r>
            <a:endParaRPr lang="en-US" altLang="zh-CN" sz="1400" dirty="0" smtClean="0">
              <a:solidFill>
                <a:schemeClr val="tx2">
                  <a:lumMod val="50000"/>
                </a:schemeClr>
              </a:solidFill>
            </a:endParaRP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3" name="矩形 12"/>
          <p:cNvSpPr/>
          <p:nvPr/>
        </p:nvSpPr>
        <p:spPr>
          <a:xfrm>
            <a:off x="4316337" y="3741230"/>
            <a:ext cx="1404829" cy="448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2">
                    <a:lumMod val="50000"/>
                  </a:schemeClr>
                </a:solidFill>
              </a:rPr>
              <a:t>devops-nginx</a:t>
            </a:r>
            <a:endParaRPr lang="en-US" altLang="zh-CN" sz="1400" dirty="0" smtClean="0">
              <a:solidFill>
                <a:schemeClr val="tx2">
                  <a:lumMod val="50000"/>
                </a:schemeClr>
              </a:solidFill>
            </a:endParaRP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4" name="矩形 13"/>
          <p:cNvSpPr/>
          <p:nvPr/>
        </p:nvSpPr>
        <p:spPr>
          <a:xfrm>
            <a:off x="4316337" y="4294728"/>
            <a:ext cx="1404829" cy="448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2">
                    <a:lumMod val="50000"/>
                  </a:schemeClr>
                </a:solidFill>
              </a:rPr>
              <a:t>d</a:t>
            </a:r>
            <a:r>
              <a:rPr lang="en-US" altLang="zh-CN" sz="1400" dirty="0" err="1" smtClean="0">
                <a:solidFill>
                  <a:schemeClr val="tx2">
                    <a:lumMod val="50000"/>
                  </a:schemeClr>
                </a:solidFill>
              </a:rPr>
              <a:t>evops-nginx</a:t>
            </a:r>
            <a:endParaRPr lang="en-US" altLang="zh-CN" sz="1400" dirty="0" smtClean="0">
              <a:solidFill>
                <a:schemeClr val="tx2">
                  <a:lumMod val="50000"/>
                </a:schemeClr>
              </a:solidFill>
            </a:endParaRPr>
          </a:p>
          <a:p>
            <a:pPr algn="ctr"/>
            <a:r>
              <a:rPr lang="en-US" altLang="zh-CN" sz="1400" dirty="0" smtClean="0">
                <a:solidFill>
                  <a:schemeClr val="tx2">
                    <a:lumMod val="50000"/>
                  </a:schemeClr>
                </a:solidFill>
              </a:rPr>
              <a:t>&lt; Pod &gt;</a:t>
            </a:r>
            <a:endParaRPr lang="zh-CN" altLang="en-US" sz="1400" dirty="0">
              <a:solidFill>
                <a:schemeClr val="tx2">
                  <a:lumMod val="50000"/>
                </a:schemeClr>
              </a:solidFill>
            </a:endParaRPr>
          </a:p>
        </p:txBody>
      </p:sp>
      <p:sp>
        <p:nvSpPr>
          <p:cNvPr id="15" name="矩形 14"/>
          <p:cNvSpPr/>
          <p:nvPr/>
        </p:nvSpPr>
        <p:spPr>
          <a:xfrm>
            <a:off x="2188071" y="4294728"/>
            <a:ext cx="1404829" cy="4480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2">
                    <a:lumMod val="50000"/>
                  </a:schemeClr>
                </a:solidFill>
              </a:rPr>
              <a:t>devops-nginx</a:t>
            </a:r>
            <a:endParaRPr lang="en-US" altLang="zh-CN" sz="1400" dirty="0" smtClean="0">
              <a:solidFill>
                <a:schemeClr val="tx2">
                  <a:lumMod val="50000"/>
                </a:schemeClr>
              </a:solidFill>
            </a:endParaRPr>
          </a:p>
          <a:p>
            <a:pPr algn="ctr"/>
            <a:r>
              <a:rPr lang="en-US" altLang="zh-CN" sz="1400" dirty="0" smtClean="0">
                <a:solidFill>
                  <a:schemeClr val="tx2">
                    <a:lumMod val="50000"/>
                  </a:schemeClr>
                </a:solidFill>
              </a:rPr>
              <a:t>&lt; Service &gt;</a:t>
            </a:r>
            <a:endParaRPr lang="zh-CN" altLang="en-US" sz="1400" dirty="0">
              <a:solidFill>
                <a:schemeClr val="tx2">
                  <a:lumMod val="50000"/>
                </a:schemeClr>
              </a:solidFill>
            </a:endParaRPr>
          </a:p>
        </p:txBody>
      </p:sp>
      <p:sp>
        <p:nvSpPr>
          <p:cNvPr id="16" name="矩形 15"/>
          <p:cNvSpPr/>
          <p:nvPr/>
        </p:nvSpPr>
        <p:spPr>
          <a:xfrm>
            <a:off x="6185523" y="1996060"/>
            <a:ext cx="1404829" cy="44805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2">
                    <a:lumMod val="50000"/>
                  </a:schemeClr>
                </a:solidFill>
              </a:rPr>
              <a:t>go-demo-2-db</a:t>
            </a:r>
          </a:p>
          <a:p>
            <a:pPr algn="ctr"/>
            <a:r>
              <a:rPr lang="en-US" altLang="zh-CN" sz="1400" dirty="0" smtClean="0">
                <a:solidFill>
                  <a:schemeClr val="tx2">
                    <a:lumMod val="50000"/>
                  </a:schemeClr>
                </a:solidFill>
              </a:rPr>
              <a:t>&lt; Service &gt;</a:t>
            </a:r>
            <a:endParaRPr lang="zh-CN" altLang="en-US" sz="1400" dirty="0">
              <a:solidFill>
                <a:schemeClr val="tx2">
                  <a:lumMod val="50000"/>
                </a:schemeClr>
              </a:solidFill>
            </a:endParaRPr>
          </a:p>
        </p:txBody>
      </p:sp>
      <p:sp>
        <p:nvSpPr>
          <p:cNvPr id="6" name="椭圆 5"/>
          <p:cNvSpPr/>
          <p:nvPr/>
        </p:nvSpPr>
        <p:spPr>
          <a:xfrm>
            <a:off x="7939647" y="1844994"/>
            <a:ext cx="1788815" cy="70351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go-demo-2-db</a:t>
            </a:r>
          </a:p>
          <a:p>
            <a:pPr algn="ctr"/>
            <a:r>
              <a:rPr lang="en-US" altLang="zh-CN" sz="1400" dirty="0" smtClean="0"/>
              <a:t>&lt; Pod </a:t>
            </a:r>
            <a:r>
              <a:rPr lang="en-US" altLang="zh-CN" dirty="0" smtClean="0"/>
              <a:t>&gt;</a:t>
            </a:r>
            <a:endParaRPr lang="zh-CN" altLang="en-US" dirty="0"/>
          </a:p>
        </p:txBody>
      </p:sp>
      <p:cxnSp>
        <p:nvCxnSpPr>
          <p:cNvPr id="22" name="直接箭头连接符 21"/>
          <p:cNvCxnSpPr>
            <a:stCxn id="4" idx="3"/>
            <a:endCxn id="7" idx="1"/>
          </p:cNvCxnSpPr>
          <p:nvPr/>
        </p:nvCxnSpPr>
        <p:spPr>
          <a:xfrm flipV="1">
            <a:off x="3592900" y="1666590"/>
            <a:ext cx="689147" cy="55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3"/>
            <a:endCxn id="10" idx="1"/>
          </p:cNvCxnSpPr>
          <p:nvPr/>
        </p:nvCxnSpPr>
        <p:spPr>
          <a:xfrm>
            <a:off x="3592900" y="2220088"/>
            <a:ext cx="68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 idx="3"/>
            <a:endCxn id="11" idx="1"/>
          </p:cNvCxnSpPr>
          <p:nvPr/>
        </p:nvCxnSpPr>
        <p:spPr>
          <a:xfrm>
            <a:off x="3592900" y="2220088"/>
            <a:ext cx="708197" cy="5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7" idx="3"/>
            <a:endCxn id="16" idx="1"/>
          </p:cNvCxnSpPr>
          <p:nvPr/>
        </p:nvCxnSpPr>
        <p:spPr>
          <a:xfrm>
            <a:off x="5686876" y="1666590"/>
            <a:ext cx="498647" cy="55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0" idx="3"/>
          </p:cNvCxnSpPr>
          <p:nvPr/>
        </p:nvCxnSpPr>
        <p:spPr>
          <a:xfrm>
            <a:off x="5686876" y="2220088"/>
            <a:ext cx="459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1" idx="3"/>
            <a:endCxn id="16" idx="1"/>
          </p:cNvCxnSpPr>
          <p:nvPr/>
        </p:nvCxnSpPr>
        <p:spPr>
          <a:xfrm flipV="1">
            <a:off x="5705926" y="2220088"/>
            <a:ext cx="479597" cy="5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6" idx="3"/>
          </p:cNvCxnSpPr>
          <p:nvPr/>
        </p:nvCxnSpPr>
        <p:spPr>
          <a:xfrm flipV="1">
            <a:off x="7590352" y="2196752"/>
            <a:ext cx="349295" cy="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5" idx="3"/>
            <a:endCxn id="13" idx="1"/>
          </p:cNvCxnSpPr>
          <p:nvPr/>
        </p:nvCxnSpPr>
        <p:spPr>
          <a:xfrm flipV="1">
            <a:off x="3592900" y="3965258"/>
            <a:ext cx="723437" cy="55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5" idx="3"/>
            <a:endCxn id="14" idx="1"/>
          </p:cNvCxnSpPr>
          <p:nvPr/>
        </p:nvCxnSpPr>
        <p:spPr>
          <a:xfrm>
            <a:off x="3592900" y="4518756"/>
            <a:ext cx="723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5" idx="3"/>
            <a:endCxn id="12" idx="1"/>
          </p:cNvCxnSpPr>
          <p:nvPr/>
        </p:nvCxnSpPr>
        <p:spPr>
          <a:xfrm>
            <a:off x="3592900" y="4518756"/>
            <a:ext cx="723437" cy="55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05931" y="2652197"/>
            <a:ext cx="884941" cy="14743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75000"/>
                    <a:lumOff val="25000"/>
                  </a:schemeClr>
                </a:solidFill>
              </a:rPr>
              <a:t>Ingress Proxy (</a:t>
            </a:r>
            <a:r>
              <a:rPr lang="en-US" altLang="zh-CN" dirty="0" err="1" smtClean="0">
                <a:solidFill>
                  <a:schemeClr val="tx1">
                    <a:lumMod val="75000"/>
                    <a:lumOff val="25000"/>
                  </a:schemeClr>
                </a:solidFill>
              </a:rPr>
              <a:t>nginx</a:t>
            </a:r>
            <a:r>
              <a:rPr lang="en-US" altLang="zh-CN" dirty="0" smtClean="0">
                <a:solidFill>
                  <a:schemeClr val="tx1">
                    <a:lumMod val="75000"/>
                    <a:lumOff val="25000"/>
                  </a:schemeClr>
                </a:solidFill>
              </a:rPr>
              <a:t>)</a:t>
            </a:r>
            <a:endParaRPr lang="zh-CN" altLang="en-US" dirty="0">
              <a:solidFill>
                <a:schemeClr val="tx1">
                  <a:lumMod val="75000"/>
                  <a:lumOff val="25000"/>
                </a:schemeClr>
              </a:solidFill>
            </a:endParaRPr>
          </a:p>
        </p:txBody>
      </p:sp>
      <p:cxnSp>
        <p:nvCxnSpPr>
          <p:cNvPr id="21" name="直接箭头连接符 20"/>
          <p:cNvCxnSpPr>
            <a:stCxn id="17" idx="3"/>
            <a:endCxn id="4" idx="1"/>
          </p:cNvCxnSpPr>
          <p:nvPr/>
        </p:nvCxnSpPr>
        <p:spPr>
          <a:xfrm flipV="1">
            <a:off x="1790872" y="2220088"/>
            <a:ext cx="397199" cy="116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3"/>
            <a:endCxn id="15" idx="1"/>
          </p:cNvCxnSpPr>
          <p:nvPr/>
        </p:nvCxnSpPr>
        <p:spPr>
          <a:xfrm>
            <a:off x="1790872" y="3389384"/>
            <a:ext cx="397199" cy="1129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 idx="6"/>
            <a:endCxn id="17" idx="1"/>
          </p:cNvCxnSpPr>
          <p:nvPr/>
        </p:nvCxnSpPr>
        <p:spPr>
          <a:xfrm>
            <a:off x="472711" y="3389384"/>
            <a:ext cx="433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726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08788" y="586996"/>
            <a:ext cx="9035796" cy="2954655"/>
          </a:xfrm>
          <a:prstGeom prst="rect">
            <a:avLst/>
          </a:prstGeom>
        </p:spPr>
        <p:txBody>
          <a:bodyPr wrap="square">
            <a:spAutoFit/>
          </a:bodyPr>
          <a:lstStyle/>
          <a:p>
            <a:r>
              <a:rPr lang="en-US" altLang="zh-CN" b="1" dirty="0" smtClean="0"/>
              <a:t>8.5 </a:t>
            </a:r>
            <a:r>
              <a:rPr lang="zh-CN" altLang="en-US" b="1" dirty="0" smtClean="0"/>
              <a:t>基于 </a:t>
            </a:r>
            <a:r>
              <a:rPr lang="en-US" altLang="zh-CN" b="1" dirty="0" smtClean="0"/>
              <a:t>domain </a:t>
            </a:r>
            <a:r>
              <a:rPr lang="zh-CN" altLang="en-US" b="1" dirty="0" smtClean="0"/>
              <a:t>创建 </a:t>
            </a:r>
            <a:r>
              <a:rPr lang="en-US" altLang="zh-CN" b="1" dirty="0" smtClean="0"/>
              <a:t>Ingress </a:t>
            </a:r>
            <a:r>
              <a:rPr lang="zh-CN" altLang="en-US" b="1" dirty="0" smtClean="0"/>
              <a:t>资源</a:t>
            </a:r>
            <a:endParaRPr lang="zh-CN" altLang="en-US" b="1" dirty="0"/>
          </a:p>
          <a:p>
            <a:endParaRPr lang="en-US" altLang="zh-CN" dirty="0"/>
          </a:p>
          <a:p>
            <a:r>
              <a:rPr lang="en-US" altLang="zh-CN" sz="1400" dirty="0"/>
              <a:t># cat </a:t>
            </a:r>
            <a:r>
              <a:rPr lang="en-US" altLang="zh-CN" sz="1400" dirty="0" smtClean="0"/>
              <a:t>ingress/</a:t>
            </a:r>
            <a:r>
              <a:rPr lang="en-US" altLang="zh-CN" sz="1400" dirty="0" err="1" smtClean="0"/>
              <a:t>devops-nginx-dom.yml</a:t>
            </a:r>
            <a:endParaRPr lang="en-US" altLang="zh-CN" sz="1400" dirty="0" smtClean="0"/>
          </a:p>
          <a:p>
            <a:r>
              <a:rPr lang="en-US" altLang="zh-CN" sz="1400" dirty="0"/>
              <a:t># </a:t>
            </a:r>
            <a:r>
              <a:rPr lang="en-US" altLang="zh-CN" sz="1400" dirty="0" err="1" smtClean="0"/>
              <a:t>kubectl</a:t>
            </a:r>
            <a:r>
              <a:rPr lang="en-US" altLang="zh-CN" sz="1400" dirty="0" smtClean="0"/>
              <a:t> </a:t>
            </a:r>
            <a:r>
              <a:rPr lang="en-US" altLang="zh-CN" sz="1400" dirty="0"/>
              <a:t>apply \  -f </a:t>
            </a:r>
            <a:r>
              <a:rPr lang="en-US" altLang="zh-CN" sz="1400" dirty="0" smtClean="0"/>
              <a:t>ingress/</a:t>
            </a:r>
            <a:r>
              <a:rPr lang="en-US" altLang="zh-CN" sz="1400" dirty="0" err="1" smtClean="0"/>
              <a:t>devops-nginx-dom.yml</a:t>
            </a:r>
            <a:r>
              <a:rPr lang="en-US" altLang="zh-CN" sz="1400" dirty="0" smtClean="0"/>
              <a:t> </a:t>
            </a:r>
            <a:r>
              <a:rPr lang="en-US" altLang="zh-CN" sz="1400" dirty="0"/>
              <a:t>\  --record</a:t>
            </a:r>
          </a:p>
          <a:p>
            <a:endParaRPr lang="en-US" altLang="zh-CN" sz="1400" dirty="0" smtClean="0"/>
          </a:p>
          <a:p>
            <a:r>
              <a:rPr lang="en-US" altLang="zh-CN" sz="1400" dirty="0" smtClean="0"/>
              <a:t>curl http://nginx.xiodi.cn:</a:t>
            </a:r>
            <a:r>
              <a:rPr lang="en-US" altLang="zh-CN" sz="1400" dirty="0" smtClean="0">
                <a:solidFill>
                  <a:srgbClr val="FF0000"/>
                </a:solidFill>
              </a:rPr>
              <a:t>PORT</a:t>
            </a:r>
          </a:p>
          <a:p>
            <a:endParaRPr lang="en-US" altLang="zh-CN" sz="1400" dirty="0"/>
          </a:p>
          <a:p>
            <a:r>
              <a:rPr lang="en-US" altLang="zh-CN" sz="1400" dirty="0" smtClean="0"/>
              <a:t>curl http://192.168.20.171:</a:t>
            </a:r>
            <a:r>
              <a:rPr lang="en-US" altLang="zh-CN" sz="1400" dirty="0" smtClean="0">
                <a:solidFill>
                  <a:srgbClr val="FF0000"/>
                </a:solidFill>
              </a:rPr>
              <a:t>PORT</a:t>
            </a:r>
            <a:r>
              <a:rPr lang="en-US" altLang="zh-CN" sz="1400" dirty="0" smtClean="0"/>
              <a:t>/demo/hello</a:t>
            </a:r>
            <a:endParaRPr lang="en-US" altLang="zh-CN" sz="1400" dirty="0"/>
          </a:p>
          <a:p>
            <a:endParaRPr lang="en-US" altLang="zh-CN" sz="1600" dirty="0" smtClean="0"/>
          </a:p>
          <a:p>
            <a:endParaRPr lang="en-US" altLang="zh-CN" sz="1600" dirty="0"/>
          </a:p>
          <a:p>
            <a:endParaRPr lang="en-US" altLang="zh-CN" sz="1600" dirty="0" smtClean="0"/>
          </a:p>
          <a:p>
            <a:endParaRPr lang="zh-CN" altLang="en-US" dirty="0"/>
          </a:p>
        </p:txBody>
      </p:sp>
    </p:spTree>
    <p:extLst>
      <p:ext uri="{BB962C8B-B14F-4D97-AF65-F5344CB8AC3E}">
        <p14:creationId xmlns:p14="http://schemas.microsoft.com/office/powerpoint/2010/main" val="1507735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81940" y="635615"/>
            <a:ext cx="9090660" cy="4154984"/>
          </a:xfrm>
          <a:prstGeom prst="rect">
            <a:avLst/>
          </a:prstGeom>
        </p:spPr>
        <p:txBody>
          <a:bodyPr wrap="square">
            <a:spAutoFit/>
          </a:bodyPr>
          <a:lstStyle/>
          <a:p>
            <a:r>
              <a:rPr lang="en-US" altLang="zh-CN" b="1" dirty="0" smtClean="0"/>
              <a:t>8.6 </a:t>
            </a:r>
            <a:r>
              <a:rPr lang="zh-CN" altLang="en-US" b="1" dirty="0" smtClean="0"/>
              <a:t>使用默认的后端创建</a:t>
            </a:r>
            <a:r>
              <a:rPr lang="en-US" altLang="zh-CN" b="1" dirty="0" smtClean="0"/>
              <a:t>Ingress</a:t>
            </a:r>
            <a:r>
              <a:rPr lang="zh-CN" altLang="en-US" b="1" dirty="0" smtClean="0"/>
              <a:t>资源</a:t>
            </a:r>
            <a:endParaRPr lang="en-US" altLang="zh-CN" dirty="0"/>
          </a:p>
          <a:p>
            <a:endParaRPr lang="en-US" altLang="zh-CN" dirty="0" smtClean="0"/>
          </a:p>
          <a:p>
            <a:r>
              <a:rPr lang="en-US" altLang="zh-CN" dirty="0"/>
              <a:t># cat ingress/default-</a:t>
            </a:r>
            <a:r>
              <a:rPr lang="en-US" altLang="zh-CN" dirty="0" err="1"/>
              <a:t>backend.yml</a:t>
            </a:r>
            <a:endParaRPr lang="en-US" altLang="zh-CN" dirty="0" smtClean="0"/>
          </a:p>
          <a:p>
            <a:endParaRPr lang="en-US" altLang="zh-CN" dirty="0" smtClean="0"/>
          </a:p>
          <a:p>
            <a:r>
              <a:rPr lang="zh-CN" altLang="en-US" sz="1400" dirty="0"/>
              <a:t>没有部署，也没有服务。这一次，我们只创建了一个</a:t>
            </a:r>
            <a:r>
              <a:rPr lang="en-US" altLang="zh-CN" sz="1400" dirty="0"/>
              <a:t>Ingress</a:t>
            </a:r>
            <a:r>
              <a:rPr lang="zh-CN" altLang="en-US" sz="1400" dirty="0"/>
              <a:t>资源。</a:t>
            </a:r>
          </a:p>
          <a:p>
            <a:r>
              <a:rPr lang="en-US" altLang="zh-CN" sz="1400" dirty="0"/>
              <a:t>Spec </a:t>
            </a:r>
            <a:r>
              <a:rPr lang="zh-CN" altLang="en-US" sz="1400" dirty="0"/>
              <a:t>没有规则，但只有一个后端。</a:t>
            </a:r>
          </a:p>
          <a:p>
            <a:endParaRPr lang="zh-CN" altLang="en-US" sz="1400" dirty="0"/>
          </a:p>
          <a:p>
            <a:r>
              <a:rPr lang="zh-CN" altLang="en-US" sz="1400" dirty="0"/>
              <a:t>注意：当</a:t>
            </a:r>
            <a:r>
              <a:rPr lang="en-US" altLang="zh-CN" sz="1400" dirty="0"/>
              <a:t>Ingress</a:t>
            </a:r>
            <a:r>
              <a:rPr lang="zh-CN" altLang="en-US" sz="1400" dirty="0"/>
              <a:t>规范没有规则时，它被认为是一个默认的后端</a:t>
            </a:r>
            <a:r>
              <a:rPr lang="zh-CN" altLang="en-US" sz="1400" dirty="0" smtClean="0"/>
              <a:t>。</a:t>
            </a:r>
            <a:endParaRPr lang="zh-CN" altLang="en-US" sz="1400" dirty="0"/>
          </a:p>
          <a:p>
            <a:endParaRPr lang="zh-CN" altLang="en-US" sz="1400" dirty="0"/>
          </a:p>
          <a:p>
            <a:r>
              <a:rPr lang="zh-CN" altLang="en-US" sz="1400" dirty="0"/>
              <a:t>我们可以使用默认的后端作为默认的</a:t>
            </a:r>
            <a:r>
              <a:rPr lang="en-US" altLang="zh-CN" sz="1400" dirty="0"/>
              <a:t>404</a:t>
            </a:r>
            <a:r>
              <a:rPr lang="zh-CN" altLang="en-US" sz="1400" dirty="0"/>
              <a:t>页面的替代品，或者其他任何不被其他规则覆盖的场合。</a:t>
            </a:r>
            <a:endParaRPr lang="en-US" altLang="zh-CN" sz="1400" dirty="0"/>
          </a:p>
          <a:p>
            <a:endParaRPr lang="en-US" altLang="zh-CN" dirty="0" smtClean="0"/>
          </a:p>
          <a:p>
            <a:r>
              <a:rPr lang="en-US" altLang="zh-CN" dirty="0" smtClean="0"/>
              <a:t>curl </a:t>
            </a:r>
            <a:r>
              <a:rPr lang="en-US" altLang="zh-CN" dirty="0" smtClean="0">
                <a:hlinkClick r:id="rId2"/>
              </a:rPr>
              <a:t>http://nginx.xiodi.cn:PORT</a:t>
            </a:r>
            <a:r>
              <a:rPr lang="en-US" altLang="zh-CN" dirty="0" smtClean="0"/>
              <a:t>/</a:t>
            </a:r>
          </a:p>
          <a:p>
            <a:r>
              <a:rPr lang="en-US" altLang="zh-CN" dirty="0" smtClean="0"/>
              <a:t>curl </a:t>
            </a:r>
            <a:r>
              <a:rPr lang="en-US" altLang="zh-CN" dirty="0" smtClean="0">
                <a:hlinkClick r:id="rId3"/>
              </a:rPr>
              <a:t>http://nginx2.xiodi.cn:PORT/</a:t>
            </a:r>
            <a:endParaRPr lang="en-US" altLang="zh-CN" dirty="0" smtClean="0"/>
          </a:p>
          <a:p>
            <a:r>
              <a:rPr lang="en-US" altLang="zh-CN" dirty="0"/>
              <a:t>curl </a:t>
            </a:r>
            <a:r>
              <a:rPr lang="en-US" altLang="zh-CN" dirty="0">
                <a:hlinkClick r:id="rId3"/>
              </a:rPr>
              <a:t>http://</a:t>
            </a:r>
            <a:r>
              <a:rPr lang="en-US" altLang="zh-CN" dirty="0" smtClean="0">
                <a:hlinkClick r:id="rId3"/>
              </a:rPr>
              <a:t>nginx2.xiodi.cn:PORT/</a:t>
            </a:r>
            <a:r>
              <a:rPr lang="en-US" altLang="zh-CN" dirty="0" smtClean="0"/>
              <a:t>demo/hello</a:t>
            </a:r>
          </a:p>
          <a:p>
            <a:r>
              <a:rPr lang="en-US" altLang="zh-CN" dirty="0" smtClean="0"/>
              <a:t>curl  http://IP:PORT/demo/hello</a:t>
            </a:r>
            <a:endParaRPr lang="en-US" altLang="zh-CN" dirty="0"/>
          </a:p>
          <a:p>
            <a:endParaRPr lang="en-US" altLang="zh-CN" dirty="0"/>
          </a:p>
        </p:txBody>
      </p:sp>
    </p:spTree>
    <p:extLst>
      <p:ext uri="{BB962C8B-B14F-4D97-AF65-F5344CB8AC3E}">
        <p14:creationId xmlns:p14="http://schemas.microsoft.com/office/powerpoint/2010/main" val="42645130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45364" y="626471"/>
            <a:ext cx="9328404" cy="646331"/>
          </a:xfrm>
          <a:prstGeom prst="rect">
            <a:avLst/>
          </a:prstGeom>
        </p:spPr>
        <p:txBody>
          <a:bodyPr wrap="square">
            <a:spAutoFit/>
          </a:bodyPr>
          <a:lstStyle/>
          <a:p>
            <a:r>
              <a:rPr lang="en-US" altLang="zh-CN" b="1" dirty="0" smtClean="0"/>
              <a:t>8.7 </a:t>
            </a:r>
            <a:r>
              <a:rPr lang="zh-CN" altLang="en-US" b="1" dirty="0" smtClean="0"/>
              <a:t>知识总结</a:t>
            </a:r>
            <a:endParaRPr lang="en-US" altLang="zh-CN" dirty="0"/>
          </a:p>
          <a:p>
            <a:r>
              <a:rPr lang="zh-CN" altLang="en-US" dirty="0" smtClean="0"/>
              <a:t>：</a:t>
            </a:r>
            <a:endParaRPr lang="en-US" altLang="zh-CN" dirty="0" smtClean="0"/>
          </a:p>
        </p:txBody>
      </p:sp>
      <p:pic>
        <p:nvPicPr>
          <p:cNvPr id="3" name="图片 2"/>
          <p:cNvPicPr>
            <a:picLocks noChangeAspect="1"/>
          </p:cNvPicPr>
          <p:nvPr/>
        </p:nvPicPr>
        <p:blipFill>
          <a:blip r:embed="rId2"/>
          <a:stretch>
            <a:fillRect/>
          </a:stretch>
        </p:blipFill>
        <p:spPr>
          <a:xfrm>
            <a:off x="583654" y="1693745"/>
            <a:ext cx="8455885" cy="3621338"/>
          </a:xfrm>
          <a:prstGeom prst="rect">
            <a:avLst/>
          </a:prstGeom>
        </p:spPr>
      </p:pic>
    </p:spTree>
    <p:extLst>
      <p:ext uri="{BB962C8B-B14F-4D97-AF65-F5344CB8AC3E}">
        <p14:creationId xmlns:p14="http://schemas.microsoft.com/office/powerpoint/2010/main" val="3639710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300228" y="657249"/>
            <a:ext cx="9236964" cy="4739759"/>
          </a:xfrm>
          <a:prstGeom prst="rect">
            <a:avLst/>
          </a:prstGeom>
        </p:spPr>
        <p:txBody>
          <a:bodyPr wrap="square">
            <a:spAutoFit/>
          </a:bodyPr>
          <a:lstStyle/>
          <a:p>
            <a:r>
              <a:rPr lang="en-US" altLang="zh-CN" b="1" dirty="0" smtClean="0"/>
              <a:t>9.  </a:t>
            </a:r>
            <a:r>
              <a:rPr lang="zh-CN" altLang="en-US" b="1" dirty="0" smtClean="0"/>
              <a:t>卷</a:t>
            </a:r>
            <a:endParaRPr lang="en-US" altLang="zh-CN" dirty="0"/>
          </a:p>
          <a:p>
            <a:endParaRPr lang="en-US" altLang="zh-CN" sz="1400" dirty="0" smtClean="0"/>
          </a:p>
          <a:p>
            <a:r>
              <a:rPr lang="en-US" altLang="zh-CN" sz="1600" b="1" dirty="0" smtClean="0"/>
              <a:t>9.1 </a:t>
            </a:r>
            <a:r>
              <a:rPr lang="zh-CN" altLang="en-US" sz="1600" b="1" dirty="0" smtClean="0"/>
              <a:t>卷的介绍</a:t>
            </a:r>
            <a:endParaRPr lang="en-US" altLang="zh-CN" sz="1600" b="1" dirty="0" smtClean="0"/>
          </a:p>
          <a:p>
            <a:endParaRPr lang="en-US" altLang="zh-CN" sz="1400" dirty="0" smtClean="0"/>
          </a:p>
          <a:p>
            <a:r>
              <a:rPr lang="zh-CN" altLang="en-US" sz="1400" dirty="0"/>
              <a:t>拥有一个没有状态的系统是不可能的。尽管存在开发无状态应用程序的趋势，但我们仍然需要处理这个状态。有数据库和其他有状态的第三方应用程序。无论我们做什么，我们都需要确保无论容器、吊舱、甚至整个节点发生什么情况，状态都是被保留的。</a:t>
            </a:r>
          </a:p>
          <a:p>
            <a:endParaRPr lang="zh-CN" altLang="en-US" sz="1400" dirty="0"/>
          </a:p>
          <a:p>
            <a:r>
              <a:rPr lang="zh-CN" altLang="en-US" sz="1400" dirty="0"/>
              <a:t>大多数情况下，有状态应用程序将它们的状态存储在磁盘上。这给我们留下了一个问题。如果一个容器崩溃，</a:t>
            </a:r>
            <a:r>
              <a:rPr lang="en-US" altLang="zh-CN" sz="1400" dirty="0" err="1"/>
              <a:t>kubelet</a:t>
            </a:r>
            <a:r>
              <a:rPr lang="zh-CN" altLang="en-US" sz="1400" dirty="0"/>
              <a:t>将重新启动它。问题是，它将根据相同的图像创建一个新的容器。在一个崩溃的容器中累积的所有数据将丢失。</a:t>
            </a:r>
          </a:p>
          <a:p>
            <a:endParaRPr lang="en-US" altLang="zh-CN" sz="1400" dirty="0"/>
          </a:p>
          <a:p>
            <a:r>
              <a:rPr lang="en-US" altLang="zh-CN" sz="1400" dirty="0"/>
              <a:t>Kubernetes</a:t>
            </a:r>
            <a:r>
              <a:rPr lang="zh-CN" altLang="en-US" sz="1400" dirty="0"/>
              <a:t>的卷解决了在容器崩溃中保护</a:t>
            </a:r>
            <a:r>
              <a:rPr lang="en-US" altLang="zh-CN" sz="1400" dirty="0"/>
              <a:t>state</a:t>
            </a:r>
            <a:r>
              <a:rPr lang="zh-CN" altLang="en-US" sz="1400" dirty="0"/>
              <a:t>的必要性。从本质上说，卷是对构成一个</a:t>
            </a:r>
            <a:r>
              <a:rPr lang="en-US" altLang="zh-CN" sz="1400" dirty="0"/>
              <a:t>Pod</a:t>
            </a:r>
            <a:r>
              <a:rPr lang="zh-CN" altLang="en-US" sz="1400" dirty="0"/>
              <a:t>的容器所访问的文件和目录的引用。不同类型的</a:t>
            </a:r>
            <a:r>
              <a:rPr lang="en-US" altLang="zh-CN" sz="1400" dirty="0"/>
              <a:t>Kubernetes</a:t>
            </a:r>
            <a:r>
              <a:rPr lang="zh-CN" altLang="en-US" sz="1400" dirty="0"/>
              <a:t>卷之间的显著差异在于创建这些文件和目录的方式。</a:t>
            </a:r>
          </a:p>
          <a:p>
            <a:endParaRPr lang="en-US" altLang="zh-CN" sz="1400" dirty="0" smtClean="0"/>
          </a:p>
          <a:p>
            <a:r>
              <a:rPr lang="zh-CN" altLang="en-US" sz="1400" dirty="0"/>
              <a:t>虽然卷的主要用例是保存状态，但也有相当多的用例。例如，我们可以使用卷来访问</a:t>
            </a:r>
            <a:r>
              <a:rPr lang="en-US" altLang="zh-CN" sz="1400" dirty="0"/>
              <a:t>Docker</a:t>
            </a:r>
            <a:r>
              <a:rPr lang="zh-CN" altLang="en-US" sz="1400" dirty="0"/>
              <a:t>在主机上运行的套接字。或者，我们可以使用它们来访问驻留在主机文件系统上的文件中的配置。</a:t>
            </a:r>
          </a:p>
          <a:p>
            <a:endParaRPr lang="en-US" altLang="zh-CN" sz="1400" dirty="0" smtClean="0"/>
          </a:p>
          <a:p>
            <a:r>
              <a:rPr lang="en-US" altLang="zh-CN" sz="1400" dirty="0" err="1"/>
              <a:t>kubernetes</a:t>
            </a:r>
            <a:r>
              <a:rPr lang="zh-CN" altLang="en-US" sz="1400" dirty="0"/>
              <a:t>支持的有超过</a:t>
            </a:r>
            <a:r>
              <a:rPr lang="en-US" altLang="zh-CN" sz="1400" dirty="0"/>
              <a:t>25</a:t>
            </a:r>
            <a:r>
              <a:rPr lang="zh-CN" altLang="en-US" sz="1400" dirty="0"/>
              <a:t>种</a:t>
            </a:r>
            <a:r>
              <a:rPr lang="zh-CN" altLang="en-US" sz="1400" dirty="0" smtClean="0"/>
              <a:t>类型。许多</a:t>
            </a:r>
            <a:r>
              <a:rPr lang="zh-CN" altLang="en-US" sz="1400" dirty="0"/>
              <a:t>卷类型都是特定于托管供应商的。例如，</a:t>
            </a:r>
            <a:r>
              <a:rPr lang="en-US" altLang="zh-CN" sz="1400" dirty="0" err="1"/>
              <a:t>awsElasticBlockStore</a:t>
            </a:r>
            <a:r>
              <a:rPr lang="zh-CN" altLang="en-US" sz="1400" dirty="0"/>
              <a:t>只与</a:t>
            </a:r>
            <a:r>
              <a:rPr lang="en-US" altLang="zh-CN" sz="1400" dirty="0"/>
              <a:t>AWS</a:t>
            </a:r>
            <a:r>
              <a:rPr lang="zh-CN" altLang="en-US" sz="1400" dirty="0"/>
              <a:t>、</a:t>
            </a:r>
            <a:r>
              <a:rPr lang="en-US" altLang="zh-CN" sz="1400" dirty="0" err="1"/>
              <a:t>azureDisk</a:t>
            </a:r>
            <a:r>
              <a:rPr lang="zh-CN" altLang="en-US" sz="1400" dirty="0"/>
              <a:t>和</a:t>
            </a:r>
            <a:r>
              <a:rPr lang="en-US" altLang="zh-CN" sz="1400" dirty="0" err="1"/>
              <a:t>azureFile</a:t>
            </a:r>
            <a:r>
              <a:rPr lang="zh-CN" altLang="en-US" sz="1400" dirty="0"/>
              <a:t>一起工作，只使用</a:t>
            </a:r>
            <a:r>
              <a:rPr lang="en-US" altLang="zh-CN" sz="1400" dirty="0"/>
              <a:t>Azure</a:t>
            </a:r>
            <a:r>
              <a:rPr lang="zh-CN" altLang="en-US" sz="1400" dirty="0"/>
              <a:t>，等等</a:t>
            </a:r>
            <a:r>
              <a:rPr lang="zh-CN" altLang="en-US" sz="1400" dirty="0" smtClean="0"/>
              <a:t>。</a:t>
            </a:r>
            <a:endParaRPr lang="en-US" altLang="zh-CN" sz="1400" dirty="0" smtClean="0"/>
          </a:p>
          <a:p>
            <a:endParaRPr lang="zh-CN" altLang="en-US" dirty="0"/>
          </a:p>
        </p:txBody>
      </p:sp>
    </p:spTree>
    <p:extLst>
      <p:ext uri="{BB962C8B-B14F-4D97-AF65-F5344CB8AC3E}">
        <p14:creationId xmlns:p14="http://schemas.microsoft.com/office/powerpoint/2010/main" val="2486514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336804" y="651451"/>
            <a:ext cx="9081516" cy="5909310"/>
          </a:xfrm>
          <a:prstGeom prst="rect">
            <a:avLst/>
          </a:prstGeom>
        </p:spPr>
        <p:txBody>
          <a:bodyPr wrap="square">
            <a:spAutoFit/>
          </a:bodyPr>
          <a:lstStyle/>
          <a:p>
            <a:r>
              <a:rPr lang="en-US" altLang="zh-CN" b="1" dirty="0" smtClean="0"/>
              <a:t>9.2 </a:t>
            </a:r>
            <a:r>
              <a:rPr lang="zh-CN" altLang="en-US" b="1" dirty="0" smtClean="0"/>
              <a:t>通过</a:t>
            </a:r>
            <a:r>
              <a:rPr lang="en-US" altLang="zh-CN" b="1" dirty="0" err="1"/>
              <a:t>hostPath</a:t>
            </a:r>
            <a:r>
              <a:rPr lang="zh-CN" altLang="en-US" b="1" dirty="0"/>
              <a:t>卷访问主机的资源</a:t>
            </a:r>
            <a:endParaRPr lang="en-US" altLang="zh-CN" dirty="0"/>
          </a:p>
          <a:p>
            <a:endParaRPr lang="en-US" altLang="zh-CN" sz="1400" dirty="0"/>
          </a:p>
          <a:p>
            <a:r>
              <a:rPr lang="en-US" altLang="zh-CN" sz="1400" dirty="0"/>
              <a:t># </a:t>
            </a:r>
            <a:r>
              <a:rPr lang="en-US" altLang="zh-CN" sz="1400" dirty="0" err="1"/>
              <a:t>kubectl</a:t>
            </a:r>
            <a:r>
              <a:rPr lang="en-US" altLang="zh-CN" sz="1400" dirty="0"/>
              <a:t> run </a:t>
            </a:r>
            <a:r>
              <a:rPr lang="en-US" altLang="zh-CN" sz="1400" dirty="0" err="1"/>
              <a:t>docker</a:t>
            </a:r>
            <a:r>
              <a:rPr lang="en-US" altLang="zh-CN" sz="1400" dirty="0"/>
              <a:t> \    --image=docker:17.11 \--</a:t>
            </a:r>
            <a:r>
              <a:rPr lang="en-US" altLang="zh-CN" sz="1400" dirty="0" smtClean="0"/>
              <a:t>restart=Never  </a:t>
            </a:r>
            <a:r>
              <a:rPr lang="en-US" altLang="zh-CN" sz="1400" dirty="0" err="1" smtClean="0"/>
              <a:t>docker</a:t>
            </a:r>
            <a:r>
              <a:rPr lang="en-US" altLang="zh-CN" sz="1400" dirty="0" smtClean="0"/>
              <a:t> </a:t>
            </a:r>
            <a:r>
              <a:rPr lang="en-US" altLang="zh-CN" sz="1400" dirty="0"/>
              <a:t>image ls</a:t>
            </a:r>
          </a:p>
          <a:p>
            <a:r>
              <a:rPr lang="en-US" altLang="zh-CN" sz="1400" dirty="0"/>
              <a:t># </a:t>
            </a:r>
            <a:r>
              <a:rPr lang="en-US" altLang="zh-CN" sz="1400" dirty="0" err="1"/>
              <a:t>kubectl</a:t>
            </a:r>
            <a:r>
              <a:rPr lang="en-US" altLang="zh-CN" sz="1400" dirty="0"/>
              <a:t> get pods --show-all</a:t>
            </a:r>
          </a:p>
          <a:p>
            <a:endParaRPr lang="en-US" altLang="zh-CN" sz="1400" dirty="0" smtClean="0"/>
          </a:p>
          <a:p>
            <a:r>
              <a:rPr lang="zh-CN" altLang="en-US" sz="1400" dirty="0"/>
              <a:t>输出应该表明状态是错误的，这表明我们正在运行的容器有一个</a:t>
            </a:r>
            <a:r>
              <a:rPr lang="zh-CN" altLang="en-US" sz="1400" dirty="0" smtClean="0"/>
              <a:t>问题</a:t>
            </a:r>
            <a:r>
              <a:rPr lang="en-US" altLang="zh-CN" sz="1400" dirty="0" smtClean="0"/>
              <a:t>.</a:t>
            </a:r>
            <a:endParaRPr lang="en-US" altLang="zh-CN" sz="1400" dirty="0"/>
          </a:p>
          <a:p>
            <a:endParaRPr lang="en-US" altLang="zh-CN" sz="1400" dirty="0" smtClean="0"/>
          </a:p>
          <a:p>
            <a:r>
              <a:rPr lang="en-US" altLang="zh-CN" sz="1400" dirty="0"/>
              <a:t># </a:t>
            </a:r>
            <a:r>
              <a:rPr lang="en-US" altLang="zh-CN" sz="1400" dirty="0" err="1"/>
              <a:t>kubectl</a:t>
            </a:r>
            <a:r>
              <a:rPr lang="en-US" altLang="zh-CN" sz="1400" dirty="0"/>
              <a:t> logs </a:t>
            </a:r>
            <a:r>
              <a:rPr lang="en-US" altLang="zh-CN" sz="1400" dirty="0" err="1"/>
              <a:t>docker</a:t>
            </a:r>
            <a:endParaRPr lang="en-US" altLang="zh-CN" sz="1400" dirty="0"/>
          </a:p>
          <a:p>
            <a:endParaRPr lang="en-US" altLang="zh-CN" sz="1400" dirty="0" smtClean="0"/>
          </a:p>
          <a:p>
            <a:endParaRPr lang="en-US" altLang="zh-CN" dirty="0" smtClean="0"/>
          </a:p>
          <a:p>
            <a:r>
              <a:rPr lang="nl-NL" altLang="zh-CN" dirty="0"/>
              <a:t># kubectl delete pod </a:t>
            </a:r>
            <a:r>
              <a:rPr lang="nl-NL" altLang="zh-CN" dirty="0" smtClean="0"/>
              <a:t>docker</a:t>
            </a:r>
            <a:endParaRPr lang="nl-NL" altLang="zh-CN" dirty="0"/>
          </a:p>
          <a:p>
            <a:r>
              <a:rPr lang="nl-NL" altLang="zh-CN" dirty="0"/>
              <a:t># cat  volume/docker.yml</a:t>
            </a:r>
            <a:endParaRPr lang="en-US" altLang="zh-CN" dirty="0"/>
          </a:p>
          <a:p>
            <a:endParaRPr lang="en-US" altLang="zh-CN" dirty="0" smtClean="0"/>
          </a:p>
          <a:p>
            <a:r>
              <a:rPr lang="en-US" altLang="zh-CN" dirty="0"/>
              <a:t># </a:t>
            </a:r>
            <a:r>
              <a:rPr lang="en-US" altLang="zh-CN" dirty="0" err="1"/>
              <a:t>kubectl</a:t>
            </a:r>
            <a:r>
              <a:rPr lang="en-US" altLang="zh-CN" dirty="0"/>
              <a:t> create \    -f volume/</a:t>
            </a:r>
            <a:r>
              <a:rPr lang="en-US" altLang="zh-CN" dirty="0" err="1"/>
              <a:t>docker.yml</a:t>
            </a:r>
            <a:endParaRPr lang="en-US" altLang="zh-CN" dirty="0" smtClean="0"/>
          </a:p>
          <a:p>
            <a:r>
              <a:rPr lang="en-US" altLang="zh-CN" dirty="0" smtClean="0"/>
              <a:t># </a:t>
            </a:r>
            <a:r>
              <a:rPr lang="en-US" altLang="zh-CN" dirty="0" err="1" smtClean="0"/>
              <a:t>kubectl</a:t>
            </a:r>
            <a:r>
              <a:rPr lang="en-US" altLang="zh-CN" dirty="0" smtClean="0"/>
              <a:t> </a:t>
            </a:r>
            <a:r>
              <a:rPr lang="en-US" altLang="zh-CN" dirty="0"/>
              <a:t>exec -it </a:t>
            </a:r>
            <a:r>
              <a:rPr lang="en-US" altLang="zh-CN" dirty="0" err="1"/>
              <a:t>docker</a:t>
            </a:r>
            <a:r>
              <a:rPr lang="en-US" altLang="zh-CN" dirty="0"/>
              <a:t>  -- </a:t>
            </a:r>
            <a:r>
              <a:rPr lang="en-US" altLang="zh-CN" dirty="0" err="1"/>
              <a:t>docker</a:t>
            </a:r>
            <a:r>
              <a:rPr lang="en-US" altLang="zh-CN" dirty="0"/>
              <a:t> image ls    --format "{{.Repository}}"</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987855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904310" y="796706"/>
            <a:ext cx="8097380" cy="4953691"/>
          </a:xfrm>
          <a:prstGeom prst="rect">
            <a:avLst/>
          </a:prstGeom>
        </p:spPr>
      </p:pic>
      <mc:AlternateContent xmlns:mc="http://schemas.openxmlformats.org/markup-compatibility/2006" xmlns:p14="http://schemas.microsoft.com/office/powerpoint/2010/main">
        <mc:Choice Requires="p14">
          <p:contentPart p14:bwMode="auto" r:id="rId3">
            <p14:nvContentPartPr>
              <p14:cNvPr id="24" name="墨迹 23"/>
              <p14:cNvContentPartPr/>
              <p14:nvPr/>
            </p14:nvContentPartPr>
            <p14:xfrm>
              <a:off x="8795197" y="1347859"/>
              <a:ext cx="360" cy="360"/>
            </p14:xfrm>
          </p:contentPart>
        </mc:Choice>
        <mc:Fallback xmlns="">
          <p:pic>
            <p:nvPicPr>
              <p:cNvPr id="24" name="墨迹 23"/>
              <p:cNvPicPr/>
              <p:nvPr/>
            </p:nvPicPr>
            <p:blipFill>
              <a:blip r:embed="rId4"/>
              <a:stretch>
                <a:fillRect/>
              </a:stretch>
            </p:blipFill>
            <p:spPr>
              <a:xfrm>
                <a:off x="8783317" y="1335979"/>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2" name="墨迹 51"/>
              <p14:cNvContentPartPr/>
              <p14:nvPr/>
            </p14:nvContentPartPr>
            <p14:xfrm>
              <a:off x="1451557" y="2979019"/>
              <a:ext cx="10080" cy="9720"/>
            </p14:xfrm>
          </p:contentPart>
        </mc:Choice>
        <mc:Fallback xmlns="">
          <p:pic>
            <p:nvPicPr>
              <p:cNvPr id="52" name="墨迹 51"/>
              <p:cNvPicPr/>
              <p:nvPr/>
            </p:nvPicPr>
            <p:blipFill>
              <a:blip r:embed="rId6"/>
              <a:stretch>
                <a:fillRect/>
              </a:stretch>
            </p:blipFill>
            <p:spPr>
              <a:xfrm>
                <a:off x="1439677" y="2967139"/>
                <a:ext cx="33840" cy="33480"/>
              </a:xfrm>
              <a:prstGeom prst="rect">
                <a:avLst/>
              </a:prstGeom>
            </p:spPr>
          </p:pic>
        </mc:Fallback>
      </mc:AlternateContent>
    </p:spTree>
    <p:extLst>
      <p:ext uri="{BB962C8B-B14F-4D97-AF65-F5344CB8AC3E}">
        <p14:creationId xmlns:p14="http://schemas.microsoft.com/office/powerpoint/2010/main" val="1799718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686383" y="1201814"/>
            <a:ext cx="8021169" cy="3448531"/>
          </a:xfrm>
          <a:prstGeom prst="rect">
            <a:avLst/>
          </a:prstGeom>
        </p:spPr>
      </p:pic>
    </p:spTree>
    <p:extLst>
      <p:ext uri="{BB962C8B-B14F-4D97-AF65-F5344CB8AC3E}">
        <p14:creationId xmlns:p14="http://schemas.microsoft.com/office/powerpoint/2010/main" val="33882745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47358" y="574286"/>
            <a:ext cx="9408121" cy="4247317"/>
          </a:xfrm>
          <a:prstGeom prst="rect">
            <a:avLst/>
          </a:prstGeom>
        </p:spPr>
        <p:txBody>
          <a:bodyPr wrap="square">
            <a:spAutoFit/>
          </a:bodyPr>
          <a:lstStyle/>
          <a:p>
            <a:r>
              <a:rPr lang="en-US" altLang="zh-CN" dirty="0"/>
              <a:t># </a:t>
            </a:r>
            <a:r>
              <a:rPr lang="en-US" altLang="zh-CN" dirty="0" err="1"/>
              <a:t>kubectl</a:t>
            </a:r>
            <a:r>
              <a:rPr lang="en-US" altLang="zh-CN" dirty="0"/>
              <a:t> exec -it </a:t>
            </a:r>
            <a:r>
              <a:rPr lang="en-US" altLang="zh-CN" dirty="0" err="1"/>
              <a:t>docker</a:t>
            </a:r>
            <a:r>
              <a:rPr lang="en-US" altLang="zh-CN" dirty="0"/>
              <a:t> </a:t>
            </a:r>
            <a:r>
              <a:rPr lang="en-US" altLang="zh-CN" dirty="0" err="1" smtClean="0"/>
              <a:t>sh</a:t>
            </a:r>
            <a:endParaRPr lang="en-US" altLang="zh-CN" dirty="0" smtClean="0"/>
          </a:p>
          <a:p>
            <a:r>
              <a:rPr lang="en-US" altLang="zh-CN" dirty="0" smtClean="0"/>
              <a:t>/# </a:t>
            </a:r>
            <a:r>
              <a:rPr lang="pl-PL" altLang="zh-CN" dirty="0" smtClean="0"/>
              <a:t>apk </a:t>
            </a:r>
            <a:r>
              <a:rPr lang="pl-PL" altLang="zh-CN" dirty="0"/>
              <a:t>add -U </a:t>
            </a:r>
            <a:r>
              <a:rPr lang="pl-PL" altLang="zh-CN" dirty="0" smtClean="0"/>
              <a:t>git</a:t>
            </a:r>
            <a:endParaRPr lang="en-US" altLang="zh-CN" dirty="0" smtClean="0"/>
          </a:p>
          <a:p>
            <a:r>
              <a:rPr lang="en-US" altLang="zh-CN" dirty="0" smtClean="0"/>
              <a:t>/# </a:t>
            </a:r>
            <a:r>
              <a:rPr lang="pl-PL" altLang="zh-CN" dirty="0" smtClean="0"/>
              <a:t>git </a:t>
            </a:r>
            <a:r>
              <a:rPr lang="pl-PL" altLang="zh-CN" dirty="0"/>
              <a:t>clone \ https://</a:t>
            </a:r>
            <a:r>
              <a:rPr lang="pl-PL" altLang="zh-CN" dirty="0" smtClean="0"/>
              <a:t>github.com/</a:t>
            </a:r>
            <a:r>
              <a:rPr lang="en-US" altLang="zh-CN" dirty="0" err="1" smtClean="0"/>
              <a:t>aishangwei</a:t>
            </a:r>
            <a:r>
              <a:rPr lang="pl-PL" altLang="zh-CN" dirty="0" smtClean="0"/>
              <a:t>/go-demo.git</a:t>
            </a:r>
            <a:endParaRPr lang="pl-PL" altLang="zh-CN" dirty="0"/>
          </a:p>
          <a:p>
            <a:r>
              <a:rPr lang="en-US" altLang="zh-CN" dirty="0" smtClean="0"/>
              <a:t>/#</a:t>
            </a:r>
            <a:r>
              <a:rPr lang="pl-PL" altLang="zh-CN" dirty="0" smtClean="0"/>
              <a:t> </a:t>
            </a:r>
            <a:r>
              <a:rPr lang="pl-PL" altLang="zh-CN" dirty="0"/>
              <a:t>cd </a:t>
            </a:r>
            <a:r>
              <a:rPr lang="pl-PL" altLang="zh-CN" dirty="0" smtClean="0"/>
              <a:t>go-demo</a:t>
            </a:r>
            <a:endParaRPr lang="en-US" altLang="zh-CN" dirty="0"/>
          </a:p>
          <a:p>
            <a:r>
              <a:rPr lang="en-US" altLang="zh-CN" dirty="0"/>
              <a:t>/# cat </a:t>
            </a:r>
            <a:r>
              <a:rPr lang="en-US" altLang="zh-CN" dirty="0" err="1"/>
              <a:t>Dockerfile</a:t>
            </a:r>
            <a:endParaRPr lang="en-US" altLang="zh-CN" dirty="0" smtClean="0"/>
          </a:p>
          <a:p>
            <a:r>
              <a:rPr lang="en-US" altLang="zh-CN" dirty="0" smtClean="0"/>
              <a:t>/# </a:t>
            </a:r>
            <a:r>
              <a:rPr lang="en-US" altLang="zh-CN" dirty="0" err="1"/>
              <a:t>docker</a:t>
            </a:r>
            <a:r>
              <a:rPr lang="en-US" altLang="zh-CN" dirty="0"/>
              <a:t> image build </a:t>
            </a:r>
            <a:r>
              <a:rPr lang="en-US" altLang="zh-CN" dirty="0" smtClean="0"/>
              <a:t>  </a:t>
            </a:r>
            <a:r>
              <a:rPr lang="en-US" altLang="zh-CN" dirty="0"/>
              <a:t>-t </a:t>
            </a:r>
            <a:r>
              <a:rPr lang="en-US" altLang="zh-CN" dirty="0" err="1" smtClean="0"/>
              <a:t>aishangwei</a:t>
            </a:r>
            <a:r>
              <a:rPr lang="en-US" altLang="zh-CN" dirty="0" smtClean="0"/>
              <a:t>/</a:t>
            </a:r>
            <a:r>
              <a:rPr lang="en-US" altLang="zh-CN" dirty="0" err="1" smtClean="0"/>
              <a:t>go-demo:beta</a:t>
            </a:r>
            <a:r>
              <a:rPr lang="en-US" altLang="zh-CN" dirty="0" smtClean="0"/>
              <a:t> </a:t>
            </a:r>
            <a:r>
              <a:rPr lang="en-US" altLang="zh-CN" dirty="0"/>
              <a:t>. </a:t>
            </a:r>
          </a:p>
          <a:p>
            <a:r>
              <a:rPr lang="en-US" altLang="zh-CN" dirty="0" smtClean="0"/>
              <a:t>/# </a:t>
            </a:r>
            <a:r>
              <a:rPr lang="en-US" altLang="zh-CN" dirty="0" err="1"/>
              <a:t>docker</a:t>
            </a:r>
            <a:r>
              <a:rPr lang="en-US" altLang="zh-CN" dirty="0"/>
              <a:t> image ls </a:t>
            </a:r>
            <a:r>
              <a:rPr lang="en-US" altLang="zh-CN" dirty="0" smtClean="0"/>
              <a:t>  </a:t>
            </a:r>
            <a:r>
              <a:rPr lang="en-US" altLang="zh-CN" dirty="0"/>
              <a:t>--format "{{.Repository}}"</a:t>
            </a:r>
          </a:p>
          <a:p>
            <a:endParaRPr lang="en-US" altLang="zh-CN" dirty="0" smtClean="0"/>
          </a:p>
          <a:p>
            <a:r>
              <a:rPr lang="en-US" altLang="zh-CN" dirty="0" smtClean="0"/>
              <a:t>/# </a:t>
            </a:r>
            <a:r>
              <a:rPr lang="en-US" altLang="zh-CN" dirty="0" err="1"/>
              <a:t>docker</a:t>
            </a:r>
            <a:r>
              <a:rPr lang="en-US" altLang="zh-CN" dirty="0"/>
              <a:t> system prune -f </a:t>
            </a:r>
          </a:p>
          <a:p>
            <a:r>
              <a:rPr lang="en-US" altLang="zh-CN" dirty="0" smtClean="0"/>
              <a:t>/# </a:t>
            </a:r>
            <a:r>
              <a:rPr lang="en-US" altLang="zh-CN" dirty="0" err="1"/>
              <a:t>docker</a:t>
            </a:r>
            <a:r>
              <a:rPr lang="en-US" altLang="zh-CN" dirty="0"/>
              <a:t> image ls \    --format "{{.Repository}}"</a:t>
            </a:r>
          </a:p>
          <a:p>
            <a:endParaRPr lang="en-US" altLang="zh-CN" dirty="0"/>
          </a:p>
          <a:p>
            <a:r>
              <a:rPr lang="en-US" altLang="zh-CN" dirty="0"/>
              <a:t># </a:t>
            </a:r>
            <a:r>
              <a:rPr lang="en-US" altLang="zh-CN" dirty="0" err="1"/>
              <a:t>kubectl</a:t>
            </a:r>
            <a:r>
              <a:rPr lang="en-US" altLang="zh-CN" dirty="0"/>
              <a:t> delete \-f volume/</a:t>
            </a:r>
            <a:r>
              <a:rPr lang="en-US" altLang="zh-CN" dirty="0" err="1"/>
              <a:t>docker.yml</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7019259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3" name="矩形 2"/>
          <p:cNvSpPr/>
          <p:nvPr/>
        </p:nvSpPr>
        <p:spPr>
          <a:xfrm>
            <a:off x="245364" y="578299"/>
            <a:ext cx="9154668" cy="5755422"/>
          </a:xfrm>
          <a:prstGeom prst="rect">
            <a:avLst/>
          </a:prstGeom>
        </p:spPr>
        <p:txBody>
          <a:bodyPr wrap="square">
            <a:spAutoFit/>
          </a:bodyPr>
          <a:lstStyle/>
          <a:p>
            <a:r>
              <a:rPr lang="en-US" altLang="zh-CN" b="1" dirty="0" smtClean="0"/>
              <a:t>9.3  </a:t>
            </a:r>
            <a:r>
              <a:rPr lang="zh-CN" altLang="en-US" b="1" dirty="0" smtClean="0"/>
              <a:t>使用</a:t>
            </a:r>
            <a:r>
              <a:rPr lang="en-US" altLang="zh-CN" b="1" dirty="0" err="1"/>
              <a:t>hostPath</a:t>
            </a:r>
            <a:r>
              <a:rPr lang="en-US" altLang="zh-CN" b="1" dirty="0"/>
              <a:t> volume </a:t>
            </a:r>
            <a:r>
              <a:rPr lang="zh-CN" altLang="en-US" b="1" dirty="0"/>
              <a:t>类型来注入配置文件</a:t>
            </a:r>
            <a:endParaRPr lang="en-US" altLang="zh-CN" sz="1400" dirty="0"/>
          </a:p>
          <a:p>
            <a:endParaRPr lang="en-US" altLang="zh-CN" sz="1400" dirty="0" smtClean="0"/>
          </a:p>
          <a:p>
            <a:endParaRPr lang="en-US" altLang="zh-CN" sz="1400" dirty="0"/>
          </a:p>
          <a:p>
            <a:r>
              <a:rPr lang="en-US" altLang="zh-CN" sz="1400" dirty="0" smtClean="0"/>
              <a:t># cat volume/</a:t>
            </a:r>
            <a:r>
              <a:rPr lang="en-US" altLang="zh-CN" sz="1400" dirty="0" err="1"/>
              <a:t>p</a:t>
            </a:r>
            <a:r>
              <a:rPr lang="en-US" altLang="zh-CN" sz="1400" dirty="0" err="1" smtClean="0"/>
              <a:t>rometheus.yml</a:t>
            </a:r>
            <a:endParaRPr lang="en-US" altLang="zh-CN" sz="1400" dirty="0" smtClean="0"/>
          </a:p>
          <a:p>
            <a:r>
              <a:rPr lang="en-US" altLang="zh-CN" sz="1400" dirty="0" smtClean="0"/>
              <a:t># vi volume/</a:t>
            </a:r>
            <a:r>
              <a:rPr lang="en-US" altLang="zh-CN" sz="1400" dirty="0" err="1"/>
              <a:t>p</a:t>
            </a:r>
            <a:r>
              <a:rPr lang="en-US" altLang="zh-CN" sz="1400" dirty="0" err="1" smtClean="0"/>
              <a:t>rometheus.yml</a:t>
            </a:r>
            <a:endParaRPr lang="en-US" altLang="zh-CN" sz="1400" dirty="0" smtClean="0"/>
          </a:p>
          <a:p>
            <a:r>
              <a:rPr lang="en-US" altLang="zh-CN" sz="1400" dirty="0" smtClean="0"/>
              <a:t>“--</a:t>
            </a:r>
            <a:r>
              <a:rPr lang="en-US" altLang="zh-CN" sz="1400" dirty="0" err="1"/>
              <a:t>web.external-url</a:t>
            </a:r>
            <a:r>
              <a:rPr lang="en-US" altLang="zh-CN" sz="1400" dirty="0"/>
              <a:t>=http://</a:t>
            </a:r>
            <a:r>
              <a:rPr lang="en-US" altLang="zh-CN" sz="1400" dirty="0" smtClean="0"/>
              <a:t>192.168.20.171/</a:t>
            </a:r>
            <a:r>
              <a:rPr lang="en-US" altLang="zh-CN" sz="1400" dirty="0" err="1" smtClean="0"/>
              <a:t>prometheus</a:t>
            </a:r>
            <a:r>
              <a:rPr lang="en-US" altLang="zh-CN" sz="1400" dirty="0" smtClean="0"/>
              <a:t>“                  // </a:t>
            </a:r>
            <a:r>
              <a:rPr lang="zh-CN" altLang="en-US" sz="1400" dirty="0" smtClean="0"/>
              <a:t>修改成自己的</a:t>
            </a:r>
            <a:r>
              <a:rPr lang="en-US" altLang="zh-CN" sz="1400" dirty="0" smtClean="0"/>
              <a:t>IP</a:t>
            </a:r>
          </a:p>
          <a:p>
            <a:endParaRPr lang="en-US" altLang="zh-CN" sz="1400" dirty="0" smtClean="0"/>
          </a:p>
          <a:p>
            <a:r>
              <a:rPr lang="en-US" altLang="zh-CN" sz="1400" dirty="0" smtClean="0"/>
              <a:t># </a:t>
            </a:r>
            <a:r>
              <a:rPr lang="en-US" altLang="zh-CN" sz="1400" dirty="0" err="1" smtClean="0"/>
              <a:t>kubectl</a:t>
            </a:r>
            <a:r>
              <a:rPr lang="en-US" altLang="zh-CN" sz="1400" dirty="0" smtClean="0"/>
              <a:t> create -f </a:t>
            </a:r>
            <a:r>
              <a:rPr lang="en-US" altLang="zh-CN" sz="1400" dirty="0" smtClean="0"/>
              <a:t>volume/</a:t>
            </a:r>
            <a:r>
              <a:rPr lang="en-US" altLang="zh-CN" sz="1400" dirty="0" err="1" smtClean="0"/>
              <a:t>prometheus</a:t>
            </a:r>
            <a:r>
              <a:rPr lang="en-US" altLang="zh-CN" sz="1400" dirty="0" err="1" smtClean="0"/>
              <a:t>.yml</a:t>
            </a:r>
            <a:r>
              <a:rPr lang="en-US" altLang="zh-CN" sz="1400" dirty="0" smtClean="0"/>
              <a:t>  </a:t>
            </a:r>
            <a:r>
              <a:rPr lang="en-US" altLang="zh-CN" sz="1400" dirty="0" smtClean="0"/>
              <a:t>--record  --save-</a:t>
            </a:r>
            <a:r>
              <a:rPr lang="en-US" altLang="zh-CN" sz="1400" dirty="0" err="1" smtClean="0"/>
              <a:t>config</a:t>
            </a:r>
            <a:endParaRPr lang="en-US" altLang="zh-CN" sz="1400" dirty="0" smtClean="0"/>
          </a:p>
          <a:p>
            <a:r>
              <a:rPr lang="en-US" altLang="zh-CN" sz="1400" dirty="0"/>
              <a:t># </a:t>
            </a:r>
            <a:r>
              <a:rPr lang="en-US" altLang="zh-CN" sz="1400" dirty="0" err="1"/>
              <a:t>kubectl</a:t>
            </a:r>
            <a:r>
              <a:rPr lang="en-US" altLang="zh-CN" sz="1400" dirty="0"/>
              <a:t> rollout status deploy </a:t>
            </a:r>
            <a:r>
              <a:rPr lang="en-US" altLang="zh-CN" sz="1400" dirty="0" err="1"/>
              <a:t>prometheus</a:t>
            </a:r>
            <a:endParaRPr lang="en-US" altLang="zh-CN" sz="1400" dirty="0"/>
          </a:p>
          <a:p>
            <a:endParaRPr lang="en-US" altLang="zh-CN" sz="1400" dirty="0" smtClean="0"/>
          </a:p>
          <a:p>
            <a:r>
              <a:rPr lang="en-US" altLang="zh-CN" sz="1400" dirty="0" smtClean="0"/>
              <a:t>curl  </a:t>
            </a:r>
            <a:r>
              <a:rPr lang="en-US" altLang="zh-CN" sz="1400" dirty="0" smtClean="0">
                <a:hlinkClick r:id="rId2"/>
              </a:rPr>
              <a:t>http</a:t>
            </a:r>
            <a:r>
              <a:rPr lang="en-US" altLang="zh-CN" sz="1400" dirty="0">
                <a:hlinkClick r:id="rId2"/>
              </a:rPr>
              <a:t>://</a:t>
            </a:r>
            <a:r>
              <a:rPr lang="en-US" altLang="zh-CN" sz="1400" dirty="0" smtClean="0">
                <a:hlinkClick r:id="rId2"/>
              </a:rPr>
              <a:t>192.168.20.171:30080/prometheus</a:t>
            </a:r>
            <a:endParaRPr lang="en-US" altLang="zh-CN" sz="1400" dirty="0" smtClean="0"/>
          </a:p>
          <a:p>
            <a:endParaRPr lang="en-US" altLang="zh-CN" sz="1400" dirty="0" smtClean="0"/>
          </a:p>
          <a:p>
            <a:r>
              <a:rPr lang="zh-CN" altLang="en-US" sz="1400" dirty="0"/>
              <a:t>乍一看，应用程序似乎运行正常。然而，由于目标是应用程序的关键部分，所以我们也应该检查它们。对于那些不熟悉普罗米修斯的人来说，它从目标（外部数据源）中提取数据，并且在默认情况下，只有一个预先配置的目标：普罗米修斯本身。普罗米修斯总是从这个目标中提取数据，除非我们对它进行配置。</a:t>
            </a:r>
          </a:p>
          <a:p>
            <a:endParaRPr lang="en-US" altLang="zh-CN" sz="1400" dirty="0"/>
          </a:p>
          <a:p>
            <a:r>
              <a:rPr lang="en-US" altLang="zh-CN" sz="1400" dirty="0" smtClean="0"/>
              <a:t>curl </a:t>
            </a:r>
            <a:r>
              <a:rPr lang="en-US" altLang="zh-CN" sz="1400" dirty="0">
                <a:hlinkClick r:id="rId3"/>
              </a:rPr>
              <a:t>http://</a:t>
            </a:r>
            <a:r>
              <a:rPr lang="en-US" altLang="zh-CN" sz="1400" dirty="0" smtClean="0">
                <a:hlinkClick r:id="rId3"/>
              </a:rPr>
              <a:t>192.168.20.171:30080/prometheus/targets</a:t>
            </a:r>
            <a:endParaRPr lang="en-US" altLang="zh-CN" sz="1400" dirty="0" smtClean="0"/>
          </a:p>
          <a:p>
            <a:endParaRPr lang="en-US" altLang="zh-CN" sz="1400" dirty="0" smtClean="0"/>
          </a:p>
          <a:p>
            <a:r>
              <a:rPr lang="zh-CN" altLang="en-US" sz="1400" dirty="0"/>
              <a:t>有一些是错误的。默认的目标是不可到达的。在我们开始恐慌之前，我们应该仔细看看它的配置。</a:t>
            </a:r>
          </a:p>
          <a:p>
            <a:endParaRPr lang="en-US" altLang="zh-CN" sz="1400" dirty="0"/>
          </a:p>
          <a:p>
            <a:r>
              <a:rPr lang="en-US" altLang="zh-CN" sz="1400" dirty="0"/>
              <a:t>curl </a:t>
            </a:r>
            <a:r>
              <a:rPr lang="en-US" altLang="zh-CN" sz="1400" dirty="0">
                <a:hlinkClick r:id="rId4"/>
              </a:rPr>
              <a:t>http://</a:t>
            </a:r>
            <a:r>
              <a:rPr lang="en-US" altLang="zh-CN" sz="1400" dirty="0" smtClean="0">
                <a:hlinkClick r:id="rId4"/>
              </a:rPr>
              <a:t>192.168.20.171:30080/prometheus/config</a:t>
            </a:r>
            <a:endParaRPr lang="en-US" altLang="zh-CN" sz="1400" dirty="0" smtClean="0"/>
          </a:p>
          <a:p>
            <a:endParaRPr lang="en-US" altLang="zh-CN" sz="1400" dirty="0"/>
          </a:p>
          <a:p>
            <a:endParaRPr lang="en-US" altLang="zh-CN" sz="1400" dirty="0"/>
          </a:p>
          <a:p>
            <a:r>
              <a:rPr lang="zh-CN" altLang="en-US" sz="1400" dirty="0"/>
              <a:t>问题是在   </a:t>
            </a:r>
            <a:r>
              <a:rPr lang="en-US" altLang="zh-CN" sz="1400" dirty="0" err="1"/>
              <a:t>metrics_path</a:t>
            </a:r>
            <a:r>
              <a:rPr lang="en-US" altLang="zh-CN" sz="1400" dirty="0"/>
              <a:t> field  </a:t>
            </a:r>
            <a:r>
              <a:rPr lang="zh-CN" altLang="en-US" sz="1400" dirty="0"/>
              <a:t>。默认情况下，它被设置为  </a:t>
            </a:r>
            <a:r>
              <a:rPr lang="en-US" altLang="zh-CN" sz="1400" dirty="0"/>
              <a:t>/metrics </a:t>
            </a:r>
            <a:r>
              <a:rPr lang="zh-CN" altLang="en-US" sz="1400" dirty="0"/>
              <a:t>。然而，由于我们将基础路径更改为  </a:t>
            </a:r>
            <a:r>
              <a:rPr lang="en-US" altLang="zh-CN" sz="1400" dirty="0"/>
              <a:t>/</a:t>
            </a:r>
            <a:r>
              <a:rPr lang="en-US" altLang="zh-CN" sz="1400" dirty="0" err="1"/>
              <a:t>prometheus</a:t>
            </a:r>
            <a:r>
              <a:rPr lang="en-US" altLang="zh-CN" sz="1400" dirty="0"/>
              <a:t> </a:t>
            </a:r>
            <a:r>
              <a:rPr lang="zh-CN" altLang="en-US" sz="1400" dirty="0"/>
              <a:t>，该字段</a:t>
            </a:r>
            <a:r>
              <a:rPr lang="zh-CN" altLang="en-US" sz="1400" dirty="0" smtClean="0"/>
              <a:t>应该使用 </a:t>
            </a:r>
            <a:r>
              <a:rPr lang="en-US" altLang="zh-CN" sz="1400" dirty="0"/>
              <a:t>/</a:t>
            </a:r>
            <a:r>
              <a:rPr lang="en-US" altLang="zh-CN" sz="1400" dirty="0" err="1"/>
              <a:t>prometheus</a:t>
            </a:r>
            <a:r>
              <a:rPr lang="en-US" altLang="zh-CN" sz="1400" dirty="0"/>
              <a:t>/metrics  </a:t>
            </a:r>
            <a:r>
              <a:rPr lang="zh-CN" altLang="en-US" sz="1400" dirty="0"/>
              <a:t>作为值</a:t>
            </a:r>
            <a:r>
              <a:rPr lang="zh-CN" altLang="en-US" sz="1400" dirty="0" smtClean="0"/>
              <a:t>。</a:t>
            </a:r>
            <a:endParaRPr lang="zh-CN" altLang="en-US" sz="1400" dirty="0"/>
          </a:p>
        </p:txBody>
      </p:sp>
    </p:spTree>
    <p:extLst>
      <p:ext uri="{BB962C8B-B14F-4D97-AF65-F5344CB8AC3E}">
        <p14:creationId xmlns:p14="http://schemas.microsoft.com/office/powerpoint/2010/main" val="2520823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52272" y="583430"/>
            <a:ext cx="9230056" cy="3570208"/>
          </a:xfrm>
          <a:prstGeom prst="rect">
            <a:avLst/>
          </a:prstGeom>
        </p:spPr>
        <p:txBody>
          <a:bodyPr wrap="square">
            <a:spAutoFit/>
          </a:bodyPr>
          <a:lstStyle/>
          <a:p>
            <a:r>
              <a:rPr lang="en-US" altLang="zh-CN" sz="1400" dirty="0"/>
              <a:t># cat </a:t>
            </a:r>
            <a:r>
              <a:rPr lang="en-US" altLang="zh-CN" sz="1400" dirty="0" smtClean="0"/>
              <a:t>volume/</a:t>
            </a:r>
            <a:r>
              <a:rPr lang="en-US" altLang="zh-CN" sz="1400" dirty="0" err="1" smtClean="0"/>
              <a:t>prometheus</a:t>
            </a:r>
            <a:r>
              <a:rPr lang="en-US" altLang="zh-CN" sz="1400" dirty="0" smtClean="0"/>
              <a:t>-host-</a:t>
            </a:r>
            <a:r>
              <a:rPr lang="en-US" altLang="zh-CN" sz="1400" dirty="0" err="1" smtClean="0"/>
              <a:t>path.yml</a:t>
            </a:r>
            <a:endParaRPr lang="en-US" altLang="zh-CN" sz="1400" dirty="0" smtClean="0"/>
          </a:p>
          <a:p>
            <a:endParaRPr lang="en-US" altLang="zh-CN" sz="1400" dirty="0"/>
          </a:p>
          <a:p>
            <a:r>
              <a:rPr lang="en-US" altLang="zh-CN" sz="1400" dirty="0" smtClean="0"/>
              <a:t># </a:t>
            </a:r>
            <a:r>
              <a:rPr lang="en-US" altLang="zh-CN" sz="1400" dirty="0" err="1"/>
              <a:t>sudo</a:t>
            </a:r>
            <a:r>
              <a:rPr lang="en-US" altLang="zh-CN" sz="1400" dirty="0"/>
              <a:t> </a:t>
            </a:r>
            <a:r>
              <a:rPr lang="en-US" altLang="zh-CN" sz="1400" dirty="0" err="1"/>
              <a:t>mkdir</a:t>
            </a:r>
            <a:r>
              <a:rPr lang="en-US" altLang="zh-CN" sz="1400" dirty="0"/>
              <a:t> /</a:t>
            </a:r>
            <a:r>
              <a:rPr lang="en-US" altLang="zh-CN" sz="1400" dirty="0" smtClean="0"/>
              <a:t>files                       // </a:t>
            </a:r>
            <a:r>
              <a:rPr lang="zh-CN" altLang="en-US" sz="1400" dirty="0" smtClean="0"/>
              <a:t>首先查看该</a:t>
            </a:r>
            <a:r>
              <a:rPr lang="en-US" altLang="zh-CN" sz="1400" dirty="0" smtClean="0"/>
              <a:t>pod</a:t>
            </a:r>
            <a:r>
              <a:rPr lang="zh-CN" altLang="en-US" sz="1400" dirty="0" smtClean="0"/>
              <a:t>运行在哪个</a:t>
            </a:r>
            <a:r>
              <a:rPr lang="en-US" altLang="zh-CN" sz="1400" dirty="0" smtClean="0"/>
              <a:t>node</a:t>
            </a:r>
            <a:r>
              <a:rPr lang="zh-CN" altLang="en-US" sz="1400" dirty="0" smtClean="0"/>
              <a:t>上</a:t>
            </a:r>
            <a:endParaRPr lang="en-US" altLang="zh-CN" sz="1400" dirty="0"/>
          </a:p>
          <a:p>
            <a:r>
              <a:rPr lang="en-US" altLang="zh-CN" sz="1400" dirty="0"/>
              <a:t># </a:t>
            </a:r>
            <a:r>
              <a:rPr lang="en-US" altLang="zh-CN" sz="1400" dirty="0" err="1"/>
              <a:t>sudo</a:t>
            </a:r>
            <a:r>
              <a:rPr lang="en-US" altLang="zh-CN" sz="1400" dirty="0"/>
              <a:t>  mv </a:t>
            </a:r>
            <a:r>
              <a:rPr lang="en-US" altLang="zh-CN" sz="1400" dirty="0" smtClean="0"/>
              <a:t>volume/</a:t>
            </a:r>
            <a:r>
              <a:rPr lang="en-US" altLang="zh-CN" sz="1400" dirty="0" err="1" smtClean="0"/>
              <a:t>prometheus-conf.yml</a:t>
            </a:r>
            <a:r>
              <a:rPr lang="en-US" altLang="zh-CN" sz="1400" dirty="0" smtClean="0"/>
              <a:t>  </a:t>
            </a:r>
            <a:r>
              <a:rPr lang="en-US" altLang="zh-CN" sz="1400" dirty="0"/>
              <a:t>/</a:t>
            </a:r>
            <a:r>
              <a:rPr lang="en-US" altLang="zh-CN" sz="1400" dirty="0" smtClean="0"/>
              <a:t>files/</a:t>
            </a:r>
            <a:endParaRPr lang="en-US" altLang="zh-CN" sz="1400" dirty="0"/>
          </a:p>
          <a:p>
            <a:r>
              <a:rPr lang="en-US" altLang="zh-CN" sz="1400" dirty="0"/>
              <a:t># </a:t>
            </a:r>
            <a:r>
              <a:rPr lang="en-US" altLang="zh-CN" sz="1400" dirty="0" err="1"/>
              <a:t>sudo</a:t>
            </a:r>
            <a:r>
              <a:rPr lang="en-US" altLang="zh-CN" sz="1400" dirty="0"/>
              <a:t> </a:t>
            </a:r>
            <a:r>
              <a:rPr lang="en-US" altLang="zh-CN" sz="1400" dirty="0" err="1"/>
              <a:t>chmod</a:t>
            </a:r>
            <a:r>
              <a:rPr lang="en-US" altLang="zh-CN" sz="1400" dirty="0"/>
              <a:t> </a:t>
            </a:r>
            <a:r>
              <a:rPr lang="en-US" altLang="zh-CN" sz="1400" dirty="0" smtClean="0"/>
              <a:t>+</a:t>
            </a:r>
            <a:r>
              <a:rPr lang="en-US" altLang="zh-CN" sz="1400" dirty="0"/>
              <a:t>x</a:t>
            </a:r>
            <a:r>
              <a:rPr lang="en-US" altLang="zh-CN" sz="1400" dirty="0" smtClean="0"/>
              <a:t>  </a:t>
            </a:r>
            <a:r>
              <a:rPr lang="en-US" altLang="zh-CN" sz="1400" dirty="0"/>
              <a:t>/files/</a:t>
            </a:r>
            <a:r>
              <a:rPr lang="en-US" altLang="zh-CN" sz="1400" dirty="0" err="1"/>
              <a:t>prometheus-conf.yml</a:t>
            </a:r>
            <a:r>
              <a:rPr lang="en-US" altLang="zh-CN" sz="1400" dirty="0"/>
              <a:t> </a:t>
            </a:r>
          </a:p>
          <a:p>
            <a:r>
              <a:rPr lang="en-US" altLang="zh-CN" sz="1400" dirty="0"/>
              <a:t># cat  /files/</a:t>
            </a:r>
            <a:r>
              <a:rPr lang="en-US" altLang="zh-CN" sz="1400" dirty="0" err="1"/>
              <a:t>prometheus-conf.yml</a:t>
            </a:r>
            <a:endParaRPr lang="en-US" altLang="zh-CN" sz="1400" dirty="0" smtClean="0"/>
          </a:p>
          <a:p>
            <a:endParaRPr lang="en-US" altLang="zh-CN" dirty="0"/>
          </a:p>
          <a:p>
            <a:r>
              <a:rPr lang="en-US" altLang="zh-CN" sz="1400" dirty="0" smtClean="0"/>
              <a:t># vi volume/</a:t>
            </a:r>
            <a:r>
              <a:rPr lang="en-US" altLang="zh-CN" sz="1400" dirty="0" err="1" smtClean="0"/>
              <a:t>prometheus</a:t>
            </a:r>
            <a:r>
              <a:rPr lang="en-US" altLang="zh-CN" sz="1400" dirty="0" smtClean="0"/>
              <a:t>-host-</a:t>
            </a:r>
            <a:r>
              <a:rPr lang="en-US" altLang="zh-CN" sz="1400" dirty="0" err="1" smtClean="0"/>
              <a:t>path.yml</a:t>
            </a:r>
            <a:endParaRPr lang="en-US" altLang="zh-CN" sz="1400" dirty="0" smtClean="0"/>
          </a:p>
          <a:p>
            <a:r>
              <a:rPr lang="en-US" altLang="zh-CN" sz="1400" dirty="0"/>
              <a:t>“--</a:t>
            </a:r>
            <a:r>
              <a:rPr lang="en-US" altLang="zh-CN" sz="1400" dirty="0" err="1"/>
              <a:t>web.external-url</a:t>
            </a:r>
            <a:r>
              <a:rPr lang="en-US" altLang="zh-CN" sz="1400" dirty="0"/>
              <a:t>=http://192.168.20.171/</a:t>
            </a:r>
            <a:r>
              <a:rPr lang="en-US" altLang="zh-CN" sz="1400" dirty="0" err="1"/>
              <a:t>prometheus</a:t>
            </a:r>
            <a:r>
              <a:rPr lang="en-US" altLang="zh-CN" sz="1400" dirty="0"/>
              <a:t>“                  // </a:t>
            </a:r>
            <a:r>
              <a:rPr lang="zh-CN" altLang="en-US" sz="1400" dirty="0"/>
              <a:t>修改成自己的</a:t>
            </a:r>
            <a:r>
              <a:rPr lang="en-US" altLang="zh-CN" sz="1400" dirty="0"/>
              <a:t>IP</a:t>
            </a:r>
          </a:p>
          <a:p>
            <a:endParaRPr lang="en-US" altLang="zh-CN" dirty="0"/>
          </a:p>
          <a:p>
            <a:r>
              <a:rPr lang="en-US" altLang="zh-CN" sz="1400" dirty="0"/>
              <a:t># </a:t>
            </a:r>
            <a:r>
              <a:rPr lang="en-US" altLang="zh-CN" sz="1400" dirty="0" err="1"/>
              <a:t>kubectl</a:t>
            </a:r>
            <a:r>
              <a:rPr lang="en-US" altLang="zh-CN" sz="1400" dirty="0"/>
              <a:t> create -f </a:t>
            </a:r>
            <a:r>
              <a:rPr lang="en-US" altLang="zh-CN" sz="1400" dirty="0" err="1"/>
              <a:t>p</a:t>
            </a:r>
            <a:r>
              <a:rPr lang="en-US" altLang="zh-CN" sz="1400" dirty="0" err="1" smtClean="0"/>
              <a:t>rometheus</a:t>
            </a:r>
            <a:r>
              <a:rPr lang="en-US" altLang="zh-CN" sz="1400" dirty="0" smtClean="0"/>
              <a:t>-host-</a:t>
            </a:r>
            <a:r>
              <a:rPr lang="en-US" altLang="zh-CN" sz="1400" dirty="0" err="1" smtClean="0"/>
              <a:t>path.yml</a:t>
            </a:r>
            <a:r>
              <a:rPr lang="en-US" altLang="zh-CN" sz="1400" dirty="0" smtClean="0"/>
              <a:t>  </a:t>
            </a:r>
            <a:r>
              <a:rPr lang="en-US" altLang="zh-CN" sz="1400" dirty="0"/>
              <a:t>--record  --save-</a:t>
            </a:r>
            <a:r>
              <a:rPr lang="en-US" altLang="zh-CN" sz="1400" dirty="0" err="1"/>
              <a:t>config</a:t>
            </a:r>
            <a:endParaRPr lang="en-US" altLang="zh-CN" sz="1400" dirty="0"/>
          </a:p>
          <a:p>
            <a:r>
              <a:rPr lang="en-US" altLang="zh-CN" sz="1400" dirty="0"/>
              <a:t># </a:t>
            </a:r>
            <a:r>
              <a:rPr lang="en-US" altLang="zh-CN" sz="1400" dirty="0" err="1"/>
              <a:t>kubectl</a:t>
            </a:r>
            <a:r>
              <a:rPr lang="en-US" altLang="zh-CN" sz="1400" dirty="0"/>
              <a:t> rollout status deploy </a:t>
            </a:r>
            <a:r>
              <a:rPr lang="en-US" altLang="zh-CN" sz="1400" dirty="0" err="1"/>
              <a:t>prometheus</a:t>
            </a:r>
            <a:endParaRPr lang="en-US" altLang="zh-CN" sz="1400" dirty="0"/>
          </a:p>
          <a:p>
            <a:endParaRPr lang="en-US" altLang="zh-CN" dirty="0"/>
          </a:p>
          <a:p>
            <a:r>
              <a:rPr lang="en-US" altLang="zh-CN" sz="1400" dirty="0"/>
              <a:t># </a:t>
            </a:r>
            <a:r>
              <a:rPr lang="en-US" altLang="zh-CN" sz="1400" dirty="0" err="1"/>
              <a:t>kubectl</a:t>
            </a:r>
            <a:r>
              <a:rPr lang="en-US" altLang="zh-CN" sz="1400" dirty="0"/>
              <a:t> delete  -f volume/</a:t>
            </a:r>
            <a:r>
              <a:rPr lang="en-US" altLang="zh-CN" sz="1400" dirty="0" err="1"/>
              <a:t>prometheus</a:t>
            </a:r>
            <a:r>
              <a:rPr lang="en-US" altLang="zh-CN" sz="1400" dirty="0"/>
              <a:t>-host-</a:t>
            </a:r>
            <a:r>
              <a:rPr lang="en-US" altLang="zh-CN" sz="1400" dirty="0" err="1"/>
              <a:t>path.yml</a:t>
            </a:r>
            <a:endParaRPr lang="en-US" altLang="zh-CN" sz="1400" dirty="0" smtClean="0"/>
          </a:p>
          <a:p>
            <a:endParaRPr lang="en-US" altLang="zh-CN" dirty="0"/>
          </a:p>
        </p:txBody>
      </p:sp>
    </p:spTree>
    <p:extLst>
      <p:ext uri="{BB962C8B-B14F-4D97-AF65-F5344CB8AC3E}">
        <p14:creationId xmlns:p14="http://schemas.microsoft.com/office/powerpoint/2010/main" val="1561472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59765" y="555998"/>
            <a:ext cx="9359139" cy="4462760"/>
          </a:xfrm>
          <a:prstGeom prst="rect">
            <a:avLst/>
          </a:prstGeom>
        </p:spPr>
        <p:txBody>
          <a:bodyPr wrap="square">
            <a:spAutoFit/>
          </a:bodyPr>
          <a:lstStyle/>
          <a:p>
            <a:r>
              <a:rPr lang="en-US" altLang="zh-CN" sz="1600" b="1" dirty="0" smtClean="0"/>
              <a:t>9.4 </a:t>
            </a:r>
            <a:r>
              <a:rPr lang="zh-CN" altLang="en-US" sz="1600" b="1" dirty="0" smtClean="0"/>
              <a:t>使用 </a:t>
            </a:r>
            <a:r>
              <a:rPr lang="en-US" altLang="zh-CN" sz="1600" b="1" dirty="0" err="1"/>
              <a:t>gitrepo</a:t>
            </a:r>
            <a:r>
              <a:rPr lang="en-US" altLang="zh-CN" sz="1600" b="1" dirty="0"/>
              <a:t> </a:t>
            </a:r>
            <a:r>
              <a:rPr lang="zh-CN" altLang="en-US" sz="1600" b="1" dirty="0"/>
              <a:t>挂载一个</a:t>
            </a:r>
            <a:r>
              <a:rPr lang="en-US" altLang="zh-CN" sz="1600" b="1" dirty="0" err="1"/>
              <a:t>git</a:t>
            </a:r>
            <a:r>
              <a:rPr lang="zh-CN" altLang="en-US" sz="1600" b="1" dirty="0" smtClean="0"/>
              <a:t>仓库</a:t>
            </a:r>
            <a:endParaRPr lang="en-US" altLang="zh-CN" sz="1600" b="1" dirty="0" smtClean="0"/>
          </a:p>
          <a:p>
            <a:endParaRPr lang="en-US" altLang="zh-CN" b="1" dirty="0"/>
          </a:p>
          <a:p>
            <a:r>
              <a:rPr lang="en-US" altLang="zh-CN" sz="1400" dirty="0"/>
              <a:t># cat  volume/</a:t>
            </a:r>
            <a:r>
              <a:rPr lang="en-US" altLang="zh-CN" sz="1400" dirty="0" err="1"/>
              <a:t>github.yml</a:t>
            </a:r>
            <a:endParaRPr lang="en-US" altLang="zh-CN" sz="1400" dirty="0" smtClean="0"/>
          </a:p>
          <a:p>
            <a:r>
              <a:rPr lang="en-US" altLang="zh-CN" sz="1400" dirty="0"/>
              <a:t># </a:t>
            </a:r>
            <a:r>
              <a:rPr lang="en-US" altLang="zh-CN" sz="1400" dirty="0" err="1"/>
              <a:t>kubectl</a:t>
            </a:r>
            <a:r>
              <a:rPr lang="en-US" altLang="zh-CN" sz="1400" dirty="0"/>
              <a:t> create  -f  volume/</a:t>
            </a:r>
            <a:r>
              <a:rPr lang="en-US" altLang="zh-CN" sz="1400" dirty="0" err="1"/>
              <a:t>github.yml</a:t>
            </a:r>
            <a:endParaRPr lang="en-US" altLang="zh-CN" sz="1400" dirty="0"/>
          </a:p>
          <a:p>
            <a:endParaRPr lang="en-US" altLang="zh-CN" sz="1400" dirty="0" smtClean="0"/>
          </a:p>
          <a:p>
            <a:r>
              <a:rPr lang="en-US" altLang="zh-CN" sz="1400" dirty="0" smtClean="0"/>
              <a:t>/# </a:t>
            </a:r>
            <a:r>
              <a:rPr lang="en-US" altLang="zh-CN" sz="1400" dirty="0" err="1"/>
              <a:t>kubectl</a:t>
            </a:r>
            <a:r>
              <a:rPr lang="en-US" altLang="zh-CN" sz="1400" dirty="0"/>
              <a:t> exec -it  </a:t>
            </a:r>
            <a:r>
              <a:rPr lang="en-US" altLang="zh-CN" sz="1400" dirty="0" err="1"/>
              <a:t>github</a:t>
            </a:r>
            <a:r>
              <a:rPr lang="en-US" altLang="zh-CN" sz="1400" dirty="0"/>
              <a:t>  </a:t>
            </a:r>
            <a:r>
              <a:rPr lang="en-US" altLang="zh-CN" sz="1400" dirty="0" err="1"/>
              <a:t>sh</a:t>
            </a:r>
            <a:endParaRPr lang="en-US" altLang="zh-CN" sz="1400" dirty="0"/>
          </a:p>
          <a:p>
            <a:r>
              <a:rPr lang="en-US" altLang="zh-CN" sz="1400" dirty="0" smtClean="0"/>
              <a:t>/# </a:t>
            </a:r>
            <a:r>
              <a:rPr lang="en-US" altLang="zh-CN" sz="1400" dirty="0"/>
              <a:t>cd  /</a:t>
            </a:r>
            <a:r>
              <a:rPr lang="en-US" altLang="zh-CN" sz="1400" dirty="0" err="1"/>
              <a:t>src</a:t>
            </a:r>
            <a:endParaRPr lang="en-US" altLang="zh-CN" sz="1400" dirty="0"/>
          </a:p>
          <a:p>
            <a:r>
              <a:rPr lang="en-US" altLang="zh-CN" sz="1400" dirty="0" smtClean="0"/>
              <a:t>/# </a:t>
            </a:r>
            <a:r>
              <a:rPr lang="en-US" altLang="zh-CN" sz="1400" dirty="0"/>
              <a:t>ls -l</a:t>
            </a:r>
          </a:p>
          <a:p>
            <a:r>
              <a:rPr lang="en-US" altLang="zh-CN" sz="1400" dirty="0" smtClean="0"/>
              <a:t>/# </a:t>
            </a:r>
            <a:r>
              <a:rPr lang="en-US" altLang="zh-CN" sz="1400" dirty="0" err="1"/>
              <a:t>docker</a:t>
            </a:r>
            <a:r>
              <a:rPr lang="en-US" altLang="zh-CN" sz="1400" dirty="0"/>
              <a:t>  image build </a:t>
            </a:r>
            <a:r>
              <a:rPr lang="en-US" altLang="zh-CN" sz="1400" dirty="0" smtClean="0"/>
              <a:t> </a:t>
            </a:r>
            <a:r>
              <a:rPr lang="en-US" altLang="zh-CN" sz="1400" dirty="0"/>
              <a:t>-t </a:t>
            </a:r>
            <a:r>
              <a:rPr lang="en-US" altLang="zh-CN" sz="1400" dirty="0" err="1" smtClean="0"/>
              <a:t>aishangwei</a:t>
            </a:r>
            <a:r>
              <a:rPr lang="en-US" altLang="zh-CN" sz="1400" dirty="0" smtClean="0"/>
              <a:t>/</a:t>
            </a:r>
            <a:r>
              <a:rPr lang="en-US" altLang="zh-CN" sz="1400" dirty="0" err="1" smtClean="0"/>
              <a:t>go-demo:beta</a:t>
            </a:r>
            <a:r>
              <a:rPr lang="en-US" altLang="zh-CN" sz="1400" dirty="0" smtClean="0"/>
              <a:t> </a:t>
            </a:r>
          </a:p>
          <a:p>
            <a:r>
              <a:rPr lang="en-US" altLang="zh-CN" sz="1400" dirty="0" smtClean="0"/>
              <a:t>/# exit</a:t>
            </a:r>
          </a:p>
          <a:p>
            <a:endParaRPr lang="en-US" altLang="zh-CN" sz="1400" dirty="0" smtClean="0"/>
          </a:p>
          <a:p>
            <a:r>
              <a:rPr lang="en-US" altLang="zh-CN" sz="1400" dirty="0" smtClean="0"/>
              <a:t># </a:t>
            </a:r>
            <a:r>
              <a:rPr lang="en-US" altLang="zh-CN" sz="1400" dirty="0" err="1" smtClean="0"/>
              <a:t>kubectl</a:t>
            </a:r>
            <a:r>
              <a:rPr lang="en-US" altLang="zh-CN" sz="1400" dirty="0" smtClean="0"/>
              <a:t> </a:t>
            </a:r>
            <a:r>
              <a:rPr lang="en-US" altLang="zh-CN" sz="1400" dirty="0"/>
              <a:t>delete \  -f volume/</a:t>
            </a:r>
            <a:r>
              <a:rPr lang="en-US" altLang="zh-CN" sz="1400" dirty="0" err="1"/>
              <a:t>github.yml</a:t>
            </a:r>
            <a:endParaRPr lang="en-US" altLang="zh-CN" sz="1400" dirty="0"/>
          </a:p>
          <a:p>
            <a:endParaRPr lang="en-US" altLang="zh-CN" b="1" dirty="0" smtClean="0"/>
          </a:p>
          <a:p>
            <a:endParaRPr lang="en-US" altLang="zh-CN" b="1" dirty="0"/>
          </a:p>
          <a:p>
            <a:endParaRPr lang="en-US" altLang="zh-CN" b="1" dirty="0" smtClean="0"/>
          </a:p>
          <a:p>
            <a:endParaRPr lang="en-US" altLang="zh-CN" b="1" dirty="0"/>
          </a:p>
          <a:p>
            <a:endParaRPr lang="en-US" altLang="zh-CN" b="1" dirty="0" smtClean="0"/>
          </a:p>
          <a:p>
            <a:endParaRPr lang="zh-CN" altLang="en-US" b="1" dirty="0"/>
          </a:p>
        </p:txBody>
      </p:sp>
    </p:spTree>
    <p:extLst>
      <p:ext uri="{BB962C8B-B14F-4D97-AF65-F5344CB8AC3E}">
        <p14:creationId xmlns:p14="http://schemas.microsoft.com/office/powerpoint/2010/main" val="29914762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659611" y="1299382"/>
            <a:ext cx="8021169" cy="3448531"/>
          </a:xfrm>
          <a:prstGeom prst="rect">
            <a:avLst/>
          </a:prstGeom>
        </p:spPr>
      </p:pic>
    </p:spTree>
    <p:extLst>
      <p:ext uri="{BB962C8B-B14F-4D97-AF65-F5344CB8AC3E}">
        <p14:creationId xmlns:p14="http://schemas.microsoft.com/office/powerpoint/2010/main" val="4226145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91084" y="586996"/>
            <a:ext cx="8971788" cy="4955203"/>
          </a:xfrm>
          <a:prstGeom prst="rect">
            <a:avLst/>
          </a:prstGeom>
        </p:spPr>
        <p:txBody>
          <a:bodyPr wrap="square">
            <a:spAutoFit/>
          </a:bodyPr>
          <a:lstStyle/>
          <a:p>
            <a:r>
              <a:rPr lang="en-US" altLang="zh-CN" sz="1600" b="1" dirty="0" smtClean="0"/>
              <a:t>9.5 </a:t>
            </a:r>
            <a:r>
              <a:rPr lang="zh-CN" altLang="en-US" sz="1600" b="1" dirty="0" smtClean="0"/>
              <a:t>通过空白卷保持持久状态</a:t>
            </a:r>
            <a:endParaRPr lang="en-US" altLang="zh-CN" sz="1600" b="1" dirty="0"/>
          </a:p>
          <a:p>
            <a:endParaRPr lang="en-US" altLang="zh-CN" sz="1600" b="1" dirty="0" smtClean="0"/>
          </a:p>
          <a:p>
            <a:r>
              <a:rPr lang="en-US" altLang="zh-CN" sz="1400" dirty="0" smtClean="0"/>
              <a:t># </a:t>
            </a:r>
            <a:r>
              <a:rPr lang="en-US" altLang="zh-CN" sz="1400" dirty="0"/>
              <a:t>cat </a:t>
            </a:r>
            <a:r>
              <a:rPr lang="en-US" altLang="zh-CN" sz="1400" dirty="0" smtClean="0"/>
              <a:t>volume/</a:t>
            </a:r>
            <a:r>
              <a:rPr lang="en-US" altLang="zh-CN" sz="1400" dirty="0" err="1" smtClean="0"/>
              <a:t>Jenkins.yml</a:t>
            </a:r>
            <a:endParaRPr lang="en-US" altLang="zh-CN" sz="1400" dirty="0" smtClean="0"/>
          </a:p>
          <a:p>
            <a:r>
              <a:rPr lang="en-US" altLang="zh-CN" sz="1400" dirty="0"/>
              <a:t># </a:t>
            </a:r>
            <a:r>
              <a:rPr lang="en-US" altLang="zh-CN" sz="1400" dirty="0" err="1"/>
              <a:t>kubectl</a:t>
            </a:r>
            <a:r>
              <a:rPr lang="en-US" altLang="zh-CN" sz="1400" dirty="0"/>
              <a:t> create </a:t>
            </a:r>
            <a:r>
              <a:rPr lang="en-US" altLang="zh-CN" sz="1400" dirty="0" smtClean="0"/>
              <a:t>-</a:t>
            </a:r>
            <a:r>
              <a:rPr lang="en-US" altLang="zh-CN" sz="1400" dirty="0"/>
              <a:t>f volume/</a:t>
            </a:r>
            <a:r>
              <a:rPr lang="en-US" altLang="zh-CN" sz="1400" dirty="0" err="1"/>
              <a:t>jenkins.yml</a:t>
            </a:r>
            <a:r>
              <a:rPr lang="en-US" altLang="zh-CN" sz="1400" dirty="0"/>
              <a:t>  </a:t>
            </a:r>
            <a:r>
              <a:rPr lang="en-US" altLang="zh-CN" sz="1400" dirty="0" smtClean="0"/>
              <a:t> --</a:t>
            </a:r>
            <a:r>
              <a:rPr lang="en-US" altLang="zh-CN" sz="1400" dirty="0"/>
              <a:t>record --save-</a:t>
            </a:r>
            <a:r>
              <a:rPr lang="en-US" altLang="zh-CN" sz="1400" dirty="0" err="1"/>
              <a:t>config</a:t>
            </a:r>
            <a:r>
              <a:rPr lang="en-US" altLang="zh-CN" sz="1400" dirty="0"/>
              <a:t> </a:t>
            </a:r>
          </a:p>
          <a:p>
            <a:r>
              <a:rPr lang="en-US" altLang="zh-CN" sz="1400" dirty="0"/>
              <a:t> </a:t>
            </a:r>
          </a:p>
          <a:p>
            <a:r>
              <a:rPr lang="en-US" altLang="zh-CN" sz="1400" dirty="0"/>
              <a:t># </a:t>
            </a:r>
            <a:r>
              <a:rPr lang="en-US" altLang="zh-CN" sz="1400" dirty="0" err="1"/>
              <a:t>kubectl</a:t>
            </a:r>
            <a:r>
              <a:rPr lang="en-US" altLang="zh-CN" sz="1400" dirty="0"/>
              <a:t> rollout status deploy </a:t>
            </a:r>
            <a:r>
              <a:rPr lang="en-US" altLang="zh-CN" sz="1400" dirty="0" err="1"/>
              <a:t>jenkins</a:t>
            </a:r>
            <a:endParaRPr lang="en-US" altLang="zh-CN" sz="1400" dirty="0" smtClean="0"/>
          </a:p>
          <a:p>
            <a:endParaRPr lang="en-US" altLang="zh-CN" sz="1400" dirty="0" smtClean="0">
              <a:hlinkClick r:id="rId2"/>
            </a:endParaRPr>
          </a:p>
          <a:p>
            <a:r>
              <a:rPr lang="en-US" altLang="zh-CN" sz="1400" dirty="0" smtClean="0">
                <a:hlinkClick r:id="rId2"/>
              </a:rPr>
              <a:t>curl    http://IP:PORT/jenkins</a:t>
            </a:r>
            <a:endParaRPr lang="en-US" altLang="zh-CN" sz="1400" dirty="0" smtClean="0"/>
          </a:p>
          <a:p>
            <a:r>
              <a:rPr lang="en-US" altLang="zh-CN" sz="1400" dirty="0" smtClean="0"/>
              <a:t>curl  </a:t>
            </a:r>
            <a:r>
              <a:rPr lang="en-US" altLang="zh-CN" sz="1400" dirty="0" smtClean="0">
                <a:hlinkClick r:id="rId3"/>
              </a:rPr>
              <a:t>http://IP:PORT/Jenkins/newjob</a:t>
            </a:r>
            <a:endParaRPr lang="en-US" altLang="zh-CN" sz="1400" dirty="0" smtClean="0"/>
          </a:p>
          <a:p>
            <a:endParaRPr lang="en-US" altLang="zh-CN" sz="1400" dirty="0"/>
          </a:p>
          <a:p>
            <a:r>
              <a:rPr lang="en-US" altLang="zh-CN" sz="1400" dirty="0" smtClean="0"/>
              <a:t># POD_NAME</a:t>
            </a:r>
            <a:r>
              <a:rPr lang="en-US" altLang="zh-CN" sz="1400" dirty="0"/>
              <a:t>=$(</a:t>
            </a:r>
            <a:r>
              <a:rPr lang="en-US" altLang="zh-CN" sz="1400" dirty="0" err="1"/>
              <a:t>kubectl</a:t>
            </a:r>
            <a:r>
              <a:rPr lang="en-US" altLang="zh-CN" sz="1400" dirty="0"/>
              <a:t> get pods \  </a:t>
            </a:r>
          </a:p>
          <a:p>
            <a:r>
              <a:rPr lang="en-US" altLang="zh-CN" sz="1400" dirty="0"/>
              <a:t>    -l service=</a:t>
            </a:r>
            <a:r>
              <a:rPr lang="en-US" altLang="zh-CN" sz="1400" dirty="0" err="1"/>
              <a:t>jenkins,type</a:t>
            </a:r>
            <a:r>
              <a:rPr lang="en-US" altLang="zh-CN" sz="1400" dirty="0"/>
              <a:t>=master \  </a:t>
            </a:r>
          </a:p>
          <a:p>
            <a:r>
              <a:rPr lang="en-US" altLang="zh-CN" sz="1400" dirty="0"/>
              <a:t>    -o </a:t>
            </a:r>
            <a:r>
              <a:rPr lang="en-US" altLang="zh-CN" sz="1400" dirty="0" err="1"/>
              <a:t>jsonpath</a:t>
            </a:r>
            <a:r>
              <a:rPr lang="en-US" altLang="zh-CN" sz="1400" dirty="0"/>
              <a:t>="{.items[*].metadata.name}") </a:t>
            </a:r>
            <a:endParaRPr lang="en-US" altLang="zh-CN" sz="1400" dirty="0" smtClean="0"/>
          </a:p>
          <a:p>
            <a:r>
              <a:rPr lang="en-US" altLang="zh-CN" sz="1400" dirty="0" smtClean="0"/>
              <a:t># </a:t>
            </a:r>
            <a:r>
              <a:rPr lang="en-US" altLang="zh-CN" sz="1400" dirty="0" err="1" smtClean="0"/>
              <a:t>kubectl</a:t>
            </a:r>
            <a:r>
              <a:rPr lang="en-US" altLang="zh-CN" sz="1400" dirty="0" smtClean="0"/>
              <a:t> exec -it $POD_NAME kill 1              </a:t>
            </a:r>
          </a:p>
          <a:p>
            <a:endParaRPr lang="en-US" altLang="zh-CN" sz="1400" dirty="0"/>
          </a:p>
          <a:p>
            <a:r>
              <a:rPr lang="en-US" altLang="zh-CN" sz="1400" dirty="0"/>
              <a:t># </a:t>
            </a:r>
            <a:r>
              <a:rPr lang="en-US" altLang="zh-CN" sz="1400" dirty="0" err="1"/>
              <a:t>kubectl</a:t>
            </a:r>
            <a:r>
              <a:rPr lang="en-US" altLang="zh-CN" sz="1400" dirty="0"/>
              <a:t> get </a:t>
            </a:r>
            <a:r>
              <a:rPr lang="en-US" altLang="zh-CN" sz="1400" dirty="0" smtClean="0"/>
              <a:t>pods                    // kill </a:t>
            </a:r>
            <a:r>
              <a:rPr lang="zh-CN" altLang="en-US" sz="1400" dirty="0" smtClean="0"/>
              <a:t>掉后，重起一个</a:t>
            </a:r>
            <a:r>
              <a:rPr lang="en-US" altLang="zh-CN" sz="1400" dirty="0" smtClean="0"/>
              <a:t>pod</a:t>
            </a:r>
          </a:p>
          <a:p>
            <a:endParaRPr lang="en-US" altLang="zh-CN" sz="1400" dirty="0"/>
          </a:p>
          <a:p>
            <a:r>
              <a:rPr lang="en-US" altLang="zh-CN" sz="1400" dirty="0"/>
              <a:t>curl    </a:t>
            </a:r>
            <a:r>
              <a:rPr lang="en-US" altLang="zh-CN" sz="1400" dirty="0">
                <a:hlinkClick r:id="rId2"/>
              </a:rPr>
              <a:t>http://</a:t>
            </a:r>
            <a:r>
              <a:rPr lang="en-US" altLang="zh-CN" sz="1400" dirty="0" smtClean="0">
                <a:hlinkClick r:id="rId2"/>
              </a:rPr>
              <a:t>IP:PORT/jenkins</a:t>
            </a:r>
            <a:r>
              <a:rPr lang="en-US" altLang="zh-CN" sz="1400" dirty="0" smtClean="0"/>
              <a:t>                // </a:t>
            </a:r>
            <a:r>
              <a:rPr lang="zh-CN" altLang="en-US" sz="1400" dirty="0" smtClean="0"/>
              <a:t>发生了什么，</a:t>
            </a:r>
            <a:r>
              <a:rPr lang="en-US" altLang="zh-CN" sz="1400" dirty="0" smtClean="0"/>
              <a:t>job</a:t>
            </a:r>
            <a:r>
              <a:rPr lang="zh-CN" altLang="en-US" sz="1400" dirty="0" smtClean="0"/>
              <a:t>不见了</a:t>
            </a:r>
            <a:endParaRPr lang="en-US" altLang="zh-CN" sz="1400" dirty="0" smtClean="0"/>
          </a:p>
          <a:p>
            <a:endParaRPr lang="en-US" altLang="zh-CN" sz="1400" dirty="0"/>
          </a:p>
          <a:p>
            <a:endParaRPr lang="en-US" altLang="zh-CN" sz="1400" dirty="0"/>
          </a:p>
          <a:p>
            <a:r>
              <a:rPr lang="en-US" altLang="zh-CN" sz="1400" dirty="0" smtClean="0"/>
              <a:t># cat  volume/Jenkins-empty-</a:t>
            </a:r>
            <a:r>
              <a:rPr lang="en-US" altLang="zh-CN" sz="1400" dirty="0" err="1" smtClean="0"/>
              <a:t>dir.yml</a:t>
            </a:r>
            <a:endParaRPr lang="en-US" altLang="zh-CN" sz="1400" dirty="0"/>
          </a:p>
          <a:p>
            <a:endParaRPr lang="zh-CN" altLang="en-US" dirty="0"/>
          </a:p>
        </p:txBody>
      </p:sp>
    </p:spTree>
    <p:extLst>
      <p:ext uri="{BB962C8B-B14F-4D97-AF65-F5344CB8AC3E}">
        <p14:creationId xmlns:p14="http://schemas.microsoft.com/office/powerpoint/2010/main" val="41009167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318516" y="606844"/>
            <a:ext cx="8980932" cy="5109091"/>
          </a:xfrm>
          <a:prstGeom prst="rect">
            <a:avLst/>
          </a:prstGeom>
        </p:spPr>
        <p:txBody>
          <a:bodyPr wrap="square">
            <a:spAutoFit/>
          </a:bodyPr>
          <a:lstStyle/>
          <a:p>
            <a:r>
              <a:rPr lang="en-US" altLang="zh-CN" sz="1400" dirty="0" smtClean="0"/>
              <a:t># </a:t>
            </a:r>
            <a:r>
              <a:rPr lang="en-US" altLang="zh-CN" sz="1400" dirty="0" err="1" smtClean="0"/>
              <a:t>kubectl</a:t>
            </a:r>
            <a:r>
              <a:rPr lang="en-US" altLang="zh-CN" sz="1400" dirty="0" smtClean="0"/>
              <a:t> </a:t>
            </a:r>
            <a:r>
              <a:rPr lang="en-US" altLang="zh-CN" sz="1400" dirty="0"/>
              <a:t>apply </a:t>
            </a:r>
            <a:r>
              <a:rPr lang="en-US" altLang="zh-CN" sz="1400" dirty="0" smtClean="0"/>
              <a:t>-</a:t>
            </a:r>
            <a:r>
              <a:rPr lang="en-US" altLang="zh-CN" sz="1400" dirty="0"/>
              <a:t>f volume/</a:t>
            </a:r>
            <a:r>
              <a:rPr lang="en-US" altLang="zh-CN" sz="1400" dirty="0" err="1"/>
              <a:t>jenkins</a:t>
            </a:r>
            <a:r>
              <a:rPr lang="en-US" altLang="zh-CN" sz="1400" dirty="0"/>
              <a:t>-empty-</a:t>
            </a:r>
            <a:r>
              <a:rPr lang="en-US" altLang="zh-CN" sz="1400" dirty="0" err="1"/>
              <a:t>dir.yml</a:t>
            </a:r>
            <a:r>
              <a:rPr lang="en-US" altLang="zh-CN" sz="1400" dirty="0"/>
              <a:t> </a:t>
            </a:r>
            <a:endParaRPr lang="en-US" altLang="zh-CN" sz="1400" dirty="0" smtClean="0"/>
          </a:p>
          <a:p>
            <a:r>
              <a:rPr lang="en-US" altLang="zh-CN" sz="1400" dirty="0" smtClean="0"/>
              <a:t># </a:t>
            </a:r>
            <a:r>
              <a:rPr lang="en-US" altLang="zh-CN" sz="1400" dirty="0" err="1" smtClean="0"/>
              <a:t>kubectl</a:t>
            </a:r>
            <a:r>
              <a:rPr lang="en-US" altLang="zh-CN" sz="1400" dirty="0" smtClean="0"/>
              <a:t> </a:t>
            </a:r>
            <a:r>
              <a:rPr lang="en-US" altLang="zh-CN" sz="1400" dirty="0"/>
              <a:t>rollout status deploy </a:t>
            </a:r>
            <a:r>
              <a:rPr lang="en-US" altLang="zh-CN" sz="1400" dirty="0" err="1"/>
              <a:t>jenkins</a:t>
            </a:r>
            <a:r>
              <a:rPr lang="en-US" altLang="zh-CN" sz="1400" dirty="0"/>
              <a:t> </a:t>
            </a:r>
            <a:endParaRPr lang="en-US" altLang="zh-CN" sz="1400" dirty="0" smtClean="0"/>
          </a:p>
          <a:p>
            <a:endParaRPr lang="en-US" altLang="zh-CN" sz="1400" dirty="0"/>
          </a:p>
          <a:p>
            <a:r>
              <a:rPr lang="en-US" altLang="zh-CN" sz="1400" dirty="0" smtClean="0"/>
              <a:t>curl  </a:t>
            </a:r>
            <a:r>
              <a:rPr lang="en-US" altLang="zh-CN" sz="1400" dirty="0" smtClean="0">
                <a:hlinkClick r:id="rId2"/>
              </a:rPr>
              <a:t>http://IP:PORT/jenkins/newjob</a:t>
            </a:r>
            <a:endParaRPr lang="en-US" altLang="zh-CN" sz="1400" dirty="0" smtClean="0"/>
          </a:p>
          <a:p>
            <a:endParaRPr lang="en-US" altLang="zh-CN" sz="1400" dirty="0"/>
          </a:p>
          <a:p>
            <a:r>
              <a:rPr lang="en-US" altLang="zh-CN" sz="1400" dirty="0" smtClean="0"/>
              <a:t># POD_NAME</a:t>
            </a:r>
            <a:r>
              <a:rPr lang="en-US" altLang="zh-CN" sz="1400" dirty="0"/>
              <a:t>=$(</a:t>
            </a:r>
            <a:r>
              <a:rPr lang="en-US" altLang="zh-CN" sz="1400" dirty="0" err="1"/>
              <a:t>kubectl</a:t>
            </a:r>
            <a:r>
              <a:rPr lang="en-US" altLang="zh-CN" sz="1400" dirty="0"/>
              <a:t> get pods \  </a:t>
            </a:r>
          </a:p>
          <a:p>
            <a:r>
              <a:rPr lang="en-US" altLang="zh-CN" sz="1400" dirty="0"/>
              <a:t>    -l service=</a:t>
            </a:r>
            <a:r>
              <a:rPr lang="en-US" altLang="zh-CN" sz="1400" dirty="0" err="1"/>
              <a:t>jenkins,type</a:t>
            </a:r>
            <a:r>
              <a:rPr lang="en-US" altLang="zh-CN" sz="1400" dirty="0"/>
              <a:t>=master \  </a:t>
            </a:r>
          </a:p>
          <a:p>
            <a:r>
              <a:rPr lang="en-US" altLang="zh-CN" sz="1400" dirty="0"/>
              <a:t>    -o </a:t>
            </a:r>
            <a:r>
              <a:rPr lang="en-US" altLang="zh-CN" sz="1400" dirty="0" err="1"/>
              <a:t>jsonpath</a:t>
            </a:r>
            <a:r>
              <a:rPr lang="en-US" altLang="zh-CN" sz="1400" dirty="0"/>
              <a:t>="{.items[*].metadata.name}") </a:t>
            </a:r>
          </a:p>
          <a:p>
            <a:r>
              <a:rPr lang="en-US" altLang="zh-CN" sz="1400" dirty="0"/>
              <a:t> </a:t>
            </a:r>
          </a:p>
          <a:p>
            <a:r>
              <a:rPr lang="en-US" altLang="zh-CN" sz="1400" dirty="0" smtClean="0"/>
              <a:t># </a:t>
            </a:r>
            <a:r>
              <a:rPr lang="en-US" altLang="zh-CN" sz="1400" dirty="0" err="1" smtClean="0"/>
              <a:t>kubectl</a:t>
            </a:r>
            <a:r>
              <a:rPr lang="en-US" altLang="zh-CN" sz="1400" dirty="0" smtClean="0"/>
              <a:t> </a:t>
            </a:r>
            <a:r>
              <a:rPr lang="en-US" altLang="zh-CN" sz="1400" dirty="0"/>
              <a:t>exec -it $POD_NAME kill 1 </a:t>
            </a:r>
          </a:p>
          <a:p>
            <a:r>
              <a:rPr lang="en-US" altLang="zh-CN" sz="1400" dirty="0" smtClean="0"/>
              <a:t># </a:t>
            </a:r>
            <a:r>
              <a:rPr lang="en-US" altLang="zh-CN" sz="1400" dirty="0" err="1" smtClean="0"/>
              <a:t>kubectl</a:t>
            </a:r>
            <a:r>
              <a:rPr lang="en-US" altLang="zh-CN" sz="1400" dirty="0" smtClean="0"/>
              <a:t> </a:t>
            </a:r>
            <a:r>
              <a:rPr lang="en-US" altLang="zh-CN" sz="1400" dirty="0"/>
              <a:t>get pods </a:t>
            </a:r>
          </a:p>
          <a:p>
            <a:endParaRPr lang="en-US" altLang="zh-CN" sz="1400" dirty="0" smtClean="0"/>
          </a:p>
          <a:p>
            <a:r>
              <a:rPr lang="en-US" altLang="zh-CN" sz="1400" dirty="0"/>
              <a:t>curl  http://</a:t>
            </a:r>
            <a:r>
              <a:rPr lang="en-US" altLang="zh-CN" sz="1400" dirty="0" smtClean="0"/>
              <a:t>IP:PORT/jenkins</a:t>
            </a:r>
            <a:endParaRPr lang="en-US" altLang="zh-CN" sz="1400" dirty="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10704658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文本框 1"/>
          <p:cNvSpPr txBox="1"/>
          <p:nvPr/>
        </p:nvSpPr>
        <p:spPr>
          <a:xfrm>
            <a:off x="338328" y="658368"/>
            <a:ext cx="1856232" cy="369332"/>
          </a:xfrm>
          <a:prstGeom prst="rect">
            <a:avLst/>
          </a:prstGeom>
          <a:noFill/>
        </p:spPr>
        <p:txBody>
          <a:bodyPr wrap="square" rtlCol="0">
            <a:spAutoFit/>
          </a:bodyPr>
          <a:lstStyle/>
          <a:p>
            <a:r>
              <a:rPr lang="en-US" altLang="zh-CN" b="1" dirty="0" smtClean="0"/>
              <a:t>9.6 </a:t>
            </a:r>
            <a:r>
              <a:rPr lang="zh-CN" altLang="en-US" b="1" dirty="0" smtClean="0"/>
              <a:t>知识总结</a:t>
            </a:r>
            <a:endParaRPr lang="zh-CN" altLang="en-US" b="1" dirty="0"/>
          </a:p>
        </p:txBody>
      </p:sp>
      <p:pic>
        <p:nvPicPr>
          <p:cNvPr id="3" name="图片 2"/>
          <p:cNvPicPr>
            <a:picLocks noChangeAspect="1"/>
          </p:cNvPicPr>
          <p:nvPr/>
        </p:nvPicPr>
        <p:blipFill>
          <a:blip r:embed="rId2"/>
          <a:stretch>
            <a:fillRect/>
          </a:stretch>
        </p:blipFill>
        <p:spPr>
          <a:xfrm>
            <a:off x="512064" y="1804506"/>
            <a:ext cx="9024981" cy="3903997"/>
          </a:xfrm>
          <a:prstGeom prst="rect">
            <a:avLst/>
          </a:prstGeom>
        </p:spPr>
      </p:pic>
    </p:spTree>
    <p:extLst>
      <p:ext uri="{BB962C8B-B14F-4D97-AF65-F5344CB8AC3E}">
        <p14:creationId xmlns:p14="http://schemas.microsoft.com/office/powerpoint/2010/main" val="617681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17932" y="577852"/>
            <a:ext cx="9300972" cy="5509200"/>
          </a:xfrm>
          <a:prstGeom prst="rect">
            <a:avLst/>
          </a:prstGeom>
        </p:spPr>
        <p:txBody>
          <a:bodyPr wrap="square">
            <a:spAutoFit/>
          </a:bodyPr>
          <a:lstStyle/>
          <a:p>
            <a:r>
              <a:rPr lang="en-US" altLang="zh-CN" b="1" dirty="0" smtClean="0"/>
              <a:t>10.  </a:t>
            </a:r>
            <a:r>
              <a:rPr lang="en-US" altLang="zh-CN" b="1" dirty="0" err="1" smtClean="0"/>
              <a:t>Configmaps</a:t>
            </a:r>
            <a:r>
              <a:rPr lang="en-US" altLang="zh-CN" b="1" dirty="0" smtClean="0"/>
              <a:t> </a:t>
            </a:r>
            <a:r>
              <a:rPr lang="zh-CN" altLang="en-US" b="1" dirty="0" smtClean="0"/>
              <a:t>注入配置文件</a:t>
            </a:r>
            <a:endParaRPr lang="en-US" altLang="zh-CN" b="1" dirty="0"/>
          </a:p>
          <a:p>
            <a:endParaRPr lang="en-US" altLang="zh-CN" b="1" dirty="0"/>
          </a:p>
          <a:p>
            <a:r>
              <a:rPr lang="en-US" altLang="zh-CN" sz="1600" b="1" dirty="0" smtClean="0"/>
              <a:t>10.1 </a:t>
            </a:r>
            <a:r>
              <a:rPr lang="zh-CN" altLang="en-US" sz="1600" b="1" dirty="0" smtClean="0"/>
              <a:t>介绍</a:t>
            </a:r>
            <a:endParaRPr lang="en-US" altLang="zh-CN" sz="1600" b="1" dirty="0" smtClean="0"/>
          </a:p>
          <a:p>
            <a:endParaRPr lang="en-US" altLang="zh-CN" sz="1600" dirty="0" smtClean="0"/>
          </a:p>
          <a:p>
            <a:r>
              <a:rPr lang="en-US" altLang="zh-CN" sz="1400" dirty="0" err="1"/>
              <a:t>configmap</a:t>
            </a:r>
            <a:r>
              <a:rPr lang="zh-CN" altLang="en-US" sz="1400" dirty="0"/>
              <a:t>允许我们将配置与应用程序映像分开。当其他选择不合适时，这种分离是很有用的。</a:t>
            </a:r>
          </a:p>
          <a:p>
            <a:endParaRPr lang="zh-CN" altLang="en-US" sz="1400" dirty="0"/>
          </a:p>
          <a:p>
            <a:r>
              <a:rPr lang="zh-CN" altLang="en-US" sz="1400" dirty="0"/>
              <a:t>几乎每个应用程序都可以通过配置进行微调。传统的软件部署方法促进了配置文件的使用。但是，我们不是通过</a:t>
            </a:r>
            <a:r>
              <a:rPr lang="en-US" altLang="zh-CN" sz="1400" dirty="0"/>
              <a:t>Kubernetes</a:t>
            </a:r>
            <a:r>
              <a:rPr lang="zh-CN" altLang="en-US" sz="1400" dirty="0"/>
              <a:t>调度程序来讨论传统的、而是高级的、分布式的和不可变的部署。如果我们要将其潜力发挥到极致，那么从根本上来说，新技术的使用通常需要新的过程和不同的架构。另一方面，我们不能把我们拥有的一切都扔掉，重新开始。</a:t>
            </a:r>
          </a:p>
          <a:p>
            <a:endParaRPr lang="zh-CN" altLang="en-US" sz="1400" dirty="0"/>
          </a:p>
          <a:p>
            <a:r>
              <a:rPr lang="zh-CN" altLang="en-US" sz="1400" dirty="0"/>
              <a:t>我们必须努力平衡新的原则和遗留的需求。</a:t>
            </a:r>
          </a:p>
          <a:p>
            <a:endParaRPr lang="zh-CN" altLang="en-US" sz="1400" dirty="0"/>
          </a:p>
          <a:p>
            <a:r>
              <a:rPr lang="zh-CN" altLang="en-US" sz="1400" dirty="0"/>
              <a:t>如果我们今天开始开发一个新的应用程序，它将会是分布式的、可伸缩的、无状态的和容错的。这些都是今天的需求。虽然我们可能会问，我们中有多少人知道如何设计一个带有这些品质属性的应用程序，但几乎没有人会反对使用这些属性。通常被遗忘的是配置。您的新应用程序应该使用哪种机制来配置自己？那么环境变量呢？</a:t>
            </a:r>
          </a:p>
          <a:p>
            <a:endParaRPr lang="zh-CN" altLang="en-US" sz="1400" dirty="0"/>
          </a:p>
          <a:p>
            <a:r>
              <a:rPr lang="zh-CN" altLang="en-US" sz="1400" dirty="0"/>
              <a:t>环境变量很适合分布式系统。它们很容易定义，而且是可移植的。它们是新应用程序配置机制的理想选择。</a:t>
            </a:r>
          </a:p>
          <a:p>
            <a:endParaRPr lang="zh-CN" altLang="en-US" sz="1400" dirty="0"/>
          </a:p>
          <a:p>
            <a:r>
              <a:rPr lang="zh-CN" altLang="en-US" sz="1400" dirty="0"/>
              <a:t>然而，在某些情况下，对于环境变量来说，配置可能过于复杂。在这种情况下，我们可能需要回到文件（希望</a:t>
            </a:r>
            <a:r>
              <a:rPr lang="en-US" altLang="zh-CN" sz="1400" dirty="0"/>
              <a:t>YAML</a:t>
            </a:r>
            <a:r>
              <a:rPr lang="zh-CN" altLang="en-US" sz="1400" dirty="0"/>
              <a:t>）。当这些案例与几乎完全使用基于文件的配置的遗留应用程序相结合时，很明显，我们不能仅依赖于环境变量。</a:t>
            </a:r>
          </a:p>
          <a:p>
            <a:endParaRPr lang="zh-CN" altLang="en-US" sz="1400" dirty="0"/>
          </a:p>
          <a:p>
            <a:endParaRPr lang="en-US" altLang="zh-CN" sz="1600" dirty="0"/>
          </a:p>
          <a:p>
            <a:endParaRPr lang="en-US" altLang="zh-CN" sz="1600" dirty="0"/>
          </a:p>
        </p:txBody>
      </p:sp>
    </p:spTree>
    <p:extLst>
      <p:ext uri="{BB962C8B-B14F-4D97-AF65-F5344CB8AC3E}">
        <p14:creationId xmlns:p14="http://schemas.microsoft.com/office/powerpoint/2010/main" val="3576202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785055" y="928163"/>
            <a:ext cx="8116433" cy="4782217"/>
          </a:xfrm>
          <a:prstGeom prst="rect">
            <a:avLst/>
          </a:prstGeom>
        </p:spPr>
      </p:pic>
    </p:spTree>
    <p:extLst>
      <p:ext uri="{BB962C8B-B14F-4D97-AF65-F5344CB8AC3E}">
        <p14:creationId xmlns:p14="http://schemas.microsoft.com/office/powerpoint/2010/main" val="22661662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19456" y="611505"/>
            <a:ext cx="9244584" cy="2462213"/>
          </a:xfrm>
          <a:prstGeom prst="rect">
            <a:avLst/>
          </a:prstGeom>
        </p:spPr>
        <p:txBody>
          <a:bodyPr wrap="square">
            <a:spAutoFit/>
          </a:bodyPr>
          <a:lstStyle/>
          <a:p>
            <a:r>
              <a:rPr lang="zh-CN" altLang="en-US" sz="1400" dirty="0"/>
              <a:t>当配置基于文件时，我们可以采用的最佳方法是将配置放入</a:t>
            </a:r>
            <a:r>
              <a:rPr lang="en-US" altLang="zh-CN" sz="1400" dirty="0"/>
              <a:t>Docker</a:t>
            </a:r>
            <a:r>
              <a:rPr lang="zh-CN" altLang="en-US" sz="1400" dirty="0"/>
              <a:t>镜像中。这样，我们就沿着完全不可改变的道路走下去。尽管如此，当我们的应用程序需要不同集群的不同配置选项（例如，测试和生产）时，这可能是不可能的。我将忽略我的内部需求，将其转换为讨论，以“在不同的环境中不需要不同的配置”结束。而是假设你可能有一个很好的理由来做类似的事情。在这种情况下，将配置文件放入图像中是不可能的。这就是</a:t>
            </a:r>
            <a:r>
              <a:rPr lang="en-US" altLang="zh-CN" sz="1400" dirty="0" err="1"/>
              <a:t>ConfigMaps</a:t>
            </a:r>
            <a:r>
              <a:rPr lang="zh-CN" altLang="en-US" sz="1400" dirty="0"/>
              <a:t>发挥作用的地方。</a:t>
            </a:r>
            <a:r>
              <a:rPr lang="en-US" altLang="zh-CN" sz="1400" dirty="0" err="1"/>
              <a:t>ConfigMap</a:t>
            </a:r>
            <a:r>
              <a:rPr lang="zh-CN" altLang="en-US" sz="1400" dirty="0"/>
              <a:t>允许我们将配置“注入”到容器中。配置文件的来源可以是文件、目录或文字值。目标可以是文件或环境变量。</a:t>
            </a:r>
          </a:p>
          <a:p>
            <a:endParaRPr lang="zh-CN" altLang="en-US" sz="1400" dirty="0"/>
          </a:p>
          <a:p>
            <a:r>
              <a:rPr lang="en-US" altLang="zh-CN" sz="1400" dirty="0" err="1"/>
              <a:t>ConfigMap</a:t>
            </a:r>
            <a:r>
              <a:rPr lang="zh-CN" altLang="en-US" sz="1400" dirty="0"/>
              <a:t>从一个源获取一个配置，并将其安装到运行容器中作为一个卷。</a:t>
            </a:r>
          </a:p>
          <a:p>
            <a:endParaRPr lang="zh-CN" altLang="en-US" sz="1400" dirty="0"/>
          </a:p>
          <a:p>
            <a:r>
              <a:rPr lang="zh-CN" altLang="en-US" sz="1400" dirty="0"/>
              <a:t>就是你要预先得到的理论。我们将运行一些示例，并对我们所经历的特性进行注释，而不是冗长的解释。我们将通过实践来学习，而不是通过记忆理论来学习。</a:t>
            </a:r>
          </a:p>
        </p:txBody>
      </p:sp>
    </p:spTree>
    <p:extLst>
      <p:ext uri="{BB962C8B-B14F-4D97-AF65-F5344CB8AC3E}">
        <p14:creationId xmlns:p14="http://schemas.microsoft.com/office/powerpoint/2010/main" val="38935703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300228" y="632716"/>
            <a:ext cx="8724900" cy="6247864"/>
          </a:xfrm>
          <a:prstGeom prst="rect">
            <a:avLst/>
          </a:prstGeom>
        </p:spPr>
        <p:txBody>
          <a:bodyPr wrap="square">
            <a:spAutoFit/>
          </a:bodyPr>
          <a:lstStyle/>
          <a:p>
            <a:r>
              <a:rPr lang="en-US" altLang="zh-CN" b="1" dirty="0" smtClean="0"/>
              <a:t>10.2 </a:t>
            </a:r>
            <a:r>
              <a:rPr lang="zh-CN" altLang="en-US" b="1" dirty="0" smtClean="0"/>
              <a:t>从文件中注入配置</a:t>
            </a:r>
            <a:endParaRPr lang="en-US" altLang="zh-CN" dirty="0"/>
          </a:p>
          <a:p>
            <a:endParaRPr lang="en-US" altLang="zh-CN" sz="1400" dirty="0" smtClean="0"/>
          </a:p>
          <a:p>
            <a:r>
              <a:rPr lang="en-US" altLang="zh-CN" sz="1400" dirty="0"/>
              <a:t># </a:t>
            </a:r>
            <a:r>
              <a:rPr lang="en-US" altLang="zh-CN" sz="1400" dirty="0" err="1"/>
              <a:t>kubectl</a:t>
            </a:r>
            <a:r>
              <a:rPr lang="en-US" altLang="zh-CN" sz="1400" dirty="0"/>
              <a:t> create cm my-</a:t>
            </a:r>
            <a:r>
              <a:rPr lang="en-US" altLang="zh-CN" sz="1400" dirty="0" err="1"/>
              <a:t>config</a:t>
            </a:r>
            <a:r>
              <a:rPr lang="en-US" altLang="zh-CN" sz="1400" dirty="0"/>
              <a:t> </a:t>
            </a:r>
            <a:r>
              <a:rPr lang="en-US" altLang="zh-CN" sz="1400" dirty="0" smtClean="0"/>
              <a:t>    </a:t>
            </a:r>
            <a:r>
              <a:rPr lang="en-US" altLang="zh-CN" sz="1400" dirty="0"/>
              <a:t>--from-file= cm/</a:t>
            </a:r>
            <a:r>
              <a:rPr lang="en-US" altLang="zh-CN" sz="1400" dirty="0" err="1"/>
              <a:t>prometheus-conf.yml</a:t>
            </a:r>
            <a:endParaRPr lang="en-US" altLang="zh-CN" sz="1400" dirty="0"/>
          </a:p>
          <a:p>
            <a:r>
              <a:rPr lang="en-US" altLang="zh-CN" sz="1400" dirty="0"/>
              <a:t># </a:t>
            </a:r>
            <a:r>
              <a:rPr lang="en-US" altLang="zh-CN" sz="1400" dirty="0" err="1"/>
              <a:t>kubectl</a:t>
            </a:r>
            <a:r>
              <a:rPr lang="en-US" altLang="zh-CN" sz="1400" dirty="0"/>
              <a:t> describe cm my-</a:t>
            </a:r>
            <a:r>
              <a:rPr lang="en-US" altLang="zh-CN" sz="1400" dirty="0" err="1"/>
              <a:t>config</a:t>
            </a:r>
            <a:endParaRPr lang="en-US" altLang="zh-CN" sz="1400" dirty="0" smtClean="0"/>
          </a:p>
          <a:p>
            <a:endParaRPr lang="en-US" altLang="zh-CN" sz="1400" dirty="0"/>
          </a:p>
          <a:p>
            <a:r>
              <a:rPr lang="en-US" altLang="zh-CN" sz="1400" dirty="0"/>
              <a:t># cat cm/</a:t>
            </a:r>
            <a:r>
              <a:rPr lang="en-US" altLang="zh-CN" sz="1400" dirty="0" err="1"/>
              <a:t>alpine.yml</a:t>
            </a:r>
            <a:endParaRPr lang="en-US" altLang="zh-CN" sz="1400" dirty="0" smtClean="0"/>
          </a:p>
          <a:p>
            <a:r>
              <a:rPr lang="en-US" altLang="zh-CN" sz="1400" dirty="0"/>
              <a:t># </a:t>
            </a:r>
            <a:r>
              <a:rPr lang="en-US" altLang="zh-CN" sz="1400" dirty="0" err="1"/>
              <a:t>kubectl</a:t>
            </a:r>
            <a:r>
              <a:rPr lang="en-US" altLang="zh-CN" sz="1400" dirty="0"/>
              <a:t> create -f cm/</a:t>
            </a:r>
            <a:r>
              <a:rPr lang="en-US" altLang="zh-CN" sz="1400" dirty="0" err="1"/>
              <a:t>alpine.yml</a:t>
            </a:r>
            <a:endParaRPr lang="en-US" altLang="zh-CN" sz="1400" dirty="0"/>
          </a:p>
          <a:p>
            <a:r>
              <a:rPr lang="en-US" altLang="zh-CN" sz="1400" dirty="0"/>
              <a:t># </a:t>
            </a:r>
            <a:r>
              <a:rPr lang="en-US" altLang="zh-CN" sz="1400" dirty="0" err="1"/>
              <a:t>kubectl</a:t>
            </a:r>
            <a:r>
              <a:rPr lang="en-US" altLang="zh-CN" sz="1400" dirty="0"/>
              <a:t> get pods</a:t>
            </a:r>
          </a:p>
          <a:p>
            <a:r>
              <a:rPr lang="en-US" altLang="zh-CN" sz="1400" dirty="0"/>
              <a:t># </a:t>
            </a:r>
            <a:r>
              <a:rPr lang="en-US" altLang="zh-CN" sz="1400" dirty="0" err="1"/>
              <a:t>kubectl</a:t>
            </a:r>
            <a:r>
              <a:rPr lang="en-US" altLang="zh-CN" sz="1400" dirty="0"/>
              <a:t> exec -it alpine -- </a:t>
            </a:r>
            <a:r>
              <a:rPr lang="en-US" altLang="zh-CN" sz="1400" dirty="0" smtClean="0"/>
              <a:t> ls </a:t>
            </a:r>
            <a:r>
              <a:rPr lang="en-US" altLang="zh-CN" sz="1400" dirty="0"/>
              <a:t>/</a:t>
            </a:r>
            <a:r>
              <a:rPr lang="en-US" altLang="zh-CN" sz="1400" dirty="0" err="1"/>
              <a:t>etc</a:t>
            </a:r>
            <a:r>
              <a:rPr lang="en-US" altLang="zh-CN" sz="1400" dirty="0"/>
              <a:t>/</a:t>
            </a:r>
            <a:r>
              <a:rPr lang="en-US" altLang="zh-CN" sz="1400" dirty="0" err="1"/>
              <a:t>config</a:t>
            </a:r>
            <a:endParaRPr lang="en-US" altLang="zh-CN" sz="1400" dirty="0" smtClean="0"/>
          </a:p>
          <a:p>
            <a:r>
              <a:rPr lang="en-US" altLang="zh-CN" sz="1400" dirty="0"/>
              <a:t># </a:t>
            </a:r>
            <a:r>
              <a:rPr lang="en-US" altLang="zh-CN" sz="1400" dirty="0" err="1"/>
              <a:t>kubectl</a:t>
            </a:r>
            <a:r>
              <a:rPr lang="en-US" altLang="zh-CN" sz="1400" dirty="0"/>
              <a:t> exec -it alpine --  </a:t>
            </a:r>
            <a:r>
              <a:rPr lang="en-US" altLang="zh-CN" sz="1400" dirty="0" smtClean="0"/>
              <a:t>ls -l </a:t>
            </a:r>
            <a:r>
              <a:rPr lang="en-US" altLang="zh-CN" sz="1400" dirty="0"/>
              <a:t>/</a:t>
            </a:r>
            <a:r>
              <a:rPr lang="en-US" altLang="zh-CN" sz="1400" dirty="0" err="1"/>
              <a:t>etc</a:t>
            </a:r>
            <a:r>
              <a:rPr lang="en-US" altLang="zh-CN" sz="1400" dirty="0"/>
              <a:t>/</a:t>
            </a:r>
            <a:r>
              <a:rPr lang="en-US" altLang="zh-CN" sz="1400" dirty="0" err="1"/>
              <a:t>config</a:t>
            </a:r>
            <a:endParaRPr lang="en-US" altLang="zh-CN" sz="1400" dirty="0"/>
          </a:p>
          <a:p>
            <a:endParaRPr lang="en-US" altLang="zh-CN" sz="1400" dirty="0"/>
          </a:p>
          <a:p>
            <a:r>
              <a:rPr lang="en-US" altLang="zh-CN" sz="1400" dirty="0"/>
              <a:t>#  </a:t>
            </a:r>
            <a:r>
              <a:rPr lang="en-US" altLang="zh-CN" sz="1400" dirty="0" err="1"/>
              <a:t>kubectl</a:t>
            </a:r>
            <a:r>
              <a:rPr lang="en-US" altLang="zh-CN" sz="1400" dirty="0"/>
              <a:t> exec -it alpine -- </a:t>
            </a:r>
            <a:r>
              <a:rPr lang="en-US" altLang="zh-CN" sz="1400" dirty="0" smtClean="0"/>
              <a:t>   </a:t>
            </a:r>
            <a:r>
              <a:rPr lang="en-US" altLang="zh-CN" sz="1400" dirty="0"/>
              <a:t>cat /</a:t>
            </a:r>
            <a:r>
              <a:rPr lang="en-US" altLang="zh-CN" sz="1400" dirty="0" err="1"/>
              <a:t>etc</a:t>
            </a:r>
            <a:r>
              <a:rPr lang="en-US" altLang="zh-CN" sz="1400" dirty="0"/>
              <a:t>/</a:t>
            </a:r>
            <a:r>
              <a:rPr lang="en-US" altLang="zh-CN" sz="1400" dirty="0" err="1"/>
              <a:t>config</a:t>
            </a:r>
            <a:r>
              <a:rPr lang="en-US" altLang="zh-CN" sz="1400" dirty="0"/>
              <a:t>/</a:t>
            </a:r>
            <a:r>
              <a:rPr lang="en-US" altLang="zh-CN" sz="1400" dirty="0" err="1"/>
              <a:t>prometheus-conf.yml</a:t>
            </a:r>
            <a:endParaRPr lang="en-US" altLang="zh-CN" sz="1400" dirty="0" smtClean="0"/>
          </a:p>
          <a:p>
            <a:r>
              <a:rPr lang="en-US" altLang="zh-CN" sz="1400" dirty="0"/>
              <a:t>#  </a:t>
            </a:r>
            <a:r>
              <a:rPr lang="en-US" altLang="zh-CN" sz="1400" dirty="0" err="1"/>
              <a:t>kubectl</a:t>
            </a:r>
            <a:r>
              <a:rPr lang="en-US" altLang="zh-CN" sz="1400" dirty="0"/>
              <a:t> delete -f </a:t>
            </a:r>
            <a:r>
              <a:rPr lang="en-US" altLang="zh-CN" sz="1400" dirty="0" smtClean="0"/>
              <a:t>cm/</a:t>
            </a:r>
            <a:r>
              <a:rPr lang="en-US" altLang="zh-CN" sz="1400" dirty="0" err="1" smtClean="0"/>
              <a:t>alpine.yml</a:t>
            </a:r>
            <a:endParaRPr lang="en-US" altLang="zh-CN" sz="1400" dirty="0" smtClean="0"/>
          </a:p>
          <a:p>
            <a:r>
              <a:rPr lang="en-US" altLang="zh-CN" sz="1400" dirty="0" smtClean="0"/>
              <a:t>#  </a:t>
            </a:r>
            <a:r>
              <a:rPr lang="en-US" altLang="zh-CN" sz="1400" dirty="0" err="1" smtClean="0"/>
              <a:t>kubectl</a:t>
            </a:r>
            <a:r>
              <a:rPr lang="en-US" altLang="zh-CN" sz="1400" dirty="0" smtClean="0"/>
              <a:t> </a:t>
            </a:r>
            <a:r>
              <a:rPr lang="en-US" altLang="zh-CN" sz="1400" dirty="0"/>
              <a:t>delete cm my-</a:t>
            </a:r>
            <a:r>
              <a:rPr lang="en-US" altLang="zh-CN" sz="1400" dirty="0" err="1"/>
              <a:t>config</a:t>
            </a:r>
            <a:endParaRPr lang="en-US" altLang="zh-CN" sz="1400" dirty="0"/>
          </a:p>
          <a:p>
            <a:endParaRPr lang="en-US" altLang="zh-CN" sz="1400" dirty="0" smtClean="0"/>
          </a:p>
          <a:p>
            <a:r>
              <a:rPr lang="en-US" altLang="zh-CN" sz="1400" dirty="0" smtClean="0"/>
              <a:t># </a:t>
            </a:r>
            <a:r>
              <a:rPr lang="en-US" altLang="zh-CN" sz="1400" dirty="0" err="1" smtClean="0"/>
              <a:t>kubectl</a:t>
            </a:r>
            <a:r>
              <a:rPr lang="en-US" altLang="zh-CN" sz="1400" dirty="0" smtClean="0"/>
              <a:t> </a:t>
            </a:r>
            <a:r>
              <a:rPr lang="en-US" altLang="zh-CN" sz="1400" dirty="0"/>
              <a:t>create cm my-</a:t>
            </a:r>
            <a:r>
              <a:rPr lang="en-US" altLang="zh-CN" sz="1400" dirty="0" err="1"/>
              <a:t>config</a:t>
            </a:r>
            <a:r>
              <a:rPr lang="en-US" altLang="zh-CN" sz="1400" dirty="0"/>
              <a:t> </a:t>
            </a:r>
            <a:r>
              <a:rPr lang="en-US" altLang="zh-CN" sz="1400" dirty="0" smtClean="0"/>
              <a:t>    </a:t>
            </a:r>
            <a:r>
              <a:rPr lang="en-US" altLang="zh-CN" sz="1400" dirty="0"/>
              <a:t>--from-file=cm/</a:t>
            </a:r>
            <a:r>
              <a:rPr lang="en-US" altLang="zh-CN" sz="1400" dirty="0" err="1"/>
              <a:t>prometheus-conf.yml</a:t>
            </a:r>
            <a:r>
              <a:rPr lang="en-US" altLang="zh-CN" sz="1400" dirty="0"/>
              <a:t> </a:t>
            </a:r>
            <a:r>
              <a:rPr lang="en-US" altLang="zh-CN" sz="1400" dirty="0" smtClean="0"/>
              <a:t> </a:t>
            </a:r>
            <a:r>
              <a:rPr lang="en-US" altLang="zh-CN" sz="1400" dirty="0"/>
              <a:t>--from-file=cm/</a:t>
            </a:r>
            <a:r>
              <a:rPr lang="en-US" altLang="zh-CN" sz="1400" dirty="0" err="1"/>
              <a:t>prometheus.yml</a:t>
            </a:r>
            <a:endParaRPr lang="en-US" altLang="zh-CN" sz="1400" dirty="0"/>
          </a:p>
          <a:p>
            <a:r>
              <a:rPr lang="en-US" altLang="zh-CN" sz="1400" dirty="0" smtClean="0"/>
              <a:t># </a:t>
            </a:r>
            <a:r>
              <a:rPr lang="en-US" altLang="zh-CN" sz="1400" dirty="0" err="1" smtClean="0"/>
              <a:t>kubectl</a:t>
            </a:r>
            <a:r>
              <a:rPr lang="en-US" altLang="zh-CN" sz="1400" dirty="0" smtClean="0"/>
              <a:t> </a:t>
            </a:r>
            <a:r>
              <a:rPr lang="en-US" altLang="zh-CN" sz="1400" dirty="0"/>
              <a:t>create -f cm/</a:t>
            </a:r>
            <a:r>
              <a:rPr lang="en-US" altLang="zh-CN" sz="1400" dirty="0" err="1"/>
              <a:t>alpine.yml</a:t>
            </a:r>
            <a:endParaRPr lang="en-US" altLang="zh-CN" sz="1400" dirty="0"/>
          </a:p>
          <a:p>
            <a:r>
              <a:rPr lang="en-US" altLang="zh-CN" sz="1400" dirty="0" smtClean="0"/>
              <a:t># </a:t>
            </a:r>
            <a:r>
              <a:rPr lang="en-US" altLang="zh-CN" sz="1400" dirty="0" err="1" smtClean="0"/>
              <a:t>kubectl</a:t>
            </a:r>
            <a:r>
              <a:rPr lang="en-US" altLang="zh-CN" sz="1400" dirty="0" smtClean="0"/>
              <a:t> </a:t>
            </a:r>
            <a:r>
              <a:rPr lang="en-US" altLang="zh-CN" sz="1400" dirty="0"/>
              <a:t>exec -it alpine -- </a:t>
            </a:r>
            <a:r>
              <a:rPr lang="en-US" altLang="zh-CN" sz="1400" dirty="0" smtClean="0"/>
              <a:t>   </a:t>
            </a:r>
            <a:r>
              <a:rPr lang="en-US" altLang="zh-CN" sz="1400" dirty="0"/>
              <a:t>ls /</a:t>
            </a:r>
            <a:r>
              <a:rPr lang="en-US" altLang="zh-CN" sz="1400" dirty="0" err="1"/>
              <a:t>etc</a:t>
            </a:r>
            <a:r>
              <a:rPr lang="en-US" altLang="zh-CN" sz="1400" dirty="0"/>
              <a:t>/</a:t>
            </a:r>
            <a:r>
              <a:rPr lang="en-US" altLang="zh-CN" sz="1400" dirty="0" err="1"/>
              <a:t>config</a:t>
            </a:r>
            <a:endParaRPr lang="en-US" altLang="zh-CN" sz="1400" dirty="0" smtClean="0"/>
          </a:p>
          <a:p>
            <a:endParaRPr lang="en-US" altLang="zh-CN" sz="1600" dirty="0"/>
          </a:p>
          <a:p>
            <a:r>
              <a:rPr lang="en-US" altLang="zh-CN" sz="1400" dirty="0"/>
              <a:t># </a:t>
            </a:r>
            <a:r>
              <a:rPr lang="en-US" altLang="zh-CN" sz="1400" dirty="0" err="1"/>
              <a:t>kubectl</a:t>
            </a:r>
            <a:r>
              <a:rPr lang="en-US" altLang="zh-CN" sz="1400" dirty="0"/>
              <a:t> delete -f cm/</a:t>
            </a:r>
            <a:r>
              <a:rPr lang="en-US" altLang="zh-CN" sz="1400" dirty="0" err="1"/>
              <a:t>alpine.yml</a:t>
            </a:r>
            <a:endParaRPr lang="en-US" altLang="zh-CN" sz="1400" dirty="0"/>
          </a:p>
          <a:p>
            <a:r>
              <a:rPr lang="en-US" altLang="zh-CN" sz="1400" dirty="0"/>
              <a:t># </a:t>
            </a:r>
            <a:r>
              <a:rPr lang="en-US" altLang="zh-CN" sz="1400" dirty="0" err="1"/>
              <a:t>kubectl</a:t>
            </a:r>
            <a:r>
              <a:rPr lang="en-US" altLang="zh-CN" sz="1400" dirty="0"/>
              <a:t> delete cm my-</a:t>
            </a:r>
            <a:r>
              <a:rPr lang="en-US" altLang="zh-CN" sz="1400" dirty="0" err="1"/>
              <a:t>config</a:t>
            </a:r>
            <a:endParaRPr lang="en-US" altLang="zh-CN" sz="1400" dirty="0"/>
          </a:p>
          <a:p>
            <a:endParaRPr lang="en-US" altLang="zh-CN" sz="1400" dirty="0" smtClean="0"/>
          </a:p>
          <a:p>
            <a:r>
              <a:rPr lang="en-US" altLang="zh-CN" sz="1400" dirty="0" smtClean="0"/>
              <a:t># </a:t>
            </a:r>
            <a:r>
              <a:rPr lang="en-US" altLang="zh-CN" sz="1400" dirty="0" err="1" smtClean="0"/>
              <a:t>kubectl</a:t>
            </a:r>
            <a:r>
              <a:rPr lang="en-US" altLang="zh-CN" sz="1400" dirty="0" smtClean="0"/>
              <a:t> </a:t>
            </a:r>
            <a:r>
              <a:rPr lang="en-US" altLang="zh-CN" sz="1400" dirty="0"/>
              <a:t>create cm my-</a:t>
            </a:r>
            <a:r>
              <a:rPr lang="en-US" altLang="zh-CN" sz="1400" dirty="0" err="1"/>
              <a:t>config</a:t>
            </a:r>
            <a:r>
              <a:rPr lang="en-US" altLang="zh-CN" sz="1400" dirty="0"/>
              <a:t> </a:t>
            </a:r>
            <a:r>
              <a:rPr lang="en-US" altLang="zh-CN" sz="1400" dirty="0" smtClean="0"/>
              <a:t> --</a:t>
            </a:r>
            <a:r>
              <a:rPr lang="en-US" altLang="zh-CN" sz="1400" dirty="0"/>
              <a:t>from-file=cm</a:t>
            </a:r>
          </a:p>
          <a:p>
            <a:r>
              <a:rPr lang="en-US" altLang="zh-CN" sz="1400" dirty="0"/>
              <a:t># </a:t>
            </a:r>
            <a:r>
              <a:rPr lang="en-US" altLang="zh-CN" sz="1400" dirty="0" err="1"/>
              <a:t>kubectl</a:t>
            </a:r>
            <a:r>
              <a:rPr lang="en-US" altLang="zh-CN" sz="1400" dirty="0"/>
              <a:t> describe cm my-</a:t>
            </a:r>
            <a:r>
              <a:rPr lang="en-US" altLang="zh-CN" sz="1400" dirty="0" err="1"/>
              <a:t>config</a:t>
            </a:r>
            <a:endParaRPr lang="en-US" altLang="zh-CN" sz="1400" dirty="0" smtClean="0"/>
          </a:p>
          <a:p>
            <a:r>
              <a:rPr lang="en-US" altLang="zh-CN" sz="1400" dirty="0"/>
              <a:t># </a:t>
            </a:r>
            <a:r>
              <a:rPr lang="en-US" altLang="zh-CN" sz="1400" dirty="0" err="1"/>
              <a:t>kubectl</a:t>
            </a:r>
            <a:r>
              <a:rPr lang="en-US" altLang="zh-CN" sz="1400" dirty="0"/>
              <a:t> create -f cm/</a:t>
            </a:r>
            <a:r>
              <a:rPr lang="en-US" altLang="zh-CN" sz="1400" dirty="0" err="1"/>
              <a:t>alpine.yml</a:t>
            </a:r>
            <a:endParaRPr lang="en-US" altLang="zh-CN" sz="1400" dirty="0"/>
          </a:p>
          <a:p>
            <a:r>
              <a:rPr lang="en-US" altLang="zh-CN" sz="1400" dirty="0"/>
              <a:t># </a:t>
            </a:r>
            <a:r>
              <a:rPr lang="en-US" altLang="zh-CN" sz="1400" dirty="0" err="1"/>
              <a:t>kubectl</a:t>
            </a:r>
            <a:r>
              <a:rPr lang="en-US" altLang="zh-CN" sz="1400" dirty="0"/>
              <a:t> exec -it alpine -- </a:t>
            </a:r>
            <a:r>
              <a:rPr lang="en-US" altLang="zh-CN" sz="1400" dirty="0" smtClean="0"/>
              <a:t>    </a:t>
            </a:r>
            <a:r>
              <a:rPr lang="en-US" altLang="zh-CN" sz="1400" dirty="0"/>
              <a:t>ls /</a:t>
            </a:r>
            <a:r>
              <a:rPr lang="en-US" altLang="zh-CN" sz="1400" dirty="0" err="1"/>
              <a:t>etc</a:t>
            </a:r>
            <a:r>
              <a:rPr lang="en-US" altLang="zh-CN" sz="1400" dirty="0"/>
              <a:t>/</a:t>
            </a:r>
            <a:r>
              <a:rPr lang="en-US" altLang="zh-CN" sz="1400" dirty="0" err="1"/>
              <a:t>config</a:t>
            </a:r>
            <a:endParaRPr lang="en-US" altLang="zh-CN" sz="1400" dirty="0"/>
          </a:p>
          <a:p>
            <a:r>
              <a:rPr lang="en-US" altLang="zh-CN" sz="1400" dirty="0" smtClean="0"/>
              <a:t># </a:t>
            </a:r>
            <a:r>
              <a:rPr lang="en-US" altLang="zh-CN" sz="1400" dirty="0" err="1" smtClean="0"/>
              <a:t>kubectl</a:t>
            </a:r>
            <a:r>
              <a:rPr lang="en-US" altLang="zh-CN" sz="1400" dirty="0" smtClean="0"/>
              <a:t> </a:t>
            </a:r>
            <a:r>
              <a:rPr lang="en-US" altLang="zh-CN" sz="1400" dirty="0"/>
              <a:t>delete -f cm/</a:t>
            </a:r>
            <a:r>
              <a:rPr lang="en-US" altLang="zh-CN" sz="1400" dirty="0" err="1"/>
              <a:t>alpine.yml</a:t>
            </a:r>
            <a:endParaRPr lang="en-US" altLang="zh-CN" sz="1400" dirty="0"/>
          </a:p>
          <a:p>
            <a:r>
              <a:rPr lang="en-US" altLang="zh-CN" sz="1400" dirty="0" smtClean="0"/>
              <a:t># </a:t>
            </a:r>
            <a:r>
              <a:rPr lang="en-US" altLang="zh-CN" sz="1400" dirty="0" err="1" smtClean="0"/>
              <a:t>kubectl</a:t>
            </a:r>
            <a:r>
              <a:rPr lang="en-US" altLang="zh-CN" sz="1400" dirty="0" smtClean="0"/>
              <a:t> </a:t>
            </a:r>
            <a:r>
              <a:rPr lang="en-US" altLang="zh-CN" sz="1400" dirty="0"/>
              <a:t>delete cm my-</a:t>
            </a:r>
            <a:r>
              <a:rPr lang="en-US" altLang="zh-CN" sz="1400" dirty="0" err="1"/>
              <a:t>config</a:t>
            </a:r>
            <a:endParaRPr lang="en-US" altLang="zh-CN" sz="1400" dirty="0" smtClean="0"/>
          </a:p>
        </p:txBody>
      </p:sp>
    </p:spTree>
    <p:extLst>
      <p:ext uri="{BB962C8B-B14F-4D97-AF65-F5344CB8AC3E}">
        <p14:creationId xmlns:p14="http://schemas.microsoft.com/office/powerpoint/2010/main" val="13832612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75318" y="610862"/>
            <a:ext cx="8767514" cy="3508653"/>
          </a:xfrm>
          <a:prstGeom prst="rect">
            <a:avLst/>
          </a:prstGeom>
        </p:spPr>
        <p:txBody>
          <a:bodyPr wrap="square">
            <a:spAutoFit/>
          </a:bodyPr>
          <a:lstStyle/>
          <a:p>
            <a:r>
              <a:rPr lang="en-US" altLang="zh-CN" b="1" dirty="0" smtClean="0"/>
              <a:t>10.3 </a:t>
            </a:r>
            <a:r>
              <a:rPr lang="zh-CN" altLang="en-US" b="1" dirty="0" smtClean="0"/>
              <a:t>从键</a:t>
            </a:r>
            <a:r>
              <a:rPr lang="en-US" altLang="zh-CN" b="1" dirty="0" smtClean="0"/>
              <a:t>/</a:t>
            </a:r>
            <a:r>
              <a:rPr lang="zh-CN" altLang="en-US" b="1" dirty="0" smtClean="0"/>
              <a:t>值注入配置</a:t>
            </a:r>
            <a:endParaRPr lang="en-US" altLang="zh-CN" b="1" dirty="0" smtClean="0"/>
          </a:p>
          <a:p>
            <a:endParaRPr lang="en-US" altLang="zh-CN" b="1" dirty="0"/>
          </a:p>
          <a:p>
            <a:r>
              <a:rPr lang="zh-CN" altLang="en-US" sz="1400" dirty="0"/>
              <a:t>希望，即使我们的应用程序需要不同的配置来在不同的集群中工作，差异也是有限的。通常，它们应该被限制为只有几个键</a:t>
            </a:r>
            <a:r>
              <a:rPr lang="en-US" altLang="zh-CN" sz="1400" dirty="0"/>
              <a:t>/</a:t>
            </a:r>
            <a:r>
              <a:rPr lang="zh-CN" altLang="en-US" sz="1400" dirty="0"/>
              <a:t>值条目。在这种情况下，使用 </a:t>
            </a:r>
            <a:r>
              <a:rPr lang="en-US" altLang="zh-CN" sz="1400" dirty="0"/>
              <a:t>--from-literal </a:t>
            </a:r>
            <a:r>
              <a:rPr lang="zh-CN" altLang="en-US" sz="1400" dirty="0"/>
              <a:t>来说，创建</a:t>
            </a:r>
            <a:r>
              <a:rPr lang="en-US" altLang="zh-CN" sz="1400" dirty="0" err="1"/>
              <a:t>configmap</a:t>
            </a:r>
            <a:r>
              <a:rPr lang="zh-CN" altLang="en-US" sz="1400" dirty="0"/>
              <a:t>可能会更容易一些。</a:t>
            </a:r>
          </a:p>
          <a:p>
            <a:endParaRPr lang="en-US" altLang="zh-CN" b="1" dirty="0"/>
          </a:p>
          <a:p>
            <a:r>
              <a:rPr lang="en-US" altLang="zh-CN" sz="1400" dirty="0"/>
              <a:t># </a:t>
            </a:r>
            <a:r>
              <a:rPr lang="en-US" altLang="zh-CN" sz="1400" dirty="0" err="1"/>
              <a:t>kubectl</a:t>
            </a:r>
            <a:r>
              <a:rPr lang="en-US" altLang="zh-CN" sz="1400" dirty="0"/>
              <a:t> create cm my-</a:t>
            </a:r>
            <a:r>
              <a:rPr lang="en-US" altLang="zh-CN" sz="1400" dirty="0" err="1"/>
              <a:t>config</a:t>
            </a:r>
            <a:r>
              <a:rPr lang="en-US" altLang="zh-CN" sz="1400" dirty="0"/>
              <a:t> </a:t>
            </a:r>
            <a:r>
              <a:rPr lang="en-US" altLang="zh-CN" sz="1400" dirty="0" smtClean="0"/>
              <a:t>  </a:t>
            </a:r>
            <a:r>
              <a:rPr lang="en-US" altLang="zh-CN" sz="1400" dirty="0"/>
              <a:t>--from-literal=something=else </a:t>
            </a:r>
            <a:r>
              <a:rPr lang="en-US" altLang="zh-CN" sz="1400" dirty="0" smtClean="0"/>
              <a:t>  </a:t>
            </a:r>
            <a:r>
              <a:rPr lang="en-US" altLang="zh-CN" sz="1400" dirty="0"/>
              <a:t>--from-literal=weather=sunny</a:t>
            </a:r>
          </a:p>
          <a:p>
            <a:r>
              <a:rPr lang="en-US" altLang="zh-CN" sz="1400" dirty="0"/>
              <a:t># </a:t>
            </a:r>
            <a:r>
              <a:rPr lang="en-US" altLang="zh-CN" sz="1400" dirty="0" err="1"/>
              <a:t>kubectl</a:t>
            </a:r>
            <a:r>
              <a:rPr lang="en-US" altLang="zh-CN" sz="1400" dirty="0"/>
              <a:t> get cm my-</a:t>
            </a:r>
            <a:r>
              <a:rPr lang="en-US" altLang="zh-CN" sz="1400" dirty="0" err="1"/>
              <a:t>config</a:t>
            </a:r>
            <a:r>
              <a:rPr lang="en-US" altLang="zh-CN" sz="1400" dirty="0"/>
              <a:t> -o </a:t>
            </a:r>
            <a:r>
              <a:rPr lang="en-US" altLang="zh-CN" sz="1400" dirty="0" err="1"/>
              <a:t>yaml</a:t>
            </a:r>
            <a:endParaRPr lang="en-US" altLang="zh-CN" sz="1400" dirty="0" smtClean="0"/>
          </a:p>
          <a:p>
            <a:endParaRPr lang="en-US" altLang="zh-CN" sz="1400" dirty="0"/>
          </a:p>
          <a:p>
            <a:r>
              <a:rPr lang="en-US" altLang="zh-CN" sz="1400" dirty="0" smtClean="0"/>
              <a:t># </a:t>
            </a:r>
            <a:r>
              <a:rPr lang="en-US" altLang="zh-CN" sz="1400" dirty="0" err="1" smtClean="0"/>
              <a:t>kubectl</a:t>
            </a:r>
            <a:r>
              <a:rPr lang="en-US" altLang="zh-CN" sz="1400" dirty="0" smtClean="0"/>
              <a:t> </a:t>
            </a:r>
            <a:r>
              <a:rPr lang="en-US" altLang="zh-CN" sz="1400" dirty="0"/>
              <a:t>create -f cm/</a:t>
            </a:r>
            <a:r>
              <a:rPr lang="en-US" altLang="zh-CN" sz="1400" dirty="0" err="1"/>
              <a:t>alpine.yml</a:t>
            </a:r>
            <a:r>
              <a:rPr lang="en-US" altLang="zh-CN" sz="1400" dirty="0"/>
              <a:t> </a:t>
            </a:r>
          </a:p>
          <a:p>
            <a:r>
              <a:rPr lang="en-US" altLang="zh-CN" sz="1400" dirty="0" smtClean="0"/>
              <a:t># </a:t>
            </a:r>
            <a:r>
              <a:rPr lang="en-US" altLang="zh-CN" sz="1400" dirty="0" err="1" smtClean="0"/>
              <a:t>kubectl</a:t>
            </a:r>
            <a:r>
              <a:rPr lang="en-US" altLang="zh-CN" sz="1400" dirty="0" smtClean="0"/>
              <a:t> </a:t>
            </a:r>
            <a:r>
              <a:rPr lang="en-US" altLang="zh-CN" sz="1400" dirty="0"/>
              <a:t>exec -it alpine -- ls /</a:t>
            </a:r>
            <a:r>
              <a:rPr lang="en-US" altLang="zh-CN" sz="1400" dirty="0" err="1"/>
              <a:t>etc</a:t>
            </a:r>
            <a:r>
              <a:rPr lang="en-US" altLang="zh-CN" sz="1400" dirty="0"/>
              <a:t>/</a:t>
            </a:r>
            <a:r>
              <a:rPr lang="en-US" altLang="zh-CN" sz="1400" dirty="0" err="1"/>
              <a:t>config</a:t>
            </a:r>
            <a:endParaRPr lang="en-US" altLang="zh-CN" sz="1400" dirty="0" smtClean="0"/>
          </a:p>
          <a:p>
            <a:endParaRPr lang="en-US" altLang="zh-CN" sz="1400" dirty="0"/>
          </a:p>
          <a:p>
            <a:r>
              <a:rPr lang="en-US" altLang="zh-CN" sz="1400" dirty="0" smtClean="0"/>
              <a:t># </a:t>
            </a:r>
            <a:r>
              <a:rPr lang="en-US" altLang="zh-CN" sz="1400" dirty="0" err="1" smtClean="0"/>
              <a:t>kubectl</a:t>
            </a:r>
            <a:r>
              <a:rPr lang="en-US" altLang="zh-CN" sz="1400" dirty="0" smtClean="0"/>
              <a:t> </a:t>
            </a:r>
            <a:r>
              <a:rPr lang="en-US" altLang="zh-CN" sz="1400" dirty="0"/>
              <a:t>exec -it alpine -- </a:t>
            </a:r>
            <a:r>
              <a:rPr lang="en-US" altLang="zh-CN" sz="1400" dirty="0" smtClean="0"/>
              <a:t>cat </a:t>
            </a:r>
            <a:r>
              <a:rPr lang="en-US" altLang="zh-CN" sz="1400" dirty="0"/>
              <a:t>/</a:t>
            </a:r>
            <a:r>
              <a:rPr lang="en-US" altLang="zh-CN" sz="1400" dirty="0" err="1"/>
              <a:t>etc</a:t>
            </a:r>
            <a:r>
              <a:rPr lang="en-US" altLang="zh-CN" sz="1400" dirty="0"/>
              <a:t>/</a:t>
            </a:r>
            <a:r>
              <a:rPr lang="en-US" altLang="zh-CN" sz="1400" dirty="0" err="1"/>
              <a:t>config</a:t>
            </a:r>
            <a:r>
              <a:rPr lang="en-US" altLang="zh-CN" sz="1400" dirty="0"/>
              <a:t>/something</a:t>
            </a:r>
            <a:endParaRPr lang="en-US" altLang="zh-CN" sz="1400" dirty="0" smtClean="0"/>
          </a:p>
          <a:p>
            <a:endParaRPr lang="en-US" altLang="zh-CN" sz="1400" dirty="0"/>
          </a:p>
          <a:p>
            <a:r>
              <a:rPr lang="en-US" altLang="zh-CN" sz="1400" dirty="0"/>
              <a:t># </a:t>
            </a:r>
            <a:r>
              <a:rPr lang="en-US" altLang="zh-CN" sz="1400" dirty="0" err="1"/>
              <a:t>kubectl</a:t>
            </a:r>
            <a:r>
              <a:rPr lang="en-US" altLang="zh-CN" sz="1400" dirty="0"/>
              <a:t> delete -f cm/</a:t>
            </a:r>
            <a:r>
              <a:rPr lang="en-US" altLang="zh-CN" sz="1400" dirty="0" err="1"/>
              <a:t>alpine.yml</a:t>
            </a:r>
            <a:endParaRPr lang="en-US" altLang="zh-CN" sz="1400" dirty="0"/>
          </a:p>
          <a:p>
            <a:r>
              <a:rPr lang="en-US" altLang="zh-CN" sz="1400" dirty="0"/>
              <a:t># </a:t>
            </a:r>
            <a:r>
              <a:rPr lang="en-US" altLang="zh-CN" sz="1400" dirty="0" err="1"/>
              <a:t>kubectl</a:t>
            </a:r>
            <a:r>
              <a:rPr lang="en-US" altLang="zh-CN" sz="1400" dirty="0"/>
              <a:t> delete cm my-</a:t>
            </a:r>
            <a:r>
              <a:rPr lang="en-US" altLang="zh-CN" sz="1400" dirty="0" err="1"/>
              <a:t>config</a:t>
            </a:r>
            <a:endParaRPr lang="en-US" altLang="zh-CN" sz="1400" dirty="0"/>
          </a:p>
        </p:txBody>
      </p:sp>
    </p:spTree>
    <p:extLst>
      <p:ext uri="{BB962C8B-B14F-4D97-AF65-F5344CB8AC3E}">
        <p14:creationId xmlns:p14="http://schemas.microsoft.com/office/powerpoint/2010/main" val="24843182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3" name="矩形 2"/>
          <p:cNvSpPr/>
          <p:nvPr/>
        </p:nvSpPr>
        <p:spPr>
          <a:xfrm>
            <a:off x="208788" y="611529"/>
            <a:ext cx="9227820" cy="2954655"/>
          </a:xfrm>
          <a:prstGeom prst="rect">
            <a:avLst/>
          </a:prstGeom>
        </p:spPr>
        <p:txBody>
          <a:bodyPr wrap="square">
            <a:spAutoFit/>
          </a:bodyPr>
          <a:lstStyle/>
          <a:p>
            <a:r>
              <a:rPr lang="en-US" altLang="zh-CN" b="1" dirty="0" smtClean="0"/>
              <a:t>10.4</a:t>
            </a:r>
            <a:r>
              <a:rPr lang="zh-CN" altLang="en-US" b="1" dirty="0"/>
              <a:t>从</a:t>
            </a:r>
            <a:r>
              <a:rPr lang="zh-CN" altLang="en-US" b="1" dirty="0" smtClean="0"/>
              <a:t>环境配置文件</a:t>
            </a:r>
            <a:r>
              <a:rPr lang="zh-CN" altLang="en-US" b="1" dirty="0"/>
              <a:t>中注入配置</a:t>
            </a:r>
            <a:endParaRPr lang="en-US" altLang="zh-CN" b="1" dirty="0"/>
          </a:p>
          <a:p>
            <a:endParaRPr lang="en-US" altLang="zh-CN" sz="1400" dirty="0" smtClean="0"/>
          </a:p>
          <a:p>
            <a:r>
              <a:rPr lang="en-US" altLang="zh-CN" sz="1400" dirty="0"/>
              <a:t># cat  cm/my-</a:t>
            </a:r>
            <a:r>
              <a:rPr lang="en-US" altLang="zh-CN" sz="1400" dirty="0" err="1"/>
              <a:t>env</a:t>
            </a:r>
            <a:r>
              <a:rPr lang="en-US" altLang="zh-CN" sz="1400" dirty="0"/>
              <a:t>-</a:t>
            </a:r>
            <a:r>
              <a:rPr lang="en-US" altLang="zh-CN" sz="1400" dirty="0" err="1"/>
              <a:t>file.yml</a:t>
            </a:r>
            <a:endParaRPr lang="en-US" altLang="zh-CN" sz="1400" dirty="0"/>
          </a:p>
          <a:p>
            <a:r>
              <a:rPr lang="en-US" altLang="zh-CN" sz="1400" dirty="0" smtClean="0"/>
              <a:t># </a:t>
            </a:r>
            <a:r>
              <a:rPr lang="en-US" altLang="zh-CN" sz="1400" dirty="0" err="1" smtClean="0"/>
              <a:t>kubectl</a:t>
            </a:r>
            <a:r>
              <a:rPr lang="en-US" altLang="zh-CN" sz="1400" dirty="0" smtClean="0"/>
              <a:t> </a:t>
            </a:r>
            <a:r>
              <a:rPr lang="en-US" altLang="zh-CN" sz="1400" dirty="0"/>
              <a:t>create cm my-</a:t>
            </a:r>
            <a:r>
              <a:rPr lang="en-US" altLang="zh-CN" sz="1400" dirty="0" err="1"/>
              <a:t>config</a:t>
            </a:r>
            <a:r>
              <a:rPr lang="en-US" altLang="zh-CN" sz="1400" dirty="0"/>
              <a:t> \    --from-</a:t>
            </a:r>
            <a:r>
              <a:rPr lang="en-US" altLang="zh-CN" sz="1400" dirty="0" err="1"/>
              <a:t>env</a:t>
            </a:r>
            <a:r>
              <a:rPr lang="en-US" altLang="zh-CN" sz="1400" dirty="0"/>
              <a:t>-file=cm/my-</a:t>
            </a:r>
            <a:r>
              <a:rPr lang="en-US" altLang="zh-CN" sz="1400" dirty="0" err="1"/>
              <a:t>env</a:t>
            </a:r>
            <a:r>
              <a:rPr lang="en-US" altLang="zh-CN" sz="1400" dirty="0"/>
              <a:t>-</a:t>
            </a:r>
            <a:r>
              <a:rPr lang="en-US" altLang="zh-CN" sz="1400" dirty="0" err="1"/>
              <a:t>file.yml</a:t>
            </a:r>
            <a:endParaRPr lang="en-US" altLang="zh-CN" sz="1400" dirty="0"/>
          </a:p>
          <a:p>
            <a:r>
              <a:rPr lang="en-US" altLang="zh-CN" sz="1400" dirty="0" smtClean="0"/>
              <a:t># </a:t>
            </a:r>
            <a:r>
              <a:rPr lang="en-US" altLang="zh-CN" sz="1400" dirty="0" err="1" smtClean="0"/>
              <a:t>kubectl</a:t>
            </a:r>
            <a:r>
              <a:rPr lang="en-US" altLang="zh-CN" sz="1400" dirty="0" smtClean="0"/>
              <a:t> </a:t>
            </a:r>
            <a:r>
              <a:rPr lang="en-US" altLang="zh-CN" sz="1400" dirty="0"/>
              <a:t>get cm my-</a:t>
            </a:r>
            <a:r>
              <a:rPr lang="en-US" altLang="zh-CN" sz="1400" dirty="0" err="1"/>
              <a:t>config</a:t>
            </a:r>
            <a:r>
              <a:rPr lang="en-US" altLang="zh-CN" sz="1400" dirty="0"/>
              <a:t> -o </a:t>
            </a:r>
            <a:r>
              <a:rPr lang="en-US" altLang="zh-CN" sz="1400" dirty="0" err="1"/>
              <a:t>yaml</a:t>
            </a:r>
            <a:endParaRPr lang="en-US" altLang="zh-CN" sz="1400" dirty="0" smtClean="0"/>
          </a:p>
          <a:p>
            <a:endParaRPr lang="en-US" altLang="zh-CN" sz="1400" dirty="0" smtClean="0"/>
          </a:p>
          <a:p>
            <a:endParaRPr lang="zh-CN" altLang="en-US" sz="1400" dirty="0"/>
          </a:p>
          <a:p>
            <a:r>
              <a:rPr lang="zh-CN" altLang="en-US" sz="1400" dirty="0"/>
              <a:t>我们使用“ </a:t>
            </a:r>
            <a:r>
              <a:rPr lang="en-US" altLang="zh-CN" sz="1400" dirty="0"/>
              <a:t>--from-</a:t>
            </a:r>
            <a:r>
              <a:rPr lang="en-US" altLang="zh-CN" sz="1400" dirty="0" err="1"/>
              <a:t>env</a:t>
            </a:r>
            <a:r>
              <a:rPr lang="en-US" altLang="zh-CN" sz="1400" dirty="0"/>
              <a:t>-file”</a:t>
            </a:r>
            <a:r>
              <a:rPr lang="zh-CN" altLang="en-US" sz="1400" dirty="0"/>
              <a:t>的参数创建</a:t>
            </a:r>
            <a:r>
              <a:rPr lang="en-US" altLang="zh-CN" sz="1400" dirty="0" err="1"/>
              <a:t>ConfigMap</a:t>
            </a:r>
            <a:r>
              <a:rPr lang="zh-CN" altLang="en-US" sz="1400" dirty="0"/>
              <a:t>，并使用</a:t>
            </a:r>
            <a:r>
              <a:rPr lang="en-US" altLang="zh-CN" sz="1400" dirty="0" err="1"/>
              <a:t>yaml</a:t>
            </a:r>
            <a:r>
              <a:rPr lang="zh-CN" altLang="en-US" sz="1400" dirty="0"/>
              <a:t>格式检索</a:t>
            </a:r>
            <a:r>
              <a:rPr lang="en-US" altLang="zh-CN" sz="1400" dirty="0" err="1"/>
              <a:t>ConfigMap</a:t>
            </a:r>
            <a:r>
              <a:rPr lang="zh-CN" altLang="en-US" sz="1400" dirty="0"/>
              <a:t>。</a:t>
            </a:r>
          </a:p>
          <a:p>
            <a:endParaRPr lang="en-US" altLang="zh-CN" sz="1400" dirty="0"/>
          </a:p>
          <a:p>
            <a:r>
              <a:rPr lang="zh-CN" altLang="en-US" sz="1400" dirty="0"/>
              <a:t>总而言之，从 </a:t>
            </a:r>
            <a:r>
              <a:rPr lang="en-US" altLang="zh-CN" sz="1400" dirty="0"/>
              <a:t>-- from-file </a:t>
            </a:r>
            <a:r>
              <a:rPr lang="zh-CN" altLang="en-US" sz="1400" dirty="0"/>
              <a:t>读取一个或多个文件的内容，并使用文件名作为键来存储它。</a:t>
            </a:r>
            <a:r>
              <a:rPr lang="en-US" altLang="zh-CN" sz="1400" dirty="0"/>
              <a:t>--from-</a:t>
            </a:r>
            <a:r>
              <a:rPr lang="en-US" altLang="zh-CN" sz="1400" dirty="0" err="1"/>
              <a:t>env</a:t>
            </a:r>
            <a:r>
              <a:rPr lang="en-US" altLang="zh-CN" sz="1400" dirty="0"/>
              <a:t>-file </a:t>
            </a:r>
            <a:r>
              <a:rPr lang="zh-CN" altLang="en-US" sz="1400" dirty="0"/>
              <a:t>，假设文件的内容是键</a:t>
            </a:r>
            <a:r>
              <a:rPr lang="en-US" altLang="zh-CN" sz="1400" dirty="0"/>
              <a:t>/</a:t>
            </a:r>
            <a:r>
              <a:rPr lang="zh-CN" altLang="en-US" sz="1400" dirty="0"/>
              <a:t>值格式，并将它们存储为单独的条目。</a:t>
            </a:r>
          </a:p>
          <a:p>
            <a:endParaRPr lang="en-US" altLang="zh-CN" sz="1400" dirty="0" smtClean="0"/>
          </a:p>
          <a:p>
            <a:endParaRPr lang="en-US" altLang="zh-CN" sz="1400" dirty="0"/>
          </a:p>
        </p:txBody>
      </p:sp>
    </p:spTree>
    <p:extLst>
      <p:ext uri="{BB962C8B-B14F-4D97-AF65-F5344CB8AC3E}">
        <p14:creationId xmlns:p14="http://schemas.microsoft.com/office/powerpoint/2010/main" val="38859437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08788" y="660595"/>
            <a:ext cx="9118092" cy="3447098"/>
          </a:xfrm>
          <a:prstGeom prst="rect">
            <a:avLst/>
          </a:prstGeom>
        </p:spPr>
        <p:txBody>
          <a:bodyPr wrap="square">
            <a:spAutoFit/>
          </a:bodyPr>
          <a:lstStyle/>
          <a:p>
            <a:r>
              <a:rPr lang="en-US" altLang="zh-CN" b="1" dirty="0" smtClean="0"/>
              <a:t>10.5 </a:t>
            </a:r>
            <a:r>
              <a:rPr lang="zh-CN" altLang="en-US" b="1" dirty="0" smtClean="0"/>
              <a:t>将</a:t>
            </a:r>
            <a:r>
              <a:rPr lang="en-US" altLang="zh-CN" b="1" dirty="0" err="1"/>
              <a:t>ConfigMap</a:t>
            </a:r>
            <a:r>
              <a:rPr lang="zh-CN" altLang="en-US" b="1" dirty="0"/>
              <a:t>输出转换成环境变量</a:t>
            </a:r>
          </a:p>
          <a:p>
            <a:endParaRPr lang="en-US" altLang="zh-CN" sz="1400" dirty="0"/>
          </a:p>
          <a:p>
            <a:r>
              <a:rPr lang="en-US" altLang="zh-CN" sz="1400" dirty="0" smtClean="0"/>
              <a:t># cat  </a:t>
            </a:r>
            <a:r>
              <a:rPr lang="en-US" altLang="zh-CN" sz="1400" dirty="0"/>
              <a:t>cm/alpine-</a:t>
            </a:r>
            <a:r>
              <a:rPr lang="en-US" altLang="zh-CN" sz="1400" dirty="0" err="1"/>
              <a:t>env.yml</a:t>
            </a:r>
            <a:endParaRPr lang="en-US" altLang="zh-CN" sz="1400" dirty="0"/>
          </a:p>
          <a:p>
            <a:endParaRPr lang="en-US" altLang="zh-CN" sz="1400" dirty="0" smtClean="0"/>
          </a:p>
          <a:p>
            <a:r>
              <a:rPr lang="zh-CN" altLang="en-US" sz="1400" dirty="0"/>
              <a:t>与 </a:t>
            </a:r>
            <a:r>
              <a:rPr lang="en-US" altLang="zh-CN" sz="1400" dirty="0"/>
              <a:t>cm/</a:t>
            </a:r>
            <a:r>
              <a:rPr lang="en-US" altLang="zh-CN" sz="1400" dirty="0" err="1"/>
              <a:t>alpine.yml</a:t>
            </a:r>
            <a:r>
              <a:rPr lang="en-US" altLang="zh-CN" sz="1400" dirty="0"/>
              <a:t> </a:t>
            </a:r>
            <a:r>
              <a:rPr lang="zh-CN" altLang="en-US" sz="1400" dirty="0"/>
              <a:t>相比，主要的区别在于</a:t>
            </a:r>
            <a:r>
              <a:rPr lang="en-US" altLang="zh-CN" sz="1400" dirty="0"/>
              <a:t>,  </a:t>
            </a:r>
            <a:r>
              <a:rPr lang="en-US" altLang="zh-CN" sz="1400" dirty="0" err="1"/>
              <a:t>volumeMounts</a:t>
            </a:r>
            <a:r>
              <a:rPr lang="en-US" altLang="zh-CN" sz="1400" dirty="0"/>
              <a:t> </a:t>
            </a:r>
            <a:r>
              <a:rPr lang="zh-CN" altLang="en-US" sz="1400" dirty="0"/>
              <a:t>和 </a:t>
            </a:r>
            <a:r>
              <a:rPr lang="en-US" altLang="zh-CN" sz="1400" dirty="0"/>
              <a:t>volumes </a:t>
            </a:r>
            <a:r>
              <a:rPr lang="zh-CN" altLang="en-US" sz="1400" dirty="0"/>
              <a:t>部分都消失了。这一次我们有 </a:t>
            </a:r>
            <a:r>
              <a:rPr lang="en-US" altLang="zh-CN" sz="1400" dirty="0" err="1"/>
              <a:t>env</a:t>
            </a:r>
            <a:r>
              <a:rPr lang="en-US" altLang="zh-CN" sz="1400" dirty="0"/>
              <a:t>  </a:t>
            </a:r>
            <a:r>
              <a:rPr lang="zh-CN" altLang="en-US" sz="1400" dirty="0"/>
              <a:t>部分。</a:t>
            </a:r>
            <a:endParaRPr lang="en-US" altLang="zh-CN" sz="1400" dirty="0"/>
          </a:p>
          <a:p>
            <a:endParaRPr lang="en-US" altLang="zh-CN" sz="1400" dirty="0" smtClean="0"/>
          </a:p>
          <a:p>
            <a:r>
              <a:rPr lang="en-US" altLang="zh-CN" sz="1400" dirty="0" smtClean="0"/>
              <a:t># </a:t>
            </a:r>
            <a:r>
              <a:rPr lang="en-US" altLang="zh-CN" sz="1400" dirty="0" err="1" smtClean="0"/>
              <a:t>kubectl</a:t>
            </a:r>
            <a:r>
              <a:rPr lang="en-US" altLang="zh-CN" sz="1400" dirty="0" smtClean="0"/>
              <a:t> create    </a:t>
            </a:r>
            <a:r>
              <a:rPr lang="en-US" altLang="zh-CN" sz="1400" dirty="0"/>
              <a:t>-f cm/alpine-</a:t>
            </a:r>
            <a:r>
              <a:rPr lang="en-US" altLang="zh-CN" sz="1400" dirty="0" err="1"/>
              <a:t>env.yml</a:t>
            </a:r>
            <a:endParaRPr lang="en-US" altLang="zh-CN" sz="1400" dirty="0"/>
          </a:p>
          <a:p>
            <a:r>
              <a:rPr lang="en-US" altLang="zh-CN" sz="1400" dirty="0" smtClean="0"/>
              <a:t># </a:t>
            </a:r>
            <a:r>
              <a:rPr lang="en-US" altLang="zh-CN" sz="1400" dirty="0" err="1" smtClean="0"/>
              <a:t>kubectl</a:t>
            </a:r>
            <a:r>
              <a:rPr lang="en-US" altLang="zh-CN" sz="1400" dirty="0" smtClean="0"/>
              <a:t> </a:t>
            </a:r>
            <a:r>
              <a:rPr lang="en-US" altLang="zh-CN" sz="1400" dirty="0"/>
              <a:t>exec -it alpine-</a:t>
            </a:r>
            <a:r>
              <a:rPr lang="en-US" altLang="zh-CN" sz="1400" dirty="0" err="1"/>
              <a:t>env</a:t>
            </a:r>
            <a:r>
              <a:rPr lang="en-US" altLang="zh-CN" sz="1400" dirty="0"/>
              <a:t> -- </a:t>
            </a:r>
            <a:r>
              <a:rPr lang="en-US" altLang="zh-CN" sz="1400" dirty="0" err="1"/>
              <a:t>env</a:t>
            </a:r>
            <a:endParaRPr lang="en-US" altLang="zh-CN" sz="1400" dirty="0"/>
          </a:p>
          <a:p>
            <a:endParaRPr lang="en-US" altLang="zh-CN" sz="1400" dirty="0" smtClean="0"/>
          </a:p>
          <a:p>
            <a:r>
              <a:rPr lang="en-US" altLang="zh-CN" sz="1400" dirty="0"/>
              <a:t># </a:t>
            </a:r>
            <a:r>
              <a:rPr lang="en-US" altLang="zh-CN" sz="1400" dirty="0" err="1"/>
              <a:t>kubectl</a:t>
            </a:r>
            <a:r>
              <a:rPr lang="en-US" altLang="zh-CN" sz="1400" dirty="0"/>
              <a:t> delete </a:t>
            </a:r>
            <a:r>
              <a:rPr lang="en-US" altLang="zh-CN" sz="1400" dirty="0" smtClean="0"/>
              <a:t>  </a:t>
            </a:r>
            <a:r>
              <a:rPr lang="en-US" altLang="zh-CN" sz="1400" dirty="0"/>
              <a:t>-f cm/alpine-</a:t>
            </a:r>
            <a:r>
              <a:rPr lang="en-US" altLang="zh-CN" sz="1400" dirty="0" err="1"/>
              <a:t>env.yml</a:t>
            </a:r>
            <a:endParaRPr lang="en-US" altLang="zh-CN" sz="1400" dirty="0"/>
          </a:p>
          <a:p>
            <a:endParaRPr lang="en-US" altLang="zh-CN" sz="1400" dirty="0"/>
          </a:p>
          <a:p>
            <a:r>
              <a:rPr lang="en-US" altLang="zh-CN" sz="1400" dirty="0"/>
              <a:t># cat cm/alpine-</a:t>
            </a:r>
            <a:r>
              <a:rPr lang="en-US" altLang="zh-CN" sz="1400" dirty="0" err="1"/>
              <a:t>env</a:t>
            </a:r>
            <a:r>
              <a:rPr lang="en-US" altLang="zh-CN" sz="1400" dirty="0"/>
              <a:t>-</a:t>
            </a:r>
            <a:r>
              <a:rPr lang="en-US" altLang="zh-CN" sz="1400" dirty="0" err="1"/>
              <a:t>all.yml</a:t>
            </a:r>
            <a:endParaRPr lang="en-US" altLang="zh-CN" sz="1400" dirty="0"/>
          </a:p>
          <a:p>
            <a:r>
              <a:rPr lang="en-US" altLang="zh-CN" sz="1400" dirty="0"/>
              <a:t># </a:t>
            </a:r>
            <a:r>
              <a:rPr lang="en-US" altLang="zh-CN" sz="1400" dirty="0" err="1"/>
              <a:t>kubectl</a:t>
            </a:r>
            <a:r>
              <a:rPr lang="en-US" altLang="zh-CN" sz="1400" dirty="0"/>
              <a:t> create </a:t>
            </a:r>
            <a:r>
              <a:rPr lang="en-US" altLang="zh-CN" sz="1400" dirty="0" smtClean="0"/>
              <a:t>   </a:t>
            </a:r>
            <a:r>
              <a:rPr lang="en-US" altLang="zh-CN" sz="1400" dirty="0"/>
              <a:t>-f cm/alpine-</a:t>
            </a:r>
            <a:r>
              <a:rPr lang="en-US" altLang="zh-CN" sz="1400" dirty="0" err="1"/>
              <a:t>env</a:t>
            </a:r>
            <a:r>
              <a:rPr lang="en-US" altLang="zh-CN" sz="1400" dirty="0"/>
              <a:t>-</a:t>
            </a:r>
            <a:r>
              <a:rPr lang="en-US" altLang="zh-CN" sz="1400" dirty="0" err="1"/>
              <a:t>all.yml</a:t>
            </a:r>
            <a:endParaRPr lang="en-US" altLang="zh-CN" sz="1400" dirty="0"/>
          </a:p>
          <a:p>
            <a:r>
              <a:rPr lang="en-US" altLang="zh-CN" sz="1400" dirty="0"/>
              <a:t># </a:t>
            </a:r>
            <a:r>
              <a:rPr lang="en-US" altLang="zh-CN" sz="1400" dirty="0" err="1"/>
              <a:t>kubectl</a:t>
            </a:r>
            <a:r>
              <a:rPr lang="en-US" altLang="zh-CN" sz="1400" dirty="0"/>
              <a:t> exec -it alpine-</a:t>
            </a:r>
            <a:r>
              <a:rPr lang="en-US" altLang="zh-CN" sz="1400" dirty="0" err="1"/>
              <a:t>env</a:t>
            </a:r>
            <a:r>
              <a:rPr lang="en-US" altLang="zh-CN" sz="1400" dirty="0"/>
              <a:t> -- </a:t>
            </a:r>
            <a:r>
              <a:rPr lang="en-US" altLang="zh-CN" sz="1400" dirty="0" err="1"/>
              <a:t>env</a:t>
            </a:r>
            <a:endParaRPr lang="en-US" altLang="zh-CN" sz="1400" dirty="0" smtClean="0"/>
          </a:p>
          <a:p>
            <a:endParaRPr lang="zh-CN" altLang="en-US" dirty="0"/>
          </a:p>
        </p:txBody>
      </p:sp>
    </p:spTree>
    <p:extLst>
      <p:ext uri="{BB962C8B-B14F-4D97-AF65-F5344CB8AC3E}">
        <p14:creationId xmlns:p14="http://schemas.microsoft.com/office/powerpoint/2010/main" val="34562267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81940" y="596587"/>
            <a:ext cx="9218676" cy="2523768"/>
          </a:xfrm>
          <a:prstGeom prst="rect">
            <a:avLst/>
          </a:prstGeom>
        </p:spPr>
        <p:txBody>
          <a:bodyPr wrap="square">
            <a:spAutoFit/>
          </a:bodyPr>
          <a:lstStyle/>
          <a:p>
            <a:r>
              <a:rPr lang="en-US" altLang="zh-CN" b="1" dirty="0" smtClean="0"/>
              <a:t>10.6  </a:t>
            </a:r>
            <a:r>
              <a:rPr lang="zh-CN" altLang="en-US" b="1" dirty="0" smtClean="0"/>
              <a:t>将</a:t>
            </a:r>
            <a:r>
              <a:rPr lang="en-US" altLang="zh-CN" b="1" dirty="0" err="1"/>
              <a:t>configmap</a:t>
            </a:r>
            <a:r>
              <a:rPr lang="zh-CN" altLang="en-US" b="1" dirty="0"/>
              <a:t>定义为</a:t>
            </a:r>
            <a:r>
              <a:rPr lang="en-US" altLang="zh-CN" b="1" dirty="0"/>
              <a:t>YAML</a:t>
            </a:r>
            <a:endParaRPr lang="en-US" altLang="zh-CN" sz="1400" dirty="0"/>
          </a:p>
          <a:p>
            <a:endParaRPr lang="en-US" altLang="zh-CN" sz="1400" dirty="0" smtClean="0"/>
          </a:p>
          <a:p>
            <a:r>
              <a:rPr lang="en-US" altLang="zh-CN" sz="1400" dirty="0"/>
              <a:t># </a:t>
            </a:r>
            <a:r>
              <a:rPr lang="en-US" altLang="zh-CN" sz="1400" dirty="0" err="1"/>
              <a:t>kubectl</a:t>
            </a:r>
            <a:r>
              <a:rPr lang="en-US" altLang="zh-CN" sz="1400" dirty="0"/>
              <a:t> get cm my-</a:t>
            </a:r>
            <a:r>
              <a:rPr lang="en-US" altLang="zh-CN" sz="1400" dirty="0" err="1"/>
              <a:t>config</a:t>
            </a:r>
            <a:r>
              <a:rPr lang="en-US" altLang="zh-CN" sz="1400" dirty="0"/>
              <a:t> -o </a:t>
            </a:r>
            <a:r>
              <a:rPr lang="en-US" altLang="zh-CN" sz="1400" dirty="0" err="1"/>
              <a:t>yaml</a:t>
            </a:r>
            <a:endParaRPr lang="en-US" altLang="zh-CN" sz="1400" dirty="0" smtClean="0"/>
          </a:p>
          <a:p>
            <a:endParaRPr lang="en-US" altLang="zh-CN" sz="1400" dirty="0"/>
          </a:p>
          <a:p>
            <a:r>
              <a:rPr lang="en-US" altLang="zh-CN" sz="1400" dirty="0" smtClean="0"/>
              <a:t># cat </a:t>
            </a:r>
            <a:r>
              <a:rPr lang="en-US" altLang="zh-CN" sz="1400" dirty="0"/>
              <a:t>cm/</a:t>
            </a:r>
            <a:r>
              <a:rPr lang="en-US" altLang="zh-CN" sz="1400" dirty="0" err="1"/>
              <a:t>prometheus.yml</a:t>
            </a:r>
            <a:endParaRPr lang="en-US" altLang="zh-CN" sz="1400" dirty="0" smtClean="0"/>
          </a:p>
          <a:p>
            <a:r>
              <a:rPr lang="en-US" altLang="zh-CN" sz="1400" dirty="0" smtClean="0"/>
              <a:t># </a:t>
            </a:r>
            <a:r>
              <a:rPr lang="en-US" altLang="zh-CN" sz="1400" dirty="0"/>
              <a:t>vi  cm/</a:t>
            </a:r>
            <a:r>
              <a:rPr lang="en-US" altLang="zh-CN" sz="1400" dirty="0" err="1"/>
              <a:t>prometheus.yml</a:t>
            </a:r>
            <a:endParaRPr lang="en-US" altLang="zh-CN" sz="1400" dirty="0"/>
          </a:p>
          <a:p>
            <a:r>
              <a:rPr lang="en-US" altLang="zh-CN" sz="1400" dirty="0"/>
              <a:t>“--</a:t>
            </a:r>
            <a:r>
              <a:rPr lang="en-US" altLang="zh-CN" sz="1400" dirty="0" err="1"/>
              <a:t>web.external-url</a:t>
            </a:r>
            <a:r>
              <a:rPr lang="en-US" altLang="zh-CN" sz="1400" dirty="0"/>
              <a:t>=http://192.168.20.171/</a:t>
            </a:r>
            <a:r>
              <a:rPr lang="en-US" altLang="zh-CN" sz="1400" dirty="0" err="1"/>
              <a:t>prometheus</a:t>
            </a:r>
            <a:r>
              <a:rPr lang="en-US" altLang="zh-CN" sz="1400" dirty="0"/>
              <a:t>“                  // </a:t>
            </a:r>
            <a:r>
              <a:rPr lang="zh-CN" altLang="en-US" sz="1400" dirty="0"/>
              <a:t>修改成自己的</a:t>
            </a:r>
            <a:r>
              <a:rPr lang="en-US" altLang="zh-CN" sz="1400" dirty="0"/>
              <a:t>IP</a:t>
            </a:r>
          </a:p>
          <a:p>
            <a:r>
              <a:rPr lang="en-US" altLang="zh-CN" sz="1400" dirty="0" smtClean="0"/>
              <a:t># </a:t>
            </a:r>
            <a:r>
              <a:rPr lang="en-US" altLang="zh-CN" sz="1400" dirty="0" err="1"/>
              <a:t>kubectl</a:t>
            </a:r>
            <a:r>
              <a:rPr lang="en-US" altLang="zh-CN" sz="1400" dirty="0"/>
              <a:t> create -f  </a:t>
            </a:r>
            <a:r>
              <a:rPr lang="en-US" altLang="zh-CN" sz="1400" dirty="0" smtClean="0"/>
              <a:t>cm/</a:t>
            </a:r>
            <a:r>
              <a:rPr lang="en-US" altLang="zh-CN" sz="1400" dirty="0" err="1" smtClean="0"/>
              <a:t>prometheus.yml</a:t>
            </a:r>
            <a:endParaRPr lang="en-US" altLang="zh-CN" sz="1400" dirty="0" smtClean="0"/>
          </a:p>
          <a:p>
            <a:r>
              <a:rPr lang="en-US" altLang="zh-CN" sz="1400" dirty="0" smtClean="0"/>
              <a:t># </a:t>
            </a:r>
            <a:r>
              <a:rPr lang="en-US" altLang="zh-CN" sz="1400" dirty="0" err="1" smtClean="0"/>
              <a:t>kubectl</a:t>
            </a:r>
            <a:r>
              <a:rPr lang="en-US" altLang="zh-CN" sz="1400" dirty="0" smtClean="0"/>
              <a:t> </a:t>
            </a:r>
            <a:r>
              <a:rPr lang="en-US" altLang="zh-CN" sz="1400" dirty="0"/>
              <a:t>rollout status deploy </a:t>
            </a:r>
            <a:r>
              <a:rPr lang="en-US" altLang="zh-CN" sz="1400" dirty="0" err="1" smtClean="0"/>
              <a:t>prometheus</a:t>
            </a:r>
            <a:endParaRPr lang="en-US" altLang="zh-CN" sz="1400" dirty="0" smtClean="0"/>
          </a:p>
          <a:p>
            <a:endParaRPr lang="en-US" altLang="zh-CN" sz="1400" dirty="0"/>
          </a:p>
          <a:p>
            <a:r>
              <a:rPr lang="en-US" altLang="zh-CN" sz="1400" dirty="0" smtClean="0"/>
              <a:t>curl  http://IP:PORT/prometheus/targets</a:t>
            </a:r>
            <a:endParaRPr lang="en-US" altLang="zh-CN" sz="1400" dirty="0"/>
          </a:p>
        </p:txBody>
      </p:sp>
    </p:spTree>
    <p:extLst>
      <p:ext uri="{BB962C8B-B14F-4D97-AF65-F5344CB8AC3E}">
        <p14:creationId xmlns:p14="http://schemas.microsoft.com/office/powerpoint/2010/main" val="31540051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90500" y="587443"/>
            <a:ext cx="4953000" cy="584775"/>
          </a:xfrm>
          <a:prstGeom prst="rect">
            <a:avLst/>
          </a:prstGeom>
        </p:spPr>
        <p:txBody>
          <a:bodyPr>
            <a:spAutoFit/>
          </a:bodyPr>
          <a:lstStyle/>
          <a:p>
            <a:r>
              <a:rPr lang="en-US" altLang="zh-CN" b="1" dirty="0" smtClean="0"/>
              <a:t>10.7  </a:t>
            </a:r>
            <a:r>
              <a:rPr lang="zh-CN" altLang="en-US" b="1" dirty="0" smtClean="0"/>
              <a:t>知识总结</a:t>
            </a:r>
            <a:endParaRPr lang="en-US" altLang="zh-CN" sz="1400" dirty="0"/>
          </a:p>
          <a:p>
            <a:endParaRPr lang="en-US" altLang="zh-CN" sz="1400" dirty="0"/>
          </a:p>
        </p:txBody>
      </p:sp>
      <p:pic>
        <p:nvPicPr>
          <p:cNvPr id="3" name="图片 2"/>
          <p:cNvPicPr>
            <a:picLocks noChangeAspect="1"/>
          </p:cNvPicPr>
          <p:nvPr/>
        </p:nvPicPr>
        <p:blipFill>
          <a:blip r:embed="rId2"/>
          <a:stretch>
            <a:fillRect/>
          </a:stretch>
        </p:blipFill>
        <p:spPr>
          <a:xfrm>
            <a:off x="568272" y="1481328"/>
            <a:ext cx="8552575" cy="4578882"/>
          </a:xfrm>
          <a:prstGeom prst="rect">
            <a:avLst/>
          </a:prstGeom>
        </p:spPr>
      </p:pic>
    </p:spTree>
    <p:extLst>
      <p:ext uri="{BB962C8B-B14F-4D97-AF65-F5344CB8AC3E}">
        <p14:creationId xmlns:p14="http://schemas.microsoft.com/office/powerpoint/2010/main" val="28810916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Tree>
    <p:extLst>
      <p:ext uri="{BB962C8B-B14F-4D97-AF65-F5344CB8AC3E}">
        <p14:creationId xmlns:p14="http://schemas.microsoft.com/office/powerpoint/2010/main" val="3261172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330629" y="601718"/>
            <a:ext cx="8694499" cy="1200329"/>
          </a:xfrm>
          <a:prstGeom prst="rect">
            <a:avLst/>
          </a:prstGeom>
        </p:spPr>
        <p:txBody>
          <a:bodyPr wrap="square">
            <a:spAutoFit/>
          </a:bodyPr>
          <a:lstStyle/>
          <a:p>
            <a:r>
              <a:rPr lang="en-US" altLang="zh-CN" dirty="0"/>
              <a:t># </a:t>
            </a:r>
            <a:r>
              <a:rPr lang="en-US" altLang="zh-CN" dirty="0" err="1"/>
              <a:t>kubectl</a:t>
            </a:r>
            <a:r>
              <a:rPr lang="en-US" altLang="zh-CN" dirty="0"/>
              <a:t> describe svc </a:t>
            </a:r>
            <a:r>
              <a:rPr lang="en-US" altLang="zh-CN" dirty="0" smtClean="0"/>
              <a:t>go-demo-2-svc</a:t>
            </a:r>
          </a:p>
          <a:p>
            <a:r>
              <a:rPr lang="en-US" altLang="zh-CN" dirty="0"/>
              <a:t># PORT=$(</a:t>
            </a:r>
            <a:r>
              <a:rPr lang="en-US" altLang="zh-CN" dirty="0" err="1"/>
              <a:t>kubectl</a:t>
            </a:r>
            <a:r>
              <a:rPr lang="en-US" altLang="zh-CN" dirty="0"/>
              <a:t> get svc go-demo-2-svc \    -o </a:t>
            </a:r>
            <a:r>
              <a:rPr lang="en-US" altLang="zh-CN" dirty="0" err="1"/>
              <a:t>jsonpath</a:t>
            </a:r>
            <a:r>
              <a:rPr lang="en-US" altLang="zh-CN" dirty="0"/>
              <a:t>="{.</a:t>
            </a:r>
            <a:r>
              <a:rPr lang="en-US" altLang="zh-CN" dirty="0" err="1"/>
              <a:t>spec.ports</a:t>
            </a:r>
            <a:r>
              <a:rPr lang="en-US" altLang="zh-CN" dirty="0"/>
              <a:t>[0].</a:t>
            </a:r>
            <a:r>
              <a:rPr lang="en-US" altLang="zh-CN" dirty="0" err="1"/>
              <a:t>nodePort</a:t>
            </a:r>
            <a:r>
              <a:rPr lang="en-US" altLang="zh-CN" dirty="0" smtClean="0"/>
              <a:t>}")</a:t>
            </a:r>
          </a:p>
          <a:p>
            <a:r>
              <a:rPr lang="en-US" altLang="zh-CN" dirty="0" smtClean="0"/>
              <a:t># curl  http://nodeip:$PORT</a:t>
            </a:r>
            <a:endParaRPr lang="en-US" altLang="zh-CN" dirty="0"/>
          </a:p>
          <a:p>
            <a:endParaRPr lang="en-US" altLang="zh-CN" dirty="0"/>
          </a:p>
        </p:txBody>
      </p:sp>
      <p:pic>
        <p:nvPicPr>
          <p:cNvPr id="3" name="图片 2"/>
          <p:cNvPicPr>
            <a:picLocks noChangeAspect="1"/>
          </p:cNvPicPr>
          <p:nvPr/>
        </p:nvPicPr>
        <p:blipFill>
          <a:blip r:embed="rId2"/>
          <a:stretch>
            <a:fillRect/>
          </a:stretch>
        </p:blipFill>
        <p:spPr>
          <a:xfrm>
            <a:off x="448056" y="2305395"/>
            <a:ext cx="8220085" cy="3579486"/>
          </a:xfrm>
          <a:prstGeom prst="rect">
            <a:avLst/>
          </a:prstGeom>
        </p:spPr>
      </p:pic>
    </p:spTree>
    <p:extLst>
      <p:ext uri="{BB962C8B-B14F-4D97-AF65-F5344CB8AC3E}">
        <p14:creationId xmlns:p14="http://schemas.microsoft.com/office/powerpoint/2010/main" val="2487598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190500" y="626471"/>
            <a:ext cx="9291828" cy="2031325"/>
          </a:xfrm>
          <a:prstGeom prst="rect">
            <a:avLst/>
          </a:prstGeom>
        </p:spPr>
        <p:txBody>
          <a:bodyPr wrap="square">
            <a:spAutoFit/>
          </a:bodyPr>
          <a:lstStyle/>
          <a:p>
            <a:r>
              <a:rPr lang="en-US" altLang="zh-CN" dirty="0" smtClean="0"/>
              <a:t>6.3 </a:t>
            </a:r>
            <a:r>
              <a:rPr lang="zh-CN" altLang="en-US" dirty="0" smtClean="0"/>
              <a:t>通过声明式语法创建服务</a:t>
            </a:r>
            <a:endParaRPr lang="zh-CN" altLang="en-US" dirty="0"/>
          </a:p>
          <a:p>
            <a:endParaRPr lang="zh-CN" altLang="en-US" dirty="0"/>
          </a:p>
          <a:p>
            <a:r>
              <a:rPr lang="en-US" altLang="zh-CN" dirty="0"/>
              <a:t># cat  </a:t>
            </a:r>
            <a:r>
              <a:rPr lang="en-US" altLang="zh-CN" dirty="0" smtClean="0"/>
              <a:t>svc/go-demo-2-svc.yml</a:t>
            </a:r>
          </a:p>
          <a:p>
            <a:r>
              <a:rPr lang="en-US" altLang="zh-CN" dirty="0"/>
              <a:t># </a:t>
            </a:r>
            <a:r>
              <a:rPr lang="en-US" altLang="zh-CN" dirty="0" err="1"/>
              <a:t>kubectl</a:t>
            </a:r>
            <a:r>
              <a:rPr lang="en-US" altLang="zh-CN" dirty="0"/>
              <a:t> create -f svc/go-demo-2-svc.yml</a:t>
            </a:r>
          </a:p>
          <a:p>
            <a:r>
              <a:rPr lang="en-US" altLang="zh-CN" dirty="0"/>
              <a:t># </a:t>
            </a:r>
            <a:r>
              <a:rPr lang="en-US" altLang="zh-CN" dirty="0" err="1"/>
              <a:t>kubectl</a:t>
            </a:r>
            <a:r>
              <a:rPr lang="en-US" altLang="zh-CN" dirty="0"/>
              <a:t> get -f svc/go-demo-2-svc.yml</a:t>
            </a:r>
          </a:p>
          <a:p>
            <a:r>
              <a:rPr lang="en-US" altLang="zh-CN" dirty="0" smtClean="0"/>
              <a:t># curl  http://ip:30001</a:t>
            </a:r>
          </a:p>
          <a:p>
            <a:endParaRPr lang="en-US" altLang="zh-CN" dirty="0"/>
          </a:p>
        </p:txBody>
      </p:sp>
    </p:spTree>
    <p:extLst>
      <p:ext uri="{BB962C8B-B14F-4D97-AF65-F5344CB8AC3E}">
        <p14:creationId xmlns:p14="http://schemas.microsoft.com/office/powerpoint/2010/main" val="3685771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pic>
        <p:nvPicPr>
          <p:cNvPr id="2" name="图片 1"/>
          <p:cNvPicPr>
            <a:picLocks noChangeAspect="1"/>
          </p:cNvPicPr>
          <p:nvPr/>
        </p:nvPicPr>
        <p:blipFill>
          <a:blip r:embed="rId2"/>
          <a:stretch>
            <a:fillRect/>
          </a:stretch>
        </p:blipFill>
        <p:spPr>
          <a:xfrm>
            <a:off x="694944" y="1255103"/>
            <a:ext cx="8344628" cy="3852538"/>
          </a:xfrm>
          <a:prstGeom prst="rect">
            <a:avLst/>
          </a:prstGeom>
        </p:spPr>
      </p:pic>
    </p:spTree>
    <p:extLst>
      <p:ext uri="{BB962C8B-B14F-4D97-AF65-F5344CB8AC3E}">
        <p14:creationId xmlns:p14="http://schemas.microsoft.com/office/powerpoint/2010/main" val="287870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 y="0"/>
            <a:ext cx="9905999" cy="3937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3" dirty="0"/>
              <a:t>                                                                                                                               没有努力，天份不代表什么    </a:t>
            </a:r>
            <a:r>
              <a:rPr lang="en-US" altLang="zh-CN" sz="1463" dirty="0"/>
              <a:t>- </a:t>
            </a:r>
            <a:r>
              <a:rPr lang="zh-CN" altLang="en-US" sz="1463" dirty="0"/>
              <a:t>臧 雪 园</a:t>
            </a:r>
          </a:p>
        </p:txBody>
      </p:sp>
      <p:sp>
        <p:nvSpPr>
          <p:cNvPr id="2" name="矩形 1"/>
          <p:cNvSpPr/>
          <p:nvPr/>
        </p:nvSpPr>
        <p:spPr>
          <a:xfrm>
            <a:off x="252349" y="629150"/>
            <a:ext cx="9101963" cy="1015663"/>
          </a:xfrm>
          <a:prstGeom prst="rect">
            <a:avLst/>
          </a:prstGeom>
        </p:spPr>
        <p:txBody>
          <a:bodyPr wrap="square">
            <a:spAutoFit/>
          </a:bodyPr>
          <a:lstStyle/>
          <a:p>
            <a:r>
              <a:rPr lang="en-US" altLang="zh-CN" sz="1400" dirty="0"/>
              <a:t># </a:t>
            </a:r>
            <a:r>
              <a:rPr lang="en-US" altLang="zh-CN" sz="1400" dirty="0" err="1"/>
              <a:t>kubectl</a:t>
            </a:r>
            <a:r>
              <a:rPr lang="en-US" altLang="zh-CN" sz="1400" dirty="0"/>
              <a:t> get ep go-demo-2 -o </a:t>
            </a:r>
            <a:r>
              <a:rPr lang="en-US" altLang="zh-CN" sz="1400" dirty="0" err="1" smtClean="0"/>
              <a:t>yaml</a:t>
            </a:r>
            <a:endParaRPr lang="en-US" altLang="zh-CN" sz="1400" dirty="0" smtClean="0"/>
          </a:p>
          <a:p>
            <a:r>
              <a:rPr lang="en-US" altLang="zh-CN" sz="1400" dirty="0"/>
              <a:t># </a:t>
            </a:r>
            <a:r>
              <a:rPr lang="en-US" altLang="zh-CN" sz="1400" dirty="0" err="1"/>
              <a:t>kubectl</a:t>
            </a:r>
            <a:r>
              <a:rPr lang="en-US" altLang="zh-CN" sz="1400" dirty="0"/>
              <a:t> delete -f svc/go-demo-2-svc.yml</a:t>
            </a:r>
          </a:p>
          <a:p>
            <a:r>
              <a:rPr lang="en-US" altLang="zh-CN" sz="1400" dirty="0"/>
              <a:t># </a:t>
            </a:r>
            <a:r>
              <a:rPr lang="en-US" altLang="zh-CN" sz="1400" dirty="0" err="1"/>
              <a:t>kubectl</a:t>
            </a:r>
            <a:r>
              <a:rPr lang="en-US" altLang="zh-CN" sz="1400" dirty="0"/>
              <a:t> delete -f svc/go-demo-2-rs.yml</a:t>
            </a:r>
          </a:p>
          <a:p>
            <a:endParaRPr lang="zh-CN" altLang="en-US" dirty="0"/>
          </a:p>
        </p:txBody>
      </p:sp>
      <p:sp>
        <p:nvSpPr>
          <p:cNvPr id="3" name="矩形 2"/>
          <p:cNvSpPr/>
          <p:nvPr/>
        </p:nvSpPr>
        <p:spPr>
          <a:xfrm>
            <a:off x="163068" y="2464415"/>
            <a:ext cx="9044940" cy="4278094"/>
          </a:xfrm>
          <a:prstGeom prst="rect">
            <a:avLst/>
          </a:prstGeom>
        </p:spPr>
        <p:txBody>
          <a:bodyPr wrap="square">
            <a:spAutoFit/>
          </a:bodyPr>
          <a:lstStyle/>
          <a:p>
            <a:r>
              <a:rPr lang="en-US" altLang="zh-CN" sz="1600" b="1" dirty="0" smtClean="0"/>
              <a:t>6.4 </a:t>
            </a:r>
            <a:r>
              <a:rPr lang="zh-CN" altLang="en-US" sz="1600" b="1" dirty="0" smtClean="0"/>
              <a:t>服务分离</a:t>
            </a:r>
            <a:r>
              <a:rPr lang="zh-CN" altLang="en-US" sz="1600" b="1" dirty="0"/>
              <a:t>并</a:t>
            </a:r>
            <a:r>
              <a:rPr lang="zh-CN" altLang="en-US" sz="1600" b="1" dirty="0" smtClean="0"/>
              <a:t>建立通信</a:t>
            </a:r>
            <a:endParaRPr lang="en-US" altLang="zh-CN" sz="1600" b="1" dirty="0" smtClean="0"/>
          </a:p>
          <a:p>
            <a:endParaRPr lang="zh-CN" altLang="en-US" dirty="0"/>
          </a:p>
          <a:p>
            <a:r>
              <a:rPr lang="en-US" altLang="zh-CN" sz="1400" dirty="0"/>
              <a:t># </a:t>
            </a:r>
            <a:r>
              <a:rPr lang="en-US" altLang="zh-CN" sz="1400" dirty="0" smtClean="0"/>
              <a:t> </a:t>
            </a:r>
            <a:r>
              <a:rPr lang="en-US" altLang="zh-CN" sz="1400" dirty="0"/>
              <a:t>cat  </a:t>
            </a:r>
            <a:r>
              <a:rPr lang="en-US" altLang="zh-CN" sz="1400" dirty="0" smtClean="0"/>
              <a:t>svc/go-demo-2-db-rs.yml</a:t>
            </a:r>
          </a:p>
          <a:p>
            <a:r>
              <a:rPr lang="en-US" altLang="zh-CN" sz="1400" dirty="0"/>
              <a:t># </a:t>
            </a:r>
            <a:r>
              <a:rPr lang="en-US" altLang="zh-CN" sz="1400" dirty="0" err="1"/>
              <a:t>kubectl</a:t>
            </a:r>
            <a:r>
              <a:rPr lang="en-US" altLang="zh-CN" sz="1400" dirty="0"/>
              <a:t> create \    -f svc/go-demo-2-db-rs.yml</a:t>
            </a:r>
          </a:p>
          <a:p>
            <a:r>
              <a:rPr lang="en-US" altLang="zh-CN" sz="1400" dirty="0"/>
              <a:t># cat svc/go-demo-2-db-svc.yml</a:t>
            </a:r>
            <a:endParaRPr lang="en-US" altLang="zh-CN" sz="1400" dirty="0" smtClean="0"/>
          </a:p>
          <a:p>
            <a:r>
              <a:rPr lang="en-US" altLang="zh-CN" sz="1400" dirty="0"/>
              <a:t># </a:t>
            </a:r>
            <a:r>
              <a:rPr lang="en-US" altLang="zh-CN" sz="1400" dirty="0" err="1"/>
              <a:t>kubectl</a:t>
            </a:r>
            <a:r>
              <a:rPr lang="en-US" altLang="zh-CN" sz="1400" dirty="0"/>
              <a:t> create \    -f svc/go-demo-2-db-svc.yml</a:t>
            </a:r>
          </a:p>
          <a:p>
            <a:endParaRPr lang="en-US" altLang="zh-CN" sz="1400" dirty="0" smtClean="0"/>
          </a:p>
          <a:p>
            <a:endParaRPr lang="en-US" altLang="zh-CN" sz="1400" dirty="0"/>
          </a:p>
          <a:p>
            <a:r>
              <a:rPr lang="en-US" altLang="zh-CN" sz="1400" dirty="0"/>
              <a:t># cat </a:t>
            </a:r>
            <a:r>
              <a:rPr lang="en-US" altLang="zh-CN" sz="1400" dirty="0" smtClean="0"/>
              <a:t>svc/go-demo-2-api-rs.yml</a:t>
            </a:r>
          </a:p>
          <a:p>
            <a:r>
              <a:rPr lang="en-US" altLang="zh-CN" sz="1400" dirty="0"/>
              <a:t># </a:t>
            </a:r>
            <a:r>
              <a:rPr lang="en-US" altLang="zh-CN" sz="1400" dirty="0" err="1"/>
              <a:t>kubectl</a:t>
            </a:r>
            <a:r>
              <a:rPr lang="en-US" altLang="zh-CN" sz="1400" dirty="0"/>
              <a:t> create \    -f svc/go-demo-2-api-rs.yml</a:t>
            </a:r>
            <a:endParaRPr lang="en-US" altLang="zh-CN" sz="1400" dirty="0" smtClean="0"/>
          </a:p>
          <a:p>
            <a:r>
              <a:rPr lang="en-US" altLang="zh-CN" sz="1400" dirty="0"/>
              <a:t># cat </a:t>
            </a:r>
            <a:r>
              <a:rPr lang="en-US" altLang="zh-CN" sz="1400" dirty="0" smtClean="0"/>
              <a:t>svc/go-demo-2-api-svc.yml</a:t>
            </a:r>
          </a:p>
          <a:p>
            <a:r>
              <a:rPr lang="en-US" altLang="zh-CN" sz="1400" dirty="0"/>
              <a:t># </a:t>
            </a:r>
            <a:r>
              <a:rPr lang="en-US" altLang="zh-CN" sz="1400" dirty="0" err="1"/>
              <a:t>kubectl</a:t>
            </a:r>
            <a:r>
              <a:rPr lang="en-US" altLang="zh-CN" sz="1400" dirty="0"/>
              <a:t> create \    -f svc/go-demo-2-api-svc.yml</a:t>
            </a:r>
          </a:p>
          <a:p>
            <a:r>
              <a:rPr lang="en-US" altLang="zh-CN" sz="1400" dirty="0"/>
              <a:t># </a:t>
            </a:r>
            <a:r>
              <a:rPr lang="en-US" altLang="zh-CN" sz="1400" dirty="0" err="1"/>
              <a:t>kubectl</a:t>
            </a:r>
            <a:r>
              <a:rPr lang="en-US" altLang="zh-CN" sz="1400" dirty="0"/>
              <a:t> get all</a:t>
            </a:r>
          </a:p>
          <a:p>
            <a:r>
              <a:rPr lang="en-US" altLang="zh-CN" sz="1400" dirty="0" smtClean="0"/>
              <a:t>curl  http://NODEIP:PORT/demo/hello</a:t>
            </a:r>
            <a:endParaRPr lang="en-US" altLang="zh-CN" sz="1400" dirty="0"/>
          </a:p>
          <a:p>
            <a:endParaRPr lang="en-US" altLang="zh-CN" sz="1400" dirty="0"/>
          </a:p>
          <a:p>
            <a:r>
              <a:rPr lang="en-US" altLang="zh-CN" sz="1400" dirty="0"/>
              <a:t># </a:t>
            </a:r>
            <a:r>
              <a:rPr lang="en-US" altLang="zh-CN" sz="1400" dirty="0" err="1"/>
              <a:t>kubectl</a:t>
            </a:r>
            <a:r>
              <a:rPr lang="en-US" altLang="zh-CN" sz="1400" dirty="0"/>
              <a:t> delete -f svc/go-demo-2-db-rs.yml</a:t>
            </a:r>
          </a:p>
          <a:p>
            <a:r>
              <a:rPr lang="en-US" altLang="zh-CN" sz="1400" dirty="0"/>
              <a:t># </a:t>
            </a:r>
            <a:r>
              <a:rPr lang="en-US" altLang="zh-CN" sz="1400" dirty="0" err="1"/>
              <a:t>kubectl</a:t>
            </a:r>
            <a:r>
              <a:rPr lang="en-US" altLang="zh-CN" sz="1400" dirty="0"/>
              <a:t> delete -f svc/go-demo-2-db-svc.yml </a:t>
            </a:r>
          </a:p>
          <a:p>
            <a:r>
              <a:rPr lang="en-US" altLang="zh-CN" sz="1400" dirty="0"/>
              <a:t># </a:t>
            </a:r>
            <a:r>
              <a:rPr lang="en-US" altLang="zh-CN" sz="1400" dirty="0" err="1"/>
              <a:t>kubectl</a:t>
            </a:r>
            <a:r>
              <a:rPr lang="en-US" altLang="zh-CN" sz="1400" dirty="0"/>
              <a:t> delete -f svc/go-demo-2-api-rs.yml</a:t>
            </a:r>
          </a:p>
          <a:p>
            <a:r>
              <a:rPr lang="en-US" altLang="zh-CN" sz="1400" dirty="0"/>
              <a:t># </a:t>
            </a:r>
            <a:r>
              <a:rPr lang="en-US" altLang="zh-CN" sz="1400" dirty="0" err="1"/>
              <a:t>kubectl</a:t>
            </a:r>
            <a:r>
              <a:rPr lang="en-US" altLang="zh-CN" sz="1400" dirty="0"/>
              <a:t> delete -f svc/go-demo-2-api-svc.yml</a:t>
            </a:r>
            <a:endParaRPr lang="zh-CN" altLang="en-US" sz="1400" dirty="0"/>
          </a:p>
        </p:txBody>
      </p:sp>
    </p:spTree>
    <p:extLst>
      <p:ext uri="{BB962C8B-B14F-4D97-AF65-F5344CB8AC3E}">
        <p14:creationId xmlns:p14="http://schemas.microsoft.com/office/powerpoint/2010/main" val="1399589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5090</TotalTime>
  <Words>5365</Words>
  <Application>Microsoft Office PowerPoint</Application>
  <PresentationFormat>A4 纸张(210x297 毫米)</PresentationFormat>
  <Paragraphs>673</Paragraphs>
  <Slides>57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57</vt:i4>
      </vt:variant>
    </vt:vector>
  </HeadingPairs>
  <TitlesOfParts>
    <vt:vector size="63" baseType="lpstr">
      <vt:lpstr>等线</vt:lpstr>
      <vt:lpstr>等线 Light</vt:lpstr>
      <vt:lpstr>Arial</vt:lpstr>
      <vt:lpstr>Calibri</vt:lpstr>
      <vt:lpstr>Calibri Light</vt:lpstr>
      <vt:lpstr>Office 主题​​</vt:lpstr>
      <vt:lpstr>Devops 之 kubernetes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K8s基础篇</dc:title>
  <dc:creator>zang jack</dc:creator>
  <cp:lastModifiedBy>zang jack</cp:lastModifiedBy>
  <cp:revision>149</cp:revision>
  <dcterms:created xsi:type="dcterms:W3CDTF">2018-08-26T09:20:10Z</dcterms:created>
  <dcterms:modified xsi:type="dcterms:W3CDTF">2018-10-19T06:50:04Z</dcterms:modified>
</cp:coreProperties>
</file>