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27"/>
  </p:notesMasterIdLst>
  <p:sldIdLst>
    <p:sldId id="286" r:id="rId2"/>
    <p:sldId id="285" r:id="rId3"/>
    <p:sldId id="287" r:id="rId4"/>
    <p:sldId id="295" r:id="rId5"/>
    <p:sldId id="288" r:id="rId6"/>
    <p:sldId id="297" r:id="rId7"/>
    <p:sldId id="298" r:id="rId8"/>
    <p:sldId id="299" r:id="rId9"/>
    <p:sldId id="300" r:id="rId10"/>
    <p:sldId id="301" r:id="rId11"/>
    <p:sldId id="302" r:id="rId12"/>
    <p:sldId id="303" r:id="rId13"/>
    <p:sldId id="304" r:id="rId14"/>
    <p:sldId id="306" r:id="rId15"/>
    <p:sldId id="305" r:id="rId16"/>
    <p:sldId id="307" r:id="rId17"/>
    <p:sldId id="309" r:id="rId18"/>
    <p:sldId id="308" r:id="rId19"/>
    <p:sldId id="310" r:id="rId20"/>
    <p:sldId id="312" r:id="rId21"/>
    <p:sldId id="313" r:id="rId22"/>
    <p:sldId id="315" r:id="rId23"/>
    <p:sldId id="317" r:id="rId24"/>
    <p:sldId id="316" r:id="rId25"/>
    <p:sldId id="292" r:id="rId26"/>
  </p:sldIdLst>
  <p:sldSz cx="9144000" cy="6858000" type="screen4x3"/>
  <p:notesSz cx="6858000" cy="9144000"/>
  <p:embeddedFontLst>
    <p:embeddedFont>
      <p:font typeface="조선일보명조" panose="02030304000000000000" pitchFamily="18" charset="-127"/>
      <p:regular r:id="rId28"/>
    </p:embeddedFont>
    <p:embeddedFont>
      <p:font typeface="배달의민족 한나" panose="020B0600000101010101" charset="-127"/>
      <p:regular r:id="rId29"/>
    </p:embeddedFont>
    <p:embeddedFont>
      <p:font typeface="맑은 고딕" panose="020B0503020000020004" pitchFamily="50" charset="-127"/>
      <p:regular r:id="rId30"/>
      <p:bold r:id="rId31"/>
    </p:embeddedFont>
    <p:embeddedFont>
      <p:font typeface="나눔고딕" panose="020D0604000000000000" pitchFamily="50" charset="-127"/>
      <p:regular r:id="rId32"/>
      <p:bold r:id="rId33"/>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0D0D"/>
    <a:srgbClr val="4B3C3F"/>
    <a:srgbClr val="121E50"/>
    <a:srgbClr val="FEFCE5"/>
    <a:srgbClr val="996633"/>
    <a:srgbClr val="FF6E57"/>
    <a:srgbClr val="FFCC00"/>
    <a:srgbClr val="3B589E"/>
    <a:srgbClr val="CCFF33"/>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7" autoAdjust="0"/>
    <p:restoredTop sz="95503" autoAdjust="0"/>
  </p:normalViewPr>
  <p:slideViewPr>
    <p:cSldViewPr>
      <p:cViewPr varScale="1">
        <p:scale>
          <a:sx n="156" d="100"/>
          <a:sy n="156" d="100"/>
        </p:scale>
        <p:origin x="4218"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A099C-750F-4FF6-8977-0FAADAF95301}" type="datetimeFigureOut">
              <a:rPr lang="ko-KR" altLang="en-US" smtClean="0"/>
              <a:t>2018-11-06</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D7BE2-5B64-48A9-BC51-A7E18B2428E4}" type="slidenum">
              <a:rPr lang="ko-KR" altLang="en-US" smtClean="0"/>
              <a:t>‹#›</a:t>
            </a:fld>
            <a:endParaRPr lang="ko-KR" altLang="en-US"/>
          </a:p>
        </p:txBody>
      </p:sp>
    </p:spTree>
    <p:extLst>
      <p:ext uri="{BB962C8B-B14F-4D97-AF65-F5344CB8AC3E}">
        <p14:creationId xmlns:p14="http://schemas.microsoft.com/office/powerpoint/2010/main" val="409563339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log.naver.com/jiehyunkim/221106519505"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blog.naver.com/jiehyunki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광혈류</a:t>
            </a:r>
            <a:r>
              <a:rPr lang="ko-KR" altLang="en-US" dirty="0" smtClean="0"/>
              <a:t> </a:t>
            </a:r>
            <a:r>
              <a:rPr lang="ko-KR" altLang="en-US" dirty="0" err="1" smtClean="0"/>
              <a:t>측정계라고</a:t>
            </a:r>
            <a:r>
              <a:rPr lang="ko-KR" altLang="en-US" dirty="0" smtClean="0"/>
              <a:t> 부르는 </a:t>
            </a:r>
            <a:r>
              <a:rPr lang="en-US" altLang="ko-KR" dirty="0" err="1" smtClean="0"/>
              <a:t>photoplethysmograph</a:t>
            </a:r>
            <a:r>
              <a:rPr lang="ko-KR" altLang="en-US" dirty="0" smtClean="0"/>
              <a:t>는 그리스 어로 빛을 뜻하는 </a:t>
            </a:r>
            <a:r>
              <a:rPr lang="en-US" altLang="ko-KR" dirty="0" smtClean="0"/>
              <a:t>photo</a:t>
            </a:r>
            <a:r>
              <a:rPr lang="ko-KR" altLang="en-US" dirty="0" smtClean="0"/>
              <a:t>와 증가함을 뜻하는 </a:t>
            </a:r>
            <a:r>
              <a:rPr lang="en-US" altLang="ko-KR" dirty="0" err="1" smtClean="0"/>
              <a:t>plethysmos</a:t>
            </a:r>
            <a:r>
              <a:rPr lang="en-US" altLang="ko-KR" dirty="0" smtClean="0"/>
              <a:t>, </a:t>
            </a:r>
            <a:r>
              <a:rPr lang="ko-KR" altLang="en-US" dirty="0" smtClean="0"/>
              <a:t>그 리고 기록한다는 뜻의 </a:t>
            </a:r>
            <a:r>
              <a:rPr lang="en-US" altLang="ko-KR" dirty="0" err="1" smtClean="0"/>
              <a:t>graphos</a:t>
            </a:r>
            <a:r>
              <a:rPr lang="ko-KR" altLang="en-US" dirty="0" smtClean="0"/>
              <a:t>가 결합한 것으로서</a:t>
            </a:r>
            <a:r>
              <a:rPr lang="en-US" altLang="ko-KR" dirty="0" smtClean="0"/>
              <a:t>, </a:t>
            </a:r>
            <a:r>
              <a:rPr lang="ko-KR" altLang="en-US" dirty="0" smtClean="0"/>
              <a:t>빛을 이 용하여 어떤 물체의 부피의 변화를 기록하는 기계를 말한 다</a:t>
            </a:r>
            <a:r>
              <a:rPr lang="en-US" altLang="ko-KR" dirty="0" smtClean="0"/>
              <a:t>. </a:t>
            </a:r>
            <a:r>
              <a:rPr lang="ko-KR" altLang="en-US" dirty="0" smtClean="0"/>
              <a:t>임상적으로는 </a:t>
            </a:r>
            <a:r>
              <a:rPr lang="ko-KR" altLang="en-US" dirty="0" err="1" smtClean="0"/>
              <a:t>혈류량의</a:t>
            </a:r>
            <a:r>
              <a:rPr lang="ko-KR" altLang="en-US" dirty="0" smtClean="0"/>
              <a:t> 측정에 많이 사용되어 </a:t>
            </a:r>
            <a:r>
              <a:rPr lang="ko-KR" altLang="en-US" dirty="0" err="1" smtClean="0"/>
              <a:t>광전용적</a:t>
            </a:r>
            <a:r>
              <a:rPr lang="ko-KR" altLang="en-US" dirty="0" smtClean="0"/>
              <a:t> </a:t>
            </a:r>
            <a:r>
              <a:rPr lang="ko-KR" altLang="en-US" dirty="0" err="1" smtClean="0"/>
              <a:t>맥파계</a:t>
            </a:r>
            <a:r>
              <a:rPr lang="en-US" altLang="ko-KR" dirty="0" smtClean="0"/>
              <a:t>, </a:t>
            </a:r>
            <a:r>
              <a:rPr lang="ko-KR" altLang="en-US" dirty="0" smtClean="0"/>
              <a:t>혹은 </a:t>
            </a:r>
            <a:r>
              <a:rPr lang="ko-KR" altLang="en-US" dirty="0" err="1" smtClean="0"/>
              <a:t>광혈류량계</a:t>
            </a:r>
            <a:r>
              <a:rPr lang="ko-KR" altLang="en-US" dirty="0" smtClean="0"/>
              <a:t> 등으로 이해되기도 하지만 </a:t>
            </a:r>
            <a:r>
              <a:rPr lang="ko-KR" altLang="en-US" dirty="0" err="1" smtClean="0"/>
              <a:t>광용적</a:t>
            </a:r>
            <a:r>
              <a:rPr lang="ko-KR" altLang="en-US" dirty="0" smtClean="0"/>
              <a:t> </a:t>
            </a:r>
            <a:r>
              <a:rPr lang="ko-KR" altLang="en-US" dirty="0" err="1" smtClean="0"/>
              <a:t>계라고</a:t>
            </a:r>
            <a:r>
              <a:rPr lang="ko-KR" altLang="en-US" dirty="0" smtClean="0"/>
              <a:t> 이해하는 것이 타당하다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2</a:t>
            </a:fld>
            <a:endParaRPr lang="ko-KR" altLang="en-US"/>
          </a:p>
        </p:txBody>
      </p:sp>
    </p:spTree>
    <p:extLst>
      <p:ext uri="{BB962C8B-B14F-4D97-AF65-F5344CB8AC3E}">
        <p14:creationId xmlns:p14="http://schemas.microsoft.com/office/powerpoint/2010/main" val="1574251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15</a:t>
            </a:fld>
            <a:endParaRPr lang="ko-KR" altLang="en-US"/>
          </a:p>
        </p:txBody>
      </p:sp>
    </p:spTree>
    <p:extLst>
      <p:ext uri="{BB962C8B-B14F-4D97-AF65-F5344CB8AC3E}">
        <p14:creationId xmlns:p14="http://schemas.microsoft.com/office/powerpoint/2010/main" val="2960780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16</a:t>
            </a:fld>
            <a:endParaRPr lang="ko-KR" altLang="en-US"/>
          </a:p>
        </p:txBody>
      </p:sp>
    </p:spTree>
    <p:extLst>
      <p:ext uri="{BB962C8B-B14F-4D97-AF65-F5344CB8AC3E}">
        <p14:creationId xmlns:p14="http://schemas.microsoft.com/office/powerpoint/2010/main" val="1928257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17</a:t>
            </a:fld>
            <a:endParaRPr lang="ko-KR" altLang="en-US"/>
          </a:p>
        </p:txBody>
      </p:sp>
    </p:spTree>
    <p:extLst>
      <p:ext uri="{BB962C8B-B14F-4D97-AF65-F5344CB8AC3E}">
        <p14:creationId xmlns:p14="http://schemas.microsoft.com/office/powerpoint/2010/main" val="3417812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18</a:t>
            </a:fld>
            <a:endParaRPr lang="ko-KR" altLang="en-US"/>
          </a:p>
        </p:txBody>
      </p:sp>
    </p:spTree>
    <p:extLst>
      <p:ext uri="{BB962C8B-B14F-4D97-AF65-F5344CB8AC3E}">
        <p14:creationId xmlns:p14="http://schemas.microsoft.com/office/powerpoint/2010/main" val="1858120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19</a:t>
            </a:fld>
            <a:endParaRPr lang="ko-KR" altLang="en-US"/>
          </a:p>
        </p:txBody>
      </p:sp>
    </p:spTree>
    <p:extLst>
      <p:ext uri="{BB962C8B-B14F-4D97-AF65-F5344CB8AC3E}">
        <p14:creationId xmlns:p14="http://schemas.microsoft.com/office/powerpoint/2010/main" val="1461010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20</a:t>
            </a:fld>
            <a:endParaRPr lang="ko-KR" altLang="en-US"/>
          </a:p>
        </p:txBody>
      </p:sp>
    </p:spTree>
    <p:extLst>
      <p:ext uri="{BB962C8B-B14F-4D97-AF65-F5344CB8AC3E}">
        <p14:creationId xmlns:p14="http://schemas.microsoft.com/office/powerpoint/2010/main" val="438672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21</a:t>
            </a:fld>
            <a:endParaRPr lang="ko-KR" altLang="en-US"/>
          </a:p>
        </p:txBody>
      </p:sp>
    </p:spTree>
    <p:extLst>
      <p:ext uri="{BB962C8B-B14F-4D97-AF65-F5344CB8AC3E}">
        <p14:creationId xmlns:p14="http://schemas.microsoft.com/office/powerpoint/2010/main" val="4153897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22</a:t>
            </a:fld>
            <a:endParaRPr lang="ko-KR" altLang="en-US"/>
          </a:p>
        </p:txBody>
      </p:sp>
    </p:spTree>
    <p:extLst>
      <p:ext uri="{BB962C8B-B14F-4D97-AF65-F5344CB8AC3E}">
        <p14:creationId xmlns:p14="http://schemas.microsoft.com/office/powerpoint/2010/main" val="495572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23</a:t>
            </a:fld>
            <a:endParaRPr lang="ko-KR" altLang="en-US"/>
          </a:p>
        </p:txBody>
      </p:sp>
    </p:spTree>
    <p:extLst>
      <p:ext uri="{BB962C8B-B14F-4D97-AF65-F5344CB8AC3E}">
        <p14:creationId xmlns:p14="http://schemas.microsoft.com/office/powerpoint/2010/main" val="289998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Heuristic</a:t>
            </a:r>
            <a:r>
              <a:rPr lang="ko-KR" altLang="en-US" sz="1200" b="0" i="0" kern="1200" dirty="0" smtClean="0">
                <a:solidFill>
                  <a:schemeClr val="tx1"/>
                </a:solidFill>
                <a:effectLst/>
                <a:latin typeface="+mn-lt"/>
                <a:ea typeface="+mn-ea"/>
                <a:cs typeface="+mn-cs"/>
              </a:rPr>
              <a:t>이란 불충분한 시간이나 정보로 인하여 합리적인 판단을 할 수 없거나</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체계적이면서 합리적인 판단이 굳이 필요하지 않은 상황에서 사람들이 빠르게 사용할 수 있는 어림짐작의 방법이다</a:t>
            </a:r>
            <a:r>
              <a:rPr lang="en-US" altLang="ko-KR" sz="1200" b="0" i="0" kern="1200" dirty="0" smtClean="0">
                <a:solidFill>
                  <a:schemeClr val="tx1"/>
                </a:solidFill>
                <a:effectLst/>
                <a:latin typeface="+mn-lt"/>
                <a:ea typeface="+mn-ea"/>
                <a:cs typeface="+mn-cs"/>
              </a:rPr>
              <a:t>.</a:t>
            </a:r>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7</a:t>
            </a:fld>
            <a:endParaRPr lang="ko-KR" altLang="en-US"/>
          </a:p>
        </p:txBody>
      </p:sp>
    </p:spTree>
    <p:extLst>
      <p:ext uri="{BB962C8B-B14F-4D97-AF65-F5344CB8AC3E}">
        <p14:creationId xmlns:p14="http://schemas.microsoft.com/office/powerpoint/2010/main" val="3672454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8</a:t>
            </a:fld>
            <a:endParaRPr lang="ko-KR" altLang="en-US"/>
          </a:p>
        </p:txBody>
      </p:sp>
    </p:spTree>
    <p:extLst>
      <p:ext uri="{BB962C8B-B14F-4D97-AF65-F5344CB8AC3E}">
        <p14:creationId xmlns:p14="http://schemas.microsoft.com/office/powerpoint/2010/main" val="1157189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9</a:t>
            </a:fld>
            <a:endParaRPr lang="ko-KR" altLang="en-US"/>
          </a:p>
        </p:txBody>
      </p:sp>
    </p:spTree>
    <p:extLst>
      <p:ext uri="{BB962C8B-B14F-4D97-AF65-F5344CB8AC3E}">
        <p14:creationId xmlns:p14="http://schemas.microsoft.com/office/powerpoint/2010/main" val="3733461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kern="1200" dirty="0" smtClean="0">
                <a:solidFill>
                  <a:schemeClr val="tx1"/>
                </a:solidFill>
                <a:effectLst/>
                <a:latin typeface="+mn-lt"/>
                <a:ea typeface="+mn-ea"/>
                <a:cs typeface="+mn-cs"/>
              </a:rPr>
              <a:t>먼저 </a:t>
            </a:r>
            <a:r>
              <a:rPr lang="en-US" altLang="ko-KR" sz="1200" kern="1200" dirty="0" smtClean="0">
                <a:solidFill>
                  <a:schemeClr val="tx1"/>
                </a:solidFill>
                <a:effectLst/>
                <a:latin typeface="+mn-lt"/>
                <a:ea typeface="+mn-ea"/>
                <a:cs typeface="+mn-cs"/>
              </a:rPr>
              <a:t>X1 </a:t>
            </a:r>
            <a:r>
              <a:rPr lang="ko-KR" altLang="en-US" sz="1200" kern="1200" dirty="0" smtClean="0">
                <a:solidFill>
                  <a:schemeClr val="tx1"/>
                </a:solidFill>
                <a:effectLst/>
                <a:latin typeface="+mn-lt"/>
                <a:ea typeface="+mn-ea"/>
                <a:cs typeface="+mn-cs"/>
              </a:rPr>
              <a:t>변수만을 대상으로 오름차순으로 정렬한 뒤에 종속변수 </a:t>
            </a:r>
            <a:r>
              <a:rPr lang="en-US" altLang="ko-KR" sz="1200" kern="1200" dirty="0" smtClean="0">
                <a:solidFill>
                  <a:schemeClr val="tx1"/>
                </a:solidFill>
                <a:effectLst/>
                <a:latin typeface="+mn-lt"/>
                <a:ea typeface="+mn-ea"/>
                <a:cs typeface="+mn-cs"/>
              </a:rPr>
              <a:t>Shape</a:t>
            </a:r>
            <a:r>
              <a:rPr lang="ko-KR" altLang="en-US" sz="1200" kern="1200" dirty="0" smtClean="0">
                <a:solidFill>
                  <a:schemeClr val="tx1"/>
                </a:solidFill>
                <a:effectLst/>
                <a:latin typeface="+mn-lt"/>
                <a:ea typeface="+mn-ea"/>
                <a:cs typeface="+mn-cs"/>
              </a:rPr>
              <a:t>에 대해 </a:t>
            </a:r>
            <a:r>
              <a:rPr lang="en-US" altLang="ko-KR" sz="1200" kern="1200" dirty="0" smtClean="0">
                <a:solidFill>
                  <a:schemeClr val="tx1"/>
                </a:solidFill>
                <a:effectLst/>
                <a:latin typeface="+mn-lt"/>
                <a:ea typeface="+mn-ea"/>
                <a:cs typeface="+mn-cs"/>
              </a:rPr>
              <a:t>Triangle</a:t>
            </a:r>
            <a:r>
              <a:rPr lang="ko-KR" altLang="en-US" sz="1200" kern="1200" dirty="0" smtClean="0">
                <a:solidFill>
                  <a:schemeClr val="tx1"/>
                </a:solidFill>
                <a:effectLst/>
                <a:latin typeface="+mn-lt"/>
                <a:ea typeface="+mn-ea"/>
                <a:cs typeface="+mn-cs"/>
              </a:rPr>
              <a:t>과 </a:t>
            </a:r>
            <a:r>
              <a:rPr lang="en-US" altLang="ko-KR" sz="1200" kern="1200" dirty="0" smtClean="0">
                <a:solidFill>
                  <a:schemeClr val="tx1"/>
                </a:solidFill>
                <a:effectLst/>
                <a:latin typeface="+mn-lt"/>
                <a:ea typeface="+mn-ea"/>
                <a:cs typeface="+mn-cs"/>
              </a:rPr>
              <a:t>Circle </a:t>
            </a:r>
            <a:r>
              <a:rPr lang="ko-KR" altLang="en-US" sz="1200" kern="1200" dirty="0" smtClean="0">
                <a:solidFill>
                  <a:schemeClr val="tx1"/>
                </a:solidFill>
                <a:effectLst/>
                <a:latin typeface="+mn-lt"/>
                <a:ea typeface="+mn-ea"/>
                <a:cs typeface="+mn-cs"/>
              </a:rPr>
              <a:t>그룹을 분리하기 가장 적당한 지점</a:t>
            </a:r>
            <a:r>
              <a:rPr lang="en-US" altLang="ko-KR" sz="1200" kern="1200" dirty="0" smtClean="0">
                <a:solidFill>
                  <a:schemeClr val="tx1"/>
                </a:solidFill>
                <a:effectLst/>
                <a:latin typeface="+mn-lt"/>
                <a:ea typeface="+mn-ea"/>
                <a:cs typeface="+mn-cs"/>
              </a:rPr>
              <a:t>(X1 &lt;= -1.08)</a:t>
            </a:r>
            <a:r>
              <a:rPr lang="ko-KR" altLang="en-US" sz="1200" kern="1200" dirty="0" smtClean="0">
                <a:solidFill>
                  <a:schemeClr val="tx1"/>
                </a:solidFill>
                <a:effectLst/>
                <a:latin typeface="+mn-lt"/>
                <a:ea typeface="+mn-ea"/>
                <a:cs typeface="+mn-cs"/>
              </a:rPr>
              <a:t>을 선택합니다</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그 결과는 아래 그림과 같습니다</a:t>
            </a:r>
            <a:r>
              <a:rPr lang="en-US" altLang="ko-KR" sz="1200" kern="1200" dirty="0" smtClean="0">
                <a:solidFill>
                  <a:schemeClr val="tx1"/>
                </a:solidFill>
                <a:effectLst/>
                <a:latin typeface="+mn-lt"/>
                <a:ea typeface="+mn-ea"/>
                <a:cs typeface="+mn-cs"/>
              </a:rPr>
              <a:t>. X2</a:t>
            </a:r>
            <a:r>
              <a:rPr lang="ko-KR" altLang="en-US" sz="1200" kern="1200" dirty="0" smtClean="0">
                <a:solidFill>
                  <a:schemeClr val="tx1"/>
                </a:solidFill>
                <a:effectLst/>
                <a:latin typeface="+mn-lt"/>
                <a:ea typeface="+mn-ea"/>
                <a:cs typeface="+mn-cs"/>
              </a:rPr>
              <a:t>도 마찬가지로 데이터를 정렬한 뒤 분리 지점을 찾습니다</a:t>
            </a:r>
            <a:r>
              <a:rPr lang="en-US" altLang="ko-KR" sz="1200" kern="1200" dirty="0" smtClean="0">
                <a:solidFill>
                  <a:schemeClr val="tx1"/>
                </a:solidFill>
                <a:effectLst/>
                <a:latin typeface="+mn-lt"/>
                <a:ea typeface="+mn-ea"/>
                <a:cs typeface="+mn-cs"/>
              </a:rPr>
              <a:t>. X1</a:t>
            </a:r>
            <a:r>
              <a:rPr lang="ko-KR" altLang="en-US" sz="1200" kern="1200" dirty="0" smtClean="0">
                <a:solidFill>
                  <a:schemeClr val="tx1"/>
                </a:solidFill>
                <a:effectLst/>
                <a:latin typeface="+mn-lt"/>
                <a:ea typeface="+mn-ea"/>
                <a:cs typeface="+mn-cs"/>
              </a:rPr>
              <a:t>과 </a:t>
            </a:r>
            <a:r>
              <a:rPr lang="en-US" altLang="ko-KR" sz="1200" kern="1200" dirty="0" smtClean="0">
                <a:solidFill>
                  <a:schemeClr val="tx1"/>
                </a:solidFill>
                <a:effectLst/>
                <a:latin typeface="+mn-lt"/>
                <a:ea typeface="+mn-ea"/>
                <a:cs typeface="+mn-cs"/>
              </a:rPr>
              <a:t>X2 </a:t>
            </a:r>
            <a:r>
              <a:rPr lang="ko-KR" altLang="en-US" sz="1200" kern="1200" dirty="0" smtClean="0">
                <a:solidFill>
                  <a:schemeClr val="tx1"/>
                </a:solidFill>
                <a:effectLst/>
                <a:latin typeface="+mn-lt"/>
                <a:ea typeface="+mn-ea"/>
                <a:cs typeface="+mn-cs"/>
              </a:rPr>
              <a:t>중에서 </a:t>
            </a:r>
            <a:r>
              <a:rPr lang="en-US" altLang="ko-KR" sz="1200" kern="1200" dirty="0" smtClean="0">
                <a:solidFill>
                  <a:schemeClr val="tx1"/>
                </a:solidFill>
                <a:effectLst/>
                <a:latin typeface="+mn-lt"/>
                <a:ea typeface="+mn-ea"/>
                <a:cs typeface="+mn-cs"/>
              </a:rPr>
              <a:t>Improvement Value </a:t>
            </a:r>
            <a:r>
              <a:rPr lang="ko-KR" altLang="en-US" sz="1200" kern="1200" dirty="0" smtClean="0">
                <a:solidFill>
                  <a:schemeClr val="tx1"/>
                </a:solidFill>
                <a:effectLst/>
                <a:latin typeface="+mn-lt"/>
                <a:ea typeface="+mn-ea"/>
                <a:cs typeface="+mn-cs"/>
              </a:rPr>
              <a:t>가 큰 값을 첫 번째 의사결정 트리로 선정하게 됩니다</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즉</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기여도가 큰 중요 변수라는 의미가 됩니다</a:t>
            </a:r>
            <a:r>
              <a:rPr lang="en-US" altLang="ko-KR" sz="1200" kern="1200" dirty="0" smtClean="0">
                <a:solidFill>
                  <a:schemeClr val="tx1"/>
                </a:solidFill>
                <a:effectLst/>
                <a:latin typeface="+mn-lt"/>
                <a:ea typeface="+mn-ea"/>
                <a:cs typeface="+mn-cs"/>
              </a:rPr>
              <a:t>.</a:t>
            </a:r>
          </a:p>
          <a:p>
            <a:endParaRPr lang="en-US" altLang="ko-KR" sz="1200" kern="1200" dirty="0" smtClean="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i="0" kern="1200" dirty="0" smtClean="0">
                <a:solidFill>
                  <a:schemeClr val="tx1"/>
                </a:solidFill>
                <a:effectLst/>
                <a:latin typeface="+mn-lt"/>
                <a:ea typeface="+mn-ea"/>
                <a:cs typeface="+mn-cs"/>
              </a:rPr>
              <a:t>위 결과를 보시면 </a:t>
            </a:r>
            <a:r>
              <a:rPr lang="en-US" altLang="ko-KR" sz="1200" b="0" i="0" kern="1200" dirty="0" smtClean="0">
                <a:solidFill>
                  <a:schemeClr val="tx1"/>
                </a:solidFill>
                <a:effectLst/>
                <a:latin typeface="+mn-lt"/>
                <a:ea typeface="+mn-ea"/>
                <a:cs typeface="+mn-cs"/>
              </a:rPr>
              <a:t>X2</a:t>
            </a:r>
            <a:r>
              <a:rPr lang="ko-KR" altLang="en-US" sz="1200" b="0" i="0" kern="1200" dirty="0" smtClean="0">
                <a:solidFill>
                  <a:schemeClr val="tx1"/>
                </a:solidFill>
                <a:effectLst/>
                <a:latin typeface="+mn-lt"/>
                <a:ea typeface="+mn-ea"/>
                <a:cs typeface="+mn-cs"/>
              </a:rPr>
              <a:t>의 </a:t>
            </a:r>
            <a:r>
              <a:rPr lang="en-US" altLang="ko-KR" sz="1200" b="0" i="0" kern="1200" dirty="0" smtClean="0">
                <a:solidFill>
                  <a:schemeClr val="tx1"/>
                </a:solidFill>
                <a:effectLst/>
                <a:latin typeface="+mn-lt"/>
                <a:ea typeface="+mn-ea"/>
                <a:cs typeface="+mn-cs"/>
              </a:rPr>
              <a:t>Improvement Value </a:t>
            </a:r>
            <a:r>
              <a:rPr lang="ko-KR" altLang="en-US" sz="1200" b="0" i="0" kern="1200" dirty="0" smtClean="0">
                <a:solidFill>
                  <a:schemeClr val="tx1"/>
                </a:solidFill>
                <a:effectLst/>
                <a:latin typeface="+mn-lt"/>
                <a:ea typeface="+mn-ea"/>
                <a:cs typeface="+mn-cs"/>
              </a:rPr>
              <a:t>가 더 크기 때문에 </a:t>
            </a:r>
            <a:r>
              <a:rPr lang="en-US" altLang="ko-KR" sz="1200" b="0" i="0" kern="1200" dirty="0" smtClean="0">
                <a:solidFill>
                  <a:schemeClr val="tx1"/>
                </a:solidFill>
                <a:effectLst/>
                <a:latin typeface="+mn-lt"/>
                <a:ea typeface="+mn-ea"/>
                <a:cs typeface="+mn-cs"/>
              </a:rPr>
              <a:t>X2 &lt;= -.49 </a:t>
            </a:r>
            <a:r>
              <a:rPr lang="ko-KR" altLang="en-US" sz="1200" b="0" i="0" kern="1200" dirty="0" smtClean="0">
                <a:solidFill>
                  <a:schemeClr val="tx1"/>
                </a:solidFill>
                <a:effectLst/>
                <a:latin typeface="+mn-lt"/>
                <a:ea typeface="+mn-ea"/>
                <a:cs typeface="+mn-cs"/>
              </a:rPr>
              <a:t>이하 혹은 이상의 두 가지 노드로 먼저 구분하게 됩니다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그런 다음 남은 변수인 </a:t>
            </a:r>
            <a:r>
              <a:rPr lang="en-US" altLang="ko-KR" sz="1200" b="0" i="0" kern="1200" dirty="0" smtClean="0">
                <a:solidFill>
                  <a:schemeClr val="tx1"/>
                </a:solidFill>
                <a:effectLst/>
                <a:latin typeface="+mn-lt"/>
                <a:ea typeface="+mn-ea"/>
                <a:cs typeface="+mn-cs"/>
              </a:rPr>
              <a:t>X1</a:t>
            </a:r>
            <a:r>
              <a:rPr lang="ko-KR" altLang="en-US" sz="1200" b="0" i="0" kern="1200" dirty="0" smtClean="0">
                <a:solidFill>
                  <a:schemeClr val="tx1"/>
                </a:solidFill>
                <a:effectLst/>
                <a:latin typeface="+mn-lt"/>
                <a:ea typeface="+mn-ea"/>
                <a:cs typeface="+mn-cs"/>
              </a:rPr>
              <a:t>에 대해서 또다시 데이터를 정렬한 후 </a:t>
            </a:r>
            <a:r>
              <a:rPr lang="en-US" altLang="ko-KR" sz="1200" b="0" i="0" kern="1200" dirty="0" smtClean="0">
                <a:solidFill>
                  <a:schemeClr val="tx1"/>
                </a:solidFill>
                <a:effectLst/>
                <a:latin typeface="+mn-lt"/>
                <a:ea typeface="+mn-ea"/>
                <a:cs typeface="+mn-cs"/>
              </a:rPr>
              <a:t>Improvement Value </a:t>
            </a:r>
            <a:r>
              <a:rPr lang="ko-KR" altLang="en-US" sz="1200" b="0" i="0" kern="1200" dirty="0" smtClean="0">
                <a:solidFill>
                  <a:schemeClr val="tx1"/>
                </a:solidFill>
                <a:effectLst/>
                <a:latin typeface="+mn-lt"/>
                <a:ea typeface="+mn-ea"/>
                <a:cs typeface="+mn-cs"/>
              </a:rPr>
              <a:t>가 최대가 되는 </a:t>
            </a:r>
            <a:r>
              <a:rPr lang="en-US" altLang="ko-KR" sz="1200" b="0" i="0" kern="1200" dirty="0" smtClean="0">
                <a:solidFill>
                  <a:schemeClr val="tx1"/>
                </a:solidFill>
                <a:effectLst/>
                <a:latin typeface="+mn-lt"/>
                <a:ea typeface="+mn-ea"/>
                <a:cs typeface="+mn-cs"/>
              </a:rPr>
              <a:t>X1 </a:t>
            </a:r>
            <a:r>
              <a:rPr lang="ko-KR" altLang="en-US" sz="1200" b="0" i="0" kern="1200" dirty="0" smtClean="0">
                <a:solidFill>
                  <a:schemeClr val="tx1"/>
                </a:solidFill>
                <a:effectLst/>
                <a:latin typeface="+mn-lt"/>
                <a:ea typeface="+mn-ea"/>
                <a:cs typeface="+mn-cs"/>
              </a:rPr>
              <a:t>분리 지점을 찾아서 또 다시 노드를 만들게 됩니다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그런 후 최종적으로 가장 최적인 </a:t>
            </a:r>
            <a:r>
              <a:rPr lang="en-US" altLang="ko-KR" sz="1200" b="0" i="0" kern="1200" dirty="0" smtClean="0">
                <a:solidFill>
                  <a:schemeClr val="tx1"/>
                </a:solidFill>
                <a:effectLst/>
                <a:latin typeface="+mn-lt"/>
                <a:ea typeface="+mn-ea"/>
                <a:cs typeface="+mn-cs"/>
              </a:rPr>
              <a:t>CART </a:t>
            </a:r>
            <a:r>
              <a:rPr lang="ko-KR" altLang="en-US" sz="1200" b="0" i="0" kern="1200" dirty="0" smtClean="0">
                <a:solidFill>
                  <a:schemeClr val="tx1"/>
                </a:solidFill>
                <a:effectLst/>
                <a:latin typeface="+mn-lt"/>
                <a:ea typeface="+mn-ea"/>
                <a:cs typeface="+mn-cs"/>
              </a:rPr>
              <a:t>트리를 선택하게 되는 것입니다</a:t>
            </a:r>
            <a:r>
              <a:rPr lang="en-US" altLang="ko-KR" sz="1200" b="0" i="0" kern="1200" dirty="0" smtClean="0">
                <a:solidFill>
                  <a:schemeClr val="tx1"/>
                </a:solidFill>
                <a:effectLst/>
                <a:latin typeface="+mn-lt"/>
                <a:ea typeface="+mn-ea"/>
                <a:cs typeface="+mn-cs"/>
              </a:rPr>
              <a:t>.</a:t>
            </a:r>
            <a:endParaRPr lang="ko-KR" altLang="en-US" dirty="0" smtClean="0">
              <a:effectLst/>
            </a:endParaRPr>
          </a:p>
          <a:p>
            <a:r>
              <a:rPr lang="en-US" altLang="ko-KR" sz="1200" b="1" i="0" kern="1200" dirty="0" smtClean="0">
                <a:solidFill>
                  <a:schemeClr val="tx1"/>
                </a:solidFill>
                <a:effectLst/>
                <a:latin typeface="+mn-lt"/>
                <a:ea typeface="+mn-ea"/>
                <a:cs typeface="+mn-cs"/>
              </a:rPr>
              <a:t>[</a:t>
            </a:r>
            <a:r>
              <a:rPr lang="ko-KR" altLang="en-US" sz="1200" b="1" i="0" kern="1200" dirty="0" smtClean="0">
                <a:solidFill>
                  <a:schemeClr val="tx1"/>
                </a:solidFill>
                <a:effectLst/>
                <a:latin typeface="+mn-lt"/>
                <a:ea typeface="+mn-ea"/>
                <a:cs typeface="+mn-cs"/>
              </a:rPr>
              <a:t>출처</a:t>
            </a:r>
            <a:r>
              <a:rPr lang="en-US" altLang="ko-KR" sz="1200" b="1"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 </a:t>
            </a:r>
            <a:r>
              <a:rPr lang="ko-KR" altLang="en-US" sz="1200" b="0" i="0" u="none" strike="noStrike" kern="1200" dirty="0" err="1" smtClean="0">
                <a:solidFill>
                  <a:schemeClr val="tx1"/>
                </a:solidFill>
                <a:effectLst/>
                <a:latin typeface="+mn-lt"/>
                <a:ea typeface="+mn-ea"/>
                <a:cs typeface="+mn-cs"/>
                <a:hlinkClick r:id="rId3"/>
              </a:rPr>
              <a:t>머신러닝</a:t>
            </a:r>
            <a:r>
              <a:rPr lang="ko-KR" altLang="en-US" sz="1200" b="0" i="0" u="none" strike="noStrike" kern="1200" dirty="0" smtClean="0">
                <a:solidFill>
                  <a:schemeClr val="tx1"/>
                </a:solidFill>
                <a:effectLst/>
                <a:latin typeface="+mn-lt"/>
                <a:ea typeface="+mn-ea"/>
                <a:cs typeface="+mn-cs"/>
                <a:hlinkClick r:id="rId3"/>
              </a:rPr>
              <a:t> </a:t>
            </a:r>
            <a:r>
              <a:rPr lang="en-US" altLang="ko-KR" sz="1200" b="0" i="0" u="none" strike="noStrike" kern="1200" dirty="0" smtClean="0">
                <a:solidFill>
                  <a:schemeClr val="tx1"/>
                </a:solidFill>
                <a:effectLst/>
                <a:latin typeface="+mn-lt"/>
                <a:ea typeface="+mn-ea"/>
                <a:cs typeface="+mn-cs"/>
                <a:hlinkClick r:id="rId3"/>
              </a:rPr>
              <a:t>CART </a:t>
            </a:r>
            <a:r>
              <a:rPr lang="ko-KR" altLang="en-US" sz="1200" b="0" i="0" u="none" strike="noStrike" kern="1200" dirty="0" smtClean="0">
                <a:solidFill>
                  <a:schemeClr val="tx1"/>
                </a:solidFill>
                <a:effectLst/>
                <a:latin typeface="+mn-lt"/>
                <a:ea typeface="+mn-ea"/>
                <a:cs typeface="+mn-cs"/>
                <a:hlinkClick r:id="rId3"/>
              </a:rPr>
              <a:t>의사결정 기법 소개 </a:t>
            </a:r>
            <a:r>
              <a:rPr lang="en-US" altLang="ko-KR" sz="1200" b="0" i="0" u="none" strike="noStrike" kern="1200" dirty="0" smtClean="0">
                <a:solidFill>
                  <a:schemeClr val="tx1"/>
                </a:solidFill>
                <a:effectLst/>
                <a:latin typeface="+mn-lt"/>
                <a:ea typeface="+mn-ea"/>
                <a:cs typeface="+mn-cs"/>
                <a:hlinkClick r:id="rId3"/>
              </a:rPr>
              <a:t>2</a:t>
            </a:r>
            <a:r>
              <a:rPr lang="ko-KR" altLang="en-US" sz="1200" b="0" i="0" u="none" strike="noStrike" kern="1200" dirty="0" smtClean="0">
                <a:solidFill>
                  <a:schemeClr val="tx1"/>
                </a:solidFill>
                <a:effectLst/>
                <a:latin typeface="+mn-lt"/>
                <a:ea typeface="+mn-ea"/>
                <a:cs typeface="+mn-cs"/>
                <a:hlinkClick r:id="rId3"/>
              </a:rPr>
              <a:t>탄</a:t>
            </a:r>
            <a:r>
              <a:rPr lang="en-US" altLang="ko-KR" sz="1200" b="0" i="0" kern="1200" dirty="0" smtClean="0">
                <a:solidFill>
                  <a:schemeClr val="tx1"/>
                </a:solidFill>
                <a:effectLst/>
                <a:latin typeface="+mn-lt"/>
                <a:ea typeface="+mn-ea"/>
                <a:cs typeface="+mn-cs"/>
              </a:rPr>
              <a:t>|</a:t>
            </a:r>
            <a:r>
              <a:rPr lang="ko-KR" altLang="en-US" sz="1200" b="1" i="0" kern="1200" dirty="0" smtClean="0">
                <a:solidFill>
                  <a:schemeClr val="tx1"/>
                </a:solidFill>
                <a:effectLst/>
                <a:latin typeface="+mn-lt"/>
                <a:ea typeface="+mn-ea"/>
                <a:cs typeface="+mn-cs"/>
              </a:rPr>
              <a:t>작성자</a:t>
            </a:r>
            <a:r>
              <a:rPr lang="ko-KR" altLang="en-US" sz="1200" b="0" i="0" kern="1200" dirty="0" smtClean="0">
                <a:solidFill>
                  <a:schemeClr val="tx1"/>
                </a:solidFill>
                <a:effectLst/>
                <a:latin typeface="+mn-lt"/>
                <a:ea typeface="+mn-ea"/>
                <a:cs typeface="+mn-cs"/>
              </a:rPr>
              <a:t> </a:t>
            </a:r>
            <a:r>
              <a:rPr lang="ko-KR" altLang="en-US" sz="1200" b="0" i="0" u="none" strike="noStrike" kern="1200" dirty="0" smtClean="0">
                <a:solidFill>
                  <a:schemeClr val="tx1"/>
                </a:solidFill>
                <a:effectLst/>
                <a:latin typeface="+mn-lt"/>
                <a:ea typeface="+mn-ea"/>
                <a:cs typeface="+mn-cs"/>
                <a:hlinkClick r:id="rId4"/>
              </a:rPr>
              <a:t>데이터 </a:t>
            </a:r>
            <a:r>
              <a:rPr lang="ko-KR" altLang="en-US" sz="1200" b="0" i="0" u="none" strike="noStrike" kern="1200" dirty="0" err="1" smtClean="0">
                <a:solidFill>
                  <a:schemeClr val="tx1"/>
                </a:solidFill>
                <a:effectLst/>
                <a:latin typeface="+mn-lt"/>
                <a:ea typeface="+mn-ea"/>
                <a:cs typeface="+mn-cs"/>
                <a:hlinkClick r:id="rId4"/>
              </a:rPr>
              <a:t>랩스</a:t>
            </a:r>
            <a:endParaRPr lang="ko-KR" altLang="en-US" sz="1200" b="0" i="0" kern="1200" dirty="0" smtClean="0">
              <a:solidFill>
                <a:schemeClr val="tx1"/>
              </a:solidFill>
              <a:effectLst/>
              <a:latin typeface="+mn-lt"/>
              <a:ea typeface="+mn-ea"/>
              <a:cs typeface="+mn-cs"/>
            </a:endParaRPr>
          </a:p>
          <a:p>
            <a:r>
              <a:rPr lang="ko-KR" altLang="en-US" sz="1200" b="0" i="0" kern="1200" dirty="0" smtClean="0">
                <a:solidFill>
                  <a:schemeClr val="tx1"/>
                </a:solidFill>
                <a:effectLst/>
                <a:latin typeface="+mn-lt"/>
                <a:ea typeface="+mn-ea"/>
                <a:cs typeface="+mn-cs"/>
              </a:rPr>
              <a:t/>
            </a:r>
            <a:br>
              <a:rPr lang="ko-KR" altLang="en-US" sz="1200" b="0" i="0" kern="1200" dirty="0" smtClean="0">
                <a:solidFill>
                  <a:schemeClr val="tx1"/>
                </a:solidFill>
                <a:effectLst/>
                <a:latin typeface="+mn-lt"/>
                <a:ea typeface="+mn-ea"/>
                <a:cs typeface="+mn-cs"/>
              </a:rPr>
            </a:br>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10</a:t>
            </a:fld>
            <a:endParaRPr lang="ko-KR" altLang="en-US"/>
          </a:p>
        </p:txBody>
      </p:sp>
    </p:spTree>
    <p:extLst>
      <p:ext uri="{BB962C8B-B14F-4D97-AF65-F5344CB8AC3E}">
        <p14:creationId xmlns:p14="http://schemas.microsoft.com/office/powerpoint/2010/main" val="2344983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11</a:t>
            </a:fld>
            <a:endParaRPr lang="ko-KR" altLang="en-US"/>
          </a:p>
        </p:txBody>
      </p:sp>
    </p:spTree>
    <p:extLst>
      <p:ext uri="{BB962C8B-B14F-4D97-AF65-F5344CB8AC3E}">
        <p14:creationId xmlns:p14="http://schemas.microsoft.com/office/powerpoint/2010/main" val="2100694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12</a:t>
            </a:fld>
            <a:endParaRPr lang="ko-KR" altLang="en-US"/>
          </a:p>
        </p:txBody>
      </p:sp>
    </p:spTree>
    <p:extLst>
      <p:ext uri="{BB962C8B-B14F-4D97-AF65-F5344CB8AC3E}">
        <p14:creationId xmlns:p14="http://schemas.microsoft.com/office/powerpoint/2010/main" val="695420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13</a:t>
            </a:fld>
            <a:endParaRPr lang="ko-KR" altLang="en-US"/>
          </a:p>
        </p:txBody>
      </p:sp>
    </p:spTree>
    <p:extLst>
      <p:ext uri="{BB962C8B-B14F-4D97-AF65-F5344CB8AC3E}">
        <p14:creationId xmlns:p14="http://schemas.microsoft.com/office/powerpoint/2010/main" val="214763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C9D7BE2-5B64-48A9-BC51-A7E18B2428E4}" type="slidenum">
              <a:rPr lang="ko-KR" altLang="en-US" smtClean="0"/>
              <a:t>14</a:t>
            </a:fld>
            <a:endParaRPr lang="ko-KR" altLang="en-US"/>
          </a:p>
        </p:txBody>
      </p:sp>
    </p:spTree>
    <p:extLst>
      <p:ext uri="{BB962C8B-B14F-4D97-AF65-F5344CB8AC3E}">
        <p14:creationId xmlns:p14="http://schemas.microsoft.com/office/powerpoint/2010/main" val="364645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3CF03C6-1A05-41EC-BC19-02EE946D372F}" type="datetimeFigureOut">
              <a:rPr lang="ko-KR" altLang="en-US" smtClean="0"/>
              <a:pPr/>
              <a:t>2018-11-06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0CA98730-F09A-4C42-A685-E3C9564A3C82}"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3CF03C6-1A05-41EC-BC19-02EE946D372F}" type="datetimeFigureOut">
              <a:rPr lang="ko-KR" altLang="en-US" smtClean="0"/>
              <a:pPr/>
              <a:t>2018-11-06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0CA98730-F09A-4C42-A685-E3C9564A3C82}"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3CF03C6-1A05-41EC-BC19-02EE946D372F}" type="datetimeFigureOut">
              <a:rPr lang="ko-KR" altLang="en-US" smtClean="0"/>
              <a:pPr/>
              <a:t>2018-11-06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0CA98730-F09A-4C42-A685-E3C9564A3C82}"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3CF03C6-1A05-41EC-BC19-02EE946D372F}" type="datetimeFigureOut">
              <a:rPr lang="ko-KR" altLang="en-US" smtClean="0"/>
              <a:pPr/>
              <a:t>2018-11-06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0CA98730-F09A-4C42-A685-E3C9564A3C82}"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3CF03C6-1A05-41EC-BC19-02EE946D372F}" type="datetimeFigureOut">
              <a:rPr lang="ko-KR" altLang="en-US" smtClean="0"/>
              <a:pPr/>
              <a:t>2018-11-06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0CA98730-F09A-4C42-A685-E3C9564A3C82}"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3CF03C6-1A05-41EC-BC19-02EE946D372F}" type="datetimeFigureOut">
              <a:rPr lang="ko-KR" altLang="en-US" smtClean="0"/>
              <a:pPr/>
              <a:t>2018-11-06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0CA98730-F09A-4C42-A685-E3C9564A3C82}"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3CF03C6-1A05-41EC-BC19-02EE946D372F}" type="datetimeFigureOut">
              <a:rPr lang="ko-KR" altLang="en-US" smtClean="0"/>
              <a:pPr/>
              <a:t>2018-11-06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a:xfrm>
            <a:off x="6553200" y="6356350"/>
            <a:ext cx="2133600" cy="365125"/>
          </a:xfrm>
          <a:prstGeom prst="rect">
            <a:avLst/>
          </a:prstGeom>
        </p:spPr>
        <p:txBody>
          <a:bodyPr/>
          <a:lstStyle/>
          <a:p>
            <a:fld id="{0CA98730-F09A-4C42-A685-E3C9564A3C82}"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3CF03C6-1A05-41EC-BC19-02EE946D372F}" type="datetimeFigureOut">
              <a:rPr lang="ko-KR" altLang="en-US" smtClean="0"/>
              <a:pPr/>
              <a:t>2018-11-06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a:xfrm>
            <a:off x="6553200" y="6356350"/>
            <a:ext cx="2133600" cy="365125"/>
          </a:xfrm>
          <a:prstGeom prst="rect">
            <a:avLst/>
          </a:prstGeom>
        </p:spPr>
        <p:txBody>
          <a:bodyPr/>
          <a:lstStyle/>
          <a:p>
            <a:fld id="{0CA98730-F09A-4C42-A685-E3C9564A3C82}"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3CF03C6-1A05-41EC-BC19-02EE946D372F}" type="datetimeFigureOut">
              <a:rPr lang="ko-KR" altLang="en-US" smtClean="0"/>
              <a:pPr/>
              <a:t>2018-11-06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a:xfrm>
            <a:off x="6553200" y="6356350"/>
            <a:ext cx="2133600" cy="365125"/>
          </a:xfrm>
          <a:prstGeom prst="rect">
            <a:avLst/>
          </a:prstGeom>
        </p:spPr>
        <p:txBody>
          <a:bodyPr/>
          <a:lstStyle/>
          <a:p>
            <a:fld id="{0CA98730-F09A-4C42-A685-E3C9564A3C82}"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3CF03C6-1A05-41EC-BC19-02EE946D372F}" type="datetimeFigureOut">
              <a:rPr lang="ko-KR" altLang="en-US" smtClean="0"/>
              <a:pPr/>
              <a:t>2018-11-06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0CA98730-F09A-4C42-A685-E3C9564A3C82}"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3CF03C6-1A05-41EC-BC19-02EE946D372F}" type="datetimeFigureOut">
              <a:rPr lang="ko-KR" altLang="en-US" smtClean="0"/>
              <a:pPr/>
              <a:t>2018-11-06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0CA98730-F09A-4C42-A685-E3C9564A3C82}"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F03C6-1A05-41EC-BC19-02EE946D372F}" type="datetimeFigureOut">
              <a:rPr lang="ko-KR" altLang="en-US" smtClean="0"/>
              <a:pPr/>
              <a:t>2018-11-06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7" name="슬라이드 번호 개체 틀 5"/>
          <p:cNvSpPr txBox="1">
            <a:spLocks/>
          </p:cNvSpPr>
          <p:nvPr userDrawn="1"/>
        </p:nvSpPr>
        <p:spPr>
          <a:xfrm>
            <a:off x="7092280" y="6490544"/>
            <a:ext cx="1928826" cy="250824"/>
          </a:xfrm>
          <a:prstGeom prst="rect">
            <a:avLst/>
          </a:prstGeom>
        </p:spPr>
        <p:txBody>
          <a:bodyPr vert="horz" lIns="91440" tIns="45720" rIns="91440" bIns="45720" rtlCol="0" anchor="ctr"/>
          <a:lstStyle>
            <a:lvl1pPr algn="l">
              <a:defRPr sz="1800">
                <a:solidFill>
                  <a:schemeClr val="bg1"/>
                </a:solidFill>
                <a:latin typeface="PF Din Text Cond Pro Medium" pitchFamily="2" charset="0"/>
                <a:ea typeface="Rix고딕 M" pitchFamily="18" charset="-127"/>
              </a:defRPr>
            </a:lvl1pPr>
          </a:lstStyle>
          <a:p>
            <a:pPr algn="r">
              <a:defRPr/>
            </a:pPr>
            <a:fld id="{EC0BB0C5-6955-4F9B-BA60-58E2367A55EF}" type="slidenum">
              <a:rPr lang="ko-KR" altLang="en-US" sz="850" smtClean="0">
                <a:solidFill>
                  <a:schemeClr val="tx1">
                    <a:lumMod val="50000"/>
                    <a:lumOff val="50000"/>
                  </a:schemeClr>
                </a:solidFill>
                <a:latin typeface="나눔고딕" pitchFamily="50" charset="-127"/>
                <a:ea typeface="나눔고딕" pitchFamily="50" charset="-127"/>
              </a:rPr>
              <a:pPr algn="r">
                <a:defRPr/>
              </a:pPr>
              <a:t>‹#›</a:t>
            </a:fld>
            <a:endParaRPr lang="ko-KR" altLang="en-US" sz="800" dirty="0">
              <a:solidFill>
                <a:schemeClr val="tx1">
                  <a:lumMod val="50000"/>
                  <a:lumOff val="50000"/>
                </a:schemeClr>
              </a:solidFill>
              <a:latin typeface="나눔고딕" pitchFamily="50" charset="-127"/>
              <a:ea typeface="나눔고딕" pitchFamily="50" charset="-127"/>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gif"/><Relationship Id="rId5" Type="http://schemas.openxmlformats.org/officeDocument/2006/relationships/image" Target="../media/image17.gif"/><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9144000" cy="6858000"/>
          </a:xfrm>
          <a:prstGeom prst="rect">
            <a:avLst/>
          </a:prstGeom>
          <a:solidFill>
            <a:srgbClr val="4B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한나" pitchFamily="2" charset="-127"/>
              <a:ea typeface="배달의민족 한나" pitchFamily="2" charset="-127"/>
            </a:endParaRPr>
          </a:p>
        </p:txBody>
      </p:sp>
      <p:sp>
        <p:nvSpPr>
          <p:cNvPr id="16" name="TextBox 15"/>
          <p:cNvSpPr txBox="1"/>
          <p:nvPr/>
        </p:nvSpPr>
        <p:spPr>
          <a:xfrm>
            <a:off x="5819043" y="5479443"/>
            <a:ext cx="2664296" cy="461665"/>
          </a:xfrm>
          <a:prstGeom prst="rect">
            <a:avLst/>
          </a:prstGeom>
          <a:noFill/>
        </p:spPr>
        <p:txBody>
          <a:bodyPr wrap="square" rtlCol="0">
            <a:spAutoFit/>
          </a:bodyPr>
          <a:lstStyle/>
          <a:p>
            <a:pPr algn="r"/>
            <a:r>
              <a:rPr lang="en-US" altLang="ko-KR" sz="1200" dirty="0" smtClean="0">
                <a:solidFill>
                  <a:schemeClr val="bg1"/>
                </a:solidFill>
                <a:latin typeface="조선일보명조" pitchFamily="18" charset="-127"/>
                <a:ea typeface="조선일보명조" pitchFamily="18" charset="-127"/>
                <a:cs typeface="조선일보명조" pitchFamily="18" charset="-127"/>
              </a:rPr>
              <a:t>2018.11.05</a:t>
            </a:r>
          </a:p>
          <a:p>
            <a:pPr algn="r"/>
            <a:r>
              <a:rPr lang="en-US" altLang="ko-KR" sz="1200" dirty="0" err="1" smtClean="0">
                <a:solidFill>
                  <a:schemeClr val="bg1"/>
                </a:solidFill>
                <a:latin typeface="조선일보명조" pitchFamily="18" charset="-127"/>
                <a:ea typeface="조선일보명조" pitchFamily="18" charset="-127"/>
                <a:cs typeface="조선일보명조" pitchFamily="18" charset="-127"/>
              </a:rPr>
              <a:t>YeongJun</a:t>
            </a:r>
            <a:r>
              <a:rPr lang="en-US" altLang="ko-KR" sz="1200" dirty="0" smtClean="0">
                <a:solidFill>
                  <a:schemeClr val="bg1"/>
                </a:solidFill>
                <a:latin typeface="조선일보명조" pitchFamily="18" charset="-127"/>
                <a:ea typeface="조선일보명조" pitchFamily="18" charset="-127"/>
                <a:cs typeface="조선일보명조" pitchFamily="18" charset="-127"/>
              </a:rPr>
              <a:t> Jeon</a:t>
            </a:r>
          </a:p>
        </p:txBody>
      </p:sp>
      <p:sp>
        <p:nvSpPr>
          <p:cNvPr id="15" name="TextBox 14"/>
          <p:cNvSpPr txBox="1"/>
          <p:nvPr/>
        </p:nvSpPr>
        <p:spPr>
          <a:xfrm>
            <a:off x="539551" y="714762"/>
            <a:ext cx="7674144" cy="1384995"/>
          </a:xfrm>
          <a:prstGeom prst="rect">
            <a:avLst/>
          </a:prstGeom>
          <a:noFill/>
        </p:spPr>
        <p:txBody>
          <a:bodyPr wrap="square" rtlCol="0">
            <a:spAutoFit/>
          </a:bodyPr>
          <a:lstStyle/>
          <a:p>
            <a:r>
              <a:rPr lang="en-US" altLang="ko-KR" sz="2800" dirty="0">
                <a:solidFill>
                  <a:schemeClr val="bg1"/>
                </a:solidFill>
                <a:latin typeface="조선일보명조" pitchFamily="18" charset="-127"/>
                <a:ea typeface="조선일보명조" pitchFamily="18" charset="-127"/>
                <a:cs typeface="조선일보명조" pitchFamily="18" charset="-127"/>
              </a:rPr>
              <a:t>Non-invasive prediction of hemoglobin level using machine learning techniques with the PPG signal's characteristics features</a:t>
            </a:r>
            <a:endParaRPr lang="ko-KR" altLang="en-US" sz="2400" dirty="0">
              <a:solidFill>
                <a:schemeClr val="bg1"/>
              </a:solidFill>
              <a:latin typeface="조선일보명조" pitchFamily="18" charset="-127"/>
              <a:ea typeface="조선일보명조" pitchFamily="18" charset="-127"/>
              <a:cs typeface="조선일보명조" pitchFamily="18" charset="-127"/>
            </a:endParaRPr>
          </a:p>
        </p:txBody>
      </p:sp>
      <p:grpSp>
        <p:nvGrpSpPr>
          <p:cNvPr id="5" name="그룹 30"/>
          <p:cNvGrpSpPr/>
          <p:nvPr/>
        </p:nvGrpSpPr>
        <p:grpSpPr>
          <a:xfrm>
            <a:off x="683568" y="574865"/>
            <a:ext cx="432048" cy="117831"/>
            <a:chOff x="3995936" y="620688"/>
            <a:chExt cx="792088" cy="216024"/>
          </a:xfrm>
        </p:grpSpPr>
        <p:sp>
          <p:nvSpPr>
            <p:cNvPr id="28" name="타원 27"/>
            <p:cNvSpPr/>
            <p:nvPr/>
          </p:nvSpPr>
          <p:spPr>
            <a:xfrm>
              <a:off x="3995936" y="620688"/>
              <a:ext cx="216024" cy="216024"/>
            </a:xfrm>
            <a:prstGeom prst="rect">
              <a:avLst/>
            </a:prstGeom>
            <a:solidFill>
              <a:srgbClr val="4B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4283968" y="620688"/>
              <a:ext cx="216024" cy="216024"/>
            </a:xfrm>
            <a:prstGeom prst="rect">
              <a:avLst/>
            </a:prstGeom>
            <a:solidFill>
              <a:srgbClr val="121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4572000" y="620688"/>
              <a:ext cx="216024" cy="216024"/>
            </a:xfrm>
            <a:prstGeom prst="rect">
              <a:avLst/>
            </a:prstGeom>
            <a:solidFill>
              <a:srgbClr val="FEF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직사각형 1"/>
          <p:cNvSpPr/>
          <p:nvPr/>
        </p:nvSpPr>
        <p:spPr>
          <a:xfrm>
            <a:off x="3491880" y="2276872"/>
            <a:ext cx="5580112" cy="646331"/>
          </a:xfrm>
          <a:prstGeom prst="rect">
            <a:avLst/>
          </a:prstGeom>
        </p:spPr>
        <p:txBody>
          <a:bodyPr wrap="square">
            <a:spAutoFit/>
          </a:bodyPr>
          <a:lstStyle/>
          <a:p>
            <a:r>
              <a:rPr lang="en-US" altLang="ko-KR" dirty="0" smtClean="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Author : </a:t>
            </a:r>
            <a:r>
              <a:rPr lang="ko-KR" altLang="en-US" dirty="0" err="1" smtClean="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a:t>
            </a:r>
            <a:r>
              <a:rPr lang="ko-KR" altLang="en-US"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err="1">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ReşitKavsaoğlu</a:t>
            </a:r>
            <a:r>
              <a:rPr lang="ko-KR" altLang="en-US"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err="1">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KemalPolat</a:t>
            </a:r>
            <a:r>
              <a:rPr lang="ko-KR" altLang="en-US"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err="1" smtClean="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M.Hariharan</a:t>
            </a:r>
            <a:endParaRPr lang="en-US" altLang="ko-KR" dirty="0" smtClean="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a:p>
            <a:r>
              <a:rPr lang="en-US" altLang="ko-KR"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Applied Soft Computing 37 (2015)</a:t>
            </a:r>
            <a:endParaRPr lang="ko-KR" altLang="en-US"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Second, Materials &amp; Methods</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25"/>
          <p:cNvSpPr txBox="1">
            <a:spLocks noChangeArrowheads="1"/>
          </p:cNvSpPr>
          <p:nvPr/>
        </p:nvSpPr>
        <p:spPr bwMode="auto">
          <a:xfrm>
            <a:off x="827584" y="1308587"/>
            <a:ext cx="6912768" cy="2092881"/>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Classification and regression trees (CART</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lvl="1"/>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Classification and regression trees are machine learning methods for constituting prediction models from the data. Models are obtained with successive data space partitioning and the concordance of a simple prediction method within each division. As a result, splitting can be shown in a schema as a decision tree. Classification trees are designed for dependent variables, which take the foreseen error measured in terms of wrong classification costs (expenses) and the irregular values at a finite number. Regression trees are generally for variables, which take permanent or sequential disjoint values and depend on the estimation error measured with the quadratic difference between the observed and predicted values </a:t>
            </a:r>
          </a:p>
        </p:txBody>
      </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The stages of used methods </a:t>
            </a:r>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  Machine learning methods used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5" name="그림 4"/>
          <p:cNvPicPr>
            <a:picLocks noChangeAspect="1"/>
          </p:cNvPicPr>
          <p:nvPr/>
        </p:nvPicPr>
        <p:blipFill>
          <a:blip r:embed="rId3"/>
          <a:stretch>
            <a:fillRect/>
          </a:stretch>
        </p:blipFill>
        <p:spPr>
          <a:xfrm>
            <a:off x="755576" y="2039530"/>
            <a:ext cx="3357364" cy="3915008"/>
          </a:xfrm>
          <a:prstGeom prst="rect">
            <a:avLst/>
          </a:prstGeom>
          <a:ln>
            <a:solidFill>
              <a:schemeClr val="tx1"/>
            </a:solidFill>
          </a:ln>
        </p:spPr>
      </p:pic>
      <p:pic>
        <p:nvPicPr>
          <p:cNvPr id="6" name="그림 5"/>
          <p:cNvPicPr>
            <a:picLocks noChangeAspect="1"/>
          </p:cNvPicPr>
          <p:nvPr/>
        </p:nvPicPr>
        <p:blipFill>
          <a:blip r:embed="rId4"/>
          <a:stretch>
            <a:fillRect/>
          </a:stretch>
        </p:blipFill>
        <p:spPr>
          <a:xfrm>
            <a:off x="4716015" y="2039530"/>
            <a:ext cx="3458825" cy="3915008"/>
          </a:xfrm>
          <a:prstGeom prst="rect">
            <a:avLst/>
          </a:prstGeom>
        </p:spPr>
      </p:pic>
    </p:spTree>
    <p:extLst>
      <p:ext uri="{BB962C8B-B14F-4D97-AF65-F5344CB8AC3E}">
        <p14:creationId xmlns:p14="http://schemas.microsoft.com/office/powerpoint/2010/main" val="200040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xEl>
                                              <p:pRg st="1" end="1"/>
                                            </p:txEl>
                                          </p:spTgt>
                                        </p:tgtEl>
                                      </p:cBhvr>
                                    </p:animEffect>
                                    <p:set>
                                      <p:cBhvr>
                                        <p:cTn id="7" dur="1" fill="hold">
                                          <p:stCondLst>
                                            <p:cond delay="499"/>
                                          </p:stCondLst>
                                        </p:cTn>
                                        <p:tgtEl>
                                          <p:spTgt spid="18">
                                            <p:txEl>
                                              <p:pRg st="1" end="1"/>
                                            </p:txEl>
                                          </p:spTgt>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Second, Materials &amp; Methods</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The stages of used methods </a:t>
            </a:r>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  Machine learning methods used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3" name="그림 2"/>
          <p:cNvPicPr>
            <a:picLocks noChangeAspect="1"/>
          </p:cNvPicPr>
          <p:nvPr/>
        </p:nvPicPr>
        <p:blipFill>
          <a:blip r:embed="rId3"/>
          <a:stretch>
            <a:fillRect/>
          </a:stretch>
        </p:blipFill>
        <p:spPr>
          <a:xfrm>
            <a:off x="107504" y="1334091"/>
            <a:ext cx="5715000" cy="4686300"/>
          </a:xfrm>
          <a:prstGeom prst="rect">
            <a:avLst/>
          </a:prstGeom>
        </p:spPr>
      </p:pic>
      <p:sp>
        <p:nvSpPr>
          <p:cNvPr id="13" name="TextBox 25"/>
          <p:cNvSpPr txBox="1">
            <a:spLocks noChangeArrowheads="1"/>
          </p:cNvSpPr>
          <p:nvPr/>
        </p:nvSpPr>
        <p:spPr bwMode="auto">
          <a:xfrm>
            <a:off x="5652120" y="1844824"/>
            <a:ext cx="3240360" cy="4093428"/>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Classification and regression trees (CART</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AutoNum type="arabicPeriod"/>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Improvement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Value</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가 최대가 되는 값과 오차를 최소화 하는 수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백가지</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혹은 수천 가지의 트리를 생성하여 최종의 트리를 결정하게 되는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것</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AutoNum type="arabicPeriod"/>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장점으로는 결측 값이 있거나</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변수가 매우 많거나</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비선형 관계이거나 혹은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이상치가</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존재하더라도 모형을 쉽게 구축할 수 있습니다</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AutoNum type="arabicPeriod"/>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또한 첫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번째 노드의 경계 값을 구분한 후 다음 노드로 전개하게 됩니다</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즉</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아래 그림과 같이 최종 노드</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혹은 터미널 노드</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인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X1</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은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X2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데이터 중에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-0.49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이상인 데이터와의 관계에서만 교호작용을 고려하게 되는 것입니다</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이것을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Local Effect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Modeling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라고 한다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AutoNum type="arabicPeriod"/>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CART</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는 각 노드로 구분해 나가기 때문에 어떤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이상치가</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전체 혹은 다른 노드에는 영향을 미치지 않게 되는 것</a:t>
            </a: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pic>
        <p:nvPicPr>
          <p:cNvPr id="1026" name="Picture 2" descr="https://postfiles.pstatic.net/MjAxNzA5MjdfMTky/MDAxNTA2NDk5ODU1ODEy.oWhUGvV-S56l0QNG-Hs-9SDdJ7Rsu3bJTEOPUZvGHoMg.0sL_aaurIvjlnL6XyUwdVUeDUpbAGsJdTam9yz9jESYg.PNG.jiehyunkim/CART_10.png?type=w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873" y="3573016"/>
            <a:ext cx="523875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60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5"/>
          <p:cNvSpPr txBox="1">
            <a:spLocks noChangeArrowheads="1"/>
          </p:cNvSpPr>
          <p:nvPr/>
        </p:nvSpPr>
        <p:spPr bwMode="auto">
          <a:xfrm>
            <a:off x="827584" y="1308587"/>
            <a:ext cx="6912768" cy="2693045"/>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Least squares regression (LSR</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lvl="1"/>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The least squares method is a standard approach for the approximate solution of the over-determined systems; that is, they are the equation sets in which there are more equalities than unknowns. “The least squares” method is the minimization of the sum of the errors made in equality result within the general solution. The least squares method divides the problems into two categories: linear or ordinary least squares and nonlinear least squares, depending on whether each unknown value of the redundancies is linear. The linear least squares problem occurs in statistical regression analysis; there is a closed-form solution available. A closed-form solution (or a closed expression) is a formula, which can assess the standard operation at a limited number. A nonlinear problem doesn’t have a closed-form solution and it is generally solved through the iterated treatment, which is approximated to the system by a linear problem at each repetition and in which the kernel calculation is made similar in both situations.</a:t>
            </a:r>
          </a:p>
        </p:txBody>
      </p:sp>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Second, Materials &amp; Methods</a:t>
            </a:r>
          </a:p>
        </p:txBody>
      </p:sp>
      <p:sp>
        <p:nvSpPr>
          <p:cNvPr id="3" name="직사각형 2"/>
          <p:cNvSpPr/>
          <p:nvPr/>
        </p:nvSpPr>
        <p:spPr>
          <a:xfrm>
            <a:off x="741591" y="1565112"/>
            <a:ext cx="7848872" cy="4471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The stages of used methods </a:t>
            </a:r>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  Machine learning methods used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2050" name="Picture 2" descr="http://latex.codecogs.com/gif.latex?y%20%3D%20ax+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805058"/>
            <a:ext cx="790575" cy="161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postfiles.pstatic.net/MjAxODAyMDZfMjI0/MDAxNTE3ODQzMTgzNjY3.fvp51cPSeCjlbPlIgm3kzhMnQNBxqnn0Ju1AAhVrbDwg.ob6fiGbJbTAGYNvucaEUfnjxJ6XIanMHGktwLeQun4Mg.PNG.smilewhj/image.png?type=w9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207434"/>
            <a:ext cx="27717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latex.codecogs.com/gif.latex?a%20%3D%20%5Cfrac%7B%5Csum_%7Bi%3D1%7D%5E%7Bn%7D%28x-mean%28x%29%29%28y-mean%28y%29%29%7D%7B%5Csum_%7Bi%3D1%7D%5E%7Bn%7D%28x-mean%28x%29%29%5E2%7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205247"/>
            <a:ext cx="28956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latex.codecogs.com/gif.latex?b%20%3D%20mean%28y%29%20-%20%28mean%28x%29%5Ctimes%20a%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022" y="4342945"/>
            <a:ext cx="2228850" cy="17145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25"/>
          <p:cNvSpPr txBox="1">
            <a:spLocks noChangeArrowheads="1"/>
          </p:cNvSpPr>
          <p:nvPr/>
        </p:nvSpPr>
        <p:spPr bwMode="auto">
          <a:xfrm>
            <a:off x="3632091" y="1682452"/>
            <a:ext cx="5256584" cy="3293209"/>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선형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회귀란</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독립 변수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x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를 사용해 종속 변수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y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의 움직임을 예측하고 설명하는 작업을 말한다</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하나의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x</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값 만으로도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y</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를 설명할 수 있을 때 단순 선형 회귀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(simple linear regression)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라고 하고</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x</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값이 여러 개 필요할 때는 다중 선형 회귀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(multiple linear regression)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라고 한다</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자료들을 점으로 나타내면</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선형 회귀는 이 점들의 특징을 가장 잘 나타내는 선을 그리는 과정으로 생각할 수 있다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선은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직선이므로 곧 일차 함수 그래프이고</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다음과 같은 식으로 표현할 수 있다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이 식에서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는 직선의 기울기</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즉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y</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값의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증가량</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x</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값의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증가량</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이고</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b</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는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y</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축을 지나는 값인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'y</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절편</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에 해당한다</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선형 회귀는 이 선을 찾아내는 과정이므로</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다시 말하면 최적의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값과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b</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값을 찾아내는 작업이라고 할 수 있겠다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최소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제곱법</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(method of least squares)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이라는 공식을 알고 있으면</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위에서 본 일차 함수의 기울기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와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y</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절편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b</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를 바로 구할 수 있다</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t>
            </a:r>
          </a:p>
        </p:txBody>
      </p:sp>
    </p:spTree>
    <p:extLst>
      <p:ext uri="{BB962C8B-B14F-4D97-AF65-F5344CB8AC3E}">
        <p14:creationId xmlns:p14="http://schemas.microsoft.com/office/powerpoint/2010/main" val="191307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xEl>
                                              <p:pRg st="1" end="1"/>
                                            </p:txEl>
                                          </p:spTgt>
                                        </p:tgtEl>
                                      </p:cBhvr>
                                    </p:animEffect>
                                    <p:set>
                                      <p:cBhvr>
                                        <p:cTn id="7" dur="1" fill="hold">
                                          <p:stCondLst>
                                            <p:cond delay="499"/>
                                          </p:stCondLst>
                                        </p:cTn>
                                        <p:tgtEl>
                                          <p:spTgt spid="18">
                                            <p:txEl>
                                              <p:pRg st="1" end="1"/>
                                            </p:txEl>
                                          </p:spTgt>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2054"/>
                                        </p:tgtEl>
                                        <p:attrNameLst>
                                          <p:attrName>style.visibility</p:attrName>
                                        </p:attrNameLst>
                                      </p:cBhvr>
                                      <p:to>
                                        <p:strVal val="visible"/>
                                      </p:to>
                                    </p:set>
                                    <p:animEffect transition="in" filter="fade">
                                      <p:cBhvr>
                                        <p:cTn id="19" dur="500"/>
                                        <p:tgtEl>
                                          <p:spTgt spid="2054"/>
                                        </p:tgtEl>
                                      </p:cBhvr>
                                    </p:animEffect>
                                  </p:childTnLst>
                                </p:cTn>
                              </p:par>
                              <p:par>
                                <p:cTn id="20" presetID="10" presetClass="entr" presetSubtype="0" fill="hold" nodeType="withEffect">
                                  <p:stCondLst>
                                    <p:cond delay="0"/>
                                  </p:stCondLst>
                                  <p:childTnLst>
                                    <p:set>
                                      <p:cBhvr>
                                        <p:cTn id="21" dur="1" fill="hold">
                                          <p:stCondLst>
                                            <p:cond delay="0"/>
                                          </p:stCondLst>
                                        </p:cTn>
                                        <p:tgtEl>
                                          <p:spTgt spid="2056"/>
                                        </p:tgtEl>
                                        <p:attrNameLst>
                                          <p:attrName>style.visibility</p:attrName>
                                        </p:attrNameLst>
                                      </p:cBhvr>
                                      <p:to>
                                        <p:strVal val="visible"/>
                                      </p:to>
                                    </p:set>
                                    <p:animEffect transition="in" filter="fade">
                                      <p:cBhvr>
                                        <p:cTn id="22" dur="500"/>
                                        <p:tgtEl>
                                          <p:spTgt spid="205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5"/>
          <p:cNvSpPr txBox="1">
            <a:spLocks noChangeArrowheads="1"/>
          </p:cNvSpPr>
          <p:nvPr/>
        </p:nvSpPr>
        <p:spPr bwMode="auto">
          <a:xfrm>
            <a:off x="827584" y="1268760"/>
            <a:ext cx="6912768" cy="292388"/>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Neuron</a:t>
            </a:r>
          </a:p>
        </p:txBody>
      </p:sp>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Second, Materials &amp; Methods</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The stages of used methods </a:t>
            </a:r>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  Machine learning methods used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sp>
        <p:nvSpPr>
          <p:cNvPr id="19" name="TextBox 25"/>
          <p:cNvSpPr txBox="1">
            <a:spLocks noChangeArrowheads="1"/>
          </p:cNvSpPr>
          <p:nvPr/>
        </p:nvSpPr>
        <p:spPr bwMode="auto">
          <a:xfrm>
            <a:off x="395536" y="4761364"/>
            <a:ext cx="6912768" cy="1292662"/>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신경계를 구성하는 구조적</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기능적 단위이며 전기적인 방법으로 신호를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전달함</a:t>
            </a:r>
            <a:endPar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뇌가 처리하는 복잡한 인지적 작용은 모두 간단한 계산의 뉴런들의 연결을 통해 이루어짐</a:t>
            </a:r>
          </a:p>
          <a:p>
            <a:pPr marL="342900" indent="-342900">
              <a:buFont typeface="Arial" panose="020B0604020202020204" pitchFamily="34" charset="0"/>
              <a:buChar char="•"/>
            </a:pPr>
            <a:endPar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Dendrite: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이전 뉴런의 전기적 자극을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입력받는</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수용체</a:t>
            </a:r>
          </a:p>
          <a:p>
            <a:pPr marL="342900" indent="-342900">
              <a:buFont typeface="Arial" panose="020B0604020202020204" pitchFamily="34" charset="0"/>
              <a:buChar char="•"/>
            </a:pPr>
            <a:r>
              <a:rPr lang="en-US" altLang="ko-KR"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Necleus&amp;Cell</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Body: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수용된 자극을 바탕으로 다음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뉴런에게</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전달한 자극을 생성</a:t>
            </a:r>
          </a:p>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Axon: Cell body</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로 부터 생성된 자극을 발생 시키고 다음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뉴런에게</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전달</a:t>
            </a: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pic>
        <p:nvPicPr>
          <p:cNvPr id="4102" name="Picture 6" descr="https://t1.daumcdn.net/cfile/tistory/9922B03A5AE1A26A0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68" y="1615862"/>
            <a:ext cx="8020050" cy="31813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https://t1.daumcdn.net/cfile/tistory/993664345AE1A2A21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64" y="1364428"/>
            <a:ext cx="8239125" cy="407670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5"/>
          <p:cNvSpPr txBox="1">
            <a:spLocks noChangeArrowheads="1"/>
          </p:cNvSpPr>
          <p:nvPr/>
        </p:nvSpPr>
        <p:spPr bwMode="auto">
          <a:xfrm>
            <a:off x="318200" y="5428222"/>
            <a:ext cx="7510948" cy="646331"/>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ko-KR" altLang="en-US" dirty="0">
                <a:solidFill>
                  <a:schemeClr val="tx1">
                    <a:lumMod val="65000"/>
                    <a:lumOff val="35000"/>
                  </a:schemeClr>
                </a:solidFill>
                <a:latin typeface="조선일보명조" pitchFamily="18" charset="-127"/>
                <a:ea typeface="조선일보명조" pitchFamily="18" charset="-127"/>
                <a:cs typeface="조선일보명조" pitchFamily="18" charset="-127"/>
              </a:rPr>
              <a:t>뉴런을 기계적</a:t>
            </a:r>
            <a:r>
              <a:rPr lang="en-US" altLang="ko-KR"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dirty="0">
                <a:solidFill>
                  <a:schemeClr val="tx1">
                    <a:lumMod val="65000"/>
                    <a:lumOff val="35000"/>
                  </a:schemeClr>
                </a:solidFill>
                <a:latin typeface="조선일보명조" pitchFamily="18" charset="-127"/>
                <a:ea typeface="조선일보명조" pitchFamily="18" charset="-127"/>
                <a:cs typeface="조선일보명조" pitchFamily="18" charset="-127"/>
              </a:rPr>
              <a:t>수학적으로 만든 것</a:t>
            </a:r>
            <a:r>
              <a:rPr lang="en-US" altLang="ko-KR" dirty="0">
                <a:solidFill>
                  <a:schemeClr val="tx1">
                    <a:lumMod val="65000"/>
                    <a:lumOff val="35000"/>
                  </a:schemeClr>
                </a:solidFill>
                <a:latin typeface="조선일보명조" pitchFamily="18" charset="-127"/>
                <a:ea typeface="조선일보명조" pitchFamily="18" charset="-127"/>
                <a:cs typeface="조선일보명조" pitchFamily="18" charset="-127"/>
              </a:rPr>
              <a:t>: Activation </a:t>
            </a:r>
            <a:r>
              <a:rPr lang="en-US" altLang="ko-KR"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Functions</a:t>
            </a:r>
          </a:p>
          <a:p>
            <a:pPr marL="342900" indent="-342900">
              <a:buFont typeface="Arial" panose="020B0604020202020204" pitchFamily="34" charset="0"/>
              <a:buChar char="•"/>
            </a:pPr>
            <a:endParaRPr lang="en-US" altLang="ko-KR" dirty="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spTree>
    <p:extLst>
      <p:ext uri="{BB962C8B-B14F-4D97-AF65-F5344CB8AC3E}">
        <p14:creationId xmlns:p14="http://schemas.microsoft.com/office/powerpoint/2010/main" val="60611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5"/>
          <p:cNvSpPr txBox="1">
            <a:spLocks noChangeArrowheads="1"/>
          </p:cNvSpPr>
          <p:nvPr/>
        </p:nvSpPr>
        <p:spPr bwMode="auto">
          <a:xfrm>
            <a:off x="827584" y="1308587"/>
            <a:ext cx="6912768" cy="292388"/>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Generalized regression neural network (GRNN</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p:txBody>
      </p:sp>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Second, Materials &amp; Methods</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The stages of used methods </a:t>
            </a:r>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  Machine learning methods used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4100" name="Picture 4" descr="https://ars.els-cdn.com/content/image/1-s2.0-S1568494615002227-gr6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060848"/>
            <a:ext cx="4162752" cy="255603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25"/>
          <p:cNvSpPr txBox="1">
            <a:spLocks noChangeArrowheads="1"/>
          </p:cNvSpPr>
          <p:nvPr/>
        </p:nvSpPr>
        <p:spPr bwMode="auto">
          <a:xfrm>
            <a:off x="5148063" y="1682452"/>
            <a:ext cx="3740611" cy="3493264"/>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GRNN</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Kernel regression network</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기반으로 하는 다양한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radial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기반의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neural network</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이다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반복적인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t</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raining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을 필요로 하지 않는 장점이 있다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training set</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가 확장되면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estimation error</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0</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에 가까워진다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GRNN</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4</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Layer</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로 구성이 된다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Input Layer</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는 관찰 매개 변수의 수에 따라 결정이 된다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이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Layer</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Pattern Later</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에 연결이 되어 있고 이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Layer</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neuron</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training pattern</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과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output</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을 </a:t>
            </a:r>
            <a:r>
              <a:rPr lang="ko-KR" altLang="en-US" sz="1300" dirty="0" err="1" smtClean="0">
                <a:solidFill>
                  <a:schemeClr val="tx1">
                    <a:lumMod val="65000"/>
                    <a:lumOff val="35000"/>
                  </a:schemeClr>
                </a:solidFill>
                <a:latin typeface="조선일보명조" pitchFamily="18" charset="-127"/>
                <a:ea typeface="조선일보명조" pitchFamily="18" charset="-127"/>
                <a:cs typeface="조선일보명조" pitchFamily="18" charset="-127"/>
              </a:rPr>
              <a:t>가르킨다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Summation Layer</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single division unit</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과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summation units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두개의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part</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로 나뉜다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Summation</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과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output layer</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output set</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normalizing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하는데 영향을 끼친다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spTree>
    <p:extLst>
      <p:ext uri="{BB962C8B-B14F-4D97-AF65-F5344CB8AC3E}">
        <p14:creationId xmlns:p14="http://schemas.microsoft.com/office/powerpoint/2010/main" val="3014390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Second, Materials &amp; Methods</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25"/>
          <p:cNvSpPr txBox="1">
            <a:spLocks noChangeArrowheads="1"/>
          </p:cNvSpPr>
          <p:nvPr/>
        </p:nvSpPr>
        <p:spPr bwMode="auto">
          <a:xfrm>
            <a:off x="827584" y="1308587"/>
            <a:ext cx="6912768" cy="1892826"/>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Multilayer </a:t>
            </a:r>
            <a:r>
              <a:rPr lang="en-US" altLang="ko-KR"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perceptrons</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(MLP</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lvl="1"/>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Multilayer perceptron (MLP) is a feed-forward artificial neural network that maps sets of input data onto a set of appropriate outputs. A MLP consists of many layer structures that combine each layer, which is fully connected to the next one, and directed nodes in a graph. Except for the input nodes, each node is a neuron (or processing element) with a nonlinear activation function. MLP utilizes a supervised learning technique called back-propagation for training the network. [30][31]. MLP is a modification of the standard linear perceptron and can distinguish data that are not linearly separable.</a:t>
            </a:r>
          </a:p>
        </p:txBody>
      </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The stages of used methods </a:t>
            </a:r>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  Machine learning methods used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sp>
        <p:nvSpPr>
          <p:cNvPr id="12" name="직사각형 11"/>
          <p:cNvSpPr/>
          <p:nvPr/>
        </p:nvSpPr>
        <p:spPr>
          <a:xfrm>
            <a:off x="467544" y="1555572"/>
            <a:ext cx="7848872" cy="4471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25"/>
          <p:cNvSpPr txBox="1">
            <a:spLocks noChangeArrowheads="1"/>
          </p:cNvSpPr>
          <p:nvPr/>
        </p:nvSpPr>
        <p:spPr bwMode="auto">
          <a:xfrm>
            <a:off x="791796" y="1308587"/>
            <a:ext cx="6912768" cy="1492716"/>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Perceptron</a:t>
            </a:r>
          </a:p>
          <a:p>
            <a:pPr marL="800100" lvl="1" indent="-342900">
              <a:buFont typeface="+mj-lt"/>
              <a:buAutoNum type="arabicPeriod"/>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입력을 받아 참</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(1)</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인지 거짓</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(0)</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인지를 판별해주는 계산 유닛</a:t>
            </a:r>
          </a:p>
          <a:p>
            <a:pPr marL="800100" lvl="1" indent="-342900">
              <a:buFont typeface="+mj-lt"/>
              <a:buAutoNum type="arabicPeriod"/>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즉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X*</a:t>
            </a:r>
            <a:r>
              <a:rPr lang="en-US" altLang="ko-KR"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W+b</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인 선을 그려서 선을 기준으로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1</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또는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0</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을 판단하는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알고리즘</a:t>
            </a: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Perceptron XOR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문제</a:t>
            </a: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800100" lvl="1" indent="-342900">
              <a:buFont typeface="+mj-lt"/>
              <a:buAutoNum type="arabicPeriod"/>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AND,OR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문제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해결 가능</a:t>
            </a: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800100" lvl="1" indent="-342900">
              <a:buFont typeface="+mj-lt"/>
              <a:buAutoNum type="arabicPeriod"/>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XOR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문제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해결 불가능</a:t>
            </a: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pic>
        <p:nvPicPr>
          <p:cNvPr id="6146" name="Picture 2" descr="https://t1.daumcdn.net/cfile/tistory/991ECA3F5AE1A2D00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52" y="3180324"/>
            <a:ext cx="3781376" cy="218479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t1.daumcdn.net/cfile/tistory/9970C5385AE1A2F10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7524" y="3155584"/>
            <a:ext cx="3305804" cy="220953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직선 연결선 7"/>
          <p:cNvCxnSpPr/>
          <p:nvPr/>
        </p:nvCxnSpPr>
        <p:spPr>
          <a:xfrm>
            <a:off x="4429492" y="3390296"/>
            <a:ext cx="0" cy="216024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989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xEl>
                                              <p:pRg st="1" end="1"/>
                                            </p:txEl>
                                          </p:spTgt>
                                        </p:tgtEl>
                                      </p:cBhvr>
                                    </p:animEffect>
                                    <p:set>
                                      <p:cBhvr>
                                        <p:cTn id="7" dur="1" fill="hold">
                                          <p:stCondLst>
                                            <p:cond delay="499"/>
                                          </p:stCondLst>
                                        </p:cTn>
                                        <p:tgtEl>
                                          <p:spTgt spid="18">
                                            <p:txEl>
                                              <p:pRg st="1" end="1"/>
                                            </p:txEl>
                                          </p:spTgt>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6146"/>
                                        </p:tgtEl>
                                        <p:attrNameLst>
                                          <p:attrName>style.visibility</p:attrName>
                                        </p:attrNameLst>
                                      </p:cBhvr>
                                      <p:to>
                                        <p:strVal val="visible"/>
                                      </p:to>
                                    </p:set>
                                    <p:animEffect transition="in" filter="fade">
                                      <p:cBhvr>
                                        <p:cTn id="16" dur="500"/>
                                        <p:tgtEl>
                                          <p:spTgt spid="6146"/>
                                        </p:tgtEl>
                                      </p:cBhvr>
                                    </p:animEffect>
                                  </p:childTnLst>
                                </p:cTn>
                              </p:par>
                              <p:par>
                                <p:cTn id="17" presetID="10" presetClass="entr" presetSubtype="0" fill="hold" nodeType="withEffect">
                                  <p:stCondLst>
                                    <p:cond delay="0"/>
                                  </p:stCondLst>
                                  <p:childTnLst>
                                    <p:set>
                                      <p:cBhvr>
                                        <p:cTn id="18" dur="1" fill="hold">
                                          <p:stCondLst>
                                            <p:cond delay="0"/>
                                          </p:stCondLst>
                                        </p:cTn>
                                        <p:tgtEl>
                                          <p:spTgt spid="6148"/>
                                        </p:tgtEl>
                                        <p:attrNameLst>
                                          <p:attrName>style.visibility</p:attrName>
                                        </p:attrNameLst>
                                      </p:cBhvr>
                                      <p:to>
                                        <p:strVal val="visible"/>
                                      </p:to>
                                    </p:set>
                                    <p:animEffect transition="in" filter="fade">
                                      <p:cBhvr>
                                        <p:cTn id="19" dur="500"/>
                                        <p:tgtEl>
                                          <p:spTgt spid="6148"/>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Second, Materials &amp; Methods</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25"/>
          <p:cNvSpPr txBox="1">
            <a:spLocks noChangeArrowheads="1"/>
          </p:cNvSpPr>
          <p:nvPr/>
        </p:nvSpPr>
        <p:spPr bwMode="auto">
          <a:xfrm>
            <a:off x="827584" y="1308587"/>
            <a:ext cx="6840760" cy="1692771"/>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Multilayer </a:t>
            </a:r>
            <a:r>
              <a:rPr lang="en-US" altLang="ko-KR"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perceptrons</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MLP, Multilayer neural nets)</a:t>
            </a: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800100" lvl="1" indent="-342900">
              <a:buFont typeface="+mj-lt"/>
              <a:buAutoNum type="arabicPeriod"/>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단일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perceptron</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으로는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XOR</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문제를 해결할 수 없으나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perceptron</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을 다중으로 겹치면 문제 해결 가능</a:t>
            </a:r>
          </a:p>
          <a:p>
            <a:pPr marL="800100" lvl="1" indent="-342900">
              <a:buFont typeface="+mj-lt"/>
              <a:buAutoNum type="arabicPeriod"/>
            </a:pPr>
            <a:endPar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800100" lvl="1" indent="-342900">
              <a:buFont typeface="+mj-lt"/>
              <a:buAutoNum type="arabicPeriod"/>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그러나 레이어가 복잡해질 수 록 연산이 복잡해져서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W, b</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를 구하는 것이 불가능함</a:t>
            </a:r>
          </a:p>
          <a:p>
            <a:pPr marL="800100" lvl="1" indent="-342900">
              <a:buFont typeface="+mj-lt"/>
              <a:buAutoNum type="arabicPeriod"/>
            </a:pPr>
            <a:endPar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800100" lvl="1" indent="-342900">
              <a:buFont typeface="+mj-lt"/>
              <a:buAutoNum type="arabicPeriod"/>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Back propagation, CNN(Convolution neural networks)</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으로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MLP</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문제 해결 가능</a:t>
            </a: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The stages of used methods </a:t>
            </a:r>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  Machine learning methods used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8194" name="Picture 2" descr="https://t1.daumcdn.net/cfile/tistory/991D55345AE1A333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212976"/>
            <a:ext cx="5514975"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60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Second, Materials &amp; Methods</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25"/>
          <p:cNvSpPr txBox="1">
            <a:spLocks noChangeArrowheads="1"/>
          </p:cNvSpPr>
          <p:nvPr/>
        </p:nvSpPr>
        <p:spPr bwMode="auto">
          <a:xfrm>
            <a:off x="827584" y="1308587"/>
            <a:ext cx="6912768" cy="2292935"/>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Support vector regression (SVR</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lvl="1"/>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The Support Vector Machine algorithm (maximum-margin) can be used as a regression method by protecting all the basic features characterized. The support vector regression (SVR) method utilizes the same principles with the classified SVM structure with only a few small differences. First of all, it becomes quite difficult to predict the present information with endless possibilities, because the output is a real number. In case of this regression, tolerance (epsilon) is the approximated setting of the SVM model that is already claimed from the problem. Besides this reality, there is however another complicated reason, and therefore, the situation to consider is more complexes. But the main idea is always the same: customization of the maximized margin sub plane for the minimization of the error by keeping in mind that the part of the error is tolerated.</a:t>
            </a:r>
          </a:p>
        </p:txBody>
      </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The stages of used methods </a:t>
            </a:r>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  Machine learning methods used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sp>
        <p:nvSpPr>
          <p:cNvPr id="12" name="직사각형 11"/>
          <p:cNvSpPr/>
          <p:nvPr/>
        </p:nvSpPr>
        <p:spPr>
          <a:xfrm>
            <a:off x="359532" y="1549872"/>
            <a:ext cx="7848872" cy="4471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25"/>
          <p:cNvSpPr txBox="1">
            <a:spLocks noChangeArrowheads="1"/>
          </p:cNvSpPr>
          <p:nvPr/>
        </p:nvSpPr>
        <p:spPr bwMode="auto">
          <a:xfrm>
            <a:off x="827584" y="1700808"/>
            <a:ext cx="6840760" cy="2292935"/>
          </a:xfrm>
          <a:prstGeom prst="rect">
            <a:avLst/>
          </a:prstGeom>
          <a:solidFill>
            <a:schemeClr val="bg1"/>
          </a:solidFill>
          <a:ln w="9525">
            <a:noFill/>
            <a:miter lim="800000"/>
            <a:headEnd/>
            <a:tailEnd/>
          </a:ln>
        </p:spPr>
        <p:txBody>
          <a:bodyPr wrap="square">
            <a:spAutoFit/>
          </a:bodyPr>
          <a:lstStyle/>
          <a:p>
            <a:pPr marL="800100" lvl="1" indent="-342900">
              <a:buFont typeface="+mj-lt"/>
              <a:buAutoNum type="arabicPeriod"/>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Support Vector Regression</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은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classification</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과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regression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분석에 사용되는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supervised learning</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기반의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model</a:t>
            </a:r>
          </a:p>
          <a:p>
            <a:pPr marL="800100" lvl="1" indent="-342900">
              <a:buFont typeface="+mj-lt"/>
              <a:buAutoNum type="arabicPeriod"/>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800100" lvl="1" indent="-342900">
              <a:buFont typeface="+mj-lt"/>
              <a:buAutoNum type="arabicPeriod"/>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point</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들을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space</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공간에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mapping</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하고 이들의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category</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를 나누기 위해서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hyperplane</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을 사용하며 이 거리가 가능한 한 멀고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clear gap</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이 되도록 노력하며 이러한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performance</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를 높이기 위해서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high dimensional feature space</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에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kernel trick</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과 같은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non-linear classification</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을 수행합니다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800100" lvl="1" indent="-342900">
              <a:buFont typeface="+mj-lt"/>
              <a:buAutoNum type="arabicPeriod"/>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800100" lvl="1" indent="-342900">
              <a:buFont typeface="+mj-lt"/>
              <a:buAutoNum type="arabicPeriod"/>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linear regression, non –linear regression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모두 적용가능하며 입력과 출력 쌍으로 구성된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training data</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로부터 출력을 이끌어 내는 규칙을 발견하는 것을 학습 목표로 하는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supervised leaning (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지도학습</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에 주로 사용</a:t>
            </a: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pic>
        <p:nvPicPr>
          <p:cNvPr id="9220" name="Picture 4" descr="https://postfiles.pstatic.net/MjAxODA2MTNfNzYg/MDAxNTI4ODYwMTg1NDE5.e_4CSf0UkuFjZRjrUKsdMPUdSIH_cDdFNYPtIrYOEC4g.LsJNJZ77a4p8pAmauPQvsk_zSkuaRacgcmRgEoTQCGog.PNG.healingview/Regression_model_06.png?type=w5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4013362"/>
            <a:ext cx="3960440" cy="2608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29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xEl>
                                              <p:pRg st="1" end="1"/>
                                            </p:txEl>
                                          </p:spTgt>
                                        </p:tgtEl>
                                      </p:cBhvr>
                                    </p:animEffect>
                                    <p:set>
                                      <p:cBhvr>
                                        <p:cTn id="7" dur="1" fill="hold">
                                          <p:stCondLst>
                                            <p:cond delay="499"/>
                                          </p:stCondLst>
                                        </p:cTn>
                                        <p:tgtEl>
                                          <p:spTgt spid="18">
                                            <p:txEl>
                                              <p:pRg st="1" end="1"/>
                                            </p:txEl>
                                          </p:spTgt>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9220"/>
                                        </p:tgtEl>
                                        <p:attrNameLst>
                                          <p:attrName>style.visibility</p:attrName>
                                        </p:attrNameLst>
                                      </p:cBhvr>
                                      <p:to>
                                        <p:strVal val="visible"/>
                                      </p:to>
                                    </p:set>
                                    <p:animEffect transition="in" filter="fade">
                                      <p:cBhvr>
                                        <p:cTn id="16"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Third, Results &amp; Discussion</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25"/>
          <p:cNvSpPr txBox="1">
            <a:spLocks noChangeArrowheads="1"/>
          </p:cNvSpPr>
          <p:nvPr/>
        </p:nvSpPr>
        <p:spPr bwMode="auto">
          <a:xfrm>
            <a:off x="827584" y="1308587"/>
            <a:ext cx="6840760" cy="1092607"/>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성능평가를 하기 위한 기준으로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mean absolute error (MAE), mean square error (MSE), R2 (coefficient of determination), root mean square error (RMSE), mean absolute percentage error (MAPE), and index of agreement (IA</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사용하였다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데이터의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70%</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는</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Training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으로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30%</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Testing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을 이용하였다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Performance evaluating criteria</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11" name="그림 10"/>
          <p:cNvPicPr/>
          <p:nvPr/>
        </p:nvPicPr>
        <p:blipFill rotWithShape="1">
          <a:blip r:embed="rId3"/>
          <a:srcRect t="30682"/>
          <a:stretch/>
        </p:blipFill>
        <p:spPr>
          <a:xfrm>
            <a:off x="827584" y="2492896"/>
            <a:ext cx="4876800" cy="2924944"/>
          </a:xfrm>
          <a:prstGeom prst="rect">
            <a:avLst/>
          </a:prstGeom>
        </p:spPr>
      </p:pic>
    </p:spTree>
    <p:extLst>
      <p:ext uri="{BB962C8B-B14F-4D97-AF65-F5344CB8AC3E}">
        <p14:creationId xmlns:p14="http://schemas.microsoft.com/office/powerpoint/2010/main" val="2326361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Third, Results &amp; Discussion</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25"/>
          <p:cNvSpPr txBox="1">
            <a:spLocks noChangeArrowheads="1"/>
          </p:cNvSpPr>
          <p:nvPr/>
        </p:nvSpPr>
        <p:spPr bwMode="auto">
          <a:xfrm>
            <a:off x="827584" y="1308587"/>
            <a:ext cx="6840760" cy="2292935"/>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33</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명의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PPG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신호는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10</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개의 주기에서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40</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개의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를 추출했다</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신호에서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추출 및 사전 처리 한 후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40</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개의 시간 영역의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추출하였다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PPG-signal</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로 부터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21</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first derivative</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한 영역에서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8</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second derivative</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한 영역에서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7</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개를 추출하였으며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first </a:t>
            </a:r>
            <a:r>
              <a:rPr lang="en-US" altLang="ko-KR" sz="1300" dirty="0" err="1" smtClean="0">
                <a:solidFill>
                  <a:schemeClr val="tx1">
                    <a:lumMod val="65000"/>
                    <a:lumOff val="35000"/>
                  </a:schemeClr>
                </a:solidFill>
                <a:latin typeface="조선일보명조" pitchFamily="18" charset="-127"/>
                <a:ea typeface="조선일보명조" pitchFamily="18" charset="-127"/>
                <a:cs typeface="조선일보명조" pitchFamily="18" charset="-127"/>
              </a:rPr>
              <a:t>derivativ</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한 영역과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second </a:t>
            </a:r>
            <a:r>
              <a:rPr lang="en-US" altLang="ko-KR" sz="1300" dirty="0" err="1" smtClean="0">
                <a:solidFill>
                  <a:schemeClr val="tx1">
                    <a:lumMod val="65000"/>
                    <a:lumOff val="35000"/>
                  </a:schemeClr>
                </a:solidFill>
                <a:latin typeface="조선일보명조" pitchFamily="18" charset="-127"/>
                <a:ea typeface="조선일보명조" pitchFamily="18" charset="-127"/>
                <a:cs typeface="조선일보명조" pitchFamily="18" charset="-127"/>
              </a:rPr>
              <a:t>derivativ</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한 영역의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combination</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한 부분에서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4</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개를 추출하였다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이 논문에서는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 dataset</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의 수를 줄이기 위해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2</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가지 방법을 사용하였다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RFS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CFS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로</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RFS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로는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10</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CFS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로는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11</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개로 줄였다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그 후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신호를 기반으로 헤모글로빈 수준을 예측하기 위해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Machine Learning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방법을 활용하여 비교를 진행하였다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Results obtained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spTree>
    <p:extLst>
      <p:ext uri="{BB962C8B-B14F-4D97-AF65-F5344CB8AC3E}">
        <p14:creationId xmlns:p14="http://schemas.microsoft.com/office/powerpoint/2010/main" val="1845019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3528" y="260648"/>
            <a:ext cx="3600400" cy="400110"/>
          </a:xfrm>
          <a:prstGeom prst="rect">
            <a:avLst/>
          </a:prstGeom>
          <a:noFill/>
        </p:spPr>
        <p:txBody>
          <a:bodyPr wrap="square" rtlCol="0">
            <a:spAutoFit/>
          </a:bodyPr>
          <a:lstStyle/>
          <a:p>
            <a:r>
              <a:rPr lang="en-US" altLang="ko-KR" sz="20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Contents</a:t>
            </a:r>
            <a:endParaRPr lang="ko-KR" altLang="en-US" sz="2000" dirty="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sp>
        <p:nvSpPr>
          <p:cNvPr id="10" name="TextBox 9"/>
          <p:cNvSpPr txBox="1"/>
          <p:nvPr/>
        </p:nvSpPr>
        <p:spPr>
          <a:xfrm>
            <a:off x="323528" y="1052736"/>
            <a:ext cx="3600400" cy="2246769"/>
          </a:xfrm>
          <a:prstGeom prst="rect">
            <a:avLst/>
          </a:prstGeom>
          <a:noFill/>
        </p:spPr>
        <p:txBody>
          <a:bodyPr wrap="square" rtlCol="0">
            <a:spAutoFit/>
          </a:bodyPr>
          <a:lstStyle/>
          <a:p>
            <a:r>
              <a:rPr lang="en-US" altLang="ko-KR" sz="2000" b="1"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First, </a:t>
            </a:r>
            <a:r>
              <a:rPr lang="en-US" altLang="ko-KR" sz="20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Outline</a:t>
            </a:r>
          </a:p>
          <a:p>
            <a:endParaRPr lang="en-US" altLang="ko-KR" sz="20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a:p>
            <a:r>
              <a:rPr lang="en-US" altLang="ko-KR" sz="2000" b="1"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Second, </a:t>
            </a:r>
            <a:r>
              <a:rPr lang="en-US" altLang="ko-KR" sz="20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Materials &amp; Methods</a:t>
            </a:r>
          </a:p>
          <a:p>
            <a:r>
              <a:rPr lang="en-US" altLang="ko-KR" sz="20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  </a:t>
            </a:r>
          </a:p>
          <a:p>
            <a:r>
              <a:rPr lang="en-US" altLang="ko-KR" sz="2000" b="1"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Third, </a:t>
            </a:r>
            <a:r>
              <a:rPr lang="en-US" altLang="ko-KR" sz="20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Results &amp; Discussion</a:t>
            </a:r>
          </a:p>
          <a:p>
            <a:endParaRPr lang="en-US" altLang="ko-KR" sz="20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a:p>
            <a:r>
              <a:rPr lang="en-US" altLang="ko-KR" sz="2000" b="1"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Fourth, </a:t>
            </a:r>
            <a:r>
              <a:rPr lang="en-US" altLang="ko-KR" sz="20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Conclusion</a:t>
            </a:r>
            <a:endParaRPr lang="ko-KR" altLang="en-US" sz="2000" dirty="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grpSp>
        <p:nvGrpSpPr>
          <p:cNvPr id="19" name="그룹 18"/>
          <p:cNvGrpSpPr/>
          <p:nvPr/>
        </p:nvGrpSpPr>
        <p:grpSpPr>
          <a:xfrm>
            <a:off x="1509564" y="457622"/>
            <a:ext cx="432048" cy="117831"/>
            <a:chOff x="3995936" y="620688"/>
            <a:chExt cx="792088" cy="216024"/>
          </a:xfrm>
        </p:grpSpPr>
        <p:sp>
          <p:nvSpPr>
            <p:cNvPr id="21" name="타원 27"/>
            <p:cNvSpPr/>
            <p:nvPr/>
          </p:nvSpPr>
          <p:spPr>
            <a:xfrm>
              <a:off x="3995936" y="620688"/>
              <a:ext cx="216024" cy="216024"/>
            </a:xfrm>
            <a:prstGeom prst="rect">
              <a:avLst/>
            </a:prstGeom>
            <a:solidFill>
              <a:srgbClr val="4B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8"/>
            <p:cNvSpPr/>
            <p:nvPr/>
          </p:nvSpPr>
          <p:spPr>
            <a:xfrm>
              <a:off x="4283968" y="620688"/>
              <a:ext cx="216024" cy="216024"/>
            </a:xfrm>
            <a:prstGeom prst="rect">
              <a:avLst/>
            </a:prstGeom>
            <a:solidFill>
              <a:srgbClr val="121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9"/>
            <p:cNvSpPr/>
            <p:nvPr/>
          </p:nvSpPr>
          <p:spPr>
            <a:xfrm>
              <a:off x="4572000" y="620688"/>
              <a:ext cx="216024" cy="2160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Third, Results &amp; Discussion</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Results obtained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5" name="그림 4"/>
          <p:cNvPicPr>
            <a:picLocks noChangeAspect="1"/>
          </p:cNvPicPr>
          <p:nvPr/>
        </p:nvPicPr>
        <p:blipFill>
          <a:blip r:embed="rId3"/>
          <a:stretch>
            <a:fillRect/>
          </a:stretch>
        </p:blipFill>
        <p:spPr>
          <a:xfrm>
            <a:off x="452816" y="1268760"/>
            <a:ext cx="8321833" cy="4320480"/>
          </a:xfrm>
          <a:prstGeom prst="rect">
            <a:avLst/>
          </a:prstGeom>
        </p:spPr>
      </p:pic>
    </p:spTree>
    <p:extLst>
      <p:ext uri="{BB962C8B-B14F-4D97-AF65-F5344CB8AC3E}">
        <p14:creationId xmlns:p14="http://schemas.microsoft.com/office/powerpoint/2010/main" val="3033002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Third, Results &amp; Discussion</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Results obtained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5" name="그림 4"/>
          <p:cNvPicPr>
            <a:picLocks noChangeAspect="1"/>
          </p:cNvPicPr>
          <p:nvPr/>
        </p:nvPicPr>
        <p:blipFill>
          <a:blip r:embed="rId3"/>
          <a:stretch>
            <a:fillRect/>
          </a:stretch>
        </p:blipFill>
        <p:spPr>
          <a:xfrm>
            <a:off x="1907704" y="823501"/>
            <a:ext cx="4968552" cy="5834245"/>
          </a:xfrm>
          <a:prstGeom prst="rect">
            <a:avLst/>
          </a:prstGeom>
        </p:spPr>
      </p:pic>
    </p:spTree>
    <p:extLst>
      <p:ext uri="{BB962C8B-B14F-4D97-AF65-F5344CB8AC3E}">
        <p14:creationId xmlns:p14="http://schemas.microsoft.com/office/powerpoint/2010/main" val="3463866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Third, Results &amp; Discussion</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Results obtained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3" name="그림 2"/>
          <p:cNvPicPr>
            <a:picLocks noChangeAspect="1"/>
          </p:cNvPicPr>
          <p:nvPr/>
        </p:nvPicPr>
        <p:blipFill>
          <a:blip r:embed="rId3"/>
          <a:stretch>
            <a:fillRect/>
          </a:stretch>
        </p:blipFill>
        <p:spPr>
          <a:xfrm>
            <a:off x="402040" y="1412775"/>
            <a:ext cx="8075109" cy="4221257"/>
          </a:xfrm>
          <a:prstGeom prst="rect">
            <a:avLst/>
          </a:prstGeom>
        </p:spPr>
      </p:pic>
    </p:spTree>
    <p:extLst>
      <p:ext uri="{BB962C8B-B14F-4D97-AF65-F5344CB8AC3E}">
        <p14:creationId xmlns:p14="http://schemas.microsoft.com/office/powerpoint/2010/main" val="1941530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Third, Results &amp; Discussion</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Results obtained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5" name="그림 4"/>
          <p:cNvPicPr>
            <a:picLocks noChangeAspect="1"/>
          </p:cNvPicPr>
          <p:nvPr/>
        </p:nvPicPr>
        <p:blipFill>
          <a:blip r:embed="rId3"/>
          <a:stretch>
            <a:fillRect/>
          </a:stretch>
        </p:blipFill>
        <p:spPr>
          <a:xfrm>
            <a:off x="625833" y="1412776"/>
            <a:ext cx="7957342" cy="4169991"/>
          </a:xfrm>
          <a:prstGeom prst="rect">
            <a:avLst/>
          </a:prstGeom>
        </p:spPr>
      </p:pic>
    </p:spTree>
    <p:extLst>
      <p:ext uri="{BB962C8B-B14F-4D97-AF65-F5344CB8AC3E}">
        <p14:creationId xmlns:p14="http://schemas.microsoft.com/office/powerpoint/2010/main" val="1553349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Forth, Conclusion</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Box 25"/>
          <p:cNvSpPr txBox="1">
            <a:spLocks noChangeArrowheads="1"/>
          </p:cNvSpPr>
          <p:nvPr/>
        </p:nvSpPr>
        <p:spPr bwMode="auto">
          <a:xfrm>
            <a:off x="827584" y="1308587"/>
            <a:ext cx="6840760" cy="3493264"/>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이 연구에서는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신호와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Machine Learning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을 기반으로 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non-invasive</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하게 혈액 속의 헤모글로빈을 측정할 수 있는 방법을 제안하였다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실험한 방법으로는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33</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명의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PPG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신호는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10</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개의 주기에서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40</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개의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를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추출했다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신호에서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추출 및 사전 처리 한 후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40</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개의 시간 영역의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추출하였다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PPG-signal</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로 부터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21</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first derivative</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한 영역에서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8</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second derivative</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한 영역에서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7</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개를 추출하였으며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first </a:t>
            </a:r>
            <a:r>
              <a:rPr lang="en-US" altLang="ko-KR" sz="1300" dirty="0" err="1" smtClean="0">
                <a:solidFill>
                  <a:schemeClr val="tx1">
                    <a:lumMod val="65000"/>
                    <a:lumOff val="35000"/>
                  </a:schemeClr>
                </a:solidFill>
                <a:latin typeface="조선일보명조" pitchFamily="18" charset="-127"/>
                <a:ea typeface="조선일보명조" pitchFamily="18" charset="-127"/>
                <a:cs typeface="조선일보명조" pitchFamily="18" charset="-127"/>
              </a:rPr>
              <a:t>derivativ</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한 영역과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second </a:t>
            </a:r>
            <a:r>
              <a:rPr lang="en-US" altLang="ko-KR" sz="1300" dirty="0" err="1" smtClean="0">
                <a:solidFill>
                  <a:schemeClr val="tx1">
                    <a:lumMod val="65000"/>
                    <a:lumOff val="35000"/>
                  </a:schemeClr>
                </a:solidFill>
                <a:latin typeface="조선일보명조" pitchFamily="18" charset="-127"/>
                <a:ea typeface="조선일보명조" pitchFamily="18" charset="-127"/>
                <a:cs typeface="조선일보명조" pitchFamily="18" charset="-127"/>
              </a:rPr>
              <a:t>derivativ</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한 영역의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combination</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한 부분에서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4</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개를 추출하였다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이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에서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RELIEF feature selection (RFS)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와</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correlation based feature selection (CFS</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이용하여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의 수를 줄인 다음 다양한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machine learning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방법을 이용하여 성능평가를 진행하였다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평가한 결과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R2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기준에 따랐을 때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SVR( Support Vector Regression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이 가장 성능이 좋았던 것으로 나타났다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Hybrid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모델로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RFS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SVR</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의 조합은 헤모글로빈을 예측하는데 가장 좋은 결과를 얻을 수 있는 것으로 나타났다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p:txBody>
      </p:sp>
    </p:spTree>
    <p:extLst>
      <p:ext uri="{BB962C8B-B14F-4D97-AF65-F5344CB8AC3E}">
        <p14:creationId xmlns:p14="http://schemas.microsoft.com/office/powerpoint/2010/main" val="4099971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9144000" cy="6858000"/>
          </a:xfrm>
          <a:prstGeom prst="rect">
            <a:avLst/>
          </a:prstGeom>
          <a:solidFill>
            <a:srgbClr val="4B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한나" pitchFamily="2" charset="-127"/>
              <a:ea typeface="배달의민족 한나" pitchFamily="2" charset="-127"/>
            </a:endParaRPr>
          </a:p>
        </p:txBody>
      </p:sp>
      <p:sp>
        <p:nvSpPr>
          <p:cNvPr id="15" name="TextBox 14"/>
          <p:cNvSpPr txBox="1"/>
          <p:nvPr/>
        </p:nvSpPr>
        <p:spPr>
          <a:xfrm>
            <a:off x="539552" y="2730986"/>
            <a:ext cx="3600400" cy="646331"/>
          </a:xfrm>
          <a:prstGeom prst="rect">
            <a:avLst/>
          </a:prstGeom>
          <a:noFill/>
        </p:spPr>
        <p:txBody>
          <a:bodyPr wrap="square" rtlCol="0">
            <a:spAutoFit/>
          </a:bodyPr>
          <a:lstStyle/>
          <a:p>
            <a:r>
              <a:rPr lang="ko-KR" altLang="en-US" sz="3600" dirty="0" smtClean="0">
                <a:solidFill>
                  <a:schemeClr val="bg1"/>
                </a:solidFill>
                <a:latin typeface="조선일보명조" pitchFamily="18" charset="-127"/>
                <a:ea typeface="조선일보명조" pitchFamily="18" charset="-127"/>
                <a:cs typeface="조선일보명조" pitchFamily="18" charset="-127"/>
              </a:rPr>
              <a:t>감사합니다</a:t>
            </a:r>
            <a:r>
              <a:rPr lang="en-US" altLang="ko-KR" sz="3600" dirty="0" smtClean="0">
                <a:solidFill>
                  <a:schemeClr val="bg1"/>
                </a:solidFill>
                <a:latin typeface="조선일보명조" pitchFamily="18" charset="-127"/>
                <a:ea typeface="조선일보명조" pitchFamily="18" charset="-127"/>
                <a:cs typeface="조선일보명조" pitchFamily="18" charset="-127"/>
              </a:rPr>
              <a:t>.</a:t>
            </a:r>
            <a:endParaRPr lang="ko-KR" altLang="en-US" sz="3600" dirty="0">
              <a:solidFill>
                <a:schemeClr val="bg1"/>
              </a:solidFill>
              <a:latin typeface="조선일보명조" pitchFamily="18" charset="-127"/>
              <a:ea typeface="조선일보명조" pitchFamily="18" charset="-127"/>
              <a:cs typeface="조선일보명조" pitchFamily="18" charset="-127"/>
            </a:endParaRPr>
          </a:p>
        </p:txBody>
      </p:sp>
      <p:grpSp>
        <p:nvGrpSpPr>
          <p:cNvPr id="5" name="그룹 30"/>
          <p:cNvGrpSpPr/>
          <p:nvPr/>
        </p:nvGrpSpPr>
        <p:grpSpPr>
          <a:xfrm>
            <a:off x="683568" y="2591089"/>
            <a:ext cx="432048" cy="117831"/>
            <a:chOff x="3995936" y="620688"/>
            <a:chExt cx="792088" cy="216024"/>
          </a:xfrm>
        </p:grpSpPr>
        <p:sp>
          <p:nvSpPr>
            <p:cNvPr id="28" name="타원 27"/>
            <p:cNvSpPr/>
            <p:nvPr/>
          </p:nvSpPr>
          <p:spPr>
            <a:xfrm>
              <a:off x="3995936" y="620688"/>
              <a:ext cx="216024" cy="216024"/>
            </a:xfrm>
            <a:prstGeom prst="rect">
              <a:avLst/>
            </a:prstGeom>
            <a:solidFill>
              <a:srgbClr val="4B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4283968" y="620688"/>
              <a:ext cx="216024" cy="216024"/>
            </a:xfrm>
            <a:prstGeom prst="rect">
              <a:avLst/>
            </a:prstGeom>
            <a:solidFill>
              <a:srgbClr val="121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4572000" y="620688"/>
              <a:ext cx="216024" cy="216024"/>
            </a:xfrm>
            <a:prstGeom prst="rect">
              <a:avLst/>
            </a:prstGeom>
            <a:solidFill>
              <a:srgbClr val="FEF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First, Outline</a:t>
            </a:r>
          </a:p>
        </p:txBody>
      </p:sp>
      <p:grpSp>
        <p:nvGrpSpPr>
          <p:cNvPr id="9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1" name="TextBox 25"/>
          <p:cNvSpPr txBox="1">
            <a:spLocks noChangeArrowheads="1"/>
          </p:cNvSpPr>
          <p:nvPr/>
        </p:nvSpPr>
        <p:spPr bwMode="auto">
          <a:xfrm>
            <a:off x="899592" y="1268760"/>
            <a:ext cx="7342907" cy="2893100"/>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ko-KR" altLang="en-US" sz="13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헤모글로빈</a:t>
            </a:r>
            <a:r>
              <a:rPr lang="en-US" altLang="ko-KR" sz="13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(Hemoglobin)</a:t>
            </a:r>
            <a:r>
              <a:rPr lang="ko-KR" altLang="en-US" sz="13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은 혈액투석</a:t>
            </a:r>
            <a:r>
              <a:rPr lang="en-US" altLang="ko-KR" sz="13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(Hemodialysis)</a:t>
            </a:r>
            <a:r>
              <a:rPr lang="ko-KR" altLang="en-US" sz="13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을 하거나</a:t>
            </a:r>
            <a:r>
              <a:rPr lang="en-US" altLang="ko-KR" sz="13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적혈구 </a:t>
            </a:r>
            <a:r>
              <a:rPr lang="ko-KR" altLang="en-US" sz="1300" dirty="0" err="1" smtClean="0">
                <a:solidFill>
                  <a:schemeClr val="tx1">
                    <a:lumMod val="85000"/>
                    <a:lumOff val="15000"/>
                  </a:schemeClr>
                </a:solidFill>
                <a:latin typeface="조선일보명조" pitchFamily="18" charset="-127"/>
                <a:ea typeface="조선일보명조" pitchFamily="18" charset="-127"/>
                <a:cs typeface="조선일보명조" pitchFamily="18" charset="-127"/>
              </a:rPr>
              <a:t>감소증</a:t>
            </a:r>
            <a:r>
              <a:rPr lang="en-US" altLang="ko-KR" sz="13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a:t>
            </a:r>
            <a:r>
              <a:rPr lang="en-US" altLang="ko-KR" sz="1300" dirty="0" err="1" smtClean="0">
                <a:solidFill>
                  <a:schemeClr val="tx1">
                    <a:lumMod val="85000"/>
                    <a:lumOff val="15000"/>
                  </a:schemeClr>
                </a:solidFill>
                <a:latin typeface="조선일보명조" pitchFamily="18" charset="-127"/>
                <a:ea typeface="조선일보명조" pitchFamily="18" charset="-127"/>
                <a:cs typeface="조선일보명조" pitchFamily="18" charset="-127"/>
              </a:rPr>
              <a:t>Oligocythemia</a:t>
            </a:r>
            <a:r>
              <a:rPr lang="en-US" altLang="ko-KR" sz="13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그리고 빈혈</a:t>
            </a:r>
            <a:r>
              <a:rPr lang="en-US" altLang="ko-KR" sz="13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(Anemia)</a:t>
            </a:r>
            <a:r>
              <a:rPr lang="ko-KR" altLang="en-US" sz="13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을 가지고 있는 환자들은 지속적으로 측정을 해야 한다</a:t>
            </a:r>
            <a:r>
              <a:rPr lang="en-US" altLang="ko-KR" sz="13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85000"/>
                  <a:lumOff val="1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헤모글로빈을 측정하기 위해서는 신체에서 혈액 샘플을 직접 채취를 해야하는데 이 부분은 환자에게 매우 고통스러운 과정이다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본 논문은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a:t>
            </a:r>
            <a:r>
              <a:rPr lang="en-US" altLang="ko-KR" sz="1300" dirty="0" err="1" smtClean="0">
                <a:solidFill>
                  <a:schemeClr val="tx1">
                    <a:lumMod val="65000"/>
                    <a:lumOff val="35000"/>
                  </a:schemeClr>
                </a:solidFill>
                <a:latin typeface="조선일보명조" pitchFamily="18" charset="-127"/>
                <a:ea typeface="조선일보명조" pitchFamily="18" charset="-127"/>
                <a:cs typeface="조선일보명조" pitchFamily="18" charset="-127"/>
              </a:rPr>
              <a:t>PhotoPlethysmoGraphy</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신호의 특징과 다양한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Machine Learning Algorithm</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을 이용하여 헤모글로빈을 예측하기 위한 방법을 제안한다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33</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명의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신호를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10</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개의 주기로 측정하고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40</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추출하였다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이 외에 성별 정보</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체중</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및 연령도 고려하여 분석하였다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헤모글로빈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Level</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은 </a:t>
            </a:r>
            <a:r>
              <a:rPr lang="en-US" altLang="ko-KR"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Hemocue</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Hb-201TM</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기기와 동시에 측정하였다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pic>
        <p:nvPicPr>
          <p:cNvPr id="29" name="그림 28" descr="https://ars.els-cdn.com/content/image/1-s2.0-S1568494615002227-fx1.jpg"/>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365104"/>
            <a:ext cx="4762500" cy="19050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First, Outline</a:t>
            </a:r>
          </a:p>
        </p:txBody>
      </p:sp>
      <p:grpSp>
        <p:nvGrpSpPr>
          <p:cNvPr id="9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1" name="TextBox 25"/>
          <p:cNvSpPr txBox="1">
            <a:spLocks noChangeArrowheads="1"/>
          </p:cNvSpPr>
          <p:nvPr/>
        </p:nvSpPr>
        <p:spPr bwMode="auto">
          <a:xfrm>
            <a:off x="899592" y="1268760"/>
            <a:ext cx="7342907" cy="3293209"/>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사용한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Machine Learning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기법은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classification and regression trees – CART, least squares regression – LSR, generalized linear regression – GLR, multivariate linear regression – MVLR, partial least squares regression – PLSR, generalized regression neural network – GRNN, MLP – multilayer perceptron, and support vector regression –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SVR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이다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최적은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선택하기 위해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RELIEFF feature selection (RFS</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과</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correlation-based feature selection (CFS</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가 사용되었다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Original 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와</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CFS</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와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RFS</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를 사용한</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들을 서로 다른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Machine Learning techniques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사용하여 헤모글로빈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level</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을 비교 분석하였다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성능평가를 위해서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mean absolute error – MAE, mean square error – MSE, R2 (coefficient of determination), root mean square error – RMSE, Mean Absolute Percentage Error (MAPE)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그리고</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Index of Agreement –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IA</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사용하였다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RFS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SVR</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을 이용하여 가장 유망한 결과를 얻었다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 MSE-0.0027 )</a:t>
            </a:r>
          </a:p>
        </p:txBody>
      </p:sp>
    </p:spTree>
    <p:extLst>
      <p:ext uri="{BB962C8B-B14F-4D97-AF65-F5344CB8AC3E}">
        <p14:creationId xmlns:p14="http://schemas.microsoft.com/office/powerpoint/2010/main" val="536004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Second, Materials &amp; Methods</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25"/>
          <p:cNvSpPr txBox="1">
            <a:spLocks noChangeArrowheads="1"/>
          </p:cNvSpPr>
          <p:nvPr/>
        </p:nvSpPr>
        <p:spPr bwMode="auto">
          <a:xfrm>
            <a:off x="4427984" y="1268760"/>
            <a:ext cx="3814515" cy="1892826"/>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본 연구에서는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신호는 혈액 샘플을 채취하지 않고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33</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명의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Data obtainment card</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통해서 </a:t>
            </a:r>
            <a:r>
              <a:rPr lang="ko-KR" altLang="en-US" sz="1300" dirty="0" err="1" smtClean="0">
                <a:solidFill>
                  <a:schemeClr val="tx1">
                    <a:lumMod val="65000"/>
                    <a:lumOff val="35000"/>
                  </a:schemeClr>
                </a:solidFill>
                <a:latin typeface="조선일보명조" pitchFamily="18" charset="-127"/>
                <a:ea typeface="조선일보명조" pitchFamily="18" charset="-127"/>
                <a:cs typeface="조선일보명조" pitchFamily="18" charset="-127"/>
              </a:rPr>
              <a:t>수신받았다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또한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t>
            </a:r>
            <a:r>
              <a:rPr lang="en-US" altLang="ko-KR"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Hemocue</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Hb-201TM”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장치를 통해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신호를 동시에 측정을 수행하였다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Hemoglobin measurement setup and dataset based on PPG signal</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21" name="그림 20"/>
          <p:cNvPicPr/>
          <p:nvPr/>
        </p:nvPicPr>
        <p:blipFill rotWithShape="1">
          <a:blip r:embed="rId2"/>
          <a:srcRect b="52809"/>
          <a:stretch/>
        </p:blipFill>
        <p:spPr>
          <a:xfrm>
            <a:off x="683568" y="1233736"/>
            <a:ext cx="3536950" cy="4104456"/>
          </a:xfrm>
          <a:prstGeom prst="rect">
            <a:avLst/>
          </a:prstGeom>
          <a:ln>
            <a:solidFill>
              <a:schemeClr val="tx1"/>
            </a:solidFill>
          </a:ln>
        </p:spPr>
      </p:pic>
      <p:pic>
        <p:nvPicPr>
          <p:cNvPr id="22" name="그림 21"/>
          <p:cNvPicPr/>
          <p:nvPr/>
        </p:nvPicPr>
        <p:blipFill rotWithShape="1">
          <a:blip r:embed="rId3"/>
          <a:srcRect r="8711"/>
          <a:stretch/>
        </p:blipFill>
        <p:spPr>
          <a:xfrm>
            <a:off x="4427984" y="3249960"/>
            <a:ext cx="3958531" cy="20882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Second, Materials &amp; Methods</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25"/>
          <p:cNvSpPr txBox="1">
            <a:spLocks noChangeArrowheads="1"/>
          </p:cNvSpPr>
          <p:nvPr/>
        </p:nvSpPr>
        <p:spPr bwMode="auto">
          <a:xfrm>
            <a:off x="4427984" y="1268760"/>
            <a:ext cx="3814515" cy="1892826"/>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신호를 측정하기 위해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STM32F103xC ARM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보드를 이용하였다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Pre-</a:t>
            </a:r>
            <a:r>
              <a:rPr lang="en-US" altLang="ko-KR" sz="1300" dirty="0" err="1" smtClean="0">
                <a:solidFill>
                  <a:schemeClr val="tx1">
                    <a:lumMod val="65000"/>
                    <a:lumOff val="35000"/>
                  </a:schemeClr>
                </a:solidFill>
                <a:latin typeface="조선일보명조" pitchFamily="18" charset="-127"/>
                <a:ea typeface="조선일보명조" pitchFamily="18" charset="-127"/>
                <a:cs typeface="조선일보명조" pitchFamily="18" charset="-127"/>
              </a:rPr>
              <a:t>proccesing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으로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신호의 노이즈를 제거하기 위해서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low-pass FIR filter with an N = 200 points &amp;</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10 Hz cut-off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frequency</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이용하였다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Acquisition of PPG signals and feature extraction process</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12" name="그림 11"/>
          <p:cNvPicPr/>
          <p:nvPr/>
        </p:nvPicPr>
        <p:blipFill>
          <a:blip r:embed="rId2"/>
          <a:stretch>
            <a:fillRect/>
          </a:stretch>
        </p:blipFill>
        <p:spPr>
          <a:xfrm>
            <a:off x="411169" y="1124744"/>
            <a:ext cx="4032447" cy="2448272"/>
          </a:xfrm>
          <a:prstGeom prst="rect">
            <a:avLst/>
          </a:prstGeom>
        </p:spPr>
      </p:pic>
      <p:pic>
        <p:nvPicPr>
          <p:cNvPr id="13" name="그림 12"/>
          <p:cNvPicPr/>
          <p:nvPr/>
        </p:nvPicPr>
        <p:blipFill rotWithShape="1">
          <a:blip r:embed="rId3"/>
          <a:srcRect r="6444"/>
          <a:stretch/>
        </p:blipFill>
        <p:spPr>
          <a:xfrm>
            <a:off x="411169" y="3790494"/>
            <a:ext cx="4232839" cy="2762250"/>
          </a:xfrm>
          <a:prstGeom prst="rect">
            <a:avLst/>
          </a:prstGeom>
        </p:spPr>
      </p:pic>
      <p:sp>
        <p:nvSpPr>
          <p:cNvPr id="14" name="TextBox 25"/>
          <p:cNvSpPr txBox="1">
            <a:spLocks noChangeArrowheads="1"/>
          </p:cNvSpPr>
          <p:nvPr/>
        </p:nvSpPr>
        <p:spPr bwMode="auto">
          <a:xfrm>
            <a:off x="4678660" y="3933056"/>
            <a:ext cx="4019577" cy="2292935"/>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21 time-domain features from the PPG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signal</a:t>
            </a: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8 time-domain features from the first derivative of the PPG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signal</a:t>
            </a: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7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time-domain features from the second derivative of the PPG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signal</a:t>
            </a: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the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remaining 4 features from the combination of the first and second derivatives of the PPG signal.</a:t>
            </a: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pic>
        <p:nvPicPr>
          <p:cNvPr id="15" name="그림 14"/>
          <p:cNvPicPr/>
          <p:nvPr/>
        </p:nvPicPr>
        <p:blipFill>
          <a:blip r:embed="rId4"/>
          <a:stretch>
            <a:fillRect/>
          </a:stretch>
        </p:blipFill>
        <p:spPr>
          <a:xfrm>
            <a:off x="171832" y="1092806"/>
            <a:ext cx="4533900" cy="5380960"/>
          </a:xfrm>
          <a:prstGeom prst="rect">
            <a:avLst/>
          </a:prstGeom>
          <a:ln>
            <a:solidFill>
              <a:schemeClr val="tx1"/>
            </a:solidFill>
          </a:ln>
        </p:spPr>
      </p:pic>
    </p:spTree>
    <p:extLst>
      <p:ext uri="{BB962C8B-B14F-4D97-AF65-F5344CB8AC3E}">
        <p14:creationId xmlns:p14="http://schemas.microsoft.com/office/powerpoint/2010/main" val="12159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Second, Materials &amp; Methods</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25"/>
          <p:cNvSpPr txBox="1">
            <a:spLocks noChangeArrowheads="1"/>
          </p:cNvSpPr>
          <p:nvPr/>
        </p:nvSpPr>
        <p:spPr bwMode="auto">
          <a:xfrm>
            <a:off x="755576" y="1281342"/>
            <a:ext cx="7272808" cy="2392963"/>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 selection</a:t>
            </a:r>
          </a:p>
          <a:p>
            <a:pPr>
              <a:lnSpc>
                <a:spcPct val="150000"/>
              </a:lnSpc>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Feature Selection</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은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데이타</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(Data)</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를 가공하는 방법 중 하나로</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마치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필터</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(filter)</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처럼 작용하여</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데이타</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중 필요한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feature</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만을 선택해 사용하는 것이다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많은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feature</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은 모델의 복잡성을 높이고</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과정을 이해하고 설명하게 어렵게 만들기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때문에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는 적을 수록 좋다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AutoNum type="arabicPeriod"/>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모델의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예측 성능을 향상시킨다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AutoNum type="arabicPeriod"/>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AutoNum type="arabicPeriod"/>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빠르고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비용효율적인 모델을 제공한다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AutoNum type="arabicPeriod"/>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AutoNum type="arabicPeriod"/>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data</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를 추출해내는 </a:t>
            </a:r>
            <a:r>
              <a:rPr lang="ko-KR" altLang="en-US"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내부과정을</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이해하기 쉽다</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err="1">
                <a:solidFill>
                  <a:schemeClr val="tx1">
                    <a:lumMod val="65000"/>
                    <a:lumOff val="35000"/>
                  </a:schemeClr>
                </a:solidFill>
                <a:latin typeface="조선일보명조" pitchFamily="18" charset="-127"/>
                <a:ea typeface="조선일보명조" pitchFamily="18" charset="-127"/>
                <a:cs typeface="조선일보명조" pitchFamily="18" charset="-127"/>
              </a:rPr>
              <a:t>Whitebox</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p:txBody>
      </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The stages of used methods :  Feature selection process</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5" name="그림 4"/>
          <p:cNvPicPr>
            <a:picLocks noChangeAspect="1"/>
          </p:cNvPicPr>
          <p:nvPr/>
        </p:nvPicPr>
        <p:blipFill>
          <a:blip r:embed="rId2"/>
          <a:stretch>
            <a:fillRect/>
          </a:stretch>
        </p:blipFill>
        <p:spPr>
          <a:xfrm>
            <a:off x="971600" y="3789040"/>
            <a:ext cx="1731262" cy="2806060"/>
          </a:xfrm>
          <a:prstGeom prst="rect">
            <a:avLst/>
          </a:prstGeom>
        </p:spPr>
      </p:pic>
      <p:sp>
        <p:nvSpPr>
          <p:cNvPr id="16" name="TextBox 25"/>
          <p:cNvSpPr txBox="1">
            <a:spLocks noChangeArrowheads="1"/>
          </p:cNvSpPr>
          <p:nvPr/>
        </p:nvSpPr>
        <p:spPr bwMode="auto">
          <a:xfrm>
            <a:off x="2987824" y="4445712"/>
            <a:ext cx="5400600" cy="1192634"/>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Filter Method</a:t>
            </a:r>
          </a:p>
          <a:p>
            <a:pPr>
              <a:lnSpc>
                <a:spcPct val="150000"/>
              </a:lnSpc>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각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feature</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에 통계적인 점수를 부여하여 점수</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(score)</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에 의해 순위</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(rank)</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가 결정된다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순위가 높은 순서대로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feature</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로 선택한다</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그러나 각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feature</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을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univariate.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즉 독립변수로 본다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classifier</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로부터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feedback</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이 없다</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a:t>
            </a: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spTree>
    <p:extLst>
      <p:ext uri="{BB962C8B-B14F-4D97-AF65-F5344CB8AC3E}">
        <p14:creationId xmlns:p14="http://schemas.microsoft.com/office/powerpoint/2010/main" val="191470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Second, Materials &amp; Methods</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25"/>
          <p:cNvSpPr txBox="1">
            <a:spLocks noChangeArrowheads="1"/>
          </p:cNvSpPr>
          <p:nvPr/>
        </p:nvSpPr>
        <p:spPr bwMode="auto">
          <a:xfrm>
            <a:off x="755575" y="965766"/>
            <a:ext cx="7272808" cy="4693593"/>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RELIEF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based feature selection (RFS</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800100" lvl="1" indent="-342900">
              <a:buFont typeface="+mj-lt"/>
              <a:buAutoNum type="arabicPeriod"/>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1992</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년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Kira</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와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Rendell</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이 제안한 형상 선택 알고리즘이며</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Binary</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데이터 분류에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사용된다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독립적인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heuristic</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한 구조를 가진다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800100" lvl="1" indent="-342900">
              <a:buFont typeface="+mj-lt"/>
              <a:buAutoNum type="arabicPeriod"/>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많은 강점을 지니며 주어진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training samples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의 수에 대한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linear time</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만 필요하다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800100" lvl="1" indent="-342900">
              <a:buFont typeface="+mj-lt"/>
              <a:buAutoNum type="arabicPeriod"/>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continuous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data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또는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binary data</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에 적용할 수 있으나 불필요한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가 있고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training sample</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이 적은 경우에는 구별을 제대로 못할 수 있다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Correlation-based </a:t>
            </a: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feature selection (CFS</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800100" lvl="1" indent="-342900">
              <a:buFont typeface="+mj-lt"/>
              <a:buAutoNum type="arabicPeriod"/>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Correlation</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은 </a:t>
            </a:r>
            <a:r>
              <a:rPr lang="en-US" altLang="ko-KR" sz="1300" dirty="0" err="1"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Data Set</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의 다른</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와 관련성과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output</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과 관련이 있는지 없는지 측정하는데 사용이 된다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p>
          <a:p>
            <a:pPr marL="800100" lvl="1" indent="-342900">
              <a:buFont typeface="+mj-lt"/>
              <a:buAutoNum type="arabicPeriod"/>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은</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class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와 관련이 있지만 다른 관련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과 중복되지 않는 경우에 좋다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800100" lvl="1" indent="-342900">
              <a:buFont typeface="+mj-lt"/>
              <a:buAutoNum type="arabicPeriod"/>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Correlation</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이 있는 경우에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good side</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class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와 높은 상관관계가 있는지 또는 다른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와 높은 상관관계가 없는지 여부에 따라 측정된다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800100" lvl="1" indent="-342900">
              <a:buFont typeface="+mj-lt"/>
              <a:buAutoNum type="arabicPeriod"/>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correlation coefficient probability( p-value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사용하여 모든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dataset</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에서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significant</a:t>
            </a:r>
            <a:r>
              <a:rPr lang="ko-KR" altLang="en-US" sz="1300" dirty="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선택한다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본 연구에서는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 &lt; 0.01</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로 선택했다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800100" lvl="1" indent="-342900">
              <a:buFont typeface="+mj-lt"/>
              <a:buAutoNum type="arabicPeriod"/>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p:txBody>
      </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The stages of used methods :  Feature selection process</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10" name="그림 9"/>
          <p:cNvPicPr/>
          <p:nvPr/>
        </p:nvPicPr>
        <p:blipFill>
          <a:blip r:embed="rId3"/>
          <a:stretch>
            <a:fillRect/>
          </a:stretch>
        </p:blipFill>
        <p:spPr>
          <a:xfrm>
            <a:off x="2110741" y="2420888"/>
            <a:ext cx="4562475" cy="1371600"/>
          </a:xfrm>
          <a:prstGeom prst="rect">
            <a:avLst/>
          </a:prstGeom>
        </p:spPr>
      </p:pic>
      <p:pic>
        <p:nvPicPr>
          <p:cNvPr id="11" name="그림 10"/>
          <p:cNvPicPr/>
          <p:nvPr/>
        </p:nvPicPr>
        <p:blipFill>
          <a:blip r:embed="rId4"/>
          <a:stretch>
            <a:fillRect/>
          </a:stretch>
        </p:blipFill>
        <p:spPr>
          <a:xfrm>
            <a:off x="2101215" y="5373216"/>
            <a:ext cx="4581525" cy="1362075"/>
          </a:xfrm>
          <a:prstGeom prst="rect">
            <a:avLst/>
          </a:prstGeom>
        </p:spPr>
      </p:pic>
    </p:spTree>
    <p:extLst>
      <p:ext uri="{BB962C8B-B14F-4D97-AF65-F5344CB8AC3E}">
        <p14:creationId xmlns:p14="http://schemas.microsoft.com/office/powerpoint/2010/main" val="263567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11" end="11"/>
                                            </p:txEl>
                                          </p:spTgt>
                                        </p:tgtEl>
                                        <p:attrNameLst>
                                          <p:attrName>style.visibility</p:attrName>
                                        </p:attrNameLst>
                                      </p:cBhvr>
                                      <p:to>
                                        <p:strVal val="visible"/>
                                      </p:to>
                                    </p:set>
                                    <p:animEffect transition="in" filter="fade">
                                      <p:cBhvr>
                                        <p:cTn id="7" dur="500"/>
                                        <p:tgtEl>
                                          <p:spTgt spid="18">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xEl>
                                              <p:pRg st="12" end="12"/>
                                            </p:txEl>
                                          </p:spTgt>
                                        </p:tgtEl>
                                        <p:attrNameLst>
                                          <p:attrName>style.visibility</p:attrName>
                                        </p:attrNameLst>
                                      </p:cBhvr>
                                      <p:to>
                                        <p:strVal val="visible"/>
                                      </p:to>
                                    </p:set>
                                    <p:animEffect transition="in" filter="fade">
                                      <p:cBhvr>
                                        <p:cTn id="10" dur="500"/>
                                        <p:tgtEl>
                                          <p:spTgt spid="18">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xEl>
                                              <p:pRg st="13" end="13"/>
                                            </p:txEl>
                                          </p:spTgt>
                                        </p:tgtEl>
                                        <p:attrNameLst>
                                          <p:attrName>style.visibility</p:attrName>
                                        </p:attrNameLst>
                                      </p:cBhvr>
                                      <p:to>
                                        <p:strVal val="visible"/>
                                      </p:to>
                                    </p:set>
                                    <p:animEffect transition="in" filter="fade">
                                      <p:cBhvr>
                                        <p:cTn id="13" dur="500"/>
                                        <p:tgtEl>
                                          <p:spTgt spid="18">
                                            <p:txEl>
                                              <p:pRg st="13" end="1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xEl>
                                              <p:pRg st="14" end="14"/>
                                            </p:txEl>
                                          </p:spTgt>
                                        </p:tgtEl>
                                        <p:attrNameLst>
                                          <p:attrName>style.visibility</p:attrName>
                                        </p:attrNameLst>
                                      </p:cBhvr>
                                      <p:to>
                                        <p:strVal val="visible"/>
                                      </p:to>
                                    </p:set>
                                    <p:animEffect transition="in" filter="fade">
                                      <p:cBhvr>
                                        <p:cTn id="16" dur="500"/>
                                        <p:tgtEl>
                                          <p:spTgt spid="18">
                                            <p:txEl>
                                              <p:pRg st="14" end="1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xEl>
                                              <p:pRg st="15" end="15"/>
                                            </p:txEl>
                                          </p:spTgt>
                                        </p:tgtEl>
                                        <p:attrNameLst>
                                          <p:attrName>style.visibility</p:attrName>
                                        </p:attrNameLst>
                                      </p:cBhvr>
                                      <p:to>
                                        <p:strVal val="visible"/>
                                      </p:to>
                                    </p:set>
                                    <p:animEffect transition="in" filter="fade">
                                      <p:cBhvr>
                                        <p:cTn id="19" dur="500"/>
                                        <p:tgtEl>
                                          <p:spTgt spid="18">
                                            <p:txEl>
                                              <p:pRg st="15" end="1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12911"/>
            <a:ext cx="6984776" cy="400110"/>
          </a:xfrm>
          <a:prstGeom prst="rect">
            <a:avLst/>
          </a:prstGeom>
          <a:noFill/>
        </p:spPr>
        <p:txBody>
          <a:bodyPr wrap="square" rtlCol="0">
            <a:spAutoFit/>
          </a:bodyPr>
          <a:lstStyle/>
          <a:p>
            <a:r>
              <a:rPr lang="en-US" altLang="ko-KR" sz="2000" dirty="0" smtClean="0">
                <a:solidFill>
                  <a:srgbClr val="4B0D0D"/>
                </a:solidFill>
                <a:latin typeface="조선일보명조" pitchFamily="18" charset="-127"/>
                <a:ea typeface="조선일보명조" pitchFamily="18" charset="-127"/>
                <a:cs typeface="조선일보명조" pitchFamily="18" charset="-127"/>
              </a:rPr>
              <a:t>Second, Materials &amp; Methods</a:t>
            </a:r>
          </a:p>
        </p:txBody>
      </p:sp>
      <p:grpSp>
        <p:nvGrpSpPr>
          <p:cNvPr id="2" name="그룹 91"/>
          <p:cNvGrpSpPr/>
          <p:nvPr/>
        </p:nvGrpSpPr>
        <p:grpSpPr>
          <a:xfrm>
            <a:off x="8615555" y="358841"/>
            <a:ext cx="276925" cy="261847"/>
            <a:chOff x="8604448" y="332656"/>
            <a:chExt cx="276925" cy="261847"/>
          </a:xfrm>
        </p:grpSpPr>
        <p:sp>
          <p:nvSpPr>
            <p:cNvPr id="83" name="타원 27"/>
            <p:cNvSpPr/>
            <p:nvPr/>
          </p:nvSpPr>
          <p:spPr>
            <a:xfrm>
              <a:off x="8604448" y="332656"/>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28"/>
            <p:cNvSpPr/>
            <p:nvPr/>
          </p:nvSpPr>
          <p:spPr>
            <a:xfrm>
              <a:off x="8763542" y="332656"/>
              <a:ext cx="117831" cy="117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27"/>
            <p:cNvSpPr/>
            <p:nvPr/>
          </p:nvSpPr>
          <p:spPr>
            <a:xfrm>
              <a:off x="8604448"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28"/>
            <p:cNvSpPr/>
            <p:nvPr/>
          </p:nvSpPr>
          <p:spPr>
            <a:xfrm>
              <a:off x="8763542" y="476672"/>
              <a:ext cx="117831" cy="117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25"/>
          <p:cNvSpPr txBox="1">
            <a:spLocks noChangeArrowheads="1"/>
          </p:cNvSpPr>
          <p:nvPr/>
        </p:nvSpPr>
        <p:spPr bwMode="auto">
          <a:xfrm>
            <a:off x="5148888" y="1809097"/>
            <a:ext cx="3466667" cy="3093154"/>
          </a:xfrm>
          <a:prstGeom prst="rect">
            <a:avLst/>
          </a:prstGeom>
          <a:solidFill>
            <a:schemeClr val="bg1"/>
          </a:solidFill>
          <a:ln w="9525">
            <a:noFill/>
            <a:miter lim="800000"/>
            <a:headEnd/>
            <a:tailEnd/>
          </a:ln>
        </p:spPr>
        <p:txBody>
          <a:bodyPr wrap="square">
            <a:spAutoFit/>
          </a:bodyPr>
          <a:lstStyle/>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본 연구에서는 각 개인의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PPG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신호에서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40</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개의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Features</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를 추출하였다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또한 성별 정보</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 </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체중 및 연령 정보도 포함하였다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44</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가지의 특징들이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Machine Learning Algorithm</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에 입력되었고 헤모글로빈값이 추정되었다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사용된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Machine Learning Algorithm</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CART, LSR, GLR, MVLR, PLSR</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이다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rPr>
              <a:t>D</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ata</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의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70%</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training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에 사용되었고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30%</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는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testing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에 사용되었다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a:p>
            <a:pPr marL="342900" indent="-342900">
              <a:buFont typeface="Arial" panose="020B0604020202020204" pitchFamily="34" charset="0"/>
              <a:buChar char="•"/>
            </a:pPr>
            <a:endParaRPr lang="en-US" altLang="ko-KR" sz="1300" dirty="0">
              <a:solidFill>
                <a:schemeClr val="tx1">
                  <a:lumMod val="65000"/>
                  <a:lumOff val="35000"/>
                </a:schemeClr>
              </a:solidFill>
              <a:latin typeface="조선일보명조" pitchFamily="18" charset="-127"/>
              <a:ea typeface="조선일보명조" pitchFamily="18" charset="-127"/>
              <a:cs typeface="조선일보명조" pitchFamily="18" charset="-127"/>
            </a:endParaRPr>
          </a:p>
          <a:p>
            <a:pPr marL="342900" indent="-342900">
              <a:buFont typeface="Arial" panose="020B0604020202020204" pitchFamily="34" charset="0"/>
              <a:buChar char="•"/>
            </a:pP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Training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과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Testing</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은 </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25</a:t>
            </a:r>
            <a:r>
              <a:rPr lang="ko-KR" altLang="en-US"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번 반복되었다</a:t>
            </a:r>
            <a:r>
              <a:rPr lang="en-US" altLang="ko-KR" sz="1300" dirty="0" smtClean="0">
                <a:solidFill>
                  <a:schemeClr val="tx1">
                    <a:lumMod val="65000"/>
                    <a:lumOff val="35000"/>
                  </a:schemeClr>
                </a:solidFill>
                <a:latin typeface="조선일보명조" pitchFamily="18" charset="-127"/>
                <a:ea typeface="조선일보명조" pitchFamily="18" charset="-127"/>
                <a:cs typeface="조선일보명조" pitchFamily="18" charset="-127"/>
              </a:rPr>
              <a:t>.</a:t>
            </a:r>
          </a:p>
        </p:txBody>
      </p:sp>
      <p:sp>
        <p:nvSpPr>
          <p:cNvPr id="20" name="TextBox 19"/>
          <p:cNvSpPr txBox="1"/>
          <p:nvPr/>
        </p:nvSpPr>
        <p:spPr>
          <a:xfrm>
            <a:off x="323528" y="692696"/>
            <a:ext cx="6984776" cy="261610"/>
          </a:xfrm>
          <a:prstGeom prst="rect">
            <a:avLst/>
          </a:prstGeom>
          <a:noFill/>
        </p:spPr>
        <p:txBody>
          <a:bodyPr wrap="square" rtlCol="0">
            <a:spAutoFit/>
          </a:bodyPr>
          <a:lstStyle/>
          <a:p>
            <a:r>
              <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rPr>
              <a:t>The stages of used methods </a:t>
            </a:r>
            <a:r>
              <a:rPr lang="en-US" altLang="ko-KR" sz="1100" dirty="0">
                <a:solidFill>
                  <a:schemeClr val="tx1">
                    <a:lumMod val="85000"/>
                    <a:lumOff val="15000"/>
                  </a:schemeClr>
                </a:solidFill>
                <a:latin typeface="조선일보명조" pitchFamily="18" charset="-127"/>
                <a:ea typeface="조선일보명조" pitchFamily="18" charset="-127"/>
                <a:cs typeface="조선일보명조" pitchFamily="18" charset="-127"/>
              </a:rPr>
              <a:t>:  Machine learning methods used</a:t>
            </a:r>
            <a:endParaRPr lang="en-US" altLang="ko-KR" sz="1100" dirty="0" smtClean="0">
              <a:solidFill>
                <a:schemeClr val="tx1">
                  <a:lumMod val="85000"/>
                  <a:lumOff val="15000"/>
                </a:schemeClr>
              </a:solidFill>
              <a:latin typeface="조선일보명조" pitchFamily="18" charset="-127"/>
              <a:ea typeface="조선일보명조" pitchFamily="18" charset="-127"/>
              <a:cs typeface="조선일보명조" pitchFamily="18" charset="-127"/>
            </a:endParaRPr>
          </a:p>
        </p:txBody>
      </p:sp>
      <p:pic>
        <p:nvPicPr>
          <p:cNvPr id="3" name="그림 2"/>
          <p:cNvPicPr>
            <a:picLocks noChangeAspect="1"/>
          </p:cNvPicPr>
          <p:nvPr/>
        </p:nvPicPr>
        <p:blipFill>
          <a:blip r:embed="rId3"/>
          <a:stretch>
            <a:fillRect/>
          </a:stretch>
        </p:blipFill>
        <p:spPr>
          <a:xfrm>
            <a:off x="360120" y="1556792"/>
            <a:ext cx="4680520" cy="3597764"/>
          </a:xfrm>
          <a:prstGeom prst="rect">
            <a:avLst/>
          </a:prstGeom>
        </p:spPr>
      </p:pic>
    </p:spTree>
    <p:extLst>
      <p:ext uri="{BB962C8B-B14F-4D97-AF65-F5344CB8AC3E}">
        <p14:creationId xmlns:p14="http://schemas.microsoft.com/office/powerpoint/2010/main" val="4289778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TotalTime>
  <Words>2673</Words>
  <Application>Microsoft Office PowerPoint</Application>
  <PresentationFormat>화면 슬라이드 쇼(4:3)</PresentationFormat>
  <Paragraphs>222</Paragraphs>
  <Slides>25</Slides>
  <Notes>18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25</vt:i4>
      </vt:variant>
    </vt:vector>
  </HeadingPairs>
  <TitlesOfParts>
    <vt:vector size="31" baseType="lpstr">
      <vt:lpstr>조선일보명조</vt:lpstr>
      <vt:lpstr>배달의민족 한나</vt:lpstr>
      <vt:lpstr>맑은 고딕</vt:lpstr>
      <vt:lpstr>Arial</vt:lpstr>
      <vt:lpstr>나눔고딕</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NSM</dc:creator>
  <cp:lastModifiedBy>전 영준`</cp:lastModifiedBy>
  <cp:revision>95</cp:revision>
  <dcterms:created xsi:type="dcterms:W3CDTF">2014-05-20T10:28:59Z</dcterms:created>
  <dcterms:modified xsi:type="dcterms:W3CDTF">2018-11-06T01:18:44Z</dcterms:modified>
</cp:coreProperties>
</file>