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4" r:id="rId2"/>
    <p:sldMasterId id="2147483680" r:id="rId3"/>
  </p:sldMasterIdLst>
  <p:notesMasterIdLst>
    <p:notesMasterId r:id="rId19"/>
  </p:notesMasterIdLst>
  <p:handoutMasterIdLst>
    <p:handoutMasterId r:id="rId20"/>
  </p:handoutMasterIdLst>
  <p:sldIdLst>
    <p:sldId id="256" r:id="rId4"/>
    <p:sldId id="704" r:id="rId5"/>
    <p:sldId id="563" r:id="rId6"/>
    <p:sldId id="697" r:id="rId7"/>
    <p:sldId id="732" r:id="rId8"/>
    <p:sldId id="733" r:id="rId9"/>
    <p:sldId id="734" r:id="rId10"/>
    <p:sldId id="735" r:id="rId11"/>
    <p:sldId id="736" r:id="rId12"/>
    <p:sldId id="737" r:id="rId13"/>
    <p:sldId id="738" r:id="rId14"/>
    <p:sldId id="739" r:id="rId15"/>
    <p:sldId id="740" r:id="rId16"/>
    <p:sldId id="741" r:id="rId17"/>
    <p:sldId id="703" r:id="rId18"/>
  </p:sldIdLst>
  <p:sldSz cx="9144000" cy="6858000" type="screen4x3"/>
  <p:notesSz cx="9939338" cy="6807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8" userDrawn="1">
          <p15:clr>
            <a:srgbClr val="A4A3A4"/>
          </p15:clr>
        </p15:guide>
        <p15:guide id="2" orient="horz" pos="799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226">
          <p15:clr>
            <a:srgbClr val="A4A3A4"/>
          </p15:clr>
        </p15:guide>
        <p15:guide id="5" orient="horz" pos="164">
          <p15:clr>
            <a:srgbClr val="A4A3A4"/>
          </p15:clr>
        </p15:guide>
        <p15:guide id="6" pos="164">
          <p15:clr>
            <a:srgbClr val="A4A3A4"/>
          </p15:clr>
        </p15:guide>
        <p15:guide id="7" pos="37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D20054"/>
    <a:srgbClr val="5C6393"/>
    <a:srgbClr val="FF6600"/>
    <a:srgbClr val="FF9900"/>
    <a:srgbClr val="0070C0"/>
    <a:srgbClr val="72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353" autoAdjust="0"/>
  </p:normalViewPr>
  <p:slideViewPr>
    <p:cSldViewPr snapToGrid="0">
      <p:cViewPr varScale="1">
        <p:scale>
          <a:sx n="103" d="100"/>
          <a:sy n="103" d="100"/>
        </p:scale>
        <p:origin x="918" y="102"/>
      </p:cViewPr>
      <p:guideLst>
        <p:guide pos="158"/>
        <p:guide orient="horz" pos="799"/>
        <p:guide pos="5602"/>
        <p:guide orient="horz" pos="1226"/>
        <p:guide orient="horz" pos="164"/>
        <p:guide pos="164"/>
        <p:guide pos="3710"/>
      </p:guideLst>
    </p:cSldViewPr>
  </p:slideViewPr>
  <p:outlineViewPr>
    <p:cViewPr>
      <p:scale>
        <a:sx n="33" d="100"/>
        <a:sy n="33" d="100"/>
      </p:scale>
      <p:origin x="0" y="6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7046" cy="34154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5992EDD9-8487-475C-85A5-EB4FCB029D76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65660"/>
            <a:ext cx="4307046" cy="34154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2" y="6465660"/>
            <a:ext cx="4307046" cy="34154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CC7427-C442-43A6-A48F-45F0693D2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7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7046" cy="34154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6CD4F9C-4B34-4890-8104-AB4B0A55BE56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49313"/>
            <a:ext cx="3062288" cy="2297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75966"/>
            <a:ext cx="7951470" cy="2680335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65660"/>
            <a:ext cx="4307046" cy="34154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6465660"/>
            <a:ext cx="4307046" cy="34154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20F537C-0A29-4F56-8BC3-47B36DFEA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4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5F77D-B478-4D0E-AF44-8BBDB560EA8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9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작은 </a:t>
            </a:r>
            <a:r>
              <a:rPr lang="en-US" altLang="ko-KR" b="1" dirty="0"/>
              <a:t>gamma</a:t>
            </a:r>
            <a:r>
              <a:rPr lang="ko-KR" altLang="en-US" b="1" dirty="0"/>
              <a:t>값은 </a:t>
            </a:r>
            <a:r>
              <a:rPr lang="ko-KR" altLang="en-US" b="1" dirty="0" err="1"/>
              <a:t>가우시안</a:t>
            </a:r>
            <a:r>
              <a:rPr lang="ko-KR" altLang="en-US" b="1" dirty="0"/>
              <a:t> 커널의 반경을 </a:t>
            </a:r>
            <a:r>
              <a:rPr lang="ko-KR" altLang="en-US" b="1" dirty="0" err="1"/>
              <a:t>크게하여</a:t>
            </a:r>
            <a:r>
              <a:rPr lang="ko-KR" altLang="en-US" b="1" dirty="0"/>
              <a:t> 많은 </a:t>
            </a:r>
            <a:r>
              <a:rPr lang="ko-KR" altLang="en-US" b="1" dirty="0" err="1"/>
              <a:t>포인드들이</a:t>
            </a:r>
            <a:r>
              <a:rPr lang="ko-KR" altLang="en-US" b="1" dirty="0"/>
              <a:t> 가까이 </a:t>
            </a:r>
            <a:r>
              <a:rPr lang="ko-KR" altLang="en-US" b="1" dirty="0" err="1"/>
              <a:t>있는것으로</a:t>
            </a:r>
            <a:r>
              <a:rPr lang="ko-KR" altLang="en-US" b="1" dirty="0"/>
              <a:t> 고려한다</a:t>
            </a:r>
            <a:r>
              <a:rPr lang="en-US" altLang="ko-KR" b="1" dirty="0"/>
              <a:t>. </a:t>
            </a:r>
            <a:r>
              <a:rPr lang="ko-KR" altLang="en-US" b="1" dirty="0"/>
              <a:t>결정 경계를 천천히 바뀌게 하므로 모델의 복잡도를 낮춘다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b="1" dirty="0"/>
              <a:t>gamma</a:t>
            </a:r>
            <a:r>
              <a:rPr lang="ko-KR" altLang="en-US" b="1" dirty="0"/>
              <a:t>값이 커짐에 따라 결정 경계는 하나의 포인트에 더 </a:t>
            </a:r>
            <a:r>
              <a:rPr lang="ko-KR" altLang="en-US" b="1" dirty="0" err="1"/>
              <a:t>민감해진다</a:t>
            </a:r>
            <a:r>
              <a:rPr lang="en-US" altLang="ko-KR" b="1" dirty="0"/>
              <a:t>. </a:t>
            </a:r>
            <a:r>
              <a:rPr lang="ko-KR" altLang="en-US" b="1" dirty="0"/>
              <a:t>더 복잡한 모델을 만든다</a:t>
            </a:r>
            <a:r>
              <a:rPr lang="en-US" altLang="ko-KR" b="1" dirty="0"/>
              <a:t>.</a:t>
            </a:r>
            <a:endParaRPr lang="ko-KR" altLang="en-US" dirty="0"/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en-US" altLang="ko-KR" b="1" dirty="0"/>
              <a:t>C</a:t>
            </a:r>
            <a:r>
              <a:rPr lang="ko-KR" altLang="en-US" b="1" dirty="0"/>
              <a:t>의 값이 </a:t>
            </a:r>
            <a:r>
              <a:rPr lang="ko-KR" altLang="en-US" b="1" dirty="0" err="1"/>
              <a:t>작을때는</a:t>
            </a:r>
            <a:r>
              <a:rPr lang="ko-KR" altLang="en-US" b="1" dirty="0"/>
              <a:t> 제약이 큰 모델을 만들고 각 포인트의 영향력이 작다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b="1" dirty="0"/>
              <a:t>C</a:t>
            </a:r>
            <a:r>
              <a:rPr lang="ko-KR" altLang="en-US" b="1" dirty="0"/>
              <a:t>값이 증가할수록 각 포인트 들이 모델에 큰 영향을 주며 결정 경계를 휘어서 정확하게 분류한다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537C-0A29-4F56-8BC3-47B36DFEA55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0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69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63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81290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87582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07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61362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title">
            <a:extLst>
              <a:ext uri="{FF2B5EF4-FFF2-40B4-BE49-F238E27FC236}">
                <a16:creationId xmlns:a16="http://schemas.microsoft.com/office/drawing/2014/main" id="{04C3FB29-2462-4820-B418-82CF5FDD1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3" r="62444"/>
          <a:stretch>
            <a:fillRect/>
          </a:stretch>
        </p:blipFill>
        <p:spPr bwMode="auto">
          <a:xfrm>
            <a:off x="2032000" y="0"/>
            <a:ext cx="7112000" cy="63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1027">
            <a:extLst>
              <a:ext uri="{FF2B5EF4-FFF2-40B4-BE49-F238E27FC236}">
                <a16:creationId xmlns:a16="http://schemas.microsoft.com/office/drawing/2014/main" id="{C397C589-8860-4332-B27E-643D3A7502FB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09538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6" name="Oval 1028">
            <a:extLst>
              <a:ext uri="{FF2B5EF4-FFF2-40B4-BE49-F238E27FC236}">
                <a16:creationId xmlns:a16="http://schemas.microsoft.com/office/drawing/2014/main" id="{5F73A273-8596-4B6E-824A-1C7BD11331C8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338138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7" name="Oval 1029">
            <a:extLst>
              <a:ext uri="{FF2B5EF4-FFF2-40B4-BE49-F238E27FC236}">
                <a16:creationId xmlns:a16="http://schemas.microsoft.com/office/drawing/2014/main" id="{97DF6F8E-1EE8-49F9-8CDF-FB49A760EFE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5651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grpSp>
        <p:nvGrpSpPr>
          <p:cNvPr id="8" name="Group 1030">
            <a:extLst>
              <a:ext uri="{FF2B5EF4-FFF2-40B4-BE49-F238E27FC236}">
                <a16:creationId xmlns:a16="http://schemas.microsoft.com/office/drawing/2014/main" id="{2532E3BC-14A4-45CB-9603-7E9634ECC26C}"/>
              </a:ext>
            </a:extLst>
          </p:cNvPr>
          <p:cNvGrpSpPr>
            <a:grpSpLocks/>
          </p:cNvGrpSpPr>
          <p:nvPr/>
        </p:nvGrpSpPr>
        <p:grpSpPr bwMode="auto">
          <a:xfrm>
            <a:off x="4538663" y="6661150"/>
            <a:ext cx="4332287" cy="74613"/>
            <a:chOff x="2859" y="4202"/>
            <a:chExt cx="2729" cy="41"/>
          </a:xfrm>
        </p:grpSpPr>
        <p:sp>
          <p:nvSpPr>
            <p:cNvPr id="9" name="Oval 1031">
              <a:extLst>
                <a:ext uri="{FF2B5EF4-FFF2-40B4-BE49-F238E27FC236}">
                  <a16:creationId xmlns:a16="http://schemas.microsoft.com/office/drawing/2014/main" id="{E8FD566D-CB82-44C3-B64D-AA4475E5426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59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2400"/>
            </a:p>
          </p:txBody>
        </p:sp>
        <p:sp>
          <p:nvSpPr>
            <p:cNvPr id="10" name="Oval 1032">
              <a:extLst>
                <a:ext uri="{FF2B5EF4-FFF2-40B4-BE49-F238E27FC236}">
                  <a16:creationId xmlns:a16="http://schemas.microsoft.com/office/drawing/2014/main" id="{391AFF08-84C0-4C3E-9948-B3B6A7C9E9C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3243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2400"/>
            </a:p>
          </p:txBody>
        </p:sp>
        <p:sp>
          <p:nvSpPr>
            <p:cNvPr id="11" name="Oval 1033">
              <a:extLst>
                <a:ext uri="{FF2B5EF4-FFF2-40B4-BE49-F238E27FC236}">
                  <a16:creationId xmlns:a16="http://schemas.microsoft.com/office/drawing/2014/main" id="{C9DA44B8-EAA4-46C8-ACBC-7F6DDE6CA9E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3627" y="4202"/>
              <a:ext cx="41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2400"/>
            </a:p>
          </p:txBody>
        </p:sp>
        <p:sp>
          <p:nvSpPr>
            <p:cNvPr id="12" name="Oval 1034">
              <a:extLst>
                <a:ext uri="{FF2B5EF4-FFF2-40B4-BE49-F238E27FC236}">
                  <a16:creationId xmlns:a16="http://schemas.microsoft.com/office/drawing/2014/main" id="{60275EE9-69AE-43A8-A2C4-160068BFA0A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011" y="4202"/>
              <a:ext cx="41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2400"/>
            </a:p>
          </p:txBody>
        </p:sp>
        <p:sp>
          <p:nvSpPr>
            <p:cNvPr id="13" name="Oval 1035">
              <a:extLst>
                <a:ext uri="{FF2B5EF4-FFF2-40B4-BE49-F238E27FC236}">
                  <a16:creationId xmlns:a16="http://schemas.microsoft.com/office/drawing/2014/main" id="{CC3F04EC-AA95-4BCA-9624-969EB50F07B7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395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2400"/>
            </a:p>
          </p:txBody>
        </p:sp>
        <p:sp>
          <p:nvSpPr>
            <p:cNvPr id="14" name="Oval 1036">
              <a:extLst>
                <a:ext uri="{FF2B5EF4-FFF2-40B4-BE49-F238E27FC236}">
                  <a16:creationId xmlns:a16="http://schemas.microsoft.com/office/drawing/2014/main" id="{D3499C57-9AAD-47DB-BC2F-9962DF3266A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779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2400"/>
            </a:p>
          </p:txBody>
        </p:sp>
        <p:sp>
          <p:nvSpPr>
            <p:cNvPr id="15" name="Oval 1037">
              <a:extLst>
                <a:ext uri="{FF2B5EF4-FFF2-40B4-BE49-F238E27FC236}">
                  <a16:creationId xmlns:a16="http://schemas.microsoft.com/office/drawing/2014/main" id="{B4C83820-0E57-4667-8AC5-B75E53EB859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163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2400"/>
            </a:p>
          </p:txBody>
        </p:sp>
        <p:sp>
          <p:nvSpPr>
            <p:cNvPr id="16" name="Oval 1038">
              <a:extLst>
                <a:ext uri="{FF2B5EF4-FFF2-40B4-BE49-F238E27FC236}">
                  <a16:creationId xmlns:a16="http://schemas.microsoft.com/office/drawing/2014/main" id="{14CB0FAC-7DFF-4E00-9BD2-7F3D4C181AB7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547" y="4202"/>
              <a:ext cx="41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algn="ctr" latinLnBrk="1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Font typeface="Wingdings" panose="05000000000000000000" pitchFamily="2" charset="2"/>
                <a:defRPr kumimoji="1" sz="3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sz="2400"/>
            </a:p>
          </p:txBody>
        </p:sp>
      </p:grpSp>
      <p:sp>
        <p:nvSpPr>
          <p:cNvPr id="17" name="Oval 1039">
            <a:extLst>
              <a:ext uri="{FF2B5EF4-FFF2-40B4-BE49-F238E27FC236}">
                <a16:creationId xmlns:a16="http://schemas.microsoft.com/office/drawing/2014/main" id="{A937883E-026A-46C2-B087-0C998A34841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7937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18" name="Oval 1045">
            <a:extLst>
              <a:ext uri="{FF2B5EF4-FFF2-40B4-BE49-F238E27FC236}">
                <a16:creationId xmlns:a16="http://schemas.microsoft.com/office/drawing/2014/main" id="{99E161C1-2AB5-40BB-B1BA-37882357A98B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90588" y="10477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19" name="Oval 1046">
            <a:extLst>
              <a:ext uri="{FF2B5EF4-FFF2-40B4-BE49-F238E27FC236}">
                <a16:creationId xmlns:a16="http://schemas.microsoft.com/office/drawing/2014/main" id="{067A788D-BC6C-4E62-95D0-57E9BFE9170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90588" y="12763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20" name="Oval 1047">
            <a:extLst>
              <a:ext uri="{FF2B5EF4-FFF2-40B4-BE49-F238E27FC236}">
                <a16:creationId xmlns:a16="http://schemas.microsoft.com/office/drawing/2014/main" id="{33C165A9-1D70-4CB5-B0B1-246F92703C7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90588" y="1503363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21" name="Oval 1048">
            <a:extLst>
              <a:ext uri="{FF2B5EF4-FFF2-40B4-BE49-F238E27FC236}">
                <a16:creationId xmlns:a16="http://schemas.microsoft.com/office/drawing/2014/main" id="{9D7E7D21-C84E-496E-8E76-D354C07903A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90588" y="1731963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39952" name="Rectangle 104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39953" name="Rectangle 104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22" name="Rectangle 1042">
            <a:extLst>
              <a:ext uri="{FF2B5EF4-FFF2-40B4-BE49-F238E27FC236}">
                <a16:creationId xmlns:a16="http://schemas.microsoft.com/office/drawing/2014/main" id="{FDB4197F-C243-4AA5-919D-D003FBF3D5B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D33CD79-6424-4335-98DC-088B5E3BA6E4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23" name="Rectangle 1043">
            <a:extLst>
              <a:ext uri="{FF2B5EF4-FFF2-40B4-BE49-F238E27FC236}">
                <a16:creationId xmlns:a16="http://schemas.microsoft.com/office/drawing/2014/main" id="{C6EBE230-8AAF-4D1A-B828-12FEA68BF8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500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044">
            <a:extLst>
              <a:ext uri="{FF2B5EF4-FFF2-40B4-BE49-F238E27FC236}">
                <a16:creationId xmlns:a16="http://schemas.microsoft.com/office/drawing/2014/main" id="{AB91B20E-BD95-4229-AFBD-4704388392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9B273B7-9F07-44EE-B84A-3FEBB79A07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916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9700E3-6209-4063-B894-254A6A4763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F1BE-86D5-4A62-B275-9C358DC542E1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FB0B36-D782-4AB2-AC74-E2EFA6CC94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146B0-8144-4FF6-BD7E-05B408BAA1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247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CB094C-0422-4B58-BAE0-DDB48D47C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C0C8C-B0E6-4271-849E-721D09223584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F245F5-F7F2-4E24-BA7A-C9BF7DA83D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96C04-F69A-46D7-B663-A52257618B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201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0525" y="1430338"/>
            <a:ext cx="4137025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430338"/>
            <a:ext cx="4138613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CE456D-89D3-4B57-9B5A-C22E86186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3AC1F-A994-47C9-8F12-7F7AAA159541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1ED83F-BC69-4A7B-BF39-55E8BEC2A1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07C8C-4A53-4E06-9506-494D70ED9D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4616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2A0630-620B-47A5-8903-AA886CCD6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B198C-8B3E-492E-8526-3E34EE351034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AFEE760-1FEA-4DA3-8A13-A351B0EAFC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A71D1-38FB-4B4C-B963-5A78460666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72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47981" y="531432"/>
            <a:ext cx="8694838" cy="45719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7" name="Picture 5" descr="D:\맹옥주\(161006) PPT 작업\Untitled-1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0"/>
            <a:ext cx="9143206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51480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9B9C26-AADE-4E32-AA73-2324081720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5400B-4142-4CCA-92C9-9998AAC17F37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50E823-1744-400D-A804-FEE68B984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D0175-6E82-4999-ACC7-EE11435998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312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890716-510D-4B4F-9615-395FE5A76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C9D5C-15C4-4FAF-8604-390489AA6FD6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198CEC8-F4A8-48A7-81ED-2CB567A647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2182F-626B-44E5-A156-20FB513E14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590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C1D51B-5D87-45BA-AA77-93D904830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6C65D-EF48-40C5-A213-5355868E2733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ACBBCF-BD52-41D7-94D8-FD3D177665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11AF-9014-4166-8E35-FF7906F034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9096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F2A165-5A57-4008-9ED7-E211D2CFA4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24B3D-382D-419D-B1DA-C54E783B1944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BF7E4B-FA3E-4406-BF70-2FC84490BE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49FEE-87FA-4F01-BFED-5BA4277856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630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8EEBFF-7ECB-4D38-8753-D1109125CB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3E447-E153-49BE-828F-07410EDD2BF8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1E6D00-17BE-4E99-98FE-CD29A06BEF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05385-57C0-45D9-AE17-C7C6F20579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944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3538" y="517525"/>
            <a:ext cx="2111375" cy="5883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9413" y="517525"/>
            <a:ext cx="6181725" cy="5883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73DE5B-B2D4-47C5-9318-A4582C1E1E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988DB-91B2-476C-958A-23BFAEF3E32B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F3E48-6DAB-4405-8E92-1149B98D17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E5089-279D-44C3-807F-D07A981C05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389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9413" y="517525"/>
            <a:ext cx="8445500" cy="59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90525" y="1430338"/>
            <a:ext cx="4137025" cy="49704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430338"/>
            <a:ext cx="4138613" cy="49704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61CF8D-D0D2-4ED6-805B-067E4E551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EE30E-C90A-4E84-B880-879C1225378E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AB4BEE-A94F-4AA6-B71F-2EBA57EDED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1BCDE-A88D-457E-A56E-0921D31DE4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3721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56610-A5A6-49D5-BD79-D4E69B53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517525"/>
            <a:ext cx="8445500" cy="59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1EEDE622-5C13-4C19-BD28-9FA5F9094A16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90525" y="1430338"/>
            <a:ext cx="8428038" cy="49704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B02E23-27CE-4BF5-83F7-65D7ED255C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6E4A5-94FC-470C-AC5B-A3ED933A6708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7D9C69-F542-49AC-BD43-19F1EAB228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2C079-A463-47AE-9792-87EFC1AC10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420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69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998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723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2909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1165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525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171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7" name="Picture 5" descr="D:\맹옥주\(161006) PPT 작업\Untitled-1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0"/>
            <a:ext cx="9143206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맹옥주\(161006) PPT 작업\사용소스\템플릿 소스-0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6412957"/>
            <a:ext cx="9143207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4"/>
          <p:cNvSpPr txBox="1">
            <a:spLocks/>
          </p:cNvSpPr>
          <p:nvPr/>
        </p:nvSpPr>
        <p:spPr>
          <a:xfrm>
            <a:off x="8149300" y="6412957"/>
            <a:ext cx="810940" cy="40256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A678F0-50D9-4005-A878-2C44E4CFECE2}" type="slidenum">
              <a:rPr lang="ko-KR" altLang="en-US" sz="1200" b="1" smtClean="0">
                <a:solidFill>
                  <a:srgbClr val="0F2837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F28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2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" name="Picture 5" descr="D:\맹옥주\(161006) PPT 작업\Untitled-1-01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0"/>
            <a:ext cx="9143206" cy="9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날짜 개체 틀 3"/>
          <p:cNvSpPr txBox="1">
            <a:spLocks/>
          </p:cNvSpPr>
          <p:nvPr/>
        </p:nvSpPr>
        <p:spPr>
          <a:xfrm>
            <a:off x="534670" y="6293254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defPPr>
              <a:defRPr lang="ko-KR"/>
            </a:defPPr>
            <a:lvl1pPr marL="0" algn="l" defTabSz="914400" rtl="0" eaLnBrk="1" latinLnBrk="1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시너지 </a:t>
            </a:r>
            <a:r>
              <a:rPr lang="en-US" altLang="ko-KR"/>
              <a:t>TIPS </a:t>
            </a:r>
            <a:r>
              <a:rPr lang="ko-KR" altLang="en-US"/>
              <a:t>컨소시엄</a:t>
            </a:r>
          </a:p>
        </p:txBody>
      </p:sp>
      <p:pic>
        <p:nvPicPr>
          <p:cNvPr id="12" name="Picture 3" descr="D:\맹옥주\(161006) PPT 작업\사용소스\템플릿 소스-0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6412957"/>
            <a:ext cx="9143207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4"/>
          <p:cNvSpPr txBox="1">
            <a:spLocks/>
          </p:cNvSpPr>
          <p:nvPr/>
        </p:nvSpPr>
        <p:spPr>
          <a:xfrm>
            <a:off x="8149300" y="6412957"/>
            <a:ext cx="810940" cy="402567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0A678F0-50D9-4005-A878-2C44E4CFECE2}" type="slidenum">
              <a:rPr lang="ko-KR" altLang="en-US" sz="1200" b="1" smtClean="0">
                <a:solidFill>
                  <a:srgbClr val="0F2837"/>
                </a:solidFill>
              </a:rPr>
              <a:pPr algn="r"/>
              <a:t>‹#›</a:t>
            </a:fld>
            <a:endParaRPr lang="ko-KR" altLang="en-US" sz="1200" b="1" dirty="0">
              <a:solidFill>
                <a:srgbClr val="0F28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42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06A6D5A-27A8-497D-912A-F771694F8718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0" y="6572250"/>
            <a:ext cx="9144000" cy="285750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prstShdw prst="shdw17" dist="17961" dir="2700000">
              <a:srgbClr val="0000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4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74E715A-1451-433F-80EF-07DFC664E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517525"/>
            <a:ext cx="84455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99436B66-16D5-40DB-9F82-D77CA16CA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1430338"/>
            <a:ext cx="8428038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endParaRPr lang="en-US" altLang="ko-KR"/>
          </a:p>
        </p:txBody>
      </p:sp>
      <p:sp>
        <p:nvSpPr>
          <p:cNvPr id="1029" name="Text Box 8">
            <a:extLst>
              <a:ext uri="{FF2B5EF4-FFF2-40B4-BE49-F238E27FC236}">
                <a16:creationId xmlns:a16="http://schemas.microsoft.com/office/drawing/2014/main" id="{41782DAF-4B45-412A-9A77-055F00DC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863" y="0"/>
            <a:ext cx="184151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algn="ctr" latinLnBrk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defRPr kumimoji="1" sz="3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 b="1">
              <a:solidFill>
                <a:schemeClr val="bg1"/>
              </a:solidFill>
              <a:latin typeface="Arial" panose="020B0604020202020204" pitchFamily="34" charset="0"/>
              <a:ea typeface="휴먼엑스포" panose="02030504000101010101" pitchFamily="18" charset="-127"/>
            </a:endParaRPr>
          </a:p>
        </p:txBody>
      </p:sp>
      <p:pic>
        <p:nvPicPr>
          <p:cNvPr id="1030" name="Picture 9" descr="title">
            <a:extLst>
              <a:ext uri="{FF2B5EF4-FFF2-40B4-BE49-F238E27FC236}">
                <a16:creationId xmlns:a16="http://schemas.microsoft.com/office/drawing/2014/main" id="{36CBEA66-4D00-40C5-AC3A-6917A7AA0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3" r="62444"/>
          <a:stretch>
            <a:fillRect/>
          </a:stretch>
        </p:blipFill>
        <p:spPr bwMode="auto">
          <a:xfrm>
            <a:off x="3716338" y="2049463"/>
            <a:ext cx="5427662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위바">
            <a:extLst>
              <a:ext uri="{FF2B5EF4-FFF2-40B4-BE49-F238E27FC236}">
                <a16:creationId xmlns:a16="http://schemas.microsoft.com/office/drawing/2014/main" id="{AA1CD5EB-1A49-4365-B8AE-42F4F999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225550"/>
            <a:ext cx="843438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>
            <a:extLst>
              <a:ext uri="{FF2B5EF4-FFF2-40B4-BE49-F238E27FC236}">
                <a16:creationId xmlns:a16="http://schemas.microsoft.com/office/drawing/2014/main" id="{395F3551-8067-4198-A532-4FD81BA4D3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24350" y="65532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50000"/>
              </a:spcBef>
              <a:buClrTx/>
              <a:buSzTx/>
              <a:buFontTx/>
              <a:buNone/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B16720C6-6282-410F-AD6E-A5E953EB5BA3}" type="datetime1">
              <a:rPr lang="ko-KR" altLang="en-US"/>
              <a:pPr>
                <a:defRPr/>
              </a:pPr>
              <a:t>2018-11-12</a:t>
            </a:fld>
            <a:endParaRPr lang="en-US" altLang="ko-KR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46506D3E-E51B-4DF1-9F64-A0886CA05C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4250" y="6553200"/>
            <a:ext cx="5111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50000"/>
              </a:spcBef>
              <a:buClrTx/>
              <a:buSzTx/>
              <a:buFontTx/>
              <a:buNone/>
              <a:defRPr sz="140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F6CA67-2CB2-40E6-8909-FA4ABC901B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991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v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Ø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kumimoji="1" sz="1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B13E58F2-33C5-4BA5-8F11-4D46F99EEE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9850" y="4365625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2018. 11. 13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조 동 훈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2DC15937-1643-4845-9CCA-8C8D0FBD9B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" y="1701800"/>
            <a:ext cx="9144000" cy="2447925"/>
          </a:xfrm>
        </p:spPr>
        <p:txBody>
          <a:bodyPr anchorCtr="1"/>
          <a:lstStyle/>
          <a:p>
            <a:pPr algn="ctr" eaLnBrk="1" hangingPunct="1">
              <a:defRPr/>
            </a:pPr>
            <a:r>
              <a:rPr lang="en-US" altLang="ko-KR" dirty="0"/>
              <a:t>Predictors of Medication Adherence in Elderly Patients with Chronic Diseases Using Support Vector Machine Models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A034C-0BBD-4A9D-A0AB-5EAF57AEEFEB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3.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6F601-8091-42E7-B17D-4A1DF838A838}"/>
              </a:ext>
            </a:extLst>
          </p:cNvPr>
          <p:cNvSpPr txBox="1"/>
          <p:nvPr/>
        </p:nvSpPr>
        <p:spPr>
          <a:xfrm>
            <a:off x="388062" y="1012539"/>
            <a:ext cx="85195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General Characteristics of Patients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03B88-AD0C-4850-BFFF-AE8C10C4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9" y="1352939"/>
            <a:ext cx="3362984" cy="502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3A7787-6CD8-4F23-987A-125E9DA3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55" y="1352939"/>
            <a:ext cx="35814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6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F4EE4-761E-4982-ADD6-425298E87259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3.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B419E-6C30-4215-819A-FE9C9758C32B}"/>
              </a:ext>
            </a:extLst>
          </p:cNvPr>
          <p:cNvSpPr txBox="1"/>
          <p:nvPr/>
        </p:nvSpPr>
        <p:spPr>
          <a:xfrm>
            <a:off x="388062" y="1012539"/>
            <a:ext cx="85195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3.2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Development of the Logistic Regression Model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F9A3D2-425E-490B-A6B5-A0C62D09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79" y="1370581"/>
            <a:ext cx="5138565" cy="54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7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7966D-1F91-4791-9951-30DE1F2D0567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3.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27D05-B43F-418D-AC5C-CDC8B42B5AD4}"/>
              </a:ext>
            </a:extLst>
          </p:cNvPr>
          <p:cNvSpPr txBox="1"/>
          <p:nvPr/>
        </p:nvSpPr>
        <p:spPr>
          <a:xfrm>
            <a:off x="388062" y="1012539"/>
            <a:ext cx="85195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3.3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Development of the 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A5DCB-9BFD-48EF-B7EE-2196BBA15475}"/>
              </a:ext>
            </a:extLst>
          </p:cNvPr>
          <p:cNvSpPr txBox="1"/>
          <p:nvPr/>
        </p:nvSpPr>
        <p:spPr>
          <a:xfrm>
            <a:off x="654341" y="1392571"/>
            <a:ext cx="810159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① </a:t>
            </a:r>
            <a:r>
              <a:rPr lang="en-US" altLang="ko-KR" sz="1400" b="1" dirty="0">
                <a:latin typeface="+mn-ea"/>
              </a:rPr>
              <a:t>SVM</a:t>
            </a:r>
            <a:r>
              <a:rPr lang="ko-KR" altLang="en-US" sz="1400" b="1" dirty="0">
                <a:latin typeface="+mn-ea"/>
              </a:rPr>
              <a:t>수행 전 </a:t>
            </a:r>
            <a:r>
              <a:rPr lang="en-US" altLang="ko-KR" sz="1400" b="1" dirty="0">
                <a:latin typeface="+mn-ea"/>
              </a:rPr>
              <a:t>PCA(Principal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Component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Analysis)</a:t>
            </a:r>
            <a:r>
              <a:rPr lang="ko-KR" altLang="en-US" sz="1400" b="1" dirty="0">
                <a:latin typeface="+mn-ea"/>
              </a:rPr>
              <a:t>를 적용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② 환자 샘플을 나타내는 주 구성요소</a:t>
            </a:r>
            <a:r>
              <a:rPr lang="en-US" altLang="ko-KR" sz="1400" b="1" dirty="0">
                <a:latin typeface="+mn-ea"/>
              </a:rPr>
              <a:t>(PC) </a:t>
            </a:r>
            <a:r>
              <a:rPr lang="ko-KR" altLang="en-US" sz="1400" b="1" dirty="0">
                <a:latin typeface="+mn-ea"/>
              </a:rPr>
              <a:t>수를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더 적은 수 줄임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③ 즉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데이터 세트의 가장 큰 분산은 </a:t>
            </a:r>
            <a:r>
              <a:rPr lang="en-US" altLang="ko-KR" sz="1400" b="1" dirty="0">
                <a:latin typeface="+mn-ea"/>
              </a:rPr>
              <a:t>PC 1(</a:t>
            </a:r>
            <a:r>
              <a:rPr lang="ko-KR" altLang="en-US" sz="1400" b="1" dirty="0">
                <a:latin typeface="+mn-ea"/>
              </a:rPr>
              <a:t>첫번째 축</a:t>
            </a:r>
            <a:r>
              <a:rPr lang="en-US" altLang="ko-KR" sz="1400" b="1" dirty="0">
                <a:latin typeface="+mn-ea"/>
              </a:rPr>
              <a:t>), </a:t>
            </a:r>
            <a:r>
              <a:rPr lang="ko-KR" altLang="en-US" sz="1400" b="1" dirty="0">
                <a:latin typeface="+mn-ea"/>
              </a:rPr>
              <a:t>두 번째는 </a:t>
            </a:r>
            <a:r>
              <a:rPr lang="en-US" altLang="ko-KR" sz="1400" b="1" dirty="0">
                <a:latin typeface="+mn-ea"/>
              </a:rPr>
              <a:t>PC2, </a:t>
            </a:r>
            <a:r>
              <a:rPr lang="ko-KR" altLang="en-US" sz="1400" b="1" dirty="0">
                <a:latin typeface="+mn-ea"/>
              </a:rPr>
              <a:t>세번째는 </a:t>
            </a:r>
            <a:r>
              <a:rPr lang="en-US" altLang="ko-KR" sz="1400" b="1" dirty="0">
                <a:latin typeface="+mn-ea"/>
              </a:rPr>
              <a:t>PC3 </a:t>
            </a:r>
            <a:r>
              <a:rPr lang="ko-KR" altLang="en-US" sz="1400" b="1" dirty="0">
                <a:latin typeface="+mn-ea"/>
              </a:rPr>
              <a:t>축으로 설정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④ </a:t>
            </a:r>
            <a:r>
              <a:rPr lang="en-US" altLang="ko-KR" sz="1400" b="1" dirty="0">
                <a:latin typeface="+mn-ea"/>
              </a:rPr>
              <a:t>PCA</a:t>
            </a:r>
            <a:r>
              <a:rPr lang="ko-KR" altLang="en-US" sz="1400" b="1" dirty="0">
                <a:latin typeface="+mn-ea"/>
              </a:rPr>
              <a:t>를 </a:t>
            </a:r>
            <a:r>
              <a:rPr lang="en-US" altLang="ko-KR" sz="1400" b="1" dirty="0">
                <a:latin typeface="+mn-ea"/>
              </a:rPr>
              <a:t>293</a:t>
            </a:r>
            <a:r>
              <a:rPr lang="ko-KR" altLang="en-US" sz="1400" b="1" dirty="0">
                <a:latin typeface="+mn-ea"/>
              </a:rPr>
              <a:t>개 환자 샘플의 </a:t>
            </a:r>
            <a:r>
              <a:rPr lang="en-US" altLang="ko-KR" sz="1400" b="1" dirty="0">
                <a:latin typeface="+mn-ea"/>
              </a:rPr>
              <a:t>16</a:t>
            </a:r>
            <a:r>
              <a:rPr lang="ko-KR" altLang="en-US" sz="1400" b="1" dirty="0">
                <a:latin typeface="+mn-ea"/>
              </a:rPr>
              <a:t>개 특징을 적용하여 </a:t>
            </a:r>
            <a:r>
              <a:rPr lang="en-US" altLang="ko-KR" sz="1400" b="1" dirty="0">
                <a:latin typeface="+mn-ea"/>
              </a:rPr>
              <a:t>PC1,2,3</a:t>
            </a:r>
            <a:r>
              <a:rPr lang="ko-KR" altLang="en-US" sz="1400" b="1" dirty="0">
                <a:latin typeface="+mn-ea"/>
              </a:rPr>
              <a:t>을 </a:t>
            </a:r>
            <a:r>
              <a:rPr lang="en-US" altLang="ko-KR" sz="1400" b="1" dirty="0">
                <a:latin typeface="+mn-ea"/>
              </a:rPr>
              <a:t>3</a:t>
            </a:r>
            <a:r>
              <a:rPr lang="ko-KR" altLang="en-US" sz="1400" b="1" dirty="0">
                <a:latin typeface="+mn-ea"/>
              </a:rPr>
              <a:t>차원 공간에 도시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2166EE-79C2-4F1A-B976-DA5AF9DC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72" y="2822412"/>
            <a:ext cx="4078855" cy="35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6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EE066C-CA4B-4E4B-96BF-F3175020E753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3.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D393A-6AE0-4AB0-8B30-224500315F3E}"/>
              </a:ext>
            </a:extLst>
          </p:cNvPr>
          <p:cNvSpPr txBox="1"/>
          <p:nvPr/>
        </p:nvSpPr>
        <p:spPr>
          <a:xfrm>
            <a:off x="388062" y="1012539"/>
            <a:ext cx="85195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3.3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Development of the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FF087-5E66-4366-8FB1-D32BC5A8107A}"/>
              </a:ext>
            </a:extLst>
          </p:cNvPr>
          <p:cNvSpPr txBox="1"/>
          <p:nvPr/>
        </p:nvSpPr>
        <p:spPr>
          <a:xfrm>
            <a:off x="654341" y="1392571"/>
            <a:ext cx="8101597" cy="168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⑤ 만성질활에 약물 순응도가 높은 분류 정확도를 갖는 변수 찾기 위해 </a:t>
            </a:r>
            <a:r>
              <a:rPr lang="en-US" altLang="ko-KR" sz="1400" b="1" dirty="0">
                <a:latin typeface="+mn-ea"/>
              </a:rPr>
              <a:t>RBF </a:t>
            </a:r>
            <a:r>
              <a:rPr lang="ko-KR" altLang="en-US" sz="1400" b="1" dirty="0">
                <a:latin typeface="+mn-ea"/>
              </a:rPr>
              <a:t>사용</a:t>
            </a:r>
            <a:endParaRPr lang="en-US" altLang="ko-KR" sz="1400" b="1" dirty="0"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b="1" dirty="0">
                <a:latin typeface="+mn-ea"/>
              </a:rPr>
              <a:t>⑥ </a:t>
            </a:r>
            <a:r>
              <a:rPr lang="en-US" altLang="ko-KR" sz="1400" b="1" dirty="0">
                <a:latin typeface="+mn-ea"/>
              </a:rPr>
              <a:t>SVM </a:t>
            </a:r>
            <a:r>
              <a:rPr lang="ko-KR" altLang="en-US" sz="1400" b="1" dirty="0">
                <a:latin typeface="+mn-ea"/>
              </a:rPr>
              <a:t>커널 </a:t>
            </a:r>
            <a:r>
              <a:rPr lang="en-US" altLang="ko-KR" sz="1400" b="1" dirty="0">
                <a:latin typeface="+mn-ea"/>
              </a:rPr>
              <a:t>RBF </a:t>
            </a:r>
            <a:r>
              <a:rPr lang="ko-KR" altLang="en-US" sz="1400" b="1" dirty="0">
                <a:latin typeface="+mn-ea"/>
              </a:rPr>
              <a:t>매개변수 </a:t>
            </a:r>
            <a:r>
              <a:rPr lang="en-US" altLang="ko-KR" sz="1400" b="1" dirty="0">
                <a:latin typeface="+mn-ea"/>
              </a:rPr>
              <a:t>: C=1, </a:t>
            </a:r>
            <a:r>
              <a:rPr lang="en-US" altLang="ko-KR" sz="1400" b="1" kern="0" dirty="0">
                <a:solidFill>
                  <a:srgbClr val="000000"/>
                </a:solidFill>
                <a:latin typeface="+mn-ea"/>
              </a:rPr>
              <a:t>γ = 1/</a:t>
            </a:r>
            <a:r>
              <a:rPr lang="ko-KR" altLang="en-US" sz="1400" b="1" kern="0" dirty="0" err="1">
                <a:solidFill>
                  <a:srgbClr val="000000"/>
                </a:solidFill>
                <a:latin typeface="+mn-ea"/>
              </a:rPr>
              <a:t>피쳐수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400" b="1" kern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⑦ 각 변수의 하위집합과 </a:t>
            </a:r>
            <a:r>
              <a:rPr lang="en-US" altLang="ko-KR" sz="1400" b="1" dirty="0">
                <a:latin typeface="+mn-ea"/>
              </a:rPr>
              <a:t>SVM</a:t>
            </a:r>
            <a:r>
              <a:rPr lang="ko-KR" altLang="en-US" sz="1400" b="1" dirty="0">
                <a:latin typeface="+mn-ea"/>
              </a:rPr>
              <a:t>을 학습하는데 비용이 크므로 </a:t>
            </a:r>
            <a:r>
              <a:rPr lang="en-US" altLang="ko-KR" sz="1400" b="1" dirty="0">
                <a:latin typeface="+mn-ea"/>
              </a:rPr>
              <a:t>SFS(Sequential Forward Selection) </a:t>
            </a:r>
            <a:r>
              <a:rPr lang="ko-KR" altLang="en-US" sz="1400" b="1" dirty="0">
                <a:latin typeface="+mn-ea"/>
              </a:rPr>
              <a:t>검색 사용 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400" b="1" dirty="0">
                <a:latin typeface="+mn-ea"/>
                <a:sym typeface="Wingdings" panose="05000000000000000000" pitchFamily="2" charset="2"/>
              </a:rPr>
              <a:t>빈 변수집합에서 시작하여 변수를 순차적으로 선택 확인하는 과정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3B2234-F077-441D-AA4C-873923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3298"/>
            <a:ext cx="5342502" cy="24710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1C5979-A451-453D-B4F5-715AD1E6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351" y="2735111"/>
            <a:ext cx="3832649" cy="32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6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EB90F5-822B-4836-B115-521583B3CC19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3.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04AE6-B53D-4637-BF8B-7DAAD05A621F}"/>
              </a:ext>
            </a:extLst>
          </p:cNvPr>
          <p:cNvSpPr txBox="1"/>
          <p:nvPr/>
        </p:nvSpPr>
        <p:spPr>
          <a:xfrm>
            <a:off x="388062" y="1012539"/>
            <a:ext cx="85195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3.4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Comparison Between Prediction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BCFFE-5EF7-42B0-AC7F-268E243B37CE}"/>
              </a:ext>
            </a:extLst>
          </p:cNvPr>
          <p:cNvSpPr txBox="1"/>
          <p:nvPr/>
        </p:nvSpPr>
        <p:spPr>
          <a:xfrm>
            <a:off x="654341" y="1392571"/>
            <a:ext cx="810159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- SVM</a:t>
            </a:r>
            <a:r>
              <a:rPr lang="ko-KR" altLang="en-US" sz="1400" b="1" dirty="0">
                <a:latin typeface="+mn-ea"/>
              </a:rPr>
              <a:t> 모델이 </a:t>
            </a:r>
            <a:r>
              <a:rPr lang="en-US" altLang="ko-KR" sz="1400" b="1" dirty="0">
                <a:latin typeface="+mn-ea"/>
              </a:rPr>
              <a:t>LR</a:t>
            </a:r>
            <a:r>
              <a:rPr lang="ko-KR" altLang="en-US" sz="1400" b="1" dirty="0">
                <a:latin typeface="+mn-ea"/>
              </a:rPr>
              <a:t>모델 보다 더 큰 정확도 달성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3A753B-A491-442D-AA41-2DEC5731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728687"/>
            <a:ext cx="7381875" cy="2038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F014CA-040C-4470-BF2C-A4F16892D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90" y="3752850"/>
            <a:ext cx="3686175" cy="310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0EF5DD-EAAB-476E-96B2-97A53EC6ED3C}"/>
              </a:ext>
            </a:extLst>
          </p:cNvPr>
          <p:cNvSpPr txBox="1"/>
          <p:nvPr/>
        </p:nvSpPr>
        <p:spPr>
          <a:xfrm>
            <a:off x="4702629" y="4189445"/>
            <a:ext cx="4292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* ROC Curve</a:t>
            </a:r>
          </a:p>
          <a:p>
            <a:r>
              <a:rPr lang="en-US" altLang="ko-KR" sz="1200" dirty="0">
                <a:latin typeface="+mn-ea"/>
              </a:rPr>
              <a:t>ROC curve</a:t>
            </a:r>
            <a:r>
              <a:rPr lang="ko-KR" altLang="en-US" sz="1200" dirty="0">
                <a:latin typeface="+mn-ea"/>
              </a:rPr>
              <a:t>는 어떤 검사의 판단결과</a:t>
            </a:r>
            <a:r>
              <a:rPr lang="en-US" altLang="ko-KR" sz="1200" dirty="0">
                <a:latin typeface="+mn-ea"/>
              </a:rPr>
              <a:t>(binary classifier)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performance</a:t>
            </a:r>
            <a:r>
              <a:rPr lang="ko-KR" altLang="en-US" sz="1200" dirty="0">
                <a:latin typeface="+mn-ea"/>
              </a:rPr>
              <a:t>를 보여주는 그래프로</a:t>
            </a:r>
            <a:r>
              <a:rPr lang="en-US" altLang="ko-KR" sz="1200" dirty="0">
                <a:latin typeface="+mn-ea"/>
              </a:rPr>
              <a:t>,</a:t>
            </a:r>
            <a:endParaRPr lang="ko-KR" altLang="en-US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TPR(true positive rate) or sensitivity,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y </a:t>
            </a:r>
            <a:r>
              <a:rPr lang="ko-KR" altLang="en-US" sz="1200" dirty="0">
                <a:latin typeface="+mn-ea"/>
              </a:rPr>
              <a:t>축으로</a:t>
            </a:r>
          </a:p>
          <a:p>
            <a:r>
              <a:rPr lang="en-US" altLang="ko-KR" sz="1200" dirty="0">
                <a:latin typeface="+mn-ea"/>
              </a:rPr>
              <a:t>FPR(false positive rate) or 1-specificity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x </a:t>
            </a:r>
            <a:r>
              <a:rPr lang="ko-KR" altLang="en-US" sz="1200" dirty="0">
                <a:latin typeface="+mn-ea"/>
              </a:rPr>
              <a:t>축으로 가진다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ko-KR" altLang="en-US" sz="1200" dirty="0">
                <a:latin typeface="+mn-ea"/>
              </a:rPr>
              <a:t>즉</a:t>
            </a:r>
            <a:r>
              <a:rPr lang="en-US" altLang="ko-KR" sz="1200" dirty="0">
                <a:latin typeface="+mn-ea"/>
              </a:rPr>
              <a:t>, TRP = y</a:t>
            </a:r>
            <a:r>
              <a:rPr lang="ko-KR" altLang="en-US" sz="1200" dirty="0">
                <a:latin typeface="+mn-ea"/>
              </a:rPr>
              <a:t>축 </a:t>
            </a:r>
            <a:r>
              <a:rPr lang="en-US" altLang="ko-KR" sz="1200" dirty="0">
                <a:latin typeface="+mn-ea"/>
              </a:rPr>
              <a:t>= sensitivity = (TP / (TP + FN)</a:t>
            </a:r>
          </a:p>
          <a:p>
            <a:r>
              <a:rPr lang="en-US" altLang="ko-KR" sz="1200" dirty="0">
                <a:latin typeface="+mn-ea"/>
              </a:rPr>
              <a:t>FPR = x </a:t>
            </a:r>
            <a:r>
              <a:rPr lang="ko-KR" altLang="en-US" sz="1200" dirty="0">
                <a:latin typeface="+mn-ea"/>
              </a:rPr>
              <a:t>축 </a:t>
            </a:r>
            <a:r>
              <a:rPr lang="en-US" altLang="ko-KR" sz="1200" dirty="0">
                <a:latin typeface="+mn-ea"/>
              </a:rPr>
              <a:t>= 1-specificity = 1 - [ TN / (TN + FP)]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F6C526-C5DB-4D9B-BDF5-10225DAFEEBF}"/>
              </a:ext>
            </a:extLst>
          </p:cNvPr>
          <p:cNvSpPr/>
          <p:nvPr/>
        </p:nvSpPr>
        <p:spPr>
          <a:xfrm>
            <a:off x="3965510" y="1912776"/>
            <a:ext cx="961053" cy="1417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9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°ìë¯¸ëì ëí ì´ë¯¸ì§ ê²ìê²°ê³¼">
            <a:extLst>
              <a:ext uri="{FF2B5EF4-FFF2-40B4-BE49-F238E27FC236}">
                <a16:creationId xmlns:a16="http://schemas.microsoft.com/office/drawing/2014/main" id="{108525F9-5D7B-43E1-BE35-83B9F8173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1394" y="-212460"/>
            <a:ext cx="11520000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4AAF10-0D1C-4367-8F1A-ECCAC37F8623}"/>
              </a:ext>
            </a:extLst>
          </p:cNvPr>
          <p:cNvSpPr/>
          <p:nvPr/>
        </p:nvSpPr>
        <p:spPr>
          <a:xfrm>
            <a:off x="-1311394" y="-212460"/>
            <a:ext cx="11520000" cy="7200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34520-149B-499D-8D26-9DBAB1E4865B}"/>
              </a:ext>
            </a:extLst>
          </p:cNvPr>
          <p:cNvSpPr txBox="1"/>
          <p:nvPr/>
        </p:nvSpPr>
        <p:spPr>
          <a:xfrm>
            <a:off x="324051" y="5105195"/>
            <a:ext cx="8015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i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  <a:ea typeface="Yu Gothic Medium" panose="020B0500000000000000" pitchFamily="34" charset="-128"/>
              </a:rPr>
              <a:t>Thank you for your attention</a:t>
            </a:r>
            <a:endParaRPr lang="ko-KR" altLang="en-US" sz="4000" b="1" i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7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43BC4-9068-4325-B41C-514092E567A9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목차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rgbClr val="0F2837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47194AE-CE92-49F9-9B00-4EEFC3CA730A}"/>
              </a:ext>
            </a:extLst>
          </p:cNvPr>
          <p:cNvGrpSpPr/>
          <p:nvPr/>
        </p:nvGrpSpPr>
        <p:grpSpPr>
          <a:xfrm>
            <a:off x="2361603" y="1519873"/>
            <a:ext cx="5034210" cy="469532"/>
            <a:chOff x="2195930" y="1350335"/>
            <a:chExt cx="5034210" cy="4695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4BE4AF-29D7-404F-B736-753BE7155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2050" y="1350335"/>
              <a:ext cx="4798090" cy="457200"/>
              <a:chOff x="0" y="0"/>
              <a:chExt cx="2264" cy="288"/>
            </a:xfrm>
          </p:grpSpPr>
          <p:sp>
            <p:nvSpPr>
              <p:cNvPr id="6" name="AutoShape 4">
                <a:extLst>
                  <a:ext uri="{FF2B5EF4-FFF2-40B4-BE49-F238E27FC236}">
                    <a16:creationId xmlns:a16="http://schemas.microsoft.com/office/drawing/2014/main" id="{FD56BD2A-FDCF-4BF1-B4F8-6997648DD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264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194771">
                      <a:gamma/>
                      <a:shade val="57255"/>
                      <a:invGamma/>
                    </a:srgbClr>
                  </a:gs>
                  <a:gs pos="50000">
                    <a:srgbClr val="194771"/>
                  </a:gs>
                  <a:gs pos="100000">
                    <a:srgbClr val="194771">
                      <a:gamma/>
                      <a:shade val="57255"/>
                      <a:invGamma/>
                    </a:srgbClr>
                  </a:gs>
                </a:gsLst>
                <a:lin ang="0" scaled="1"/>
              </a:gradFill>
              <a:ln w="9525" algn="ctr">
                <a:solidFill>
                  <a:srgbClr val="194771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400" kern="0">
                  <a:solidFill>
                    <a:sysClr val="windowText" lastClr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19FBCFC8-E1A5-43F7-9F3C-378767669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" y="17"/>
                <a:ext cx="16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400" b="1" kern="0" dirty="0">
                    <a:solidFill>
                      <a:srgbClr val="FFFFFF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+mj-ea"/>
                    <a:ea typeface="+mj-ea"/>
                  </a:rPr>
                  <a:t>Introduction</a:t>
                </a:r>
                <a:endParaRPr kumimoji="0" lang="ko-KR" altLang="en-US" sz="2400" b="1" kern="0" dirty="0">
                  <a:solidFill>
                    <a:srgbClr val="FFFFFF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AD73D0E-D226-46AC-9C57-C084D28FE71F}"/>
                </a:ext>
              </a:extLst>
            </p:cNvPr>
            <p:cNvSpPr/>
            <p:nvPr/>
          </p:nvSpPr>
          <p:spPr>
            <a:xfrm>
              <a:off x="2195930" y="1351867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8A1966-74B6-4656-8987-C30872EE4B0C}"/>
              </a:ext>
            </a:extLst>
          </p:cNvPr>
          <p:cNvGrpSpPr/>
          <p:nvPr/>
        </p:nvGrpSpPr>
        <p:grpSpPr>
          <a:xfrm>
            <a:off x="2361603" y="2707226"/>
            <a:ext cx="5034210" cy="469532"/>
            <a:chOff x="2199475" y="2069803"/>
            <a:chExt cx="5034210" cy="469532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7872511F-74CD-49EE-98B3-349C18E9E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5595" y="2069803"/>
              <a:ext cx="4798090" cy="457200"/>
              <a:chOff x="0" y="0"/>
              <a:chExt cx="2264" cy="288"/>
            </a:xfrm>
          </p:grpSpPr>
          <p:sp>
            <p:nvSpPr>
              <p:cNvPr id="11" name="AutoShape 4">
                <a:extLst>
                  <a:ext uri="{FF2B5EF4-FFF2-40B4-BE49-F238E27FC236}">
                    <a16:creationId xmlns:a16="http://schemas.microsoft.com/office/drawing/2014/main" id="{370AFDD2-25A4-47C0-980D-8B9E1C596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264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194771">
                      <a:gamma/>
                      <a:shade val="57255"/>
                      <a:invGamma/>
                    </a:srgbClr>
                  </a:gs>
                  <a:gs pos="50000">
                    <a:srgbClr val="194771"/>
                  </a:gs>
                  <a:gs pos="100000">
                    <a:srgbClr val="194771">
                      <a:gamma/>
                      <a:shade val="57255"/>
                      <a:invGamma/>
                    </a:srgbClr>
                  </a:gs>
                </a:gsLst>
                <a:lin ang="0" scaled="1"/>
              </a:gradFill>
              <a:ln w="9525" algn="ctr">
                <a:solidFill>
                  <a:srgbClr val="194771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400" kern="0">
                  <a:solidFill>
                    <a:sysClr val="windowText" lastClr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6FC110F0-F7AD-4881-8999-3B83E3EFD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" y="17"/>
                <a:ext cx="18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400" b="1" kern="0" dirty="0">
                    <a:solidFill>
                      <a:srgbClr val="FFFFFF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+mj-ea"/>
                    <a:ea typeface="+mj-ea"/>
                  </a:rPr>
                  <a:t>Methods</a:t>
                </a:r>
                <a:endParaRPr kumimoji="0" lang="ko-KR" altLang="en-US" sz="2400" b="1" kern="0" dirty="0">
                  <a:solidFill>
                    <a:srgbClr val="FFFFFF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6496F57-2D56-4027-8DA2-1A7861FC0645}"/>
                </a:ext>
              </a:extLst>
            </p:cNvPr>
            <p:cNvSpPr/>
            <p:nvPr/>
          </p:nvSpPr>
          <p:spPr>
            <a:xfrm>
              <a:off x="2199475" y="2071335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F58016-FF23-4C72-BC6F-CF4700C100B4}"/>
              </a:ext>
            </a:extLst>
          </p:cNvPr>
          <p:cNvGrpSpPr/>
          <p:nvPr/>
        </p:nvGrpSpPr>
        <p:grpSpPr>
          <a:xfrm>
            <a:off x="2361603" y="3894579"/>
            <a:ext cx="5034210" cy="469532"/>
            <a:chOff x="2203020" y="2789271"/>
            <a:chExt cx="5034210" cy="469532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BA5D6564-92E2-4A4B-8BDF-C542E8BDF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9140" y="2789271"/>
              <a:ext cx="4798090" cy="457200"/>
              <a:chOff x="0" y="0"/>
              <a:chExt cx="2264" cy="288"/>
            </a:xfrm>
          </p:grpSpPr>
          <p:sp>
            <p:nvSpPr>
              <p:cNvPr id="16" name="AutoShape 4">
                <a:extLst>
                  <a:ext uri="{FF2B5EF4-FFF2-40B4-BE49-F238E27FC236}">
                    <a16:creationId xmlns:a16="http://schemas.microsoft.com/office/drawing/2014/main" id="{3357666A-2AF0-4253-8283-8096E0555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264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194771">
                      <a:gamma/>
                      <a:shade val="57255"/>
                      <a:invGamma/>
                    </a:srgbClr>
                  </a:gs>
                  <a:gs pos="50000">
                    <a:srgbClr val="194771"/>
                  </a:gs>
                  <a:gs pos="100000">
                    <a:srgbClr val="194771">
                      <a:gamma/>
                      <a:shade val="57255"/>
                      <a:invGamma/>
                    </a:srgbClr>
                  </a:gs>
                </a:gsLst>
                <a:lin ang="0" scaled="1"/>
              </a:gradFill>
              <a:ln w="9525" algn="ctr">
                <a:solidFill>
                  <a:srgbClr val="194771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400" kern="0">
                  <a:solidFill>
                    <a:sysClr val="windowText" lastClr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7ACF0E64-769F-45BE-ADD6-0D6D13097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" y="17"/>
                <a:ext cx="17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400" b="1" kern="0" dirty="0">
                    <a:solidFill>
                      <a:srgbClr val="FFFFFF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+mj-ea"/>
                    <a:ea typeface="+mj-ea"/>
                  </a:rPr>
                  <a:t>Results</a:t>
                </a:r>
                <a:endParaRPr kumimoji="0" lang="ko-KR" altLang="en-US" sz="2400" b="1" kern="0" dirty="0">
                  <a:solidFill>
                    <a:srgbClr val="FFFFFF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4AC43DC-C571-4D4F-AA9C-2B5636A2C6F7}"/>
                </a:ext>
              </a:extLst>
            </p:cNvPr>
            <p:cNvSpPr/>
            <p:nvPr/>
          </p:nvSpPr>
          <p:spPr>
            <a:xfrm>
              <a:off x="2203020" y="2790803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AF040B0-A016-42B3-A950-9794B87DCE56}"/>
              </a:ext>
            </a:extLst>
          </p:cNvPr>
          <p:cNvGrpSpPr/>
          <p:nvPr/>
        </p:nvGrpSpPr>
        <p:grpSpPr>
          <a:xfrm>
            <a:off x="2361603" y="5081931"/>
            <a:ext cx="5034210" cy="469532"/>
            <a:chOff x="2213655" y="4947675"/>
            <a:chExt cx="5034210" cy="469532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BD9CC210-5BF8-4140-A138-F7D0A6DC7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775" y="4947675"/>
              <a:ext cx="4798090" cy="457200"/>
              <a:chOff x="0" y="0"/>
              <a:chExt cx="2264" cy="288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5A847FE6-9A51-4812-B9A1-D41BA1AB4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264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194771">
                      <a:gamma/>
                      <a:shade val="57255"/>
                      <a:invGamma/>
                    </a:srgbClr>
                  </a:gs>
                  <a:gs pos="50000">
                    <a:srgbClr val="194771"/>
                  </a:gs>
                  <a:gs pos="100000">
                    <a:srgbClr val="194771">
                      <a:gamma/>
                      <a:shade val="57255"/>
                      <a:invGamma/>
                    </a:srgbClr>
                  </a:gs>
                </a:gsLst>
                <a:lin ang="0" scaled="1"/>
              </a:gradFill>
              <a:ln w="9525" algn="ctr">
                <a:solidFill>
                  <a:srgbClr val="194771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400" kern="0">
                  <a:solidFill>
                    <a:sysClr val="windowText" lastClr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3DBF2145-728B-427C-8DED-530D681B1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" y="17"/>
                <a:ext cx="16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400" b="1" kern="0" dirty="0">
                    <a:solidFill>
                      <a:srgbClr val="FFFFFF"/>
                    </a:solidFill>
                    <a:effectLst>
                      <a:glow rad="635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  <a:latin typeface="+mj-ea"/>
                  </a:rPr>
                  <a:t>Discussion</a:t>
                </a:r>
                <a:endParaRPr kumimoji="0" lang="ko-KR" altLang="en-US" sz="2400" b="1" kern="0" dirty="0">
                  <a:solidFill>
                    <a:srgbClr val="FFFFFF"/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957F621-2AA9-4D47-BB1D-D320E78D86C8}"/>
                </a:ext>
              </a:extLst>
            </p:cNvPr>
            <p:cNvSpPr/>
            <p:nvPr/>
          </p:nvSpPr>
          <p:spPr>
            <a:xfrm>
              <a:off x="2213655" y="4949207"/>
              <a:ext cx="468000" cy="468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5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1D09E-1DFD-4157-AD73-524761B993A3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</a:t>
            </a:r>
            <a:r>
              <a:rPr lang="en-US" altLang="ko-KR" sz="2000" b="1" spc="-150" dirty="0">
                <a:solidFill>
                  <a:srgbClr val="0F283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Introduction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rgbClr val="0F2837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6879D-FF82-4875-AB06-EEBC4ACEFEDD}"/>
              </a:ext>
            </a:extLst>
          </p:cNvPr>
          <p:cNvSpPr txBox="1"/>
          <p:nvPr/>
        </p:nvSpPr>
        <p:spPr>
          <a:xfrm>
            <a:off x="388062" y="1012539"/>
            <a:ext cx="85195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노인인구가 증가함에 따라 노인 관련 질병 및 의약품 지출 빈도가 증가함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만성질환을 가지고 다중약물투여가 필요한 노인 중 </a:t>
            </a:r>
            <a:r>
              <a:rPr lang="en-US" altLang="ko-KR" sz="1400" dirty="0">
                <a:latin typeface="+mn-ea"/>
              </a:rPr>
              <a:t>40~50%</a:t>
            </a:r>
            <a:r>
              <a:rPr lang="ko-KR" altLang="en-US" sz="1400" dirty="0">
                <a:latin typeface="+mn-ea"/>
              </a:rPr>
              <a:t>가 처방대로 약물 미복용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약물 </a:t>
            </a:r>
            <a:r>
              <a:rPr lang="ko-KR" altLang="en-US" sz="1400" dirty="0" err="1">
                <a:latin typeface="+mn-ea"/>
                <a:sym typeface="Wingdings" panose="05000000000000000000" pitchFamily="2" charset="2"/>
              </a:rPr>
              <a:t>비순응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)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투약 비준수는 치료 효과를 낮추고 의료 비용 증가 요인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약물 순응도에 영향을 미치는 요인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사회 </a:t>
            </a:r>
            <a:r>
              <a:rPr lang="ko-KR" altLang="en-US" sz="1400" dirty="0" err="1">
                <a:latin typeface="+mn-ea"/>
              </a:rPr>
              <a:t>인구학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약물치료 및 심리적 요인의 상호작용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복잡함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본 논문은 만성질환을 가진 노인의 약물 순응도에 영향을 주는 인자를 확인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예측하는데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   Logistic Regression(LR) 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Support Vector Machine(SVM) </a:t>
            </a:r>
            <a:r>
              <a:rPr lang="ko-KR" altLang="en-US" sz="1400" dirty="0">
                <a:latin typeface="+mn-ea"/>
              </a:rPr>
              <a:t>모델의 정확성을 비교함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2EE598-6858-4D66-855A-88E303B8D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03" y="1504653"/>
            <a:ext cx="8093173" cy="27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6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499FE9-7F2C-4DDE-9902-DFF373650088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 </a:t>
            </a:r>
            <a:r>
              <a:rPr lang="en-US" altLang="ko-KR" sz="2000" b="1" spc="-150" dirty="0">
                <a:solidFill>
                  <a:srgbClr val="0F283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Methods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rgbClr val="0F2837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6914E-6833-4CFD-9733-00D987D09FF3}"/>
              </a:ext>
            </a:extLst>
          </p:cNvPr>
          <p:cNvSpPr txBox="1"/>
          <p:nvPr/>
        </p:nvSpPr>
        <p:spPr>
          <a:xfrm>
            <a:off x="388062" y="1012539"/>
            <a:ext cx="85195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Data Collection and Preparation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C5412F-9AF7-4544-A31B-6865813F8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28456"/>
              </p:ext>
            </p:extLst>
          </p:nvPr>
        </p:nvGraphicFramePr>
        <p:xfrm>
          <a:off x="525709" y="1480890"/>
          <a:ext cx="7955562" cy="3372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936">
                  <a:extLst>
                    <a:ext uri="{9D8B030D-6E8A-4147-A177-3AD203B41FA5}">
                      <a16:colId xmlns:a16="http://schemas.microsoft.com/office/drawing/2014/main" val="1812317243"/>
                    </a:ext>
                  </a:extLst>
                </a:gridCol>
                <a:gridCol w="5580498">
                  <a:extLst>
                    <a:ext uri="{9D8B030D-6E8A-4147-A177-3AD203B41FA5}">
                      <a16:colId xmlns:a16="http://schemas.microsoft.com/office/drawing/2014/main" val="4002050458"/>
                    </a:ext>
                  </a:extLst>
                </a:gridCol>
                <a:gridCol w="1275128">
                  <a:extLst>
                    <a:ext uri="{9D8B030D-6E8A-4147-A177-3AD203B41FA5}">
                      <a16:colId xmlns:a16="http://schemas.microsoft.com/office/drawing/2014/main" val="2032120137"/>
                    </a:ext>
                  </a:extLst>
                </a:gridCol>
              </a:tblGrid>
              <a:tr h="361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76239"/>
                  </a:ext>
                </a:extLst>
              </a:tr>
              <a:tr h="361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수집장소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순천향대의대 병원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천안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192128"/>
                  </a:ext>
                </a:extLst>
              </a:tr>
              <a:tr h="361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수집기간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2011.01 ~ 2011.05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768408"/>
                  </a:ext>
                </a:extLst>
              </a:tr>
              <a:tr h="361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수집인원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만성질환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65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세 이상 환자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293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180611"/>
                  </a:ext>
                </a:extLst>
              </a:tr>
              <a:tr h="361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개월 이상 약물치료 받으며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천식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고혈압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당뇨병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만성 폐질환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간경변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뇌졸중 및 정상인지 기능을 가진 심혈관 질환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236566"/>
                  </a:ext>
                </a:extLst>
              </a:tr>
              <a:tr h="361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사용된 변수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(16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연령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월수입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배우자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 수준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일상 생활 활동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(ADL),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인지 된 건강 상태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진단 후 기간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약물 유형 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일일 알약 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약물의 부작용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자아 효능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우울증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건강 능력 및 약물 지식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54447"/>
                  </a:ext>
                </a:extLst>
              </a:tr>
              <a:tr h="361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자체 </a:t>
                      </a:r>
                      <a:r>
                        <a:rPr lang="en-US" altLang="ko-KR" sz="1200" dirty="0"/>
                        <a:t>IRB </a:t>
                      </a:r>
                      <a:r>
                        <a:rPr lang="ko-KR" altLang="en-US" sz="1200" dirty="0"/>
                        <a:t>승인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서명동의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설문조사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설문조사 불가능한 자는 대면조사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25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76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12F29-33A8-4192-94F8-707B9BDF1F4B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 </a:t>
            </a:r>
            <a:r>
              <a:rPr lang="en-US" altLang="ko-KR" sz="2000" b="1" spc="-150" dirty="0">
                <a:solidFill>
                  <a:srgbClr val="0F283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Methods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rgbClr val="0F2837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69BA5-25AE-48E3-B702-3038C9DB9638}"/>
              </a:ext>
            </a:extLst>
          </p:cNvPr>
          <p:cNvSpPr txBox="1"/>
          <p:nvPr/>
        </p:nvSpPr>
        <p:spPr>
          <a:xfrm>
            <a:off x="388062" y="1012539"/>
            <a:ext cx="85195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Data Collection and Preparation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2F4529-9762-4C10-BF42-C54BBA4D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7" y="1426562"/>
            <a:ext cx="6652469" cy="49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4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A8A94-9E8F-454F-B724-3839B22F071A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 </a:t>
            </a:r>
            <a:r>
              <a:rPr lang="en-US" altLang="ko-KR" sz="2000" b="1" spc="-150" dirty="0">
                <a:solidFill>
                  <a:srgbClr val="0F283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Methods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rgbClr val="0F2837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35EA2-864C-408A-9B2A-A6661745F8D9}"/>
              </a:ext>
            </a:extLst>
          </p:cNvPr>
          <p:cNvSpPr txBox="1"/>
          <p:nvPr/>
        </p:nvSpPr>
        <p:spPr>
          <a:xfrm>
            <a:off x="388062" y="1012539"/>
            <a:ext cx="85195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Data Collection and Preparation</a:t>
            </a:r>
          </a:p>
        </p:txBody>
      </p:sp>
      <p:pic>
        <p:nvPicPr>
          <p:cNvPr id="5" name="Shape 190" descr="SNSB-30:ADL-MCI-1-8(일일활동 질문).jpg">
            <a:extLst>
              <a:ext uri="{FF2B5EF4-FFF2-40B4-BE49-F238E27FC236}">
                <a16:creationId xmlns:a16="http://schemas.microsoft.com/office/drawing/2014/main" id="{41F37D3B-49E4-467A-B287-074C6669C47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984" b="15080"/>
          <a:stretch/>
        </p:blipFill>
        <p:spPr>
          <a:xfrm>
            <a:off x="4572000" y="1794586"/>
            <a:ext cx="4530054" cy="45391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0BCDB-F9CD-454B-A970-5F102292962F}"/>
              </a:ext>
            </a:extLst>
          </p:cNvPr>
          <p:cNvSpPr txBox="1"/>
          <p:nvPr/>
        </p:nvSpPr>
        <p:spPr>
          <a:xfrm>
            <a:off x="587229" y="1426563"/>
            <a:ext cx="3640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</a:rPr>
              <a:t>GDS(Geriatric Depression Scale)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AB9FB-34F5-4765-8B60-033C957F0BC1}"/>
              </a:ext>
            </a:extLst>
          </p:cNvPr>
          <p:cNvSpPr txBox="1"/>
          <p:nvPr/>
        </p:nvSpPr>
        <p:spPr>
          <a:xfrm>
            <a:off x="4932727" y="1426013"/>
            <a:ext cx="3640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</a:rPr>
              <a:t>ADL (Activities of Daily Living)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8" name="Shape 181" descr="SGDS-28.jpg">
            <a:extLst>
              <a:ext uri="{FF2B5EF4-FFF2-40B4-BE49-F238E27FC236}">
                <a16:creationId xmlns:a16="http://schemas.microsoft.com/office/drawing/2014/main" id="{71E517E8-8B45-4FCF-A237-9B2415044F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0839" b="12243"/>
          <a:stretch/>
        </p:blipFill>
        <p:spPr>
          <a:xfrm>
            <a:off x="41946" y="1794585"/>
            <a:ext cx="4530054" cy="4539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67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BD2FC-F14F-4151-BAFB-E6D530AA9DC5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 </a:t>
            </a:r>
            <a:r>
              <a:rPr lang="en-US" altLang="ko-KR" sz="2000" b="1" spc="-150" dirty="0">
                <a:solidFill>
                  <a:srgbClr val="0F283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Methods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rgbClr val="0F2837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F09F3-935C-4688-95E3-A1BC785817A2}"/>
              </a:ext>
            </a:extLst>
          </p:cNvPr>
          <p:cNvSpPr txBox="1"/>
          <p:nvPr/>
        </p:nvSpPr>
        <p:spPr>
          <a:xfrm>
            <a:off x="388062" y="1012539"/>
            <a:ext cx="85195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2.2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Variable Selection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2144F36-8386-4212-98CC-353166C63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50448"/>
              </p:ext>
            </p:extLst>
          </p:nvPr>
        </p:nvGraphicFramePr>
        <p:xfrm>
          <a:off x="525709" y="1480890"/>
          <a:ext cx="79555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936">
                  <a:extLst>
                    <a:ext uri="{9D8B030D-6E8A-4147-A177-3AD203B41FA5}">
                      <a16:colId xmlns:a16="http://schemas.microsoft.com/office/drawing/2014/main" val="1812317243"/>
                    </a:ext>
                  </a:extLst>
                </a:gridCol>
                <a:gridCol w="5580498">
                  <a:extLst>
                    <a:ext uri="{9D8B030D-6E8A-4147-A177-3AD203B41FA5}">
                      <a16:colId xmlns:a16="http://schemas.microsoft.com/office/drawing/2014/main" val="4002050458"/>
                    </a:ext>
                  </a:extLst>
                </a:gridCol>
                <a:gridCol w="1275128">
                  <a:extLst>
                    <a:ext uri="{9D8B030D-6E8A-4147-A177-3AD203B41FA5}">
                      <a16:colId xmlns:a16="http://schemas.microsoft.com/office/drawing/2014/main" val="2032120137"/>
                    </a:ext>
                  </a:extLst>
                </a:gridCol>
              </a:tblGrid>
              <a:tr h="250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76239"/>
                  </a:ext>
                </a:extLst>
              </a:tr>
              <a:tr h="250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약물 순응 환자군 </a:t>
                      </a:r>
                      <a:r>
                        <a:rPr lang="en-US" altLang="ko-KR" sz="1200" dirty="0"/>
                        <a:t>: 120</a:t>
                      </a:r>
                      <a:r>
                        <a:rPr lang="ko-KR" altLang="en-US" sz="1200" dirty="0"/>
                        <a:t>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비순응</a:t>
                      </a:r>
                      <a:r>
                        <a:rPr lang="ko-KR" altLang="en-US" sz="1200" dirty="0"/>
                        <a:t> 환자군 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173</a:t>
                      </a:r>
                      <a:r>
                        <a:rPr lang="ko-KR" altLang="en-US" sz="1200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272642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582AA76-6DA5-49AC-AC57-8B3EFF1A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09" y="42356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793352016" descr="EMB000023bc61c4">
            <a:extLst>
              <a:ext uri="{FF2B5EF4-FFF2-40B4-BE49-F238E27FC236}">
                <a16:creationId xmlns:a16="http://schemas.microsoft.com/office/drawing/2014/main" id="{F8B6F07E-13D8-4C1F-A718-3ABC4246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08" y="2140147"/>
            <a:ext cx="6755935" cy="237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7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BEE42E-2227-418E-BC56-4FFE9E849565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 </a:t>
            </a:r>
            <a:r>
              <a:rPr lang="en-US" altLang="ko-KR" sz="2000" b="1" spc="-150" dirty="0">
                <a:solidFill>
                  <a:srgbClr val="0F283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Methods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rgbClr val="0F2837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031AA-8FEB-4396-9EAF-AD9FBE1946BA}"/>
              </a:ext>
            </a:extLst>
          </p:cNvPr>
          <p:cNvSpPr txBox="1"/>
          <p:nvPr/>
        </p:nvSpPr>
        <p:spPr>
          <a:xfrm>
            <a:off x="388062" y="1012539"/>
            <a:ext cx="85195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2.3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Comparison Between Prediction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C01E7-7355-44A4-8777-D602A93483E4}"/>
              </a:ext>
            </a:extLst>
          </p:cNvPr>
          <p:cNvSpPr txBox="1"/>
          <p:nvPr/>
        </p:nvSpPr>
        <p:spPr>
          <a:xfrm>
            <a:off x="654341" y="1392571"/>
            <a:ext cx="7491369" cy="314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en-US" altLang="ko-KR" sz="1400" b="1" dirty="0">
                <a:latin typeface="+mn-ea"/>
              </a:rPr>
              <a:t>Logistic Regression (LR)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- </a:t>
            </a:r>
            <a:r>
              <a:rPr lang="ko-KR" altLang="en-US" sz="1200" dirty="0">
                <a:latin typeface="+mn-ea"/>
              </a:rPr>
              <a:t>개발환경 </a:t>
            </a:r>
            <a:r>
              <a:rPr lang="en-US" altLang="ko-KR" sz="1200" dirty="0">
                <a:latin typeface="+mn-ea"/>
              </a:rPr>
              <a:t>: SPSS 20.0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- LR</a:t>
            </a:r>
            <a:r>
              <a:rPr lang="ko-KR" altLang="en-US" sz="1200" dirty="0">
                <a:latin typeface="+mn-ea"/>
              </a:rPr>
              <a:t> 모델 타당성 검증 방법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ko-KR" altLang="en-US" sz="1200" dirty="0">
                <a:latin typeface="+mn-ea"/>
              </a:rPr>
              <a:t>①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모델의 정확성을 확인 위해</a:t>
            </a:r>
            <a:r>
              <a:rPr lang="en-US" altLang="ko-KR" sz="1200" dirty="0">
                <a:latin typeface="+mn-ea"/>
              </a:rPr>
              <a:t> Multicollinearity (</a:t>
            </a:r>
            <a:r>
              <a:rPr lang="ko-KR" altLang="en-US" sz="1200" dirty="0" err="1">
                <a:latin typeface="+mn-ea"/>
              </a:rPr>
              <a:t>다중공선성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의 확인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. </a:t>
            </a:r>
            <a:r>
              <a:rPr lang="ko-KR" altLang="en-US" sz="1200" dirty="0">
                <a:latin typeface="+mn-ea"/>
              </a:rPr>
              <a:t>다중회귀모형에서 일부 독립변수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예측변수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회귀자</a:t>
            </a:r>
            <a:r>
              <a:rPr lang="en-US" altLang="ko-KR" sz="1200" dirty="0">
                <a:latin typeface="+mn-ea"/>
              </a:rPr>
              <a:t>; regressor)</a:t>
            </a:r>
            <a:r>
              <a:rPr lang="ko-KR" altLang="en-US" sz="1200" dirty="0">
                <a:latin typeface="+mn-ea"/>
              </a:rPr>
              <a:t>가 다른 독립변수와 높은 상관관계를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</a:t>
            </a:r>
            <a:r>
              <a:rPr lang="ko-KR" altLang="en-US" sz="1200" dirty="0">
                <a:latin typeface="+mn-ea"/>
              </a:rPr>
              <a:t>가질 때 또는 그럴 때 발생하는 문제를 의미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ko-KR" altLang="en-US" sz="1200" dirty="0">
                <a:latin typeface="+mn-ea"/>
              </a:rPr>
              <a:t>② </a:t>
            </a:r>
            <a:r>
              <a:rPr lang="en-US" altLang="ko-KR" sz="1200" dirty="0">
                <a:latin typeface="+mn-ea"/>
              </a:rPr>
              <a:t>VIF(Variation Inflation Factor) </a:t>
            </a:r>
            <a:r>
              <a:rPr lang="ko-KR" altLang="en-US" sz="1200" dirty="0">
                <a:latin typeface="+mn-ea"/>
              </a:rPr>
              <a:t>함수를 통해 값이 클수록 예측변수가 상관관계가 깊음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ko-KR" altLang="en-US" sz="1200" dirty="0">
                <a:latin typeface="+mn-ea"/>
              </a:rPr>
              <a:t>③ </a:t>
            </a:r>
            <a:r>
              <a:rPr lang="en-US" altLang="ko-KR" sz="1200" dirty="0">
                <a:latin typeface="+mn-ea"/>
              </a:rPr>
              <a:t>Durbin-Watson </a:t>
            </a:r>
            <a:r>
              <a:rPr lang="ko-KR" altLang="en-US" sz="1200" dirty="0">
                <a:latin typeface="+mn-ea"/>
              </a:rPr>
              <a:t>검정을 통해 선형모델의 오차가 자기상관관계가 있는지 여부를 확인 </a:t>
            </a:r>
            <a:r>
              <a:rPr lang="en-US" altLang="ko-KR" sz="1200" dirty="0">
                <a:latin typeface="+mn-ea"/>
              </a:rPr>
              <a:t>( &lt; 2)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ko-KR" altLang="en-US" sz="1200" dirty="0">
                <a:latin typeface="+mn-ea"/>
              </a:rPr>
              <a:t>④ 위 과정을 거쳐 회귀분석 모델이 적합한지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3ED033-2A1A-47C7-9B2A-96388F3D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19" y="3095445"/>
            <a:ext cx="3462262" cy="643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4BF1FC-ED27-4560-8637-F3A600F07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02" y="4542344"/>
            <a:ext cx="4791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5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CF48E-1955-48AD-AF78-0E6207B18D42}"/>
              </a:ext>
            </a:extLst>
          </p:cNvPr>
          <p:cNvSpPr txBox="1"/>
          <p:nvPr/>
        </p:nvSpPr>
        <p:spPr>
          <a:xfrm>
            <a:off x="265196" y="274425"/>
            <a:ext cx="59962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0F283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 </a:t>
            </a:r>
            <a:r>
              <a:rPr lang="en-US" altLang="ko-KR" sz="2000" b="1" spc="-150" dirty="0">
                <a:solidFill>
                  <a:srgbClr val="0F2837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Methods</a:t>
            </a:r>
            <a:endParaRPr kumimoji="0" lang="en-US" altLang="ko-KR" sz="2000" b="1" i="0" u="none" strike="noStrike" kern="1200" cap="none" spc="-150" normalizeH="0" baseline="0" noProof="0" dirty="0">
              <a:ln>
                <a:noFill/>
              </a:ln>
              <a:solidFill>
                <a:srgbClr val="0F2837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13959-F482-49BC-91F3-DC9C44485D38}"/>
              </a:ext>
            </a:extLst>
          </p:cNvPr>
          <p:cNvSpPr txBox="1"/>
          <p:nvPr/>
        </p:nvSpPr>
        <p:spPr>
          <a:xfrm>
            <a:off x="388062" y="1012539"/>
            <a:ext cx="85195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2.3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Comparison Between Prediction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5A8C2-7648-4FEE-9404-D19178B6BCD3}"/>
              </a:ext>
            </a:extLst>
          </p:cNvPr>
          <p:cNvSpPr txBox="1"/>
          <p:nvPr/>
        </p:nvSpPr>
        <p:spPr>
          <a:xfrm>
            <a:off x="654341" y="1392571"/>
            <a:ext cx="8101597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en-US" altLang="ko-KR" sz="1400" b="1" dirty="0">
                <a:latin typeface="+mn-ea"/>
              </a:rPr>
              <a:t>Support Vector Machine (SVM)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- </a:t>
            </a:r>
            <a:r>
              <a:rPr lang="ko-KR" altLang="en-US" sz="1200" dirty="0">
                <a:latin typeface="+mn-ea"/>
              </a:rPr>
              <a:t>개발환경 </a:t>
            </a:r>
            <a:r>
              <a:rPr lang="en-US" altLang="ko-KR" sz="1200" dirty="0">
                <a:latin typeface="+mn-ea"/>
              </a:rPr>
              <a:t>: MATLAB Ver 7.12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- SVM</a:t>
            </a:r>
            <a:r>
              <a:rPr lang="ko-KR" altLang="en-US" sz="1200" dirty="0">
                <a:latin typeface="+mn-ea"/>
              </a:rPr>
              <a:t> 모델 타당성 검증 방법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ko-KR" altLang="en-US" sz="1200" dirty="0">
                <a:latin typeface="+mn-ea"/>
              </a:rPr>
              <a:t>①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모델의 정확성을 확인 위해</a:t>
            </a:r>
            <a:r>
              <a:rPr lang="en-US" altLang="ko-KR" sz="1200" dirty="0">
                <a:latin typeface="+mn-ea"/>
              </a:rPr>
              <a:t> SVM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RBF(Radial Basis Function) </a:t>
            </a:r>
            <a:r>
              <a:rPr lang="ko-KR" altLang="en-US" sz="1200" dirty="0" err="1">
                <a:latin typeface="+mn-ea"/>
              </a:rPr>
              <a:t>커널기법</a:t>
            </a:r>
            <a:r>
              <a:rPr lang="ko-KR" altLang="en-US" sz="1200" dirty="0">
                <a:latin typeface="+mn-ea"/>
              </a:rPr>
              <a:t> 사용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. </a:t>
            </a:r>
            <a:r>
              <a:rPr lang="ko-KR" altLang="en-US" sz="1200" dirty="0">
                <a:latin typeface="+mn-ea"/>
              </a:rPr>
              <a:t>고차원 또는 데이터를 고차원 공간에 매칭하는데 사용하는 방법임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</a:t>
            </a:r>
            <a:r>
              <a:rPr lang="ko-KR" altLang="en-US" sz="1200" dirty="0">
                <a:latin typeface="+mn-ea"/>
              </a:rPr>
              <a:t>②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sensitivity, specificity, positive predictive value (PPV), negative predictive value (NPV), and accuracy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평가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38BC2-B465-4184-B516-48CBF9EDE8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629" b="5493"/>
          <a:stretch/>
        </p:blipFill>
        <p:spPr>
          <a:xfrm>
            <a:off x="66515" y="3125601"/>
            <a:ext cx="4505486" cy="3292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8E80CA-F5EE-45D2-9786-F289D4126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995" y="3125600"/>
            <a:ext cx="4360500" cy="32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46464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.8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D0EEF4"/>
      </a:hlink>
      <a:folHlink>
        <a:srgbClr val="CCCCCC"/>
      </a:folHlink>
    </a:clrScheme>
    <a:fontScheme name="8.8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3600" tIns="46800" rIns="936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Pct val="80000"/>
          <a:buFont typeface="Wingdings" pitchFamily="2" charset="2"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3600" tIns="46800" rIns="936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Pct val="80000"/>
          <a:buFont typeface="Wingdings" pitchFamily="2" charset="2"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8.8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.8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.8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25255</TotalTime>
  <Words>668</Words>
  <Application>Microsoft Office PowerPoint</Application>
  <PresentationFormat>화면 슬라이드 쇼(4:3)</PresentationFormat>
  <Paragraphs>115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9" baseType="lpstr">
      <vt:lpstr>HY헤드라인M</vt:lpstr>
      <vt:lpstr>Yu Gothic Medium</vt:lpstr>
      <vt:lpstr>굴림</vt:lpstr>
      <vt:lpstr>나눔고딕 ExtraBold</vt:lpstr>
      <vt:lpstr>맑은 고딕</vt:lpstr>
      <vt:lpstr>휴먼엑스포</vt:lpstr>
      <vt:lpstr>Arial</vt:lpstr>
      <vt:lpstr>Georgia</vt:lpstr>
      <vt:lpstr>Tahoma</vt:lpstr>
      <vt:lpstr>Times New Roman</vt:lpstr>
      <vt:lpstr>Wingdings</vt:lpstr>
      <vt:lpstr>Office 테마</vt:lpstr>
      <vt:lpstr>디자인 사용자 지정</vt:lpstr>
      <vt:lpstr>8.8</vt:lpstr>
      <vt:lpstr>Predictors of Medication Adherence in Elderly Patients with Chronic Diseases Using Support Vector Machine Models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Eunwoo Park</dc:creator>
  <cp:lastModifiedBy>Dong-Hoon Cho</cp:lastModifiedBy>
  <cp:revision>1105</cp:revision>
  <cp:lastPrinted>2018-11-12T17:19:04Z</cp:lastPrinted>
  <dcterms:created xsi:type="dcterms:W3CDTF">2014-11-17T07:06:10Z</dcterms:created>
  <dcterms:modified xsi:type="dcterms:W3CDTF">2018-11-12T17:21:58Z</dcterms:modified>
</cp:coreProperties>
</file>