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315" r:id="rId4"/>
    <p:sldId id="316" r:id="rId5"/>
    <p:sldId id="346" r:id="rId6"/>
    <p:sldId id="347" r:id="rId7"/>
    <p:sldId id="348" r:id="rId8"/>
    <p:sldId id="349" r:id="rId9"/>
    <p:sldId id="350" r:id="rId10"/>
    <p:sldId id="352" r:id="rId11"/>
    <p:sldId id="353" r:id="rId12"/>
    <p:sldId id="354" r:id="rId13"/>
    <p:sldId id="357" r:id="rId14"/>
    <p:sldId id="358" r:id="rId15"/>
    <p:sldId id="359" r:id="rId16"/>
    <p:sldId id="360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4" r:id="rId29"/>
    <p:sldId id="375" r:id="rId30"/>
    <p:sldId id="376" r:id="rId31"/>
    <p:sldId id="284" r:id="rId3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4505" autoAdjust="0"/>
  </p:normalViewPr>
  <p:slideViewPr>
    <p:cSldViewPr>
      <p:cViewPr varScale="1">
        <p:scale>
          <a:sx n="86" d="100"/>
          <a:sy n="86" d="100"/>
        </p:scale>
        <p:origin x="21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주성분을 정의하는 단위 백터를 </a:t>
            </a:r>
            <a:r>
              <a:rPr lang="en-US" altLang="ko-KR" smtClean="0"/>
              <a:t>i</a:t>
            </a:r>
            <a:r>
              <a:rPr lang="ko-KR" altLang="en-US" smtClean="0"/>
              <a:t>번째 주성분 </a:t>
            </a:r>
            <a:r>
              <a:rPr lang="en-US" altLang="ko-KR" smtClean="0"/>
              <a:t>pc</a:t>
            </a:r>
            <a:r>
              <a:rPr lang="ko-KR" altLang="en-US" smtClean="0"/>
              <a:t>라고 부름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09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 코드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특이값 분해</a:t>
            </a:r>
            <a:r>
              <a:rPr lang="en-US" altLang="ko-KR" smtClean="0"/>
              <a:t>(SVD)</a:t>
            </a:r>
            <a:r>
              <a:rPr lang="ko-KR" altLang="en-US" smtClean="0"/>
              <a:t>함수로 훈련 세트의 주성분을 찾을 수 있음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4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앞서</a:t>
            </a:r>
            <a:r>
              <a:rPr lang="en-US" altLang="ko-KR" smtClean="0"/>
              <a:t>,</a:t>
            </a:r>
            <a:r>
              <a:rPr lang="en-US" altLang="ko-KR" baseline="0" smtClean="0"/>
              <a:t> SVD</a:t>
            </a:r>
            <a:r>
              <a:rPr lang="ko-KR" altLang="en-US" baseline="0" smtClean="0"/>
              <a:t>등을 이용한 주성분을 모두 구했다면 </a:t>
            </a:r>
            <a:r>
              <a:rPr lang="en-US" altLang="ko-KR" baseline="0" smtClean="0"/>
              <a:t>d</a:t>
            </a:r>
            <a:r>
              <a:rPr lang="ko-KR" altLang="en-US" baseline="0" smtClean="0"/>
              <a:t>차원으로 투영할 수 있음</a:t>
            </a:r>
            <a:endParaRPr lang="en-US" altLang="ko-KR" baseline="0" smtClean="0"/>
          </a:p>
          <a:p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7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Components = 2 (2</a:t>
            </a:r>
            <a:r>
              <a:rPr lang="ko-KR" altLang="en-US" smtClean="0"/>
              <a:t>차원으로 줄이는 코드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Components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변수에는 주성분이 행 백터로 포함되어 있으므로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첫 번째 주성분은 </a:t>
            </a:r>
            <a:r>
              <a:rPr lang="en-US" altLang="ko-KR" baseline="0" smtClean="0"/>
              <a:t>pca.components_.T[: , 0]</a:t>
            </a:r>
            <a:r>
              <a:rPr lang="ko-KR" altLang="en-US" baseline="0" smtClean="0"/>
              <a:t>이 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5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설명된 분산의 비율</a:t>
            </a:r>
            <a:r>
              <a:rPr lang="en-US" altLang="ko-KR" smtClean="0"/>
              <a:t>(explained_variance_ratio)</a:t>
            </a:r>
            <a:r>
              <a:rPr lang="en-US" altLang="ko-KR" baseline="0" smtClean="0"/>
              <a:t> – </a:t>
            </a:r>
            <a:r>
              <a:rPr lang="ko-KR" altLang="en-US" baseline="0" smtClean="0"/>
              <a:t>주성분의 축을 따라 있는 데이터셋의 </a:t>
            </a:r>
            <a:r>
              <a:rPr lang="ko-KR" altLang="en-US" u="sng" baseline="0" smtClean="0"/>
              <a:t>분산 비율을 </a:t>
            </a:r>
            <a:r>
              <a:rPr lang="ko-KR" altLang="en-US" baseline="0" smtClean="0"/>
              <a:t>나타냅니다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5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Explained Variance Ratio</a:t>
            </a:r>
            <a:r>
              <a:rPr lang="ko-KR" altLang="en-US" smtClean="0"/>
              <a:t>를 이용해 축소할</a:t>
            </a:r>
            <a:r>
              <a:rPr lang="ko-KR" altLang="en-US" baseline="0" smtClean="0"/>
              <a:t> 차원의 수를 선택할 수 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예를 들어 누적된 분산의 비율이 </a:t>
            </a:r>
            <a:r>
              <a:rPr lang="en-US" altLang="ko-KR" baseline="0" smtClean="0"/>
              <a:t>95%</a:t>
            </a:r>
            <a:r>
              <a:rPr lang="ko-KR" altLang="en-US" baseline="0" smtClean="0"/>
              <a:t>가 되는 주성분 축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차원을 선택하는 것과 같은 방법이다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24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그래프에는 설명된 분산의 빠른 성장이 멈추는 변곡점이 있음</a:t>
            </a:r>
            <a:endParaRPr lang="en-US" altLang="ko-KR" smtClean="0"/>
          </a:p>
          <a:p>
            <a:endParaRPr lang="en-US" altLang="ko-KR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mtClean="0">
                <a:sym typeface="Wingdings" panose="05000000000000000000" pitchFamily="2" charset="2"/>
              </a:rPr>
              <a:t>여기서는 차원을 약 </a:t>
            </a:r>
            <a:r>
              <a:rPr lang="en-US" altLang="ko-KR" smtClean="0">
                <a:sym typeface="Wingdings" panose="05000000000000000000" pitchFamily="2" charset="2"/>
              </a:rPr>
              <a:t>100</a:t>
            </a:r>
            <a:r>
              <a:rPr lang="ko-KR" altLang="en-US" smtClean="0">
                <a:sym typeface="Wingdings" panose="05000000000000000000" pitchFamily="2" charset="2"/>
              </a:rPr>
              <a:t>으로 축소해도 설명된 분산을 크게 손해 보지 않을 것임</a:t>
            </a:r>
            <a:r>
              <a:rPr lang="en-US" altLang="ko-KR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23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책에서는 </a:t>
            </a:r>
            <a:r>
              <a:rPr lang="en-US" altLang="ko-KR" smtClean="0"/>
              <a:t>784</a:t>
            </a:r>
            <a:r>
              <a:rPr lang="ko-KR" altLang="en-US" smtClean="0"/>
              <a:t>개의 차원이라고 되어있음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784</a:t>
            </a:r>
            <a:r>
              <a:rPr lang="ko-KR" altLang="en-US" smtClean="0"/>
              <a:t>개 특성 </a:t>
            </a:r>
            <a:r>
              <a:rPr lang="en-US" altLang="ko-KR" smtClean="0">
                <a:sym typeface="Wingdings" panose="05000000000000000000" pitchFamily="2" charset="2"/>
              </a:rPr>
              <a:t> 154</a:t>
            </a:r>
            <a:r>
              <a:rPr lang="ko-KR" altLang="en-US" smtClean="0">
                <a:sym typeface="Wingdings" panose="05000000000000000000" pitchFamily="2" charset="2"/>
              </a:rPr>
              <a:t>개 특성 </a:t>
            </a:r>
            <a:r>
              <a:rPr lang="en-US" altLang="ko-KR" smtClean="0">
                <a:sym typeface="Wingdings" panose="05000000000000000000" pitchFamily="2" charset="2"/>
              </a:rPr>
              <a:t>: </a:t>
            </a:r>
            <a:r>
              <a:rPr lang="ko-KR" altLang="en-US" smtClean="0">
                <a:sym typeface="Wingdings" panose="05000000000000000000" pitchFamily="2" charset="2"/>
              </a:rPr>
              <a:t>대부분의 분산은 유지되었지만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데이터셋은 원본 크기의 </a:t>
            </a:r>
            <a:r>
              <a:rPr lang="en-US" altLang="ko-KR" smtClean="0">
                <a:sym typeface="Wingdings" panose="05000000000000000000" pitchFamily="2" charset="2"/>
              </a:rPr>
              <a:t>20% </a:t>
            </a:r>
            <a:r>
              <a:rPr lang="ko-KR" altLang="en-US" smtClean="0">
                <a:sym typeface="Wingdings" panose="05000000000000000000" pitchFamily="2" charset="2"/>
              </a:rPr>
              <a:t>미만이 되었음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784</a:t>
            </a:r>
            <a:r>
              <a:rPr lang="ko-KR" altLang="en-US" smtClean="0"/>
              <a:t>개의 차원에서 </a:t>
            </a:r>
            <a:r>
              <a:rPr lang="en-US" altLang="ko-KR" smtClean="0"/>
              <a:t>154</a:t>
            </a:r>
            <a:r>
              <a:rPr lang="ko-KR" altLang="en-US" smtClean="0"/>
              <a:t>차원으로 압축하는 과정에 </a:t>
            </a:r>
            <a:r>
              <a:rPr lang="en-US" altLang="ko-KR" smtClean="0"/>
              <a:t>5%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분산이 유실됨</a:t>
            </a:r>
            <a:r>
              <a:rPr lang="en-US" altLang="ko-KR" baseline="0" smtClean="0"/>
              <a:t> </a:t>
            </a:r>
            <a:r>
              <a:rPr lang="en-US" altLang="ko-KR" baseline="0" smtClean="0">
                <a:sym typeface="Wingdings" panose="05000000000000000000" pitchFamily="2" charset="2"/>
              </a:rPr>
              <a:t> </a:t>
            </a:r>
            <a:r>
              <a:rPr lang="ko-KR" altLang="en-US" baseline="0" smtClean="0">
                <a:sym typeface="Wingdings" panose="05000000000000000000" pitchFamily="2" charset="2"/>
              </a:rPr>
              <a:t>원본 데이터를 얻을 수 없음 </a:t>
            </a:r>
            <a:r>
              <a:rPr lang="en-US" altLang="ko-KR" baseline="0" smtClean="0">
                <a:sym typeface="Wingdings" panose="05000000000000000000" pitchFamily="2" charset="2"/>
              </a:rPr>
              <a:t> </a:t>
            </a:r>
            <a:r>
              <a:rPr lang="ko-KR" altLang="en-US" baseline="0" smtClean="0">
                <a:sym typeface="Wingdings" panose="05000000000000000000" pitchFamily="2" charset="2"/>
              </a:rPr>
              <a:t>하지만 원본 데이터랑 비슷할 것임</a:t>
            </a:r>
            <a:endParaRPr lang="en-US" altLang="ko-KR" baseline="0" smtClean="0">
              <a:sym typeface="Wingdings" panose="05000000000000000000" pitchFamily="2" charset="2"/>
            </a:endParaRPr>
          </a:p>
          <a:p>
            <a:endParaRPr lang="en-US" altLang="ko-KR" baseline="0" smtClean="0">
              <a:sym typeface="Wingdings" panose="05000000000000000000" pitchFamily="2" charset="2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79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r>
              <a:rPr lang="ko-KR" altLang="en-US" smtClean="0"/>
              <a:t>의 단점은 </a:t>
            </a:r>
            <a:r>
              <a:rPr lang="en-US" altLang="ko-KR" smtClean="0"/>
              <a:t>SVD(scikit-learn</a:t>
            </a:r>
            <a:r>
              <a:rPr lang="ko-KR" altLang="en-US" smtClean="0"/>
              <a:t>에서</a:t>
            </a:r>
            <a:r>
              <a:rPr lang="en-US" altLang="ko-KR" smtClean="0"/>
              <a:t>)</a:t>
            </a:r>
            <a:r>
              <a:rPr lang="ko-KR" altLang="en-US" smtClean="0"/>
              <a:t>를 수행하기 위해서는 전체 학습 데이터 셋을 메모리에 올려야 한다는 것이다</a:t>
            </a:r>
            <a:r>
              <a:rPr lang="en-US" altLang="ko-KR" smtClean="0"/>
              <a:t>. </a:t>
            </a:r>
            <a:r>
              <a:rPr lang="ko-KR" altLang="en-US" smtClean="0"/>
              <a:t>이러한 단점을 보완하기 위해 </a:t>
            </a:r>
            <a:endParaRPr lang="en-US" altLang="ko-KR" smtClean="0"/>
          </a:p>
          <a:p>
            <a:endParaRPr lang="en-US" altLang="ko-KR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mtClean="0">
                <a:sym typeface="Wingdings" panose="05000000000000000000" pitchFamily="2" charset="2"/>
              </a:rPr>
              <a:t>Incremental</a:t>
            </a:r>
            <a:r>
              <a:rPr lang="en-US" altLang="ko-KR" baseline="0" smtClean="0">
                <a:sym typeface="Wingdings" panose="05000000000000000000" pitchFamily="2" charset="2"/>
              </a:rPr>
              <a:t> PCA(IPCA)</a:t>
            </a:r>
            <a:r>
              <a:rPr lang="ko-KR" altLang="en-US" baseline="0" smtClean="0">
                <a:sym typeface="Wingdings" panose="05000000000000000000" pitchFamily="2" charset="2"/>
              </a:rPr>
              <a:t>알고리즘이 개발되었다</a:t>
            </a:r>
            <a:r>
              <a:rPr lang="en-US" altLang="ko-KR" baseline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mtClean="0"/>
              <a:t>IPCA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smtClean="0"/>
              <a:t>학습데이터셋을 미니배치로 나눈 뒤 </a:t>
            </a:r>
            <a:r>
              <a:rPr lang="en-US" altLang="ko-KR" smtClean="0"/>
              <a:t>IPCA </a:t>
            </a:r>
            <a:r>
              <a:rPr lang="ko-KR" altLang="en-US" smtClean="0"/>
              <a:t>알고리즘에 하나의 미니배치를 압력으로 넣어준다</a:t>
            </a:r>
            <a:r>
              <a:rPr lang="en-US" altLang="ko-KR" smtClean="0"/>
              <a:t>. IPCA</a:t>
            </a:r>
            <a:r>
              <a:rPr lang="ko-KR" altLang="en-US" smtClean="0"/>
              <a:t>는 학습 데이터셋이 클 때 유용</a:t>
            </a:r>
            <a:r>
              <a:rPr lang="en-US" altLang="ko-KR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06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SVC(scikit</a:t>
            </a:r>
            <a:r>
              <a:rPr lang="en-US" altLang="ko-KR" baseline="0" smtClean="0"/>
              <a:t>-Learn)</a:t>
            </a:r>
            <a:r>
              <a:rPr lang="ko-KR" altLang="en-US" smtClean="0"/>
              <a:t>에서는 </a:t>
            </a:r>
            <a:r>
              <a:rPr lang="en-US" altLang="ko-KR" smtClean="0"/>
              <a:t>fit()</a:t>
            </a:r>
            <a:r>
              <a:rPr lang="ko-KR" altLang="en-US" smtClean="0"/>
              <a:t>메서드를 썼지만</a:t>
            </a:r>
            <a:r>
              <a:rPr lang="en-US" altLang="ko-KR" smtClean="0"/>
              <a:t>, </a:t>
            </a:r>
            <a:r>
              <a:rPr lang="ko-KR" altLang="en-US" smtClean="0"/>
              <a:t>점진적 </a:t>
            </a:r>
            <a:r>
              <a:rPr lang="en-US" altLang="ko-KR" smtClean="0"/>
              <a:t>PCA</a:t>
            </a:r>
            <a:r>
              <a:rPr lang="ko-KR" altLang="en-US" smtClean="0"/>
              <a:t>에서는 </a:t>
            </a:r>
            <a:r>
              <a:rPr lang="en-US" altLang="ko-KR" smtClean="0"/>
              <a:t>partial_fit()</a:t>
            </a:r>
            <a:r>
              <a:rPr lang="ko-KR" altLang="en-US" smtClean="0"/>
              <a:t>메소드를 사용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u="sng" smtClean="0"/>
              <a:t>이 경우 예측을 위해 훨씬 많은 와삽</a:t>
            </a:r>
            <a:r>
              <a:rPr lang="en-US" altLang="ko-KR" u="sng" smtClean="0"/>
              <a:t>(extrapolation</a:t>
            </a:r>
            <a:r>
              <a:rPr lang="en-US" altLang="ko-KR" u="sng" baseline="0" smtClean="0"/>
              <a:t>)</a:t>
            </a:r>
            <a:r>
              <a:rPr lang="ko-KR" altLang="en-US" u="sng" baseline="0" smtClean="0"/>
              <a:t>을 해야 하기 때문에 저차원일 때보다 예측이 더 불안정합니다</a:t>
            </a:r>
            <a:r>
              <a:rPr lang="en-US" altLang="ko-KR" u="sng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smtClean="0"/>
              <a:t>간단히 말해 훈련 세트의 차원이 클수록 과대적합 위험이 커집니다</a:t>
            </a:r>
            <a:r>
              <a:rPr lang="en-US" altLang="ko-KR" baseline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smtClean="0"/>
              <a:t>훈련 샘플의 밀도가 충분히 높아질 때까지 훈련 세트의 크기를 키우는 것입니다</a:t>
            </a:r>
            <a:r>
              <a:rPr lang="en-US" altLang="ko-KR" baseline="0" smtClean="0"/>
              <a:t>. </a:t>
            </a:r>
            <a:r>
              <a:rPr lang="en-US" altLang="ko-KR" baseline="0" smtClean="0">
                <a:sym typeface="Wingdings" panose="05000000000000000000" pitchFamily="2" charset="2"/>
              </a:rPr>
              <a:t> </a:t>
            </a:r>
            <a:r>
              <a:rPr lang="ko-KR" altLang="en-US" baseline="0" smtClean="0">
                <a:sym typeface="Wingdings" panose="05000000000000000000" pitchFamily="2" charset="2"/>
              </a:rPr>
              <a:t>하지만</a:t>
            </a:r>
            <a:r>
              <a:rPr lang="en-US" altLang="ko-KR" baseline="0" smtClean="0">
                <a:sym typeface="Wingdings" panose="05000000000000000000" pitchFamily="2" charset="2"/>
              </a:rPr>
              <a:t>, </a:t>
            </a:r>
            <a:r>
              <a:rPr lang="ko-KR" altLang="en-US" baseline="0" smtClean="0">
                <a:sym typeface="Wingdings" panose="05000000000000000000" pitchFamily="2" charset="2"/>
              </a:rPr>
              <a:t>일정 밀도에 도달하기 위해 필요한 훈련 샘플 수는 차원 수가 커짐에 따라 기하급수적으로 늘어남</a:t>
            </a: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smtClean="0">
                <a:solidFill>
                  <a:srgbClr val="FF0000"/>
                </a:solidFill>
                <a:sym typeface="Wingdings" panose="05000000000000000000" pitchFamily="2" charset="2"/>
              </a:rPr>
              <a:t>차원이 커질수록 예측을 위해 훈련 샘플 수가 기하급수적으로 늘어남 </a:t>
            </a:r>
            <a:r>
              <a:rPr lang="en-US" altLang="ko-KR" baseline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aseline="0" smtClean="0">
                <a:solidFill>
                  <a:srgbClr val="FF0000"/>
                </a:solidFill>
                <a:sym typeface="Wingdings" panose="05000000000000000000" pitchFamily="2" charset="2"/>
              </a:rPr>
              <a:t>차원 수를 줄여야됨</a:t>
            </a:r>
            <a:endParaRPr lang="en-US" altLang="ko-KR" baseline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r>
              <a:rPr lang="ko-KR" altLang="en-US" smtClean="0"/>
              <a:t>를 구하는 전통적인 방법은 공분산 행렬 </a:t>
            </a:r>
            <a:r>
              <a:rPr lang="en-US" altLang="ko-KR" sz="1200" smtClean="0"/>
              <a:t>O(m x n</a:t>
            </a:r>
            <a:r>
              <a:rPr lang="en-US" altLang="ko-KR" sz="1200" baseline="30000" smtClean="0"/>
              <a:t>2</a:t>
            </a:r>
            <a:r>
              <a:rPr lang="en-US" altLang="ko-KR" sz="1200" smtClean="0"/>
              <a:t>)</a:t>
            </a:r>
            <a:r>
              <a:rPr lang="en-US" altLang="ko-KR" sz="1200" baseline="0" smtClean="0"/>
              <a:t> </a:t>
            </a:r>
            <a:r>
              <a:rPr lang="ko-KR" altLang="en-US" sz="1200" baseline="0" smtClean="0"/>
              <a:t>을 구한다음</a:t>
            </a:r>
            <a:r>
              <a:rPr lang="en-US" altLang="ko-KR" sz="1200" baseline="0" smtClean="0"/>
              <a:t>,</a:t>
            </a:r>
            <a:r>
              <a:rPr lang="en-US" altLang="ko-KR" sz="1200" smtClean="0"/>
              <a:t> </a:t>
            </a:r>
            <a:r>
              <a:rPr lang="ko-KR" altLang="en-US" sz="1200" smtClean="0"/>
              <a:t>이 행렬의 고유 백터 </a:t>
            </a:r>
            <a:r>
              <a:rPr lang="en-US" altLang="ko-KR" sz="1200" smtClean="0"/>
              <a:t>O(n</a:t>
            </a:r>
            <a:r>
              <a:rPr lang="en-US" altLang="ko-KR" sz="1200" baseline="30000" smtClean="0"/>
              <a:t>3</a:t>
            </a:r>
            <a:r>
              <a:rPr lang="en-US" altLang="ko-KR" sz="1200" smtClean="0"/>
              <a:t>)</a:t>
            </a:r>
            <a:r>
              <a:rPr lang="ko-KR" altLang="en-US" sz="1200" smtClean="0"/>
              <a:t>를 구하는 것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PCA</a:t>
            </a:r>
            <a:r>
              <a:rPr lang="ko-KR" altLang="en-US" sz="1200" smtClean="0"/>
              <a:t>에 구현된 </a:t>
            </a:r>
            <a:r>
              <a:rPr lang="en-US" altLang="ko-KR" sz="1200" smtClean="0"/>
              <a:t>SVD </a:t>
            </a:r>
            <a:r>
              <a:rPr lang="ko-KR" altLang="en-US" sz="1200" smtClean="0"/>
              <a:t>방식의 계산 복잡도는 </a:t>
            </a:r>
            <a:r>
              <a:rPr lang="en-US" altLang="ko-KR" sz="1200" smtClean="0"/>
              <a:t>O(n</a:t>
            </a:r>
            <a:r>
              <a:rPr lang="en-US" altLang="ko-KR" sz="1200" baseline="30000" smtClean="0"/>
              <a:t>2</a:t>
            </a:r>
            <a:r>
              <a:rPr lang="en-US" altLang="ko-KR" sz="1200" baseline="-25000" smtClean="0"/>
              <a:t>max </a:t>
            </a:r>
            <a:r>
              <a:rPr lang="en-US" altLang="ko-KR" sz="1200" baseline="0" smtClean="0"/>
              <a:t>, n</a:t>
            </a:r>
            <a:r>
              <a:rPr lang="en-US" altLang="ko-KR" sz="1200" baseline="-25000" smtClean="0"/>
              <a:t>min</a:t>
            </a:r>
            <a:r>
              <a:rPr lang="en-US" altLang="ko-KR" sz="1200" baseline="0" smtClean="0"/>
              <a:t>)</a:t>
            </a:r>
            <a:r>
              <a:rPr lang="ko-KR" altLang="en-US" sz="1200" baseline="0" smtClean="0"/>
              <a:t>이고 </a:t>
            </a:r>
            <a:r>
              <a:rPr lang="en-US" altLang="ko-KR" sz="1200" baseline="0" smtClean="0"/>
              <a:t>, </a:t>
            </a:r>
            <a:r>
              <a:rPr lang="ko-KR" altLang="en-US" sz="1200" baseline="0" smtClean="0"/>
              <a:t>랜덤 </a:t>
            </a:r>
            <a:r>
              <a:rPr lang="en-US" altLang="ko-KR" sz="1200" baseline="0" smtClean="0"/>
              <a:t>PCA</a:t>
            </a:r>
            <a:r>
              <a:rPr lang="ko-KR" altLang="en-US" sz="1200" baseline="0" smtClean="0"/>
              <a:t>의 계산복잡도는 </a:t>
            </a:r>
            <a:r>
              <a:rPr lang="en-US" altLang="ko-KR" sz="1200" baseline="0" smtClean="0"/>
              <a:t>O(n</a:t>
            </a:r>
            <a:r>
              <a:rPr lang="en-US" altLang="ko-KR" sz="1200" baseline="30000" smtClean="0"/>
              <a:t>2</a:t>
            </a:r>
            <a:r>
              <a:rPr lang="en-US" altLang="ko-KR" sz="1200" baseline="-25000" smtClean="0"/>
              <a:t>max </a:t>
            </a:r>
            <a:r>
              <a:rPr lang="en-US" altLang="ko-KR" sz="1200" baseline="0" smtClean="0"/>
              <a:t>, n</a:t>
            </a:r>
            <a:r>
              <a:rPr lang="en-US" altLang="ko-KR" sz="1200" baseline="-25000" smtClean="0"/>
              <a:t>d</a:t>
            </a:r>
            <a:r>
              <a:rPr lang="en-US" altLang="ko-KR" sz="1200" baseline="0" smtClean="0"/>
              <a:t>)</a:t>
            </a:r>
            <a:r>
              <a:rPr lang="ko-KR" altLang="en-US" sz="1200" baseline="0" smtClean="0"/>
              <a:t>임</a:t>
            </a:r>
            <a:endParaRPr lang="en-US" altLang="ko-KR" sz="1200" baseline="0" smtClean="0"/>
          </a:p>
          <a:p>
            <a:endParaRPr lang="en-US" altLang="ko-KR" sz="1200" baseline="0" smtClean="0"/>
          </a:p>
          <a:p>
            <a:r>
              <a:rPr lang="en-US" altLang="ko-KR" sz="1200" baseline="0" smtClean="0"/>
              <a:t>n</a:t>
            </a:r>
            <a:r>
              <a:rPr lang="en-US" altLang="ko-KR" sz="1200" baseline="-25000" smtClean="0"/>
              <a:t>d </a:t>
            </a:r>
            <a:r>
              <a:rPr lang="ko-KR" altLang="en-US" sz="1200" baseline="0" smtClean="0"/>
              <a:t>가</a:t>
            </a:r>
            <a:r>
              <a:rPr lang="en-US" altLang="ko-KR" sz="1200" baseline="-25000" smtClean="0"/>
              <a:t> </a:t>
            </a:r>
            <a:r>
              <a:rPr lang="en-US" altLang="ko-KR" sz="1200" baseline="0" smtClean="0"/>
              <a:t>n</a:t>
            </a:r>
            <a:r>
              <a:rPr lang="en-US" altLang="ko-KR" sz="1200" baseline="-25000" smtClean="0"/>
              <a:t>min </a:t>
            </a:r>
            <a:r>
              <a:rPr lang="ko-KR" altLang="en-US" sz="1200" baseline="0" smtClean="0"/>
              <a:t>보다 작을때 </a:t>
            </a:r>
            <a:r>
              <a:rPr lang="en-US" altLang="ko-KR" sz="1200" baseline="0" smtClean="0"/>
              <a:t>PCA</a:t>
            </a:r>
            <a:r>
              <a:rPr lang="ko-KR" altLang="en-US" sz="1200" baseline="0" smtClean="0"/>
              <a:t>보다 빠름</a:t>
            </a:r>
            <a:endParaRPr lang="en-US" altLang="ko-KR" sz="1200" baseline="0" smtClean="0"/>
          </a:p>
          <a:p>
            <a:endParaRPr lang="en-US" altLang="ko-KR" sz="1200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80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5</a:t>
            </a:r>
            <a:r>
              <a:rPr lang="ko-KR" altLang="en-US" smtClean="0"/>
              <a:t>장의 서포트 백터 머신에서 사용한 커널 트릭을 사용했던 것과 같이 </a:t>
            </a:r>
            <a:r>
              <a:rPr lang="en-US" altLang="ko-KR" smtClean="0"/>
              <a:t>PCA</a:t>
            </a:r>
            <a:r>
              <a:rPr lang="ko-KR" altLang="en-US" smtClean="0"/>
              <a:t>도 커널 트릭을 사용할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커널 기법은 주어진 데이터를 고차원 특징 공간으로 사상해주는 것이다</a:t>
            </a:r>
            <a:r>
              <a:rPr lang="en-US" altLang="ko-KR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mtClean="0">
                <a:sym typeface="Wingdings" panose="05000000000000000000" pitchFamily="2" charset="2"/>
              </a:rPr>
              <a:t>고차원 공간에 사상되고 나면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원래의 차원에서는 보이지 않던 선형으로 분류해줄 수 있는 방법</a:t>
            </a:r>
            <a:r>
              <a:rPr lang="ko-KR" altLang="en-US" baseline="0" smtClean="0">
                <a:sym typeface="Wingdings" panose="05000000000000000000" pitchFamily="2" charset="2"/>
              </a:rPr>
              <a:t>이 보인다</a:t>
            </a:r>
            <a:r>
              <a:rPr lang="en-US" altLang="ko-KR" baseline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aseline="0" smtClean="0">
                <a:sym typeface="Wingdings" panose="05000000000000000000" pitchFamily="2" charset="2"/>
              </a:rPr>
              <a:t>RBF(Radial Basis Function) – </a:t>
            </a:r>
            <a:r>
              <a:rPr lang="ko-KR" altLang="en-US" baseline="0" smtClean="0">
                <a:sym typeface="Wingdings" panose="05000000000000000000" pitchFamily="2" charset="2"/>
              </a:rPr>
              <a:t>방사 기저 함수</a:t>
            </a: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00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 단계의 파이프라인을 만듬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먼저 </a:t>
            </a:r>
            <a:r>
              <a:rPr lang="en-US" altLang="ko-KR" smtClean="0"/>
              <a:t>Kpca</a:t>
            </a:r>
            <a:r>
              <a:rPr lang="ko-KR" altLang="en-US" smtClean="0"/>
              <a:t>를 사용해 차원을 </a:t>
            </a:r>
            <a:r>
              <a:rPr lang="en-US" altLang="ko-KR" smtClean="0"/>
              <a:t>2</a:t>
            </a:r>
            <a:r>
              <a:rPr lang="ko-KR" altLang="en-US" smtClean="0"/>
              <a:t>차원으로 축소하고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분류를 위해 로지스틱 회귀를 적용함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파이프라인 마지막 단계에서 가장 높은 분류 정확도를 얻기 위해 </a:t>
            </a:r>
            <a:r>
              <a:rPr lang="en-US" altLang="ko-KR" baseline="0" smtClean="0"/>
              <a:t>GridSearchCV</a:t>
            </a:r>
            <a:r>
              <a:rPr lang="ko-KR" altLang="en-US" baseline="0" smtClean="0"/>
              <a:t>를 사용해 </a:t>
            </a:r>
            <a:r>
              <a:rPr lang="en-US" altLang="ko-KR" baseline="0" smtClean="0"/>
              <a:t>Kpca</a:t>
            </a:r>
            <a:r>
              <a:rPr lang="ko-KR" altLang="en-US" baseline="0" smtClean="0"/>
              <a:t>의 가장 좋은 커널과 </a:t>
            </a:r>
            <a:r>
              <a:rPr lang="en-US" altLang="ko-KR" baseline="0" smtClean="0"/>
              <a:t>gamma </a:t>
            </a:r>
            <a:r>
              <a:rPr lang="ko-KR" altLang="en-US" baseline="0" smtClean="0"/>
              <a:t>파라미터를 찾음</a:t>
            </a:r>
            <a:endParaRPr lang="en-US" altLang="ko-KR" baseline="0" smtClean="0"/>
          </a:p>
          <a:p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48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2D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데이터셋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오른쪽 위</a:t>
            </a:r>
            <a:r>
              <a:rPr lang="en-US" altLang="ko-KR" baseline="0" smtClean="0"/>
              <a:t>)</a:t>
            </a:r>
          </a:p>
          <a:p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smtClean="0"/>
              <a:t>커널 트릭 덕분에 훈련세트를 특성 맵을 사용한 무한 차원의 특성공간에 매핑 </a:t>
            </a:r>
            <a:endParaRPr lang="en-US" altLang="ko-KR" smtClean="0"/>
          </a:p>
          <a:p>
            <a:pPr marL="228600" indent="-228600">
              <a:buAutoNum type="arabicPeriod"/>
            </a:pP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변환된 데이터셋을 선형 </a:t>
            </a:r>
            <a:r>
              <a:rPr lang="en-US" altLang="ko-KR" smtClean="0"/>
              <a:t>PCA</a:t>
            </a:r>
            <a:r>
              <a:rPr lang="ko-KR" altLang="en-US" smtClean="0"/>
              <a:t>를 사용해 </a:t>
            </a:r>
            <a:r>
              <a:rPr lang="en-US" altLang="ko-KR" smtClean="0"/>
              <a:t>2D</a:t>
            </a:r>
            <a:r>
              <a:rPr lang="ko-KR" altLang="en-US" smtClean="0"/>
              <a:t>로 투영함</a:t>
            </a:r>
            <a:endParaRPr lang="en-US" altLang="ko-KR" smtClean="0"/>
          </a:p>
          <a:p>
            <a:pPr marL="228600" indent="-228600">
              <a:buAutoNum type="arabicPeriod"/>
            </a:pP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다시 선형 </a:t>
            </a:r>
            <a:r>
              <a:rPr lang="en-US" altLang="ko-KR" baseline="0" smtClean="0"/>
              <a:t>PCA</a:t>
            </a:r>
            <a:r>
              <a:rPr lang="ko-KR" altLang="en-US" baseline="0" smtClean="0"/>
              <a:t>를 역전시키면 재구성된 데이터 포인트는 원본 공간이 아닌 특성 공간에 놓이게 됨</a:t>
            </a:r>
            <a:endParaRPr lang="en-US" altLang="ko-KR" baseline="0" smtClean="0"/>
          </a:p>
          <a:p>
            <a:pPr marL="228600" indent="-228600">
              <a:buAutoNum type="arabicPeriod"/>
            </a:pP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다행히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재구성된 포인트에 가깝게 매핑된 원본 공간의 포인트를 찾을 수 있음</a:t>
            </a:r>
            <a:endParaRPr lang="en-US" altLang="ko-KR" baseline="0" smtClean="0"/>
          </a:p>
          <a:p>
            <a:pPr marL="228600" indent="-228600">
              <a:buAutoNum type="arabicPeriod"/>
            </a:pPr>
            <a:endParaRPr lang="en-US" altLang="ko-KR" baseline="0" smtClean="0"/>
          </a:p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90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X(i)</a:t>
            </a:r>
            <a:r>
              <a:rPr lang="ko-KR" altLang="en-US" smtClean="0"/>
              <a:t>와 가까운 </a:t>
            </a:r>
            <a:r>
              <a:rPr lang="en-US" altLang="ko-KR" smtClean="0"/>
              <a:t>k</a:t>
            </a:r>
            <a:r>
              <a:rPr lang="ko-KR" altLang="en-US" smtClean="0"/>
              <a:t>개의 샘플을 찾음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이 이웃에 대한 선형 함수로 </a:t>
            </a:r>
            <a:r>
              <a:rPr lang="en-US" altLang="ko-KR" smtClean="0">
                <a:sym typeface="Wingdings" panose="05000000000000000000" pitchFamily="2" charset="2"/>
              </a:rPr>
              <a:t>X(i)</a:t>
            </a:r>
            <a:r>
              <a:rPr lang="ko-KR" altLang="en-US" smtClean="0">
                <a:sym typeface="Wingdings" panose="05000000000000000000" pitchFamily="2" charset="2"/>
              </a:rPr>
              <a:t>를 재구성</a:t>
            </a:r>
            <a:endParaRPr lang="en-US" altLang="ko-KR" smtClean="0">
              <a:sym typeface="Wingdings" panose="05000000000000000000" pitchFamily="2" charset="2"/>
            </a:endParaRPr>
          </a:p>
          <a:p>
            <a:endParaRPr lang="en-US" altLang="ko-KR" smtClean="0">
              <a:sym typeface="Wingdings" panose="05000000000000000000" pitchFamily="2" charset="2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0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투영</a:t>
            </a:r>
            <a:r>
              <a:rPr lang="ko-KR" altLang="en-US" baseline="0" smtClean="0"/>
              <a:t> 접근법의 나쁜 예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스위스 롤</a:t>
            </a:r>
            <a:r>
              <a:rPr lang="en-US" altLang="ko-KR" baseline="0" smtClean="0"/>
              <a:t>(swiss roll)</a:t>
            </a:r>
            <a:r>
              <a:rPr lang="ko-KR" altLang="en-US" baseline="0" smtClean="0"/>
              <a:t> 데이터셋 처럼 부분 공간이 뒤틀리거나 휘어 있기도 함</a:t>
            </a:r>
            <a:endParaRPr lang="en-US" altLang="ko-KR" baseline="0" smtClean="0"/>
          </a:p>
          <a:p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9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대부분의 실전문제는 훈련 샘플이 모든 차원에 걸쳐 균일하게 펴져 있지 않습니다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u="sng" smtClean="0"/>
              <a:t>학습</a:t>
            </a:r>
            <a:r>
              <a:rPr lang="ko-KR" altLang="en-US" u="sng" baseline="0" smtClean="0"/>
              <a:t> 데이터셋은</a:t>
            </a:r>
            <a:r>
              <a:rPr lang="ko-KR" altLang="en-US" u="none" baseline="0" smtClean="0"/>
              <a:t> </a:t>
            </a:r>
            <a:r>
              <a:rPr lang="ko-KR" altLang="en-US" smtClean="0"/>
              <a:t>고차원 공간에서 저차원 부분 공간에 위치하게 된다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u="sng" baseline="0" smtClean="0"/>
              <a:t>즉</a:t>
            </a:r>
            <a:r>
              <a:rPr lang="en-US" altLang="ko-KR" u="sng" baseline="0" smtClean="0"/>
              <a:t>, </a:t>
            </a:r>
            <a:r>
              <a:rPr lang="ko-KR" altLang="en-US" u="sng" baseline="0" smtClean="0"/>
              <a:t>고차원의 데이터의 특성 중 일부 특성으로 데이터를 표현할 수 있다는 말이 된다</a:t>
            </a:r>
            <a:r>
              <a:rPr lang="en-US" altLang="ko-KR" u="sng" baseline="0" smtClean="0"/>
              <a:t>.</a:t>
            </a:r>
          </a:p>
          <a:p>
            <a:endParaRPr lang="en-US" altLang="ko-KR" baseline="0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2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투영 결과 </a:t>
            </a:r>
            <a:r>
              <a:rPr lang="en-US" altLang="ko-KR" smtClean="0"/>
              <a:t>: </a:t>
            </a:r>
            <a:r>
              <a:rPr lang="ko-KR" altLang="en-US" smtClean="0"/>
              <a:t>데이터셋이 균일하게 퍼져있지 않음</a:t>
            </a:r>
            <a:r>
              <a:rPr lang="en-US" altLang="ko-KR" smtClean="0"/>
              <a:t>(</a:t>
            </a:r>
            <a:r>
              <a:rPr lang="ko-KR" altLang="en-US" smtClean="0"/>
              <a:t>고르게 분포가 되어있지 않음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스위스 롤을 펼처놓은 것 </a:t>
            </a:r>
            <a:r>
              <a:rPr lang="en-US" altLang="ko-KR" smtClean="0"/>
              <a:t>: </a:t>
            </a:r>
            <a:r>
              <a:rPr lang="ko-KR" altLang="en-US" smtClean="0"/>
              <a:t>매니폴드 학습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5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매니폴드 가정은 처리해야할 작업</a:t>
            </a:r>
            <a:r>
              <a:rPr lang="en-US" altLang="ko-KR" smtClean="0"/>
              <a:t>(</a:t>
            </a:r>
            <a:r>
              <a:rPr lang="ko-KR" altLang="en-US" smtClean="0"/>
              <a:t>예를 들면 분류나 회귀</a:t>
            </a:r>
            <a:r>
              <a:rPr lang="en-US" altLang="ko-KR" smtClean="0"/>
              <a:t>)</a:t>
            </a:r>
            <a:r>
              <a:rPr lang="ko-KR" altLang="en-US" smtClean="0"/>
              <a:t>이 저차원의 매니폴드 공간에 표현되면 더 간단해질 것이란 가정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예시 </a:t>
            </a:r>
            <a:r>
              <a:rPr lang="en-US" altLang="ko-KR" smtClean="0"/>
              <a:t>1 : 3</a:t>
            </a:r>
            <a:r>
              <a:rPr lang="ko-KR" altLang="en-US" smtClean="0"/>
              <a:t>차원에서는 결정</a:t>
            </a:r>
            <a:r>
              <a:rPr lang="ko-KR" altLang="en-US" baseline="0" smtClean="0"/>
              <a:t> 경계가 매우 복잡하지만</a:t>
            </a:r>
            <a:r>
              <a:rPr lang="en-US" altLang="ko-KR" baseline="0" smtClean="0"/>
              <a:t>, 2</a:t>
            </a:r>
            <a:r>
              <a:rPr lang="ko-KR" altLang="en-US" baseline="0" smtClean="0"/>
              <a:t>차원으로 표현했을때는 결정경계가 단순한 직선임을 알수 있음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smtClean="0"/>
              <a:t>예시 </a:t>
            </a:r>
            <a:r>
              <a:rPr lang="en-US" altLang="ko-KR" smtClean="0"/>
              <a:t>2</a:t>
            </a:r>
            <a:r>
              <a:rPr lang="en-US" altLang="ko-KR" baseline="0" smtClean="0"/>
              <a:t> : 3</a:t>
            </a:r>
            <a:r>
              <a:rPr lang="ko-KR" altLang="en-US" baseline="0" smtClean="0"/>
              <a:t>차원에서는 결졍 경계가 </a:t>
            </a:r>
            <a:r>
              <a:rPr lang="en-US" altLang="ko-KR" baseline="0" smtClean="0"/>
              <a:t>X</a:t>
            </a:r>
            <a:r>
              <a:rPr lang="en-US" altLang="ko-KR" baseline="-25000" smtClean="0"/>
              <a:t>1</a:t>
            </a:r>
            <a:r>
              <a:rPr lang="en-US" altLang="ko-KR" baseline="0" smtClean="0"/>
              <a:t>=5</a:t>
            </a:r>
            <a:r>
              <a:rPr lang="ko-KR" altLang="en-US" baseline="0" smtClean="0"/>
              <a:t>이지만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수직 평면</a:t>
            </a:r>
            <a:r>
              <a:rPr lang="en-US" altLang="ko-KR" baseline="0" smtClean="0"/>
              <a:t>), 2</a:t>
            </a:r>
            <a:r>
              <a:rPr lang="ko-KR" altLang="en-US" baseline="0" smtClean="0"/>
              <a:t>차원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펼쳐진 매니폴드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에서는 결정 경계가 더 복잡해짐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en-US" altLang="ko-KR" baseline="0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8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대표적인 차원 축소 알고리즘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저차원의 초평면에 데이터를 투영하기 전에 먼저 적절한 초평면을 선택해야 됨</a:t>
            </a:r>
            <a:endParaRPr lang="en-US" altLang="ko-KR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mtClean="0">
                <a:sym typeface="Wingdings" panose="05000000000000000000" pitchFamily="2" charset="2"/>
              </a:rPr>
              <a:t>즉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원본 데이터셋과 투영된 데이터셋 간의 평균제곱거리를 최소화 하는 축을 찾음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4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분산 보존이 최대인 축을 찾는</a:t>
            </a:r>
            <a:r>
              <a:rPr lang="ko-KR" altLang="en-US" baseline="0" smtClean="0"/>
              <a:t> 것</a:t>
            </a:r>
            <a:r>
              <a:rPr lang="en-US" altLang="ko-KR" baseline="0" smtClean="0"/>
              <a:t>(C</a:t>
            </a:r>
            <a:r>
              <a:rPr lang="en-US" altLang="ko-KR" baseline="-25000" smtClean="0"/>
              <a:t>1</a:t>
            </a:r>
            <a:r>
              <a:rPr lang="en-US" altLang="ko-KR" baseline="0" smtClean="0"/>
              <a:t>)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C</a:t>
            </a:r>
            <a:r>
              <a:rPr lang="en-US" altLang="ko-KR" baseline="-25000" smtClean="0"/>
              <a:t>1</a:t>
            </a:r>
            <a:r>
              <a:rPr lang="ko-KR" altLang="en-US" baseline="0" smtClean="0"/>
              <a:t>에 직교하고 분산이 최대인 축을 찾는 것 </a:t>
            </a:r>
            <a:r>
              <a:rPr lang="en-US" altLang="ko-KR" baseline="0" smtClean="0"/>
              <a:t>C</a:t>
            </a:r>
            <a:r>
              <a:rPr lang="en-US" altLang="ko-KR" baseline="-25000" smtClean="0"/>
              <a:t>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en-US" altLang="ko-KR" sz="4800" b="1" dirty="0">
                <a:solidFill>
                  <a:srgbClr val="E46C0A"/>
                </a:solidFill>
              </a:rPr>
              <a:t>8</a:t>
            </a:r>
            <a:r>
              <a:rPr lang="ko-KR" altLang="en-US" sz="4800" b="1" smtClean="0">
                <a:solidFill>
                  <a:srgbClr val="E46C0A"/>
                </a:solidFill>
              </a:rPr>
              <a:t>장 차원 축소</a:t>
            </a:r>
            <a:endParaRPr lang="ko-KR" altLang="en-US" sz="4800" b="1" dirty="0">
              <a:solidFill>
                <a:srgbClr val="E46C0A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700" b="1" dirty="0">
              <a:solidFill>
                <a:schemeClr val="accent1"/>
              </a:solidFill>
            </a:endParaRP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smtClean="0">
                <a:solidFill>
                  <a:schemeClr val="accent1"/>
                </a:solidFill>
              </a:rPr>
              <a:t>2018.11.13.</a:t>
            </a:r>
            <a:endParaRPr lang="en-US" altLang="ko-KR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분산 보존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729" y="2543968"/>
            <a:ext cx="5391150" cy="2638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152" y="2708920"/>
            <a:ext cx="45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</a:t>
            </a:r>
            <a:r>
              <a:rPr lang="en-US" altLang="ko-KR" baseline="-25000" smtClean="0"/>
              <a:t>1</a:t>
            </a:r>
            <a:endParaRPr lang="ko-KR" altLang="en-US" baseline="-25000"/>
          </a:p>
        </p:txBody>
      </p:sp>
      <p:sp>
        <p:nvSpPr>
          <p:cNvPr id="8" name="TextBox 7"/>
          <p:cNvSpPr txBox="1"/>
          <p:nvPr/>
        </p:nvSpPr>
        <p:spPr>
          <a:xfrm>
            <a:off x="5940152" y="4221088"/>
            <a:ext cx="45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</a:t>
            </a:r>
            <a:r>
              <a:rPr lang="en-US" altLang="ko-KR" baseline="-25000" smtClean="0"/>
              <a:t>2</a:t>
            </a:r>
            <a:endParaRPr lang="ko-KR" altLang="en-US" baseline="-25000"/>
          </a:p>
        </p:txBody>
      </p:sp>
      <p:sp>
        <p:nvSpPr>
          <p:cNvPr id="9" name="TextBox 8"/>
          <p:cNvSpPr txBox="1"/>
          <p:nvPr/>
        </p:nvSpPr>
        <p:spPr>
          <a:xfrm>
            <a:off x="563322" y="5243638"/>
            <a:ext cx="609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 방향으로 투영하는 것보다 분산이 최대로 보존되는 축을 선택하는것이 정보가 가장 적게 손실됨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주성분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729" y="2543968"/>
            <a:ext cx="5391150" cy="2638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152" y="2708920"/>
            <a:ext cx="45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4221088"/>
            <a:ext cx="45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8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322" y="5243638"/>
            <a:ext cx="8041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분산이 최대인 축을 찾음</a:t>
            </a:r>
            <a:r>
              <a:rPr lang="en-US" altLang="ko-KR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실선 </a:t>
            </a:r>
            <a:r>
              <a:rPr lang="en-US" altLang="ko-KR" smtClean="0">
                <a:solidFill>
                  <a:prstClr val="black"/>
                </a:solidFill>
              </a:rPr>
              <a:t>C</a:t>
            </a:r>
            <a:r>
              <a:rPr lang="en-US" altLang="ko-KR" baseline="-25000" smtClean="0">
                <a:solidFill>
                  <a:prstClr val="black"/>
                </a:solidFill>
              </a:rPr>
              <a:t>1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선택</a:t>
            </a:r>
            <a:r>
              <a:rPr lang="en-US" altLang="ko-KR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실선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C</a:t>
            </a:r>
            <a:r>
              <a:rPr lang="en-US" altLang="ko-KR" baseline="-25000" smtClean="0">
                <a:solidFill>
                  <a:prstClr val="black"/>
                </a:solidFill>
              </a:rPr>
              <a:t>1</a:t>
            </a:r>
            <a:r>
              <a:rPr lang="ko-KR" altLang="en-US" smtClean="0">
                <a:solidFill>
                  <a:prstClr val="black"/>
                </a:solidFill>
              </a:rPr>
              <a:t>에 직교하고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남은 분산을 최대한 보존하는 두 번째 축을 찾음</a:t>
            </a:r>
            <a:r>
              <a:rPr lang="en-US" altLang="ko-KR" smtClean="0">
                <a:solidFill>
                  <a:prstClr val="black"/>
                </a:solidFill>
              </a:rPr>
              <a:t>(C</a:t>
            </a:r>
            <a:r>
              <a:rPr lang="en-US" altLang="ko-KR" baseline="-25000" smtClean="0">
                <a:solidFill>
                  <a:prstClr val="black"/>
                </a:solidFill>
              </a:rPr>
              <a:t>2</a:t>
            </a:r>
            <a:r>
              <a:rPr lang="en-US" altLang="ko-KR" smtClean="0">
                <a:solidFill>
                  <a:prstClr val="black"/>
                </a:solidFill>
              </a:rPr>
              <a:t>)</a:t>
            </a:r>
          </a:p>
          <a:p>
            <a:endParaRPr kumimoji="0" lang="ko-KR" altLang="en-US" sz="18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주성분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고차원 데이터셋이라면 </a:t>
            </a:r>
            <a:r>
              <a:rPr lang="en-US" altLang="ko-KR" sz="2000" smtClean="0"/>
              <a:t>PCA</a:t>
            </a:r>
            <a:r>
              <a:rPr lang="ko-KR" altLang="en-US" sz="2000" smtClean="0"/>
              <a:t>는 이전에 두 축에 직교하는 세번째 축을 찾으며 데이터셋에 있는 차원의 수만큼 네 번째</a:t>
            </a:r>
            <a:r>
              <a:rPr lang="en-US" altLang="ko-KR" sz="2000" smtClean="0"/>
              <a:t>, </a:t>
            </a:r>
            <a:r>
              <a:rPr lang="ko-KR" altLang="en-US" sz="2000" smtClean="0"/>
              <a:t>다섯 번째</a:t>
            </a:r>
            <a:r>
              <a:rPr lang="en-US" altLang="ko-KR" sz="2000" smtClean="0"/>
              <a:t>, … </a:t>
            </a:r>
            <a:r>
              <a:rPr lang="ko-KR" altLang="en-US" sz="2000" smtClean="0"/>
              <a:t>축을 찾음</a:t>
            </a: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i </a:t>
            </a:r>
            <a:r>
              <a:rPr lang="ko-KR" altLang="en-US" sz="2000" smtClean="0"/>
              <a:t>번째 축을 정의하는 단위 백터를 </a:t>
            </a:r>
            <a:r>
              <a:rPr lang="en-US" altLang="ko-KR" sz="2000" smtClean="0"/>
              <a:t>i </a:t>
            </a:r>
            <a:r>
              <a:rPr lang="ko-KR" altLang="en-US" sz="2000" smtClean="0"/>
              <a:t>번째 주성분</a:t>
            </a:r>
            <a:r>
              <a:rPr lang="en-US" altLang="ko-KR" sz="2000" smtClean="0"/>
              <a:t>(Principal Component, PC)</a:t>
            </a:r>
            <a:r>
              <a:rPr lang="ko-KR" altLang="en-US" sz="2000" smtClean="0"/>
              <a:t>라고 부름</a:t>
            </a:r>
            <a:r>
              <a:rPr lang="en-US" altLang="ko-KR" sz="2000" smtClean="0"/>
              <a:t>(</a:t>
            </a:r>
            <a:r>
              <a:rPr lang="ko-KR" altLang="en-US" sz="2000" smtClean="0"/>
              <a:t>첫 번째 </a:t>
            </a:r>
            <a:r>
              <a:rPr lang="en-US" altLang="ko-KR" sz="2000" smtClean="0"/>
              <a:t>PC</a:t>
            </a:r>
            <a:r>
              <a:rPr lang="ko-KR" altLang="en-US" sz="2000" smtClean="0"/>
              <a:t>는 </a:t>
            </a:r>
            <a:r>
              <a:rPr lang="en-US" altLang="ko-KR" sz="2000" smtClean="0">
                <a:solidFill>
                  <a:prstClr val="black"/>
                </a:solidFill>
              </a:rPr>
              <a:t>C</a:t>
            </a:r>
            <a:r>
              <a:rPr lang="en-US" altLang="ko-KR" sz="2000" baseline="-25000" smtClean="0">
                <a:solidFill>
                  <a:prstClr val="black"/>
                </a:solidFill>
              </a:rPr>
              <a:t>1,</a:t>
            </a:r>
            <a:r>
              <a:rPr lang="en-US" altLang="ko-KR" sz="2000" smtClean="0">
                <a:solidFill>
                  <a:prstClr val="black"/>
                </a:solidFill>
              </a:rPr>
              <a:t> </a:t>
            </a:r>
            <a:r>
              <a:rPr lang="ko-KR" altLang="en-US" sz="2000" smtClean="0">
                <a:solidFill>
                  <a:prstClr val="black"/>
                </a:solidFill>
              </a:rPr>
              <a:t>두 번째 </a:t>
            </a:r>
            <a:r>
              <a:rPr lang="en-US" altLang="ko-KR" sz="2000" smtClean="0">
                <a:solidFill>
                  <a:prstClr val="black"/>
                </a:solidFill>
              </a:rPr>
              <a:t>PC</a:t>
            </a:r>
            <a:r>
              <a:rPr lang="ko-KR" altLang="en-US" sz="2000" smtClean="0">
                <a:solidFill>
                  <a:prstClr val="black"/>
                </a:solidFill>
              </a:rPr>
              <a:t>는 </a:t>
            </a:r>
            <a:r>
              <a:rPr lang="en-US" altLang="ko-KR" sz="2000" smtClean="0">
                <a:solidFill>
                  <a:prstClr val="black"/>
                </a:solidFill>
              </a:rPr>
              <a:t>C</a:t>
            </a:r>
            <a:r>
              <a:rPr lang="en-US" altLang="ko-KR" sz="2000" baseline="-25000" smtClean="0"/>
              <a:t>2</a:t>
            </a:r>
            <a:r>
              <a:rPr lang="en-US" altLang="ko-KR" sz="2000" smtClean="0"/>
              <a:t>)</a:t>
            </a:r>
            <a:endParaRPr lang="en-US" altLang="ko-KR" sz="2000" baseline="-25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45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46508" y="16764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2000" smtClean="0"/>
              </a:p>
              <a:p>
                <a:r>
                  <a:rPr lang="ko-KR" altLang="en-US" sz="2000" smtClean="0"/>
                  <a:t>주성분</a:t>
                </a:r>
                <a:endParaRPr lang="en-US" altLang="ko-KR" sz="2000" smtClean="0"/>
              </a:p>
              <a:p>
                <a:pPr lvl="1"/>
                <a:r>
                  <a:rPr lang="ko-KR" altLang="en-US" sz="2000" smtClean="0"/>
                  <a:t>특이값 분해</a:t>
                </a:r>
                <a:r>
                  <a:rPr lang="en-US" altLang="ko-KR" sz="2000" smtClean="0"/>
                  <a:t>(Singular Value Decomposition, SVD) </a:t>
                </a:r>
                <a:r>
                  <a:rPr lang="ko-KR" altLang="en-US" sz="2000" smtClean="0"/>
                  <a:t>표준 행렬 분해 기술을 사용하여</a:t>
                </a:r>
                <a:r>
                  <a:rPr lang="en-US" altLang="ko-KR" sz="2000" smtClean="0"/>
                  <a:t>, </a:t>
                </a:r>
                <a:r>
                  <a:rPr lang="ko-KR" altLang="en-US" sz="2000" smtClean="0"/>
                  <a:t>훈련 세트의 주성분을 찾을 수 있음</a:t>
                </a:r>
                <a:endParaRPr lang="en-US" altLang="ko-KR" sz="2000"/>
              </a:p>
              <a:p>
                <a:pPr lvl="1"/>
                <a:endParaRPr lang="en-US" altLang="ko-KR" sz="2000" smtClean="0"/>
              </a:p>
              <a:p>
                <a:pPr lvl="1"/>
                <a:r>
                  <a:rPr lang="en-US" altLang="ko-KR" sz="2000" smtClean="0"/>
                  <a:t>SVD</a:t>
                </a:r>
                <a:r>
                  <a:rPr lang="ko-KR" altLang="en-US" sz="2000" smtClean="0"/>
                  <a:t>기술은 훈련 세트 행렬 </a:t>
                </a:r>
                <a:r>
                  <a:rPr lang="en-US" altLang="ko-KR" sz="2000" smtClean="0"/>
                  <a:t>X</a:t>
                </a:r>
                <a:r>
                  <a:rPr lang="ko-KR" altLang="en-US" sz="2000" smtClean="0"/>
                  <a:t>를 세 개 행렬의 점곱인 </a:t>
                </a:r>
                <a:r>
                  <a:rPr lang="en-US" altLang="ko-KR" sz="2000" smtClean="0"/>
                  <a:t>U </a:t>
                </a:r>
                <a:r>
                  <a:rPr lang="en-US" altLang="ko-KR" sz="2000" smtClean="0">
                    <a:sym typeface="Wingdings" panose="05000000000000000000" pitchFamily="2" charset="2"/>
                  </a:rPr>
                  <a:t>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𝛴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>
                        <a:sym typeface="Wingdings" panose="05000000000000000000" pitchFamily="2" charset="2"/>
                      </a:rPr>
                      <m:t></m:t>
                    </m:r>
                    <m:r>
                      <m:rPr>
                        <m:nor/>
                      </m:rPr>
                      <a:rPr lang="en-US" altLang="ko-KR" sz="2000" b="0" i="0" smtClean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b="0" i="0" smtClean="0">
                        <a:sym typeface="Wingdings" panose="05000000000000000000" pitchFamily="2" charset="2"/>
                      </a:rPr>
                      <m:t>VT</m:t>
                    </m:r>
                  </m:oMath>
                </a14:m>
                <a:r>
                  <a:rPr lang="en-US" altLang="ko-KR" sz="2000" baseline="30000" smtClean="0"/>
                  <a:t> </a:t>
                </a:r>
                <a:r>
                  <a:rPr lang="ko-KR" altLang="en-US" sz="2000" smtClean="0"/>
                  <a:t>로 분해할 수 있음</a:t>
                </a:r>
                <a:endParaRPr lang="en-US" altLang="ko-KR" sz="2000" smtClean="0"/>
              </a:p>
              <a:p>
                <a:pPr lvl="1"/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 smtClean="0"/>
              </a:p>
              <a:p>
                <a:pPr marL="0" indent="0">
                  <a:buNone/>
                </a:pPr>
                <a:endParaRPr lang="en-US" altLang="ko-KR" sz="2000" smtClean="0"/>
              </a:p>
              <a:p>
                <a:pPr marL="0" indent="0">
                  <a:buNone/>
                </a:pPr>
                <a:endParaRPr lang="en-US" altLang="ko-KR" sz="2000" smtClean="0"/>
              </a:p>
              <a:p>
                <a:endParaRPr lang="en-US" altLang="ko-KR" sz="2000"/>
              </a:p>
              <a:p>
                <a:pPr marL="0" indent="0">
                  <a:buNone/>
                </a:pPr>
                <a:endParaRPr lang="en-US" altLang="ko-KR" sz="2000" smtClean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22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508" y="1676400"/>
                <a:ext cx="8229600" cy="4525963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3181" y="4476725"/>
            <a:ext cx="1743075" cy="752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4088" y="5229200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주성분 행렬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4437112"/>
            <a:ext cx="3133725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75856" y="4653136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5736" y="5219908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vd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함수 사용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주성분 구함</a:t>
            </a:r>
            <a:r>
              <a:rPr lang="en-US" altLang="ko-KR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r>
              <a:rPr lang="en-US" altLang="ko-KR" sz="2000"/>
              <a:t>d</a:t>
            </a:r>
            <a:r>
              <a:rPr lang="ko-KR" altLang="en-US" sz="2000" smtClean="0"/>
              <a:t>차원으로 투영하기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주성분을 모두 추출해냈다면</a:t>
            </a:r>
            <a:r>
              <a:rPr lang="en-US" altLang="ko-KR" sz="2000" smtClean="0"/>
              <a:t>, d</a:t>
            </a:r>
            <a:r>
              <a:rPr lang="ko-KR" altLang="en-US" sz="2000" smtClean="0"/>
              <a:t>개의 주성분으로 정의한 초평면에 투영하여 데이터셋의 차원을 </a:t>
            </a:r>
            <a:r>
              <a:rPr lang="en-US" altLang="ko-KR" sz="2000" smtClean="0"/>
              <a:t>d</a:t>
            </a:r>
            <a:r>
              <a:rPr lang="ko-KR" altLang="en-US" sz="2000" smtClean="0"/>
              <a:t>차원으로 축소시킬 수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ko-KR" altLang="en-US" sz="2000" smtClean="0"/>
              <a:t>이 초평면은 분산을 가능한 최대로 보존하는 </a:t>
            </a:r>
            <a:r>
              <a:rPr lang="ko-KR" altLang="en-US" sz="2000" u="sng" smtClean="0"/>
              <a:t>투영</a:t>
            </a:r>
            <a:r>
              <a:rPr lang="ko-KR" altLang="en-US" sz="2000" smtClean="0"/>
              <a:t>임을 보장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ko-KR" altLang="en-US" sz="2000" smtClean="0"/>
              <a:t>초평면에 훈련 세트를 투영하기</a:t>
            </a:r>
            <a:endParaRPr lang="en-US" altLang="ko-KR" sz="2000" smtClean="0"/>
          </a:p>
          <a:p>
            <a:pPr marL="914400" lvl="2" indent="0">
              <a:buNone/>
            </a:pPr>
            <a:r>
              <a:rPr lang="en-US" altLang="ko-KR" sz="1600" smtClean="0"/>
              <a:t>Ex) X</a:t>
            </a:r>
            <a:r>
              <a:rPr lang="en-US" altLang="ko-KR" sz="1600" baseline="-25000" smtClean="0"/>
              <a:t>d-proj</a:t>
            </a:r>
            <a:r>
              <a:rPr lang="en-US" altLang="ko-KR" sz="1600"/>
              <a:t> </a:t>
            </a:r>
            <a:r>
              <a:rPr lang="en-US" altLang="ko-KR" sz="1600" smtClean="0"/>
              <a:t>= X</a:t>
            </a:r>
            <a:r>
              <a:rPr lang="en-US" altLang="ko-KR" sz="1600">
                <a:sym typeface="Wingdings" panose="05000000000000000000" pitchFamily="2" charset="2"/>
              </a:rPr>
              <a:t> </a:t>
            </a:r>
            <a:r>
              <a:rPr lang="en-US" altLang="ko-KR" sz="1600" smtClean="0">
                <a:sym typeface="Wingdings" panose="05000000000000000000" pitchFamily="2" charset="2"/>
              </a:rPr>
              <a:t> W</a:t>
            </a:r>
            <a:r>
              <a:rPr lang="en-US" altLang="ko-KR" sz="1600" baseline="-25000" smtClean="0">
                <a:sym typeface="Wingdings" panose="05000000000000000000" pitchFamily="2" charset="2"/>
              </a:rPr>
              <a:t>d   </a:t>
            </a:r>
            <a:r>
              <a:rPr lang="en-US" altLang="ko-KR" sz="1600" smtClean="0">
                <a:sym typeface="Wingdings" panose="05000000000000000000" pitchFamily="2" charset="2"/>
              </a:rPr>
              <a:t>(</a:t>
            </a:r>
            <a:r>
              <a:rPr lang="ko-KR" altLang="en-US" sz="1600" smtClean="0">
                <a:sym typeface="Wingdings" panose="05000000000000000000" pitchFamily="2" charset="2"/>
              </a:rPr>
              <a:t>행렬 </a:t>
            </a:r>
            <a:r>
              <a:rPr lang="en-US" altLang="ko-KR" sz="1600" smtClean="0">
                <a:sym typeface="Wingdings" panose="05000000000000000000" pitchFamily="2" charset="2"/>
              </a:rPr>
              <a:t>X</a:t>
            </a:r>
            <a:r>
              <a:rPr lang="ko-KR" altLang="en-US" sz="1600" smtClean="0">
                <a:sym typeface="Wingdings" panose="05000000000000000000" pitchFamily="2" charset="2"/>
              </a:rPr>
              <a:t>와 첫</a:t>
            </a:r>
            <a:r>
              <a:rPr lang="en-US" altLang="ko-KR" sz="1600" smtClean="0">
                <a:sym typeface="Wingdings" panose="05000000000000000000" pitchFamily="2" charset="2"/>
              </a:rPr>
              <a:t>d</a:t>
            </a:r>
            <a:r>
              <a:rPr lang="ko-KR" altLang="en-US" sz="1600" smtClean="0">
                <a:sym typeface="Wingdings" panose="05000000000000000000" pitchFamily="2" charset="2"/>
              </a:rPr>
              <a:t>개의 주성분을 담은 행렬 </a:t>
            </a:r>
            <a:r>
              <a:rPr lang="en-US" altLang="ko-KR" sz="1600" smtClean="0">
                <a:sym typeface="Wingdings" panose="05000000000000000000" pitchFamily="2" charset="2"/>
              </a:rPr>
              <a:t>W</a:t>
            </a:r>
            <a:r>
              <a:rPr lang="en-US" altLang="ko-KR" sz="1600" baseline="-25000" smtClean="0">
                <a:sym typeface="Wingdings" panose="05000000000000000000" pitchFamily="2" charset="2"/>
              </a:rPr>
              <a:t>d</a:t>
            </a:r>
            <a:r>
              <a:rPr lang="ko-KR" altLang="en-US" sz="1600" smtClean="0">
                <a:sym typeface="Wingdings" panose="05000000000000000000" pitchFamily="2" charset="2"/>
              </a:rPr>
              <a:t>를 점곱하면 됨</a:t>
            </a:r>
            <a:r>
              <a:rPr lang="en-US" altLang="ko-KR" sz="1600" smtClean="0">
                <a:sym typeface="Wingdings" panose="05000000000000000000" pitchFamily="2" charset="2"/>
              </a:rPr>
              <a:t>) </a:t>
            </a:r>
            <a:endParaRPr lang="en-US" altLang="ko-KR" sz="16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5085184"/>
            <a:ext cx="259228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사이킷런 사용하기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SVD </a:t>
            </a:r>
            <a:r>
              <a:rPr lang="ko-KR" altLang="en-US" sz="2000" smtClean="0"/>
              <a:t>분해 방법을 사용하여 구현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en-US" altLang="ko-KR" sz="2000" smtClean="0"/>
              <a:t>PCA </a:t>
            </a:r>
            <a:r>
              <a:rPr lang="ko-KR" altLang="en-US" sz="2000" smtClean="0"/>
              <a:t>모델을 사용하여 데이터셋의 차원을 </a:t>
            </a:r>
            <a:r>
              <a:rPr lang="en-US" altLang="ko-KR" sz="2000" smtClean="0"/>
              <a:t>2</a:t>
            </a:r>
            <a:r>
              <a:rPr lang="ko-KR" altLang="en-US" sz="2000" smtClean="0"/>
              <a:t>로 줄이는 코드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en-US" altLang="ko-KR" sz="2000" smtClean="0"/>
              <a:t>PCA </a:t>
            </a:r>
            <a:r>
              <a:rPr lang="ko-KR" altLang="en-US" sz="2000" smtClean="0"/>
              <a:t>변환기를 데이터셋에 학습시키고 나면 </a:t>
            </a:r>
            <a:r>
              <a:rPr lang="en-US" altLang="ko-KR" sz="2000" smtClean="0"/>
              <a:t>components_ </a:t>
            </a:r>
            <a:r>
              <a:rPr lang="ko-KR" altLang="en-US" sz="2000" smtClean="0"/>
              <a:t>변수를 사용해 주성분을 확인 할 수 있음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717032"/>
            <a:ext cx="3276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설명된 분산의 비율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explained_variance_ratio_ </a:t>
            </a:r>
            <a:r>
              <a:rPr lang="ko-KR" altLang="en-US" sz="2000" smtClean="0"/>
              <a:t>변수에 저장된 주성분의 설명된 분산의 비율</a:t>
            </a:r>
            <a:r>
              <a:rPr lang="en-US" altLang="ko-KR" sz="2000" smtClean="0"/>
              <a:t>(explained variance ratio)</a:t>
            </a:r>
            <a:r>
              <a:rPr lang="ko-KR" altLang="en-US" sz="2000" smtClean="0"/>
              <a:t>도 유용한 정보 중 하나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ko-KR" altLang="en-US" sz="2000" smtClean="0"/>
              <a:t>주성분의 축에 따라 있는 데이터셋의 분산 비율을 나타냄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r>
              <a:rPr lang="en-US" altLang="ko-KR" sz="2000" smtClean="0"/>
              <a:t>1. </a:t>
            </a:r>
            <a:r>
              <a:rPr lang="ko-KR" altLang="en-US" sz="2000" smtClean="0"/>
              <a:t>데이터셋 분산의 </a:t>
            </a:r>
            <a:r>
              <a:rPr lang="en-US" altLang="ko-KR" sz="2000" smtClean="0"/>
              <a:t>84.2%</a:t>
            </a:r>
            <a:r>
              <a:rPr lang="ko-KR" altLang="en-US" sz="2000" smtClean="0"/>
              <a:t>가 첫 번째 축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/>
              <a:t>	</a:t>
            </a:r>
            <a:r>
              <a:rPr lang="en-US" altLang="ko-KR" sz="2000" smtClean="0"/>
              <a:t>2. 14.6%</a:t>
            </a:r>
            <a:r>
              <a:rPr lang="ko-KR" altLang="en-US" sz="2000" smtClean="0"/>
              <a:t>가 두 번째 축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077072"/>
            <a:ext cx="2876550" cy="60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8582" y="41019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ex) </a:t>
            </a:r>
            <a:r>
              <a:rPr lang="ko-KR" altLang="en-US" smtClean="0"/>
              <a:t>그림 </a:t>
            </a:r>
            <a:r>
              <a:rPr lang="en-US" altLang="ko-KR" smtClean="0"/>
              <a:t>8-2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8000" smtClean="0"/>
              <a:t>적절한 차원 수 </a:t>
            </a:r>
            <a:r>
              <a:rPr lang="ko-KR" altLang="en-US" sz="8000" smtClean="0"/>
              <a:t>선택하기</a:t>
            </a:r>
            <a:r>
              <a:rPr lang="en-US" altLang="ko-KR" sz="8000" u="sng" smtClean="0"/>
              <a:t>(</a:t>
            </a:r>
            <a:r>
              <a:rPr lang="ko-KR" altLang="en-US" sz="8000" u="sng" smtClean="0"/>
              <a:t>설명된 분산의 비율 함수 사용</a:t>
            </a:r>
            <a:r>
              <a:rPr lang="en-US" altLang="ko-KR" sz="8000" u="sng" smtClean="0"/>
              <a:t>)</a:t>
            </a:r>
            <a:endParaRPr lang="en-US" altLang="ko-KR" sz="8000" u="sng" smtClean="0"/>
          </a:p>
          <a:p>
            <a:pPr lvl="1"/>
            <a:r>
              <a:rPr lang="ko-KR" altLang="en-US" sz="8000" smtClean="0"/>
              <a:t>축소할 차원 수를 임의로 정하기보다는 충분한 분산</a:t>
            </a:r>
            <a:r>
              <a:rPr lang="en-US" altLang="ko-KR" sz="8000" smtClean="0"/>
              <a:t>(</a:t>
            </a:r>
            <a:r>
              <a:rPr lang="ko-KR" altLang="en-US" sz="8000" smtClean="0"/>
              <a:t>예를 들면 </a:t>
            </a:r>
            <a:r>
              <a:rPr lang="en-US" altLang="ko-KR" sz="8000" smtClean="0"/>
              <a:t>95%)</a:t>
            </a:r>
            <a:r>
              <a:rPr lang="ko-KR" altLang="en-US" sz="8000" smtClean="0"/>
              <a:t>이 될 때까지 더해야 할 차원수를 선택하는 쪽을 선호</a:t>
            </a:r>
            <a:endParaRPr lang="en-US" altLang="ko-KR" sz="8000" smtClean="0"/>
          </a:p>
          <a:p>
            <a:pPr lvl="1"/>
            <a:endParaRPr lang="en-US" altLang="ko-KR" sz="8000"/>
          </a:p>
          <a:p>
            <a:pPr lvl="1"/>
            <a:r>
              <a:rPr lang="ko-KR" altLang="en-US" sz="8000" smtClean="0"/>
              <a:t>차원을 축소하지 않고 </a:t>
            </a:r>
            <a:r>
              <a:rPr lang="en-US" altLang="ko-KR" sz="8000" smtClean="0"/>
              <a:t>, </a:t>
            </a:r>
            <a:r>
              <a:rPr lang="ko-KR" altLang="en-US" sz="8000" smtClean="0"/>
              <a:t>훈련 세트의 분산을 </a:t>
            </a:r>
            <a:r>
              <a:rPr lang="en-US" altLang="ko-KR" sz="8000" smtClean="0"/>
              <a:t>95%</a:t>
            </a:r>
            <a:r>
              <a:rPr lang="ko-KR" altLang="en-US" sz="8000" smtClean="0"/>
              <a:t>로 유지하는 데 필요한 최소한의 차원 수를 계산</a:t>
            </a:r>
            <a:endParaRPr lang="en-US" altLang="ko-KR" sz="8000" smtClean="0"/>
          </a:p>
          <a:p>
            <a:pPr lvl="1"/>
            <a:endParaRPr lang="en-US" altLang="ko-KR" sz="8000"/>
          </a:p>
          <a:p>
            <a:pPr lvl="1"/>
            <a:endParaRPr lang="en-US" altLang="ko-KR" sz="8000" smtClean="0"/>
          </a:p>
          <a:p>
            <a:pPr marL="457200" lvl="1" indent="0">
              <a:buNone/>
            </a:pPr>
            <a:endParaRPr lang="en-US" altLang="ko-KR" sz="8000"/>
          </a:p>
          <a:p>
            <a:pPr lvl="1"/>
            <a:r>
              <a:rPr lang="en-US" altLang="ko-KR" sz="8000" smtClean="0"/>
              <a:t>n_components = d </a:t>
            </a:r>
            <a:r>
              <a:rPr lang="ko-KR" altLang="en-US" sz="8000" smtClean="0"/>
              <a:t>설정하여 다시 실행</a:t>
            </a:r>
            <a:endParaRPr lang="en-US" altLang="ko-KR" sz="8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729" y="3789040"/>
            <a:ext cx="3924300" cy="74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095" y="5071640"/>
            <a:ext cx="3238500" cy="447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5816" y="4149080"/>
            <a:ext cx="179821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sz="2400" smtClean="0"/>
          </a:p>
          <a:p>
            <a:r>
              <a:rPr lang="ko-KR" altLang="en-US" sz="2600" smtClean="0"/>
              <a:t>적절한 차원 수 선택하기</a:t>
            </a:r>
            <a:endParaRPr lang="en-US" altLang="ko-KR" sz="2600" smtClean="0"/>
          </a:p>
          <a:p>
            <a:pPr lvl="1"/>
            <a:r>
              <a:rPr lang="en-US" altLang="ko-KR" sz="2600" smtClean="0"/>
              <a:t> </a:t>
            </a:r>
            <a:r>
              <a:rPr lang="ko-KR" altLang="en-US" sz="2600" smtClean="0"/>
              <a:t>설명된 분산을 차원 수에 대한 함수로 그리는 것</a:t>
            </a:r>
            <a:endParaRPr lang="en-US" altLang="ko-KR" sz="2600" smtClean="0"/>
          </a:p>
          <a:p>
            <a:pPr marL="457200" lvl="1" indent="0">
              <a:buNone/>
            </a:pPr>
            <a:r>
              <a:rPr lang="en-US" altLang="ko-KR" sz="2600" smtClean="0"/>
              <a:t>	ex)cumsum = np.cumsum(pca.explatined_variance_ratio_)</a:t>
            </a:r>
          </a:p>
          <a:p>
            <a:pPr marL="457200" lvl="1" indent="0">
              <a:buNone/>
            </a:pPr>
            <a:r>
              <a:rPr lang="en-US" altLang="ko-KR" sz="2600" smtClean="0"/>
              <a:t>	    cumsum</a:t>
            </a:r>
            <a:r>
              <a:rPr lang="ko-KR" altLang="en-US" sz="2600" smtClean="0"/>
              <a:t>을 그래프로 그림</a:t>
            </a:r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3212976"/>
            <a:ext cx="4000500" cy="2581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7864" y="422483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</a:t>
            </a:r>
            <a:r>
              <a:rPr lang="ko-KR" altLang="en-US" sz="1200" smtClean="0"/>
              <a:t>변곡점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45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8000" smtClean="0"/>
              <a:t>압축을 위한 </a:t>
            </a:r>
            <a:r>
              <a:rPr lang="en-US" altLang="ko-KR" sz="8000" smtClean="0"/>
              <a:t>PCA</a:t>
            </a:r>
          </a:p>
          <a:p>
            <a:pPr lvl="1"/>
            <a:r>
              <a:rPr lang="ko-KR" altLang="en-US" sz="8000" smtClean="0"/>
              <a:t>예시</a:t>
            </a:r>
            <a:r>
              <a:rPr lang="en-US" altLang="ko-KR" sz="8000" smtClean="0"/>
              <a:t>) MNIST </a:t>
            </a:r>
            <a:r>
              <a:rPr lang="ko-KR" altLang="en-US" sz="8000" smtClean="0"/>
              <a:t>데이터 셋에 분산을 </a:t>
            </a:r>
            <a:r>
              <a:rPr lang="en-US" altLang="ko-KR" sz="8000" smtClean="0"/>
              <a:t>95% </a:t>
            </a:r>
            <a:r>
              <a:rPr lang="ko-KR" altLang="en-US" sz="8000" smtClean="0"/>
              <a:t>유지하도록 </a:t>
            </a:r>
            <a:r>
              <a:rPr lang="en-US" altLang="ko-KR" sz="8000" smtClean="0"/>
              <a:t>PCA</a:t>
            </a:r>
            <a:r>
              <a:rPr lang="ko-KR" altLang="en-US" sz="8000" smtClean="0"/>
              <a:t>를 적용</a:t>
            </a:r>
            <a:endParaRPr lang="en-US" altLang="ko-KR" sz="8000" smtClean="0"/>
          </a:p>
          <a:p>
            <a:pPr lvl="1"/>
            <a:endParaRPr lang="en-US" altLang="ko-KR" sz="8000"/>
          </a:p>
          <a:p>
            <a:pPr lvl="1"/>
            <a:r>
              <a:rPr lang="en-US" altLang="ko-KR" sz="8000" smtClean="0">
                <a:solidFill>
                  <a:srgbClr val="FF0000"/>
                </a:solidFill>
              </a:rPr>
              <a:t>784</a:t>
            </a:r>
            <a:r>
              <a:rPr lang="ko-KR" altLang="en-US" sz="8000" smtClean="0">
                <a:solidFill>
                  <a:srgbClr val="FF0000"/>
                </a:solidFill>
              </a:rPr>
              <a:t>개의 차원에서 </a:t>
            </a:r>
            <a:r>
              <a:rPr lang="en-US" altLang="ko-KR" sz="8000" smtClean="0">
                <a:solidFill>
                  <a:srgbClr val="FF0000"/>
                </a:solidFill>
              </a:rPr>
              <a:t>154</a:t>
            </a:r>
            <a:r>
              <a:rPr lang="ko-KR" altLang="en-US" sz="8000" smtClean="0">
                <a:solidFill>
                  <a:srgbClr val="FF0000"/>
                </a:solidFill>
              </a:rPr>
              <a:t>차원으로 </a:t>
            </a:r>
            <a:r>
              <a:rPr lang="ko-KR" altLang="en-US" sz="8000" smtClean="0"/>
              <a:t>압축</a:t>
            </a:r>
            <a:r>
              <a:rPr lang="en-US" altLang="ko-KR" sz="8000" smtClean="0"/>
              <a:t>(</a:t>
            </a:r>
            <a:r>
              <a:rPr lang="ko-KR" altLang="en-US" sz="8000" smtClean="0"/>
              <a:t>데이터 셋 </a:t>
            </a:r>
            <a:r>
              <a:rPr lang="en-US" altLang="ko-KR" sz="8000" smtClean="0"/>
              <a:t>20%</a:t>
            </a:r>
            <a:r>
              <a:rPr lang="ko-KR" altLang="en-US" sz="8000" smtClean="0"/>
              <a:t>미만 줄음</a:t>
            </a:r>
            <a:r>
              <a:rPr lang="en-US" altLang="ko-KR" sz="8000" smtClean="0"/>
              <a:t>)</a:t>
            </a:r>
            <a:endParaRPr lang="en-US" altLang="ko-KR" sz="8000" smtClean="0"/>
          </a:p>
          <a:p>
            <a:pPr lvl="1"/>
            <a:endParaRPr lang="en-US" altLang="ko-KR" sz="8000"/>
          </a:p>
          <a:p>
            <a:pPr lvl="1"/>
            <a:endParaRPr lang="en-US" altLang="ko-KR" sz="8000" smtClean="0"/>
          </a:p>
          <a:p>
            <a:pPr marL="457200" lvl="1" indent="0">
              <a:buNone/>
            </a:pPr>
            <a:endParaRPr lang="en-US" altLang="ko-KR" sz="8000" smtClean="0"/>
          </a:p>
          <a:p>
            <a:pPr lvl="1"/>
            <a:r>
              <a:rPr lang="en-US" altLang="ko-KR" sz="8000" smtClean="0"/>
              <a:t>fit_transform</a:t>
            </a:r>
            <a:r>
              <a:rPr lang="ko-KR" altLang="en-US" sz="8000" smtClean="0"/>
              <a:t>메서드를 통해 </a:t>
            </a:r>
            <a:r>
              <a:rPr lang="en-US" altLang="ko-KR" sz="8000" smtClean="0">
                <a:solidFill>
                  <a:srgbClr val="FF0000"/>
                </a:solidFill>
              </a:rPr>
              <a:t>154</a:t>
            </a:r>
            <a:r>
              <a:rPr lang="ko-KR" altLang="en-US" sz="8000" smtClean="0">
                <a:solidFill>
                  <a:srgbClr val="FF0000"/>
                </a:solidFill>
              </a:rPr>
              <a:t>차원으로 </a:t>
            </a:r>
            <a:r>
              <a:rPr lang="ko-KR" altLang="en-US" sz="8000" smtClean="0"/>
              <a:t>압축하고</a:t>
            </a:r>
            <a:r>
              <a:rPr lang="en-US" altLang="ko-KR" sz="8000" smtClean="0"/>
              <a:t>, inverse_transform()</a:t>
            </a:r>
            <a:r>
              <a:rPr lang="ko-KR" altLang="en-US" sz="8000" smtClean="0"/>
              <a:t>메서드를 통해서 </a:t>
            </a:r>
            <a:r>
              <a:rPr lang="en-US" altLang="ko-KR" sz="8000" smtClean="0">
                <a:solidFill>
                  <a:srgbClr val="FF0000"/>
                </a:solidFill>
              </a:rPr>
              <a:t>784</a:t>
            </a:r>
            <a:r>
              <a:rPr lang="ko-KR" altLang="en-US" sz="8000" smtClean="0">
                <a:solidFill>
                  <a:srgbClr val="FF0000"/>
                </a:solidFill>
              </a:rPr>
              <a:t>차원으로 </a:t>
            </a:r>
            <a:r>
              <a:rPr lang="ko-KR" altLang="en-US" sz="8000" smtClean="0"/>
              <a:t>복원</a:t>
            </a:r>
            <a:endParaRPr lang="en-US" altLang="ko-KR" sz="8000"/>
          </a:p>
          <a:p>
            <a:pPr marL="457200" lvl="1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356568"/>
            <a:ext cx="3905250" cy="5760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813281"/>
            <a:ext cx="4464496" cy="1427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96027" y="5099273"/>
            <a:ext cx="2116333" cy="4899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62785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분산의 </a:t>
            </a:r>
            <a:r>
              <a:rPr lang="en-US" altLang="ko-KR" smtClean="0"/>
              <a:t>95%</a:t>
            </a:r>
            <a:r>
              <a:rPr lang="ko-KR" altLang="en-US" smtClean="0"/>
              <a:t>가 유지된 </a:t>
            </a:r>
            <a:r>
              <a:rPr lang="en-US" altLang="ko-KR" smtClean="0"/>
              <a:t>MNIST </a:t>
            </a:r>
            <a:r>
              <a:rPr lang="ko-KR" altLang="en-US" smtClean="0"/>
              <a:t>압축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차원의</a:t>
            </a:r>
            <a:r>
              <a:rPr lang="en-US" altLang="ko-KR" sz="4000" smtClean="0">
                <a:solidFill>
                  <a:schemeClr val="bg1"/>
                </a:solidFill>
              </a:rPr>
              <a:t> </a:t>
            </a:r>
            <a:r>
              <a:rPr lang="ko-KR" altLang="en-US" sz="4000" smtClean="0">
                <a:solidFill>
                  <a:schemeClr val="bg1"/>
                </a:solidFill>
              </a:rPr>
              <a:t>저주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026" name="Picture 2" descr="https://upload.wikimedia.org/wikipedia/commons/thumb/4/45/Dimension_levels.svg/385px-Dimension_level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44824"/>
            <a:ext cx="445921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임의의 두 점을 선택할 때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 점 사이의 평균거리는 차원이 고차원일수록 늘어남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	=&gt; </a:t>
            </a:r>
            <a:r>
              <a:rPr lang="ko-KR" altLang="en-US" sz="2000"/>
              <a:t>훈련 데이터도 </a:t>
            </a:r>
            <a:r>
              <a:rPr lang="ko-KR" altLang="en-US" sz="2000" smtClean="0"/>
              <a:t>마찬가지임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새로운 샘플도 훈련 샘플과 멀리 떨어져 있을 가능성이 높음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훈련 세트의 차원이 클수록 과대적합 위험 커짐 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	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8000" smtClean="0"/>
              <a:t>점진적 </a:t>
            </a:r>
            <a:r>
              <a:rPr lang="en-US" altLang="ko-KR" sz="8000"/>
              <a:t>PCA</a:t>
            </a:r>
            <a:r>
              <a:rPr lang="en-US" altLang="ko-KR" sz="8000" smtClean="0"/>
              <a:t>( Incremental </a:t>
            </a:r>
            <a:r>
              <a:rPr lang="en-US" altLang="ko-KR" sz="8000"/>
              <a:t>PCA(IPCA</a:t>
            </a:r>
            <a:r>
              <a:rPr lang="en-US" altLang="ko-KR" sz="8000" smtClean="0"/>
              <a:t>) )</a:t>
            </a:r>
            <a:endParaRPr lang="en-US" altLang="ko-KR" sz="8000"/>
          </a:p>
          <a:p>
            <a:pPr marL="457200" lvl="1" indent="0">
              <a:buNone/>
            </a:pPr>
            <a:endParaRPr lang="en-US" altLang="ko-KR" sz="8000">
              <a:sym typeface="Wingdings" panose="05000000000000000000" pitchFamily="2" charset="2"/>
            </a:endParaRPr>
          </a:p>
          <a:p>
            <a:pPr lvl="1"/>
            <a:r>
              <a:rPr lang="ko-KR" altLang="en-US" sz="8000" smtClean="0">
                <a:sym typeface="Wingdings" panose="05000000000000000000" pitchFamily="2" charset="2"/>
              </a:rPr>
              <a:t>훈련세트가 클 때</a:t>
            </a:r>
            <a:r>
              <a:rPr lang="en-US" altLang="ko-KR" sz="8000" smtClean="0">
                <a:sym typeface="Wingdings" panose="05000000000000000000" pitchFamily="2" charset="2"/>
              </a:rPr>
              <a:t>, </a:t>
            </a:r>
            <a:r>
              <a:rPr lang="ko-KR" altLang="en-US" sz="8000" smtClean="0">
                <a:sym typeface="Wingdings" panose="05000000000000000000" pitchFamily="2" charset="2"/>
              </a:rPr>
              <a:t>유용한 </a:t>
            </a:r>
            <a:r>
              <a:rPr lang="ko-KR" altLang="en-US" sz="8000" smtClean="0">
                <a:sym typeface="Wingdings" panose="05000000000000000000" pitchFamily="2" charset="2"/>
              </a:rPr>
              <a:t>방법임</a:t>
            </a:r>
            <a:endParaRPr lang="en-US" altLang="ko-KR" sz="8000" smtClean="0">
              <a:sym typeface="Wingdings" panose="05000000000000000000" pitchFamily="2" charset="2"/>
            </a:endParaRPr>
          </a:p>
          <a:p>
            <a:pPr lvl="1"/>
            <a:endParaRPr lang="en-US" altLang="ko-KR" sz="8000">
              <a:sym typeface="Wingdings" panose="05000000000000000000" pitchFamily="2" charset="2"/>
            </a:endParaRPr>
          </a:p>
          <a:p>
            <a:pPr lvl="1"/>
            <a:r>
              <a:rPr lang="en-US" altLang="ko-KR" sz="8000" smtClean="0">
                <a:sym typeface="Wingdings" panose="05000000000000000000" pitchFamily="2" charset="2"/>
              </a:rPr>
              <a:t>SVD(scikit-learn)</a:t>
            </a:r>
            <a:r>
              <a:rPr lang="ko-KR" altLang="en-US" sz="8000" smtClean="0">
                <a:sym typeface="Wingdings" panose="05000000000000000000" pitchFamily="2" charset="2"/>
              </a:rPr>
              <a:t>를 수행하기 위해서 전체 학습 데이터셋을 메모리에 올려야 하는데</a:t>
            </a:r>
            <a:r>
              <a:rPr lang="en-US" altLang="ko-KR" sz="8000" smtClean="0">
                <a:sym typeface="Wingdings" panose="05000000000000000000" pitchFamily="2" charset="2"/>
              </a:rPr>
              <a:t>, </a:t>
            </a:r>
            <a:r>
              <a:rPr lang="ko-KR" altLang="en-US" sz="8000" smtClean="0">
                <a:sym typeface="Wingdings" panose="05000000000000000000" pitchFamily="2" charset="2"/>
              </a:rPr>
              <a:t>이러한 단점을 보완하기 위해서 개발</a:t>
            </a:r>
            <a:endParaRPr lang="en-US" altLang="ko-KR" sz="8000" smtClean="0">
              <a:sym typeface="Wingdings" panose="05000000000000000000" pitchFamily="2" charset="2"/>
            </a:endParaRPr>
          </a:p>
          <a:p>
            <a:pPr lvl="1"/>
            <a:endParaRPr lang="en-US" altLang="ko-KR" sz="8000">
              <a:sym typeface="Wingdings" panose="05000000000000000000" pitchFamily="2" charset="2"/>
            </a:endParaRPr>
          </a:p>
          <a:p>
            <a:pPr lvl="1"/>
            <a:r>
              <a:rPr lang="ko-KR" altLang="en-US" sz="8000" smtClean="0">
                <a:sym typeface="Wingdings" panose="05000000000000000000" pitchFamily="2" charset="2"/>
              </a:rPr>
              <a:t>훈련세트를 미니배치로 나눈 뒤 </a:t>
            </a:r>
            <a:r>
              <a:rPr lang="en-US" altLang="ko-KR" sz="8000" smtClean="0">
                <a:sym typeface="Wingdings" panose="05000000000000000000" pitchFamily="2" charset="2"/>
              </a:rPr>
              <a:t>IPCA </a:t>
            </a:r>
            <a:r>
              <a:rPr lang="ko-KR" altLang="en-US" sz="8000" smtClean="0">
                <a:sym typeface="Wingdings" panose="05000000000000000000" pitchFamily="2" charset="2"/>
              </a:rPr>
              <a:t>알고리즘에 한 번에 하나씩 주입</a:t>
            </a:r>
            <a:endParaRPr lang="en-US" altLang="ko-KR" sz="8000">
              <a:sym typeface="Wingdings" panose="05000000000000000000" pitchFamily="2" charset="2"/>
            </a:endParaRPr>
          </a:p>
          <a:p>
            <a:pPr lvl="1"/>
            <a:endParaRPr lang="en-US" altLang="ko-KR" sz="8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8000" smtClean="0">
                <a:sym typeface="Wingdings" panose="05000000000000000000" pitchFamily="2" charset="2"/>
              </a:rPr>
              <a:t>새로운 데이터가 준비되는 대로 실시간으로 </a:t>
            </a:r>
            <a:r>
              <a:rPr lang="en-US" altLang="ko-KR" sz="8000" smtClean="0">
                <a:sym typeface="Wingdings" panose="05000000000000000000" pitchFamily="2" charset="2"/>
              </a:rPr>
              <a:t>PCA</a:t>
            </a:r>
            <a:r>
              <a:rPr lang="ko-KR" altLang="en-US" sz="8000" smtClean="0">
                <a:sym typeface="Wingdings" panose="05000000000000000000" pitchFamily="2" charset="2"/>
              </a:rPr>
              <a:t>를 적용</a:t>
            </a:r>
            <a:endParaRPr lang="en-US" altLang="ko-KR" sz="36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5000" smtClean="0"/>
              <a:t>점진적 </a:t>
            </a:r>
            <a:r>
              <a:rPr lang="en-US" altLang="ko-KR" sz="5000" smtClean="0"/>
              <a:t>PCA</a:t>
            </a:r>
          </a:p>
          <a:p>
            <a:pPr lvl="1"/>
            <a:r>
              <a:rPr lang="en-US" altLang="ko-KR" sz="5000" smtClean="0"/>
              <a:t>MNIST </a:t>
            </a:r>
            <a:r>
              <a:rPr lang="ko-KR" altLang="en-US" sz="5000" smtClean="0"/>
              <a:t>데이터 셋을 </a:t>
            </a:r>
            <a:r>
              <a:rPr lang="en-US" altLang="ko-KR" sz="5000" smtClean="0"/>
              <a:t>100</a:t>
            </a:r>
            <a:r>
              <a:rPr lang="ko-KR" altLang="en-US" sz="5000" smtClean="0"/>
              <a:t>개의 미니배치로 나누고</a:t>
            </a:r>
            <a:r>
              <a:rPr lang="en-US" altLang="ko-KR" sz="5000" smtClean="0"/>
              <a:t>,</a:t>
            </a:r>
            <a:r>
              <a:rPr lang="ko-KR" altLang="en-US" sz="5000" smtClean="0"/>
              <a:t> 사이킷런의 </a:t>
            </a:r>
            <a:r>
              <a:rPr lang="en-US" altLang="ko-KR" sz="5000" smtClean="0"/>
              <a:t>IncrementalPCA </a:t>
            </a:r>
            <a:r>
              <a:rPr lang="ko-KR" altLang="en-US" sz="5000" smtClean="0"/>
              <a:t>파이썬 클래스에 주입하여 </a:t>
            </a:r>
            <a:r>
              <a:rPr lang="en-US" altLang="ko-KR" sz="5000" smtClean="0"/>
              <a:t>MNIST </a:t>
            </a:r>
            <a:r>
              <a:rPr lang="ko-KR" altLang="en-US" sz="5000" smtClean="0"/>
              <a:t>차원을 </a:t>
            </a:r>
            <a:r>
              <a:rPr lang="en-US" altLang="ko-KR" sz="5000" smtClean="0"/>
              <a:t>154</a:t>
            </a:r>
            <a:r>
              <a:rPr lang="ko-KR" altLang="en-US" sz="5000" smtClean="0"/>
              <a:t>개로 줄임</a:t>
            </a:r>
            <a:endParaRPr lang="en-US" altLang="ko-KR" sz="5000" smtClean="0"/>
          </a:p>
          <a:p>
            <a:pPr lvl="1"/>
            <a:endParaRPr lang="en-US" altLang="ko-KR" sz="80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356992"/>
            <a:ext cx="4000500" cy="15811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436510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3059832" y="3594181"/>
            <a:ext cx="2130252" cy="87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0776" y="3358734"/>
            <a:ext cx="2899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fit()</a:t>
            </a:r>
            <a:r>
              <a:rPr lang="ko-KR" altLang="en-US" smtClean="0"/>
              <a:t>메서드가 아닌 </a:t>
            </a:r>
            <a:r>
              <a:rPr lang="en-US" altLang="ko-KR" smtClean="0"/>
              <a:t>partial_fit() </a:t>
            </a:r>
            <a:r>
              <a:rPr lang="ko-KR" altLang="en-US" smtClean="0"/>
              <a:t>메서드를 사용하여 미니배치마다 호출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6200" smtClean="0"/>
              <a:t>랜덤 </a:t>
            </a:r>
            <a:r>
              <a:rPr lang="en-US" altLang="ko-KR" sz="6200" smtClean="0"/>
              <a:t>PCA(Randomized PCA)</a:t>
            </a:r>
          </a:p>
          <a:p>
            <a:pPr lvl="1"/>
            <a:r>
              <a:rPr lang="ko-KR" altLang="en-US" sz="6200" smtClean="0"/>
              <a:t>확률적인 알고리즘으로</a:t>
            </a:r>
            <a:r>
              <a:rPr lang="en-US" altLang="ko-KR" sz="6200" smtClean="0"/>
              <a:t>, </a:t>
            </a:r>
            <a:r>
              <a:rPr lang="ko-KR" altLang="en-US" sz="6200" smtClean="0"/>
              <a:t>첫 </a:t>
            </a:r>
            <a:r>
              <a:rPr lang="en-US" altLang="ko-KR" sz="6200" smtClean="0"/>
              <a:t>d</a:t>
            </a:r>
            <a:r>
              <a:rPr lang="ko-KR" altLang="en-US" sz="6200" smtClean="0"/>
              <a:t>개의 주성분에 대한 근삿값을 빠르게 찾음</a:t>
            </a:r>
            <a:endParaRPr lang="en-US" altLang="ko-KR" sz="6200" smtClean="0"/>
          </a:p>
          <a:p>
            <a:pPr lvl="1"/>
            <a:endParaRPr lang="en-US" altLang="ko-KR" sz="6200"/>
          </a:p>
          <a:p>
            <a:pPr lvl="1"/>
            <a:r>
              <a:rPr lang="ko-KR" altLang="en-US" sz="6200" smtClean="0"/>
              <a:t>알고리즘의 복잡도는 </a:t>
            </a:r>
            <a:r>
              <a:rPr lang="en-US" altLang="ko-KR" sz="6200" smtClean="0"/>
              <a:t>O(m x n</a:t>
            </a:r>
            <a:r>
              <a:rPr lang="en-US" altLang="ko-KR" sz="6200" baseline="30000" smtClean="0"/>
              <a:t>2</a:t>
            </a:r>
            <a:r>
              <a:rPr lang="en-US" altLang="ko-KR" sz="6200" smtClean="0"/>
              <a:t>) + O(n</a:t>
            </a:r>
            <a:r>
              <a:rPr lang="en-US" altLang="ko-KR" sz="6200" baseline="30000" smtClean="0"/>
              <a:t>3</a:t>
            </a:r>
            <a:r>
              <a:rPr lang="en-US" altLang="ko-KR" sz="6200" smtClean="0"/>
              <a:t>) </a:t>
            </a:r>
            <a:r>
              <a:rPr lang="ko-KR" altLang="en-US" sz="6200" smtClean="0"/>
              <a:t>이 아니라 </a:t>
            </a:r>
            <a:r>
              <a:rPr lang="en-US" altLang="ko-KR" sz="6200"/>
              <a:t>O(m x </a:t>
            </a:r>
            <a:r>
              <a:rPr lang="en-US" altLang="ko-KR" sz="6200" smtClean="0"/>
              <a:t>d</a:t>
            </a:r>
            <a:r>
              <a:rPr lang="en-US" altLang="ko-KR" sz="6200" baseline="30000" smtClean="0"/>
              <a:t>2</a:t>
            </a:r>
            <a:r>
              <a:rPr lang="en-US" altLang="ko-KR" sz="6200"/>
              <a:t>) + </a:t>
            </a:r>
            <a:r>
              <a:rPr lang="en-US" altLang="ko-KR" sz="6200" smtClean="0"/>
              <a:t>O(d</a:t>
            </a:r>
            <a:r>
              <a:rPr lang="en-US" altLang="ko-KR" sz="6200" baseline="30000" smtClean="0"/>
              <a:t>3</a:t>
            </a:r>
            <a:r>
              <a:rPr lang="en-US" altLang="ko-KR" sz="6200" smtClean="0"/>
              <a:t>)</a:t>
            </a:r>
            <a:r>
              <a:rPr lang="ko-KR" altLang="en-US" sz="6200" smtClean="0"/>
              <a:t>임</a:t>
            </a:r>
            <a:r>
              <a:rPr lang="en-US" altLang="ko-KR" sz="6200" smtClean="0"/>
              <a:t>, d</a:t>
            </a:r>
            <a:r>
              <a:rPr lang="ko-KR" altLang="en-US" sz="6200" smtClean="0"/>
              <a:t>가 </a:t>
            </a:r>
            <a:r>
              <a:rPr lang="en-US" altLang="ko-KR" sz="6200" smtClean="0"/>
              <a:t>n</a:t>
            </a:r>
            <a:r>
              <a:rPr lang="ko-KR" altLang="en-US" sz="6200" smtClean="0"/>
              <a:t>보다 많이 작으면 앞서 소개했던 알고리즘보다 빠름</a:t>
            </a:r>
            <a:r>
              <a:rPr lang="en-US" altLang="ko-KR" sz="6200" smtClean="0"/>
              <a:t> </a:t>
            </a:r>
            <a:endParaRPr lang="en-US" altLang="ko-KR" sz="6200" baseline="300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293096"/>
            <a:ext cx="5581650" cy="3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8000" smtClean="0"/>
              <a:t>커널 </a:t>
            </a:r>
            <a:r>
              <a:rPr lang="en-US" altLang="ko-KR" sz="8000" smtClean="0"/>
              <a:t>PCA(Kernel PCA(KPCA))</a:t>
            </a:r>
          </a:p>
          <a:p>
            <a:pPr lvl="1"/>
            <a:r>
              <a:rPr lang="en-US" altLang="ko-KR" sz="8000" smtClean="0"/>
              <a:t>PCA</a:t>
            </a:r>
            <a:r>
              <a:rPr lang="ko-KR" altLang="en-US" sz="8000" smtClean="0"/>
              <a:t>에 복잡한 비선형 투영으로의 차원 축소를 가능하게 할 수 </a:t>
            </a:r>
            <a:r>
              <a:rPr lang="ko-KR" altLang="en-US" sz="8000" smtClean="0"/>
              <a:t>있음</a:t>
            </a:r>
            <a:r>
              <a:rPr lang="en-US" altLang="ko-KR" sz="8000" smtClean="0"/>
              <a:t>(5</a:t>
            </a:r>
            <a:r>
              <a:rPr lang="ko-KR" altLang="en-US" sz="8000" smtClean="0"/>
              <a:t>장의 </a:t>
            </a:r>
            <a:r>
              <a:rPr lang="ko-KR" altLang="en-US" sz="8000" smtClean="0"/>
              <a:t>서포트 백터 머신</a:t>
            </a:r>
            <a:r>
              <a:rPr lang="en-US" altLang="ko-KR" sz="8000" smtClean="0"/>
              <a:t>(SVM)</a:t>
            </a:r>
            <a:r>
              <a:rPr lang="ko-KR" altLang="en-US" sz="8000" smtClean="0"/>
              <a:t>에서 커널 트릭 사용</a:t>
            </a:r>
            <a:r>
              <a:rPr lang="en-US" altLang="ko-KR" sz="8000" smtClean="0"/>
              <a:t>)</a:t>
            </a:r>
            <a:endParaRPr lang="en-US" altLang="ko-KR" sz="8000" smtClean="0"/>
          </a:p>
          <a:p>
            <a:pPr lvl="1"/>
            <a:endParaRPr lang="en-US" altLang="ko-KR" sz="8000"/>
          </a:p>
          <a:p>
            <a:pPr lvl="1"/>
            <a:r>
              <a:rPr lang="ko-KR" altLang="en-US" sz="8000" smtClean="0"/>
              <a:t>투영된 후의 샘플의 군집을 유지하거나</a:t>
            </a:r>
            <a:r>
              <a:rPr lang="en-US" altLang="ko-KR" sz="8000" smtClean="0"/>
              <a:t>, </a:t>
            </a:r>
            <a:r>
              <a:rPr lang="ko-KR" altLang="en-US" sz="8000" smtClean="0"/>
              <a:t>꼬인 매니폴드에 가까운 데이터 셋을 펼칠 때도 유용함</a:t>
            </a:r>
            <a:endParaRPr lang="en-US" altLang="ko-KR" sz="8000" smtClean="0"/>
          </a:p>
          <a:p>
            <a:pPr lvl="1"/>
            <a:endParaRPr lang="en-US" altLang="ko-KR" sz="5000"/>
          </a:p>
          <a:p>
            <a:pPr marL="457200" lvl="1" indent="0">
              <a:buNone/>
            </a:pPr>
            <a:endParaRPr lang="en-US" altLang="ko-KR" sz="80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703" y="3789040"/>
            <a:ext cx="4924425" cy="666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4509120"/>
            <a:ext cx="6745560" cy="17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6200" smtClean="0"/>
              <a:t>커널 선택과 하이퍼파라미터 튜닝</a:t>
            </a:r>
            <a:endParaRPr lang="en-US" altLang="ko-KR" sz="6200" smtClean="0"/>
          </a:p>
          <a:p>
            <a:pPr lvl="1"/>
            <a:r>
              <a:rPr lang="en-US" altLang="ko-KR" sz="5800" smtClean="0"/>
              <a:t>KPCA</a:t>
            </a:r>
            <a:r>
              <a:rPr lang="ko-KR" altLang="en-US" sz="5800" smtClean="0"/>
              <a:t>는 비지도 학습이기 때문에 좋은 커널과 하이퍼 파라미터를 선택하기 위한 명확한 성능 측정 기준이 없음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r>
              <a:rPr lang="ko-KR" altLang="en-US" sz="5800" smtClean="0"/>
              <a:t>하지만</a:t>
            </a:r>
            <a:r>
              <a:rPr lang="en-US" altLang="ko-KR" sz="5800" smtClean="0"/>
              <a:t>, </a:t>
            </a:r>
            <a:r>
              <a:rPr lang="ko-KR" altLang="en-US" sz="5800" smtClean="0"/>
              <a:t>차원축소는 종종 지도 학습의 전처리 단계로 활용되므로</a:t>
            </a:r>
            <a:r>
              <a:rPr lang="en-US" altLang="ko-KR" sz="5800" smtClean="0"/>
              <a:t>, </a:t>
            </a:r>
            <a:r>
              <a:rPr lang="ko-KR" altLang="en-US" sz="5800" smtClean="0"/>
              <a:t>그리드 탐색을 사용하여 주어진 문제에서 성능이 가장 좋은 커널과 하이퍼 파라미터를 선택할 수 있음</a:t>
            </a:r>
            <a:endParaRPr lang="en-US" altLang="ko-KR" sz="58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05064"/>
            <a:ext cx="3528392" cy="223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4005064"/>
            <a:ext cx="4733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907704" y="587727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12160" y="407707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0"/>
            <a:ext cx="57912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5796136" y="5085184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" idx="1"/>
          </p:cNvCxnSpPr>
          <p:nvPr/>
        </p:nvCxnSpPr>
        <p:spPr>
          <a:xfrm flipH="1" flipV="1">
            <a:off x="3347864" y="4941168"/>
            <a:ext cx="2448272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868144" y="2564904"/>
            <a:ext cx="216024" cy="2520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3576" y="3686544"/>
            <a:ext cx="737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매핑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5499212" y="3963543"/>
            <a:ext cx="737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투영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6609552" y="3825043"/>
            <a:ext cx="737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역전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017368" y="4698240"/>
            <a:ext cx="120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4</a:t>
            </a:r>
            <a:r>
              <a:rPr lang="en-US" altLang="ko-KR" sz="1200" smtClean="0"/>
              <a:t>. </a:t>
            </a:r>
            <a:r>
              <a:rPr lang="ko-KR" altLang="en-US" sz="1200" smtClean="0"/>
              <a:t>포인트 찾음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259632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6200" smtClean="0"/>
              <a:t>재구성 원상</a:t>
            </a:r>
            <a:r>
              <a:rPr lang="en-US" altLang="ko-KR" sz="6200" smtClean="0"/>
              <a:t>(Pre-image)</a:t>
            </a:r>
          </a:p>
          <a:p>
            <a:pPr lvl="1"/>
            <a:r>
              <a:rPr lang="ko-KR" altLang="en-US" sz="5800" smtClean="0"/>
              <a:t>특성 공간은 무한 차원이기 때문에 재구성된 포인트를 계산할 수 없고</a:t>
            </a:r>
            <a:r>
              <a:rPr lang="en-US" altLang="ko-KR" sz="5800" smtClean="0"/>
              <a:t>, </a:t>
            </a:r>
            <a:r>
              <a:rPr lang="ko-KR" altLang="en-US" sz="5800" smtClean="0"/>
              <a:t>재구성에 따른 실제 에러를 계산할 수 없음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r>
              <a:rPr lang="ko-KR" altLang="en-US" sz="5800" smtClean="0"/>
              <a:t>다행히 재구성된 포인트에 가깝게 매핑된 원본공간의 포인트를 찾을 수 있음</a:t>
            </a:r>
            <a:endParaRPr lang="en-US" altLang="ko-KR" sz="5800" smtClean="0"/>
          </a:p>
          <a:p>
            <a:pPr lvl="1">
              <a:buNone/>
            </a:pPr>
            <a:r>
              <a:rPr lang="en-US" altLang="ko-KR" sz="5800" smtClean="0"/>
              <a:t>	</a:t>
            </a:r>
            <a:r>
              <a:rPr lang="en-US" altLang="ko-KR" sz="5800" smtClean="0">
                <a:sym typeface="Wingdings" pitchFamily="2" charset="2"/>
              </a:rPr>
              <a:t> </a:t>
            </a:r>
            <a:r>
              <a:rPr lang="ko-KR" altLang="en-US" sz="5800" smtClean="0">
                <a:sym typeface="Wingdings" pitchFamily="2" charset="2"/>
              </a:rPr>
              <a:t>원상을 얻게 되면 원본샘플과의 제곱거리를 측정할 수 있음</a:t>
            </a:r>
            <a:endParaRPr lang="en-US" altLang="ko-KR" sz="5800" smtClean="0">
              <a:sym typeface="Wingdings" pitchFamily="2" charset="2"/>
            </a:endParaRPr>
          </a:p>
          <a:p>
            <a:pPr lvl="1">
              <a:buNone/>
            </a:pPr>
            <a:endParaRPr lang="en-US" altLang="ko-KR" sz="580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5800" smtClean="0">
                <a:sym typeface="Wingdings" pitchFamily="2" charset="2"/>
              </a:rPr>
              <a:t>	 </a:t>
            </a:r>
            <a:r>
              <a:rPr lang="ko-KR" altLang="en-US" sz="5800" smtClean="0">
                <a:sym typeface="Wingdings" pitchFamily="2" charset="2"/>
              </a:rPr>
              <a:t>재구성 원상의 오차를 최소화하는 커널과 하이퍼 파라미터를 선택할 수 있음 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933056"/>
            <a:ext cx="5010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941168"/>
            <a:ext cx="3876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LLE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259632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6200" smtClean="0"/>
              <a:t>지역 선형 임베딩</a:t>
            </a:r>
            <a:r>
              <a:rPr lang="en-US" altLang="ko-KR" sz="6200" smtClean="0"/>
              <a:t>(Locally Linear Embedding)</a:t>
            </a:r>
          </a:p>
          <a:p>
            <a:pPr lvl="1"/>
            <a:r>
              <a:rPr lang="ko-KR" altLang="en-US" sz="5800" smtClean="0"/>
              <a:t>비선형 차원 축소</a:t>
            </a:r>
            <a:r>
              <a:rPr lang="en-US" altLang="ko-KR" sz="5800" smtClean="0"/>
              <a:t>(Nonlinear dimensionality reduction) </a:t>
            </a:r>
            <a:r>
              <a:rPr lang="ko-KR" altLang="en-US" sz="5800" smtClean="0"/>
              <a:t>기술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r>
              <a:rPr lang="ko-KR" altLang="en-US" sz="5800" smtClean="0"/>
              <a:t>투영에 의존하지 않는 </a:t>
            </a:r>
            <a:r>
              <a:rPr lang="ko-KR" altLang="en-US" sz="5800" u="sng" smtClean="0"/>
              <a:t>매니폴드 학습법</a:t>
            </a:r>
            <a:endParaRPr lang="en-US" altLang="ko-KR" sz="5800" u="sng" smtClean="0"/>
          </a:p>
          <a:p>
            <a:pPr lvl="1"/>
            <a:endParaRPr lang="en-US" altLang="ko-KR" sz="5800" smtClean="0"/>
          </a:p>
          <a:p>
            <a:pPr lvl="1"/>
            <a:r>
              <a:rPr lang="ko-KR" altLang="en-US" sz="5800" smtClean="0"/>
              <a:t>먼저 각 훈련 샘플이 가장 가까운 이웃에 얼마나 선형적으로 연관있는지 측정함</a:t>
            </a:r>
            <a:endParaRPr lang="en-US" altLang="ko-KR" sz="5800" smtClean="0"/>
          </a:p>
          <a:p>
            <a:pPr lvl="1">
              <a:buNone/>
            </a:pPr>
            <a:r>
              <a:rPr lang="en-US" altLang="ko-KR" sz="5800" smtClean="0"/>
              <a:t>	</a:t>
            </a:r>
            <a:r>
              <a:rPr lang="en-US" altLang="ko-KR" sz="5800" smtClean="0">
                <a:sym typeface="Wingdings" pitchFamily="2" charset="2"/>
              </a:rPr>
              <a:t> </a:t>
            </a:r>
            <a:r>
              <a:rPr lang="ko-KR" altLang="en-US" sz="5800" smtClean="0">
                <a:sym typeface="Wingdings" pitchFamily="2" charset="2"/>
              </a:rPr>
              <a:t>국부적인 관계가 가장 잘 보존되는 훈련세트의 저차원 표현을 찾음</a:t>
            </a:r>
            <a:endParaRPr lang="en-US" altLang="ko-KR" sz="580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5800" smtClean="0">
                <a:sym typeface="Wingdings" pitchFamily="2" charset="2"/>
              </a:rPr>
              <a:t>	 </a:t>
            </a:r>
            <a:r>
              <a:rPr lang="ko-KR" altLang="en-US" sz="5800" smtClean="0">
                <a:sym typeface="Wingdings" pitchFamily="2" charset="2"/>
              </a:rPr>
              <a:t>꼬인 매니폴드를 펼치는데 잘 작동함 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58293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581128"/>
            <a:ext cx="604867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LLE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259632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6200" smtClean="0"/>
              <a:t>지역 선형 임베딩</a:t>
            </a:r>
            <a:r>
              <a:rPr lang="en-US" altLang="ko-KR" sz="6200" smtClean="0"/>
              <a:t>(Locally Linear Embedding)</a:t>
            </a:r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pPr>
              <a:buNone/>
            </a:pPr>
            <a:endParaRPr lang="en-US" altLang="ko-KR" sz="6200" smtClean="0"/>
          </a:p>
          <a:p>
            <a:pPr lvl="1"/>
            <a:r>
              <a:rPr lang="en-US" altLang="ko-KR" sz="5800" smtClean="0"/>
              <a:t>W</a:t>
            </a:r>
            <a:r>
              <a:rPr lang="ko-KR" altLang="en-US" sz="5800" smtClean="0"/>
              <a:t>는 가중치 </a:t>
            </a:r>
            <a:r>
              <a:rPr lang="en-US" altLang="ko-KR" sz="5800" smtClean="0"/>
              <a:t>w</a:t>
            </a:r>
            <a:r>
              <a:rPr lang="en-US" altLang="ko-KR" sz="5800" baseline="-25000" smtClean="0"/>
              <a:t>ij </a:t>
            </a:r>
            <a:r>
              <a:rPr lang="ko-KR" altLang="en-US" sz="5800" smtClean="0"/>
              <a:t>를 모두 담고 있는 가중치 행렬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r>
              <a:rPr lang="ko-KR" altLang="en-US" sz="5800" smtClean="0"/>
              <a:t>각 훈련 샘플 </a:t>
            </a:r>
            <a:r>
              <a:rPr lang="en-US" altLang="ko-KR" sz="5800" smtClean="0"/>
              <a:t>x</a:t>
            </a:r>
            <a:r>
              <a:rPr lang="en-US" altLang="ko-KR" sz="5800" baseline="30000" smtClean="0"/>
              <a:t>(i)</a:t>
            </a:r>
            <a:r>
              <a:rPr lang="ko-KR" altLang="en-US" sz="5800" smtClean="0"/>
              <a:t>에 대한 가중치를 정규화 한 것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r>
              <a:rPr lang="en-US" altLang="ko-KR" sz="5800" smtClean="0"/>
              <a:t>W</a:t>
            </a:r>
            <a:r>
              <a:rPr lang="ko-KR" altLang="en-US" sz="5800" smtClean="0"/>
              <a:t>는 훈련 샘플 사이에 있는 지역 선형관계를 담고 있음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endParaRPr lang="en-US" altLang="ko-KR" sz="58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420052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LLE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259632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6200" smtClean="0"/>
              <a:t>지역 선형 임베딩</a:t>
            </a:r>
            <a:r>
              <a:rPr lang="en-US" altLang="ko-KR" sz="6200" smtClean="0"/>
              <a:t>(Locally Linear Embedding)</a:t>
            </a:r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pPr>
              <a:buNone/>
            </a:pPr>
            <a:endParaRPr lang="en-US" altLang="ko-KR" sz="6200" smtClean="0"/>
          </a:p>
          <a:p>
            <a:pPr lvl="1"/>
            <a:r>
              <a:rPr lang="ko-KR" altLang="en-US" sz="5800" smtClean="0"/>
              <a:t>이전의 </a:t>
            </a:r>
            <a:r>
              <a:rPr lang="en-US" altLang="ko-KR" sz="5800" smtClean="0"/>
              <a:t>1</a:t>
            </a:r>
            <a:r>
              <a:rPr lang="ko-KR" altLang="en-US" sz="5800" smtClean="0"/>
              <a:t>단계를 거치고 난 후</a:t>
            </a:r>
            <a:r>
              <a:rPr lang="en-US" altLang="ko-KR" sz="5800" smtClean="0"/>
              <a:t>, (</a:t>
            </a:r>
            <a:r>
              <a:rPr lang="ko-KR" altLang="en-US" sz="5800" smtClean="0"/>
              <a:t>지역 선형</a:t>
            </a:r>
            <a:r>
              <a:rPr lang="en-US" altLang="ko-KR" sz="5800" smtClean="0"/>
              <a:t>)</a:t>
            </a:r>
            <a:r>
              <a:rPr lang="ko-KR" altLang="en-US" sz="5800" smtClean="0"/>
              <a:t>관계를 보존하도록 </a:t>
            </a:r>
            <a:r>
              <a:rPr lang="en-US" altLang="ko-KR" sz="5800" smtClean="0"/>
              <a:t>d</a:t>
            </a:r>
            <a:r>
              <a:rPr lang="ko-KR" altLang="en-US" sz="5800" smtClean="0"/>
              <a:t>차원 공간으로 매핑함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lvl="1"/>
            <a:r>
              <a:rPr lang="en-US" altLang="ko-KR" sz="5800" smtClean="0"/>
              <a:t>z</a:t>
            </a:r>
            <a:r>
              <a:rPr lang="en-US" altLang="ko-KR" sz="5800" baseline="30000" smtClean="0"/>
              <a:t>(i)</a:t>
            </a:r>
            <a:r>
              <a:rPr lang="ko-KR" altLang="en-US" sz="5800" smtClean="0"/>
              <a:t>가 </a:t>
            </a:r>
            <a:r>
              <a:rPr lang="en-US" altLang="ko-KR" sz="5800" smtClean="0"/>
              <a:t>d</a:t>
            </a:r>
            <a:r>
              <a:rPr lang="ko-KR" altLang="en-US" sz="5800" smtClean="0"/>
              <a:t>차원 공간에서 </a:t>
            </a:r>
            <a:r>
              <a:rPr lang="en-US" altLang="ko-KR" sz="5800" smtClean="0"/>
              <a:t>x</a:t>
            </a:r>
            <a:r>
              <a:rPr lang="en-US" altLang="ko-KR" sz="5800" baseline="30000" smtClean="0"/>
              <a:t>(i)</a:t>
            </a:r>
            <a:r>
              <a:rPr lang="ko-KR" altLang="en-US" sz="5800" smtClean="0"/>
              <a:t>의 상이라면</a:t>
            </a:r>
            <a:r>
              <a:rPr lang="en-US" altLang="ko-KR" sz="5800" smtClean="0"/>
              <a:t>, </a:t>
            </a:r>
            <a:r>
              <a:rPr lang="ko-KR" altLang="en-US" sz="5800" smtClean="0"/>
              <a:t>가능한 </a:t>
            </a:r>
            <a:r>
              <a:rPr lang="en-US" altLang="ko-KR" sz="5800" smtClean="0"/>
              <a:t>z</a:t>
            </a:r>
            <a:r>
              <a:rPr lang="en-US" altLang="ko-KR" sz="5800" baseline="30000" smtClean="0"/>
              <a:t>(i)</a:t>
            </a:r>
            <a:r>
              <a:rPr lang="ko-KR" altLang="en-US" sz="5800" smtClean="0"/>
              <a:t>와            사이의 거리가 최소화 되어야 함</a:t>
            </a:r>
            <a:endParaRPr lang="en-US" altLang="ko-KR" sz="5800" baseline="30000" smtClean="0"/>
          </a:p>
          <a:p>
            <a:pPr lvl="1"/>
            <a:endParaRPr lang="en-US" altLang="ko-KR" sz="5800" smtClean="0"/>
          </a:p>
          <a:p>
            <a:pPr lvl="1"/>
            <a:r>
              <a:rPr lang="ko-KR" altLang="en-US" sz="5800" smtClean="0"/>
              <a:t>가중치를 고정하고</a:t>
            </a:r>
            <a:r>
              <a:rPr lang="en-US" altLang="ko-KR" sz="5800" smtClean="0"/>
              <a:t>, </a:t>
            </a:r>
            <a:r>
              <a:rPr lang="ko-KR" altLang="en-US" sz="5800" smtClean="0"/>
              <a:t>저차원 공간에서 샘플 이미지의 최적 위치를 찾음</a:t>
            </a:r>
            <a:endParaRPr lang="en-US" altLang="ko-KR" sz="5800" smtClean="0"/>
          </a:p>
          <a:p>
            <a:pPr lvl="1"/>
            <a:endParaRPr lang="en-US" altLang="ko-KR" sz="58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241935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509120"/>
            <a:ext cx="657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차원 축소를 위한 접근 방법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차원을 감소시키는 두 가지 주요한 접근법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투영</a:t>
            </a:r>
            <a:r>
              <a:rPr lang="en-US" altLang="ko-KR" sz="2000" smtClean="0"/>
              <a:t>(Projection)</a:t>
            </a:r>
          </a:p>
          <a:p>
            <a:endParaRPr lang="en-US" altLang="ko-KR" sz="2000"/>
          </a:p>
          <a:p>
            <a:r>
              <a:rPr lang="ko-KR" altLang="en-US" sz="2000" smtClean="0"/>
              <a:t>매니폴드 학습</a:t>
            </a:r>
            <a:r>
              <a:rPr lang="en-US" altLang="ko-KR" sz="2000" smtClean="0"/>
              <a:t>(Manifold Learning)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21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다른 차원 축소 기법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259632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80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endParaRPr lang="en-US" altLang="ko-KR" sz="6200" smtClean="0"/>
          </a:p>
          <a:p>
            <a:pPr lvl="1">
              <a:buNone/>
            </a:pPr>
            <a:endParaRPr lang="en-US" altLang="ko-KR" sz="5800" smtClean="0"/>
          </a:p>
          <a:p>
            <a:pPr marL="457200" lvl="1" indent="0">
              <a:buNone/>
            </a:pPr>
            <a:endParaRPr lang="en-US" altLang="ko-KR" sz="6200">
              <a:sym typeface="Wingdings" panose="05000000000000000000" pitchFamily="2" charset="2"/>
            </a:endParaRPr>
          </a:p>
          <a:p>
            <a:pPr lvl="1"/>
            <a:endParaRPr lang="en-US" altLang="ko-KR" sz="3600" smtClean="0"/>
          </a:p>
          <a:p>
            <a:pPr lvl="1"/>
            <a:endParaRPr lang="en-US" altLang="ko-KR" sz="2600"/>
          </a:p>
          <a:p>
            <a:pPr lvl="1"/>
            <a:endParaRPr lang="en-US" altLang="ko-KR" sz="2600" smtClean="0"/>
          </a:p>
          <a:p>
            <a:pPr marL="457200" lvl="1" indent="0">
              <a:buNone/>
            </a:pPr>
            <a:endParaRPr lang="en-US" altLang="ko-KR" sz="2600"/>
          </a:p>
          <a:p>
            <a:pPr marL="457200" lvl="1" indent="0">
              <a:buNone/>
            </a:pPr>
            <a:endParaRPr lang="en-US" altLang="ko-KR" sz="24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2000" smtClean="0"/>
              <a:t>	</a:t>
            </a:r>
          </a:p>
          <a:p>
            <a:pPr marL="457200" lvl="1" indent="0">
              <a:buNone/>
            </a:pPr>
            <a:r>
              <a:rPr lang="en-US" altLang="ko-KR" sz="2000"/>
              <a:t>	</a:t>
            </a:r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lvl="1">
              <a:buNone/>
            </a:pPr>
            <a:endParaRPr lang="en-US" altLang="ko-KR" sz="2000"/>
          </a:p>
          <a:p>
            <a:pPr lvl="1"/>
            <a:endParaRPr lang="en-US" altLang="ko-KR" sz="2000" smtClean="0"/>
          </a:p>
          <a:p>
            <a:pPr marL="457200" lvl="1" indent="0">
              <a:buNone/>
            </a:pP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8908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8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6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다차원 스케일링</a:t>
            </a:r>
            <a:r>
              <a:rPr kumimoji="0" lang="en-US" altLang="ko-KR" sz="6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(MDS</a:t>
            </a:r>
            <a:r>
              <a:rPr kumimoji="0" lang="en-US" altLang="ko-KR" sz="6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:</a:t>
            </a:r>
            <a:r>
              <a:rPr kumimoji="0" lang="en-US" altLang="ko-KR" sz="6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6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샘플 간의 거리를 보존하면서 차원 축소</a:t>
            </a: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620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6200" smtClean="0"/>
              <a:t>Isomap : </a:t>
            </a:r>
            <a:r>
              <a:rPr lang="ko-KR" altLang="en-US" sz="6200" smtClean="0"/>
              <a:t>샘플을 가장 가까운 이웃과 연결하는 식으로 그래프를 형성</a:t>
            </a:r>
            <a:endParaRPr lang="en-US" altLang="ko-KR" sz="620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6200" noProof="0" smtClean="0"/>
              <a:t>T-SNE : </a:t>
            </a:r>
            <a:r>
              <a:rPr lang="ko-KR" altLang="en-US" sz="6200" noProof="0" smtClean="0"/>
              <a:t>비슷한 샘플은 가까이</a:t>
            </a:r>
            <a:r>
              <a:rPr lang="en-US" altLang="ko-KR" sz="6200" noProof="0" smtClean="0"/>
              <a:t>, </a:t>
            </a:r>
            <a:r>
              <a:rPr lang="ko-KR" altLang="en-US" sz="6200" noProof="0" smtClean="0"/>
              <a:t>비슷하지 않은 샘플은 멀리 떨어지도록</a:t>
            </a:r>
            <a:endParaRPr lang="en-US" altLang="ko-KR" sz="6200" noProof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6200" noProof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6200" noProof="0" smtClean="0"/>
              <a:t>선형 판별 </a:t>
            </a:r>
            <a:r>
              <a:rPr lang="ko-KR" altLang="en-US" sz="6200" noProof="0" smtClean="0"/>
              <a:t>분석</a:t>
            </a:r>
            <a:r>
              <a:rPr lang="en-US" altLang="ko-KR" sz="6200" noProof="0" smtClean="0"/>
              <a:t>(LDA) : </a:t>
            </a:r>
            <a:r>
              <a:rPr lang="ko-KR" altLang="en-US" sz="6200" smtClean="0"/>
              <a:t>데이터가 투영되는 초평면을 정의할 때 사용</a:t>
            </a:r>
            <a:r>
              <a:rPr lang="en-US" altLang="ko-KR" sz="6200" smtClean="0"/>
              <a:t>(</a:t>
            </a:r>
            <a:r>
              <a:rPr lang="ko-KR" altLang="en-US" sz="6200" smtClean="0"/>
              <a:t>분류 알고리즘</a:t>
            </a:r>
            <a:r>
              <a:rPr lang="en-US" altLang="ko-KR" sz="6200" smtClean="0"/>
              <a:t>)</a:t>
            </a:r>
            <a:endParaRPr lang="en-US" altLang="ko-KR" sz="6200" noProof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5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6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933056"/>
            <a:ext cx="5848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45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투영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/>
          </a:p>
          <a:p>
            <a:r>
              <a:rPr lang="ko-KR" altLang="en-US" sz="2000" smtClean="0"/>
              <a:t>투영</a:t>
            </a:r>
            <a:r>
              <a:rPr lang="en-US" altLang="ko-KR" sz="2000" smtClean="0"/>
              <a:t>(Projection)</a:t>
            </a:r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차원에 가깝게 배치된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endParaRPr lang="en-US" altLang="ko-KR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smtClean="0"/>
              <a:t>데이터셋</a:t>
            </a:r>
            <a:r>
              <a:rPr lang="en-US" altLang="ko-KR" sz="2000" smtClean="0"/>
              <a:t>(</a:t>
            </a:r>
            <a:r>
              <a:rPr lang="ko-KR" altLang="en-US" sz="2000" smtClean="0"/>
              <a:t>고차원 데이터의 일부 특성으로 저차원을 표현할 수 있음</a:t>
            </a:r>
            <a:r>
              <a:rPr lang="en-US" altLang="ko-KR" sz="200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648743"/>
            <a:ext cx="3752850" cy="2428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5153" y="2492896"/>
            <a:ext cx="409728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투영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3300" lvl="8" indent="0">
              <a:buNone/>
            </a:pPr>
            <a:endParaRPr lang="en-US" altLang="ko-KR" smtClean="0"/>
          </a:p>
          <a:p>
            <a:pPr marL="3543300" lvl="8" indent="0">
              <a:buNone/>
            </a:pPr>
            <a:endParaRPr lang="en-US" altLang="ko-KR"/>
          </a:p>
          <a:p>
            <a:pPr marL="3543300" lvl="8" indent="0">
              <a:buNone/>
            </a:pPr>
            <a:r>
              <a:rPr lang="ko-KR" altLang="en-US" smtClean="0"/>
              <a:t>투영하여 만들어진 새로운 </a:t>
            </a:r>
            <a:r>
              <a:rPr lang="en-US" altLang="ko-KR" smtClean="0"/>
              <a:t>2D </a:t>
            </a:r>
            <a:r>
              <a:rPr lang="ko-KR" altLang="en-US" smtClean="0"/>
              <a:t>데이터셋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775" y="4183014"/>
            <a:ext cx="728662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775" y="1550003"/>
            <a:ext cx="2943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투영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투영이 최선의 방법이 아님을 설명하는 예시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  <a:p>
            <a:pPr marL="3543300" marR="0" lvl="8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5" y="2132856"/>
            <a:ext cx="4536504" cy="3240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444695"/>
            <a:ext cx="3092514" cy="3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2051556"/>
            <a:ext cx="3399470" cy="2847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7544" y="3861048"/>
            <a:ext cx="5184576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484784"/>
            <a:ext cx="461410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투영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3958" y="16093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		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 smtClean="0"/>
              <a:t>		         	</a:t>
            </a: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 smtClean="0"/>
              <a:t> </a:t>
            </a:r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958" y="1615689"/>
            <a:ext cx="2681078" cy="17881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3872550"/>
            <a:ext cx="2592288" cy="171669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3203849" y="2276872"/>
            <a:ext cx="432048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35896" y="2276872"/>
            <a:ext cx="12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투영 결과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7684" y="336234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평면에 그냥 투영시켜서 뭉개진 것</a:t>
            </a:r>
            <a:endParaRPr lang="en-US" altLang="ko-KR" smtClean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596326"/>
            <a:ext cx="28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스위스 롤을 펼쳐놓은 것</a:t>
            </a:r>
            <a:endParaRPr lang="en-US" altLang="ko-KR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4581128"/>
            <a:ext cx="214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우리가 원하는 것</a:t>
            </a:r>
            <a:endParaRPr lang="en-US" altLang="ko-KR" smtClean="0"/>
          </a:p>
          <a:p>
            <a:r>
              <a:rPr lang="en-US" altLang="ko-KR"/>
              <a:t>e</a:t>
            </a:r>
            <a:r>
              <a:rPr lang="en-US" altLang="ko-KR" smtClean="0"/>
              <a:t>x) </a:t>
            </a:r>
            <a:r>
              <a:rPr lang="ko-KR" altLang="en-US" smtClean="0"/>
              <a:t>매니폴드 학습</a:t>
            </a:r>
            <a:endParaRPr lang="en-US" altLang="ko-KR" smtClean="0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3203849" y="4581128"/>
            <a:ext cx="432048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매니폴드 학습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585459"/>
            <a:ext cx="2520280" cy="19260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1529955"/>
            <a:ext cx="2540658" cy="1981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601" y="3863181"/>
            <a:ext cx="2296357" cy="17206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792276"/>
            <a:ext cx="2458461" cy="186897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339752" y="5301208"/>
            <a:ext cx="144016" cy="282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0" idx="3"/>
          </p:cNvCxnSpPr>
          <p:nvPr/>
        </p:nvCxnSpPr>
        <p:spPr>
          <a:xfrm flipV="1">
            <a:off x="2123728" y="5542410"/>
            <a:ext cx="237115" cy="334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59632" y="58772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결정 경계가 </a:t>
            </a:r>
            <a:r>
              <a:rPr lang="en-US" altLang="ko-KR" smtClean="0"/>
              <a:t>X</a:t>
            </a:r>
            <a:r>
              <a:rPr lang="en-US" altLang="ko-KR" baseline="-25000" smtClean="0"/>
              <a:t>1</a:t>
            </a:r>
            <a:r>
              <a:rPr lang="en-US" altLang="ko-KR" smtClean="0"/>
              <a:t>=5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995936" y="2348880"/>
            <a:ext cx="360040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067944" y="4437112"/>
            <a:ext cx="360040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321451" y="3645024"/>
            <a:ext cx="5770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86" y="2159568"/>
            <a:ext cx="85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예시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6186" y="4491679"/>
            <a:ext cx="85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예시 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PCA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46508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smtClean="0"/>
              <a:t>주성분 분석</a:t>
            </a:r>
            <a:r>
              <a:rPr lang="en-US" altLang="ko-KR" sz="2000" smtClean="0"/>
              <a:t>(Principal Component Analysis, PCA)</a:t>
            </a:r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/>
              <a:t>차</a:t>
            </a:r>
            <a:r>
              <a:rPr lang="ko-KR" altLang="en-US" sz="2000" smtClean="0"/>
              <a:t>원 축소 알고리즘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먼저 데이터에 가장 가까운 초평면을 정의한 다음</a:t>
            </a:r>
            <a:r>
              <a:rPr lang="en-US" altLang="ko-KR" sz="2000" smtClean="0"/>
              <a:t>,</a:t>
            </a:r>
            <a:r>
              <a:rPr lang="ko-KR" altLang="en-US" sz="2000" smtClean="0"/>
              <a:t> 데이터를 이 평면에 투영시킴</a:t>
            </a:r>
            <a:endParaRPr lang="en-US" altLang="ko-KR" sz="2000" smtClean="0"/>
          </a:p>
          <a:p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3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1733</Words>
  <Application>Microsoft Office PowerPoint</Application>
  <PresentationFormat>화면 슬라이드 쇼(4:3)</PresentationFormat>
  <Paragraphs>942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Cambria Math</vt:lpstr>
      <vt:lpstr>Symbol</vt:lpstr>
      <vt:lpstr>Wingdings</vt:lpstr>
      <vt:lpstr>Office 테마</vt:lpstr>
      <vt:lpstr>8장 차원 축소</vt:lpstr>
      <vt:lpstr>차원의 저주</vt:lpstr>
      <vt:lpstr>차원 축소를 위한 접근 방법</vt:lpstr>
      <vt:lpstr>투영</vt:lpstr>
      <vt:lpstr>투영</vt:lpstr>
      <vt:lpstr>투영</vt:lpstr>
      <vt:lpstr>투영</vt:lpstr>
      <vt:lpstr>매니폴드 학습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LLE</vt:lpstr>
      <vt:lpstr>LLE</vt:lpstr>
      <vt:lpstr>LLE</vt:lpstr>
      <vt:lpstr>다른 차원 축소 기법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Windows 사용자</cp:lastModifiedBy>
  <cp:revision>383</cp:revision>
  <cp:lastPrinted>2016-11-24T01:42:14Z</cp:lastPrinted>
  <dcterms:created xsi:type="dcterms:W3CDTF">2016-11-23T14:36:56Z</dcterms:created>
  <dcterms:modified xsi:type="dcterms:W3CDTF">2018-11-12T09:08:59Z</dcterms:modified>
</cp:coreProperties>
</file>