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7" r:id="rId3"/>
    <p:sldId id="323" r:id="rId4"/>
    <p:sldId id="318" r:id="rId5"/>
    <p:sldId id="324" r:id="rId6"/>
    <p:sldId id="325" r:id="rId7"/>
    <p:sldId id="319" r:id="rId8"/>
    <p:sldId id="321" r:id="rId9"/>
    <p:sldId id="320" r:id="rId10"/>
    <p:sldId id="322" r:id="rId11"/>
    <p:sldId id="326" r:id="rId12"/>
    <p:sldId id="327" r:id="rId13"/>
    <p:sldId id="328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4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0" d="100"/>
          <a:sy n="110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PU2Histi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rgbClr val="E46C0A"/>
                </a:solidFill>
              </a:rPr>
              <a:t>Yolo v3 </a:t>
            </a:r>
            <a:br>
              <a:rPr lang="en-US" altLang="ko-KR" sz="4800" b="1" dirty="0">
                <a:solidFill>
                  <a:srgbClr val="E46C0A"/>
                </a:solidFill>
              </a:rPr>
            </a:br>
            <a:r>
              <a:rPr lang="en-US" altLang="ko-KR" sz="4800" b="1" dirty="0">
                <a:solidFill>
                  <a:srgbClr val="E46C0A"/>
                </a:solidFill>
              </a:rPr>
              <a:t>(</a:t>
            </a:r>
            <a:r>
              <a:rPr lang="en-US" altLang="ko-KR" sz="4800" b="1" dirty="0" err="1">
                <a:solidFill>
                  <a:srgbClr val="E46C0A"/>
                </a:solidFill>
              </a:rPr>
              <a:t>pytorch</a:t>
            </a:r>
            <a:r>
              <a:rPr lang="en-US" altLang="ko-KR" sz="4800" b="1" dirty="0">
                <a:solidFill>
                  <a:srgbClr val="E46C0A"/>
                </a:solidFill>
              </a:rPr>
              <a:t> ver.)</a:t>
            </a:r>
            <a:endParaRPr lang="ko-KR" altLang="en-US" sz="4800" b="1" dirty="0">
              <a:solidFill>
                <a:srgbClr val="E46C0A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accent1"/>
                </a:solidFill>
              </a:rPr>
              <a:t>Hwijun Kwon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r>
              <a:rPr lang="en-US" altLang="ko-KR" sz="1800" b="1" dirty="0">
                <a:solidFill>
                  <a:schemeClr val="accent1"/>
                </a:solidFill>
              </a:rPr>
              <a:t>2018.11.20</a:t>
            </a: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Faster R-CNN(RPN+ZF, shared) </a:t>
            </a:r>
            <a:r>
              <a:rPr lang="ko-KR" altLang="en-US" sz="2000" dirty="0"/>
              <a:t>은 학습 과정에서 </a:t>
            </a:r>
            <a:r>
              <a:rPr lang="en-US" altLang="ko-KR" sz="2000" dirty="0"/>
              <a:t>2,000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 과정에서는 </a:t>
            </a:r>
            <a:r>
              <a:rPr lang="en-US" altLang="ko-KR" sz="2000" dirty="0"/>
              <a:t>300</a:t>
            </a:r>
            <a:r>
              <a:rPr lang="ko-KR" altLang="en-US" sz="2000" dirty="0"/>
              <a:t>개의 영역을 뽑는다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너무 많아서 느리다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기존의 </a:t>
            </a:r>
            <a:r>
              <a:rPr lang="en-US" altLang="ko-KR" sz="1600" dirty="0">
                <a:solidFill>
                  <a:srgbClr val="FF0000"/>
                </a:solidFill>
              </a:rPr>
              <a:t>R-CNN </a:t>
            </a:r>
            <a:r>
              <a:rPr lang="ko-KR" altLang="en-US" sz="1600" dirty="0">
                <a:solidFill>
                  <a:srgbClr val="FF0000"/>
                </a:solidFill>
              </a:rPr>
              <a:t>등이 느린 이유는 </a:t>
            </a:r>
            <a:r>
              <a:rPr lang="en-US" altLang="ko-KR" sz="1600" dirty="0">
                <a:solidFill>
                  <a:srgbClr val="FF0000"/>
                </a:solidFill>
              </a:rPr>
              <a:t>Proposal </a:t>
            </a:r>
            <a:r>
              <a:rPr lang="ko-KR" altLang="en-US" sz="1600" dirty="0">
                <a:solidFill>
                  <a:srgbClr val="FF0000"/>
                </a:solidFill>
              </a:rPr>
              <a:t>수도 많고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그 과정에서의 오버헤드도 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12E03-10CA-49F6-88C5-65FCC7AF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5" y="3501008"/>
            <a:ext cx="6923809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YOLO</a:t>
            </a:r>
            <a:r>
              <a:rPr lang="ko-KR" altLang="en-US" sz="2000" dirty="0"/>
              <a:t>는 </a:t>
            </a:r>
            <a:r>
              <a:rPr lang="en-US" altLang="ko-KR" sz="2000" dirty="0"/>
              <a:t>Proposal</a:t>
            </a:r>
            <a:r>
              <a:rPr lang="ko-KR" altLang="en-US" sz="2000" dirty="0"/>
              <a:t> 방식이 아닌 </a:t>
            </a:r>
            <a:r>
              <a:rPr lang="en-US" altLang="ko-KR" sz="2000" dirty="0"/>
              <a:t>grid</a:t>
            </a:r>
            <a:r>
              <a:rPr lang="ko-KR" altLang="en-US" sz="2000" dirty="0"/>
              <a:t>방식으로 속도를 크게 개선</a:t>
            </a:r>
            <a:endParaRPr lang="en-US" altLang="ko-KR" sz="2000" dirty="0"/>
          </a:p>
          <a:p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5F2B0-AB81-47DC-ABDC-C22ACCB2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2492896"/>
            <a:ext cx="8723809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36332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YOLO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Input image</a:t>
            </a:r>
            <a:r>
              <a:rPr lang="ko-KR" altLang="en-US" sz="1600" dirty="0"/>
              <a:t>를 </a:t>
            </a:r>
            <a:r>
              <a:rPr lang="en-US" altLang="ko-KR" sz="1600" dirty="0"/>
              <a:t>S X S grid</a:t>
            </a:r>
            <a:r>
              <a:rPr lang="ko-KR" altLang="en-US" sz="1600" dirty="0"/>
              <a:t>로 나눈다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/>
              <a:t>각각의 </a:t>
            </a:r>
            <a:r>
              <a:rPr lang="en-US" altLang="ko-KR" sz="1600" dirty="0"/>
              <a:t>grid cell</a:t>
            </a:r>
            <a:r>
              <a:rPr lang="ko-KR" altLang="en-US" sz="1600" dirty="0"/>
              <a:t>은 </a:t>
            </a:r>
            <a:r>
              <a:rPr lang="en-US" altLang="ko-KR" sz="1600" dirty="0"/>
              <a:t>B</a:t>
            </a:r>
            <a:r>
              <a:rPr lang="ko-KR" altLang="en-US" sz="1600" dirty="0"/>
              <a:t>개의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와 각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confidence score</a:t>
            </a:r>
            <a:r>
              <a:rPr lang="ko-KR" altLang="en-US" sz="1600" dirty="0"/>
              <a:t>를 갖는다</a:t>
            </a:r>
            <a:r>
              <a:rPr lang="en-US" altLang="ko-KR" sz="1600" dirty="0"/>
              <a:t>. (</a:t>
            </a:r>
            <a:r>
              <a:rPr lang="ko-KR" altLang="en-US" sz="1600" dirty="0"/>
              <a:t>만약 </a:t>
            </a:r>
            <a:r>
              <a:rPr lang="en-US" altLang="ko-KR" sz="1600" dirty="0"/>
              <a:t>cell</a:t>
            </a:r>
            <a:r>
              <a:rPr lang="ko-KR" altLang="en-US" sz="1600" dirty="0"/>
              <a:t>에 </a:t>
            </a:r>
            <a:r>
              <a:rPr lang="en-US" altLang="ko-KR" sz="1600" dirty="0"/>
              <a:t>object</a:t>
            </a:r>
            <a:r>
              <a:rPr lang="ko-KR" altLang="en-US" sz="1600" dirty="0"/>
              <a:t>가 존재하지 않는다면 </a:t>
            </a:r>
            <a:r>
              <a:rPr lang="en-US" altLang="ko-KR" sz="1600" dirty="0"/>
              <a:t>confidence score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.) </a:t>
            </a:r>
          </a:p>
          <a:p>
            <a:pPr lvl="1"/>
            <a:r>
              <a:rPr lang="en-US" altLang="ko-KR" sz="1200" dirty="0"/>
              <a:t>Confidence Score: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(Object)∗</a:t>
            </a:r>
            <a:r>
              <a:rPr lang="en-US" altLang="ko-KR" sz="1200" dirty="0" err="1"/>
              <a:t>IOUtruthpred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각각의 </a:t>
            </a:r>
            <a:r>
              <a:rPr lang="en-US" altLang="ko-KR" sz="1600" dirty="0"/>
              <a:t>grid cell</a:t>
            </a:r>
            <a:r>
              <a:rPr lang="ko-KR" altLang="en-US" sz="1600" dirty="0"/>
              <a:t>은 </a:t>
            </a:r>
            <a:r>
              <a:rPr lang="en-US" altLang="ko-KR" sz="1600" dirty="0"/>
              <a:t>C</a:t>
            </a:r>
            <a:r>
              <a:rPr lang="ko-KR" altLang="en-US" sz="1600" dirty="0"/>
              <a:t>개의 </a:t>
            </a:r>
            <a:r>
              <a:rPr lang="en-US" altLang="ko-KR" sz="1600" dirty="0"/>
              <a:t>conditional class probability</a:t>
            </a:r>
            <a:r>
              <a:rPr lang="ko-KR" altLang="en-US" sz="1600" dirty="0"/>
              <a:t>를 갖는다</a:t>
            </a:r>
            <a:r>
              <a:rPr lang="en-US" altLang="ko-KR" sz="1600" dirty="0"/>
              <a:t>. 	</a:t>
            </a:r>
          </a:p>
          <a:p>
            <a:pPr lvl="1"/>
            <a:r>
              <a:rPr lang="en-US" altLang="ko-KR" sz="1200" dirty="0"/>
              <a:t>Conditional Class Probability: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Classi|Object</a:t>
            </a:r>
            <a:r>
              <a:rPr lang="en-US" altLang="ko-KR" sz="12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/>
              <a:t>각각의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는 </a:t>
            </a:r>
            <a:r>
              <a:rPr lang="en-US" altLang="ko-KR" sz="1600" dirty="0"/>
              <a:t>x, y, w, h, confidence</a:t>
            </a:r>
            <a:r>
              <a:rPr lang="ko-KR" altLang="en-US" sz="1600" dirty="0"/>
              <a:t>로 구성된다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): Bounding box</a:t>
            </a:r>
            <a:r>
              <a:rPr lang="ko-KR" altLang="en-US" sz="1200" dirty="0"/>
              <a:t>의 중심점을 의미하며</a:t>
            </a:r>
            <a:r>
              <a:rPr lang="en-US" altLang="ko-KR" sz="1200" dirty="0"/>
              <a:t>, grid cell</a:t>
            </a:r>
            <a:r>
              <a:rPr lang="ko-KR" altLang="en-US" sz="1200" dirty="0"/>
              <a:t>의 범위에 대한 </a:t>
            </a:r>
            <a:r>
              <a:rPr lang="ko-KR" altLang="en-US" sz="1200" dirty="0" err="1"/>
              <a:t>상대값이</a:t>
            </a:r>
            <a:r>
              <a:rPr lang="ko-KR" altLang="en-US" sz="1200" dirty="0"/>
              <a:t> 입력된다</a:t>
            </a:r>
            <a:r>
              <a:rPr lang="en-US" altLang="ko-KR" sz="1200" dirty="0"/>
              <a:t>. </a:t>
            </a:r>
          </a:p>
          <a:p>
            <a:pPr lvl="1"/>
            <a:r>
              <a:rPr lang="en-US" altLang="ko-KR" sz="1200" dirty="0"/>
              <a:t>(</a:t>
            </a:r>
            <a:r>
              <a:rPr lang="en-US" altLang="ko-KR" sz="1200" dirty="0" err="1"/>
              <a:t>w,h</a:t>
            </a:r>
            <a:r>
              <a:rPr lang="en-US" altLang="ko-KR" sz="1200" dirty="0"/>
              <a:t>): </a:t>
            </a:r>
            <a:r>
              <a:rPr lang="ko-KR" altLang="en-US" sz="1200" dirty="0"/>
              <a:t>전체 이미지의 </a:t>
            </a:r>
            <a:r>
              <a:rPr lang="en-US" altLang="ko-KR" sz="1200" dirty="0"/>
              <a:t>width, height</a:t>
            </a:r>
            <a:r>
              <a:rPr lang="ko-KR" altLang="en-US" sz="1200" dirty="0"/>
              <a:t>에 대한 </a:t>
            </a:r>
            <a:r>
              <a:rPr lang="ko-KR" altLang="en-US" sz="1200" dirty="0" err="1"/>
              <a:t>상대값이</a:t>
            </a:r>
            <a:r>
              <a:rPr lang="ko-KR" altLang="en-US" sz="1200" dirty="0"/>
              <a:t> 입력된다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1: </a:t>
            </a:r>
            <a:r>
              <a:rPr lang="ko-KR" altLang="en-US" sz="1200" dirty="0"/>
              <a:t>만약 </a:t>
            </a:r>
            <a:r>
              <a:rPr lang="en-US" altLang="ko-KR" sz="1200" dirty="0"/>
              <a:t>x</a:t>
            </a:r>
            <a:r>
              <a:rPr lang="ko-KR" altLang="en-US" sz="1200" dirty="0"/>
              <a:t>가 </a:t>
            </a:r>
            <a:r>
              <a:rPr lang="en-US" altLang="ko-KR" sz="1200" dirty="0"/>
              <a:t>grid cell</a:t>
            </a:r>
            <a:r>
              <a:rPr lang="ko-KR" altLang="en-US" sz="1200" dirty="0"/>
              <a:t>의 가장 왼쪽에 있다면 </a:t>
            </a:r>
            <a:r>
              <a:rPr lang="en-US" altLang="ko-KR" sz="1200" dirty="0"/>
              <a:t>x=0, y</a:t>
            </a:r>
            <a:r>
              <a:rPr lang="ko-KR" altLang="en-US" sz="1200" dirty="0"/>
              <a:t>가 </a:t>
            </a:r>
            <a:r>
              <a:rPr lang="en-US" altLang="ko-KR" sz="1200" dirty="0"/>
              <a:t>grid cell</a:t>
            </a:r>
            <a:r>
              <a:rPr lang="ko-KR" altLang="en-US" sz="1200" dirty="0"/>
              <a:t>의 중간에 있다면 </a:t>
            </a:r>
            <a:r>
              <a:rPr lang="en-US" altLang="ko-KR" sz="1200" dirty="0"/>
              <a:t>y=0.5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2: </a:t>
            </a:r>
            <a:r>
              <a:rPr lang="en-US" altLang="ko-KR" sz="1200" dirty="0" err="1"/>
              <a:t>bbox</a:t>
            </a:r>
            <a:r>
              <a:rPr lang="ko-KR" altLang="en-US" sz="1200" dirty="0"/>
              <a:t>의 </a:t>
            </a:r>
            <a:r>
              <a:rPr lang="en-US" altLang="ko-KR" sz="1200" dirty="0"/>
              <a:t>width</a:t>
            </a:r>
            <a:r>
              <a:rPr lang="ko-KR" altLang="en-US" sz="1200" dirty="0"/>
              <a:t>가 이미지 </a:t>
            </a:r>
            <a:r>
              <a:rPr lang="en-US" altLang="ko-KR" sz="1200" dirty="0"/>
              <a:t>width</a:t>
            </a:r>
            <a:r>
              <a:rPr lang="ko-KR" altLang="en-US" sz="1200" dirty="0"/>
              <a:t>의 절반이라면 </a:t>
            </a:r>
            <a:r>
              <a:rPr lang="en-US" altLang="ko-KR" sz="1200" dirty="0"/>
              <a:t>w=0.5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Test time</a:t>
            </a:r>
            <a:r>
              <a:rPr lang="ko-KR" altLang="en-US" sz="1600" dirty="0"/>
              <a:t>에는 </a:t>
            </a:r>
            <a:r>
              <a:rPr lang="en-US" altLang="ko-KR" sz="1600" dirty="0"/>
              <a:t>conditional class probability</a:t>
            </a:r>
            <a:r>
              <a:rPr lang="ko-KR" altLang="en-US" sz="1600" dirty="0"/>
              <a:t>와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의 </a:t>
            </a:r>
            <a:r>
              <a:rPr lang="en-US" altLang="ko-KR" sz="1600" dirty="0"/>
              <a:t>confidence score</a:t>
            </a:r>
            <a:r>
              <a:rPr lang="ko-KR" altLang="en-US" sz="1600" dirty="0"/>
              <a:t>를 곱하여 </a:t>
            </a:r>
            <a:r>
              <a:rPr lang="en-US" altLang="ko-KR" sz="1600" dirty="0"/>
              <a:t>class-specific confidence score</a:t>
            </a:r>
            <a:r>
              <a:rPr lang="ko-KR" altLang="en-US" sz="1600" dirty="0"/>
              <a:t>를 얻는다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200" dirty="0" err="1"/>
              <a:t>ClassSpecificConfidenceScore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ConditionalClassProbability∗ConfidenceScore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Classi|Object</a:t>
            </a:r>
            <a:r>
              <a:rPr lang="en-US" altLang="ko-KR" sz="1200" dirty="0"/>
              <a:t>)∗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(Object)∗</a:t>
            </a:r>
            <a:r>
              <a:rPr lang="en-US" altLang="ko-KR" sz="1200" dirty="0" err="1"/>
              <a:t>IOUtruthpred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Classi</a:t>
            </a:r>
            <a:r>
              <a:rPr lang="en-US" altLang="ko-KR" sz="1200" dirty="0"/>
              <a:t>)∗</a:t>
            </a:r>
            <a:r>
              <a:rPr lang="en-US" altLang="ko-KR" sz="1200" dirty="0" err="1"/>
              <a:t>IOUtruthpred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E9684-24DB-44DC-A167-90A4C48F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201339"/>
            <a:ext cx="4392488" cy="26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YOLO</a:t>
            </a:r>
            <a:r>
              <a:rPr lang="ko-KR" altLang="en-US" sz="2000" dirty="0"/>
              <a:t> </a:t>
            </a:r>
            <a:r>
              <a:rPr lang="en-US" altLang="ko-KR" sz="2000" dirty="0"/>
              <a:t>Network</a:t>
            </a:r>
          </a:p>
          <a:p>
            <a:pPr lvl="1"/>
            <a:r>
              <a:rPr lang="en-US" altLang="ko-KR" sz="1600" dirty="0"/>
              <a:t>YOLO</a:t>
            </a:r>
            <a:r>
              <a:rPr lang="ko-KR" altLang="en-US" sz="1600" dirty="0"/>
              <a:t>의 </a:t>
            </a:r>
            <a:r>
              <a:rPr lang="en-US" altLang="ko-KR" sz="1600" dirty="0"/>
              <a:t>network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GoogLeNet</a:t>
            </a:r>
            <a:r>
              <a:rPr lang="en-US" altLang="ko-KR" sz="1600" dirty="0"/>
              <a:t> for image classification </a:t>
            </a:r>
            <a:r>
              <a:rPr lang="ko-KR" altLang="en-US" sz="1600" dirty="0"/>
              <a:t>모델을 기반</a:t>
            </a:r>
            <a:endParaRPr lang="en-US" altLang="ko-KR" sz="1600" dirty="0"/>
          </a:p>
          <a:p>
            <a:pPr lvl="1"/>
            <a:r>
              <a:rPr lang="en-US" altLang="ko-KR" sz="1600" dirty="0"/>
              <a:t>24 Convolutional layers &amp; 2 Fully Connected layers 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7E75A-6914-450D-9104-5D63046A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50" y="3068960"/>
            <a:ext cx="624761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Inference Process</a:t>
            </a:r>
          </a:p>
          <a:p>
            <a:pPr lvl="1"/>
            <a:r>
              <a:rPr lang="en-US" altLang="ko-KR" sz="1600" dirty="0"/>
              <a:t>7X7</a:t>
            </a:r>
            <a:r>
              <a:rPr lang="ko-KR" altLang="en-US" sz="1600" dirty="0"/>
              <a:t>은 </a:t>
            </a:r>
            <a:r>
              <a:rPr lang="en-US" altLang="ko-KR" sz="1600" dirty="0"/>
              <a:t>49</a:t>
            </a:r>
            <a:r>
              <a:rPr lang="ko-KR" altLang="en-US" sz="1600" dirty="0"/>
              <a:t>개의 </a:t>
            </a:r>
            <a:r>
              <a:rPr lang="en-US" altLang="ko-KR" sz="1600" dirty="0"/>
              <a:t>Grid Cell	</a:t>
            </a:r>
          </a:p>
          <a:p>
            <a:pPr lvl="1"/>
            <a:r>
              <a:rPr lang="en-US" altLang="ko-KR" sz="1600" dirty="0"/>
              <a:t>Grid cell</a:t>
            </a:r>
            <a:r>
              <a:rPr lang="ko-KR" altLang="en-US" sz="1600" dirty="0"/>
              <a:t>은 </a:t>
            </a:r>
            <a:r>
              <a:rPr lang="en-US" altLang="ko-KR" sz="1600" dirty="0"/>
              <a:t>B</a:t>
            </a:r>
            <a:r>
              <a:rPr lang="ko-KR" altLang="en-US" sz="1600" dirty="0"/>
              <a:t>개의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를 가지고 있는데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여기선</a:t>
            </a:r>
            <a:r>
              <a:rPr lang="ko-KR" altLang="en-US" sz="1600" dirty="0"/>
              <a:t> </a:t>
            </a:r>
            <a:r>
              <a:rPr lang="en-US" altLang="ko-KR" sz="1600" dirty="0"/>
              <a:t>B=2)</a:t>
            </a:r>
          </a:p>
          <a:p>
            <a:pPr lvl="1"/>
            <a:r>
              <a:rPr lang="ko-KR" altLang="en-US" sz="1600" dirty="0"/>
              <a:t>앞 </a:t>
            </a:r>
            <a:r>
              <a:rPr lang="en-US" altLang="ko-KR" sz="1600" dirty="0"/>
              <a:t>5</a:t>
            </a:r>
            <a:r>
              <a:rPr lang="ko-KR" altLang="en-US" sz="1600" dirty="0"/>
              <a:t>개의 값은 해당 </a:t>
            </a:r>
            <a:r>
              <a:rPr lang="en-US" altLang="ko-KR" sz="1600" dirty="0"/>
              <a:t>Grid cell</a:t>
            </a:r>
            <a:r>
              <a:rPr lang="ko-KR" altLang="en-US" sz="1600" dirty="0"/>
              <a:t>의 첫 번째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에 대한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759810-AE58-4F41-AD37-4C10B608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8229600" cy="42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Inference Process</a:t>
            </a:r>
          </a:p>
          <a:p>
            <a:pPr lvl="1"/>
            <a:r>
              <a:rPr lang="ko-KR" altLang="en-US" sz="1600" dirty="0"/>
              <a:t>나머지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값은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</a:t>
            </a:r>
            <a:r>
              <a:rPr lang="en-US" altLang="ko-KR" sz="1600" dirty="0"/>
              <a:t>class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conditional class probability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A6562-787B-4078-AB07-53A5A9DD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6" y="2106960"/>
            <a:ext cx="7511465" cy="3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Inference Process	</a:t>
            </a:r>
          </a:p>
          <a:p>
            <a:pPr lvl="1"/>
            <a:r>
              <a:rPr lang="ko-KR" altLang="en-US" sz="1600" dirty="0"/>
              <a:t>첫 번째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의 </a:t>
            </a:r>
            <a:r>
              <a:rPr lang="en-US" altLang="ko-KR" sz="1600" dirty="0"/>
              <a:t>confidence score</a:t>
            </a:r>
            <a:r>
              <a:rPr lang="ko-KR" altLang="en-US" sz="1600" dirty="0"/>
              <a:t>와 각 </a:t>
            </a:r>
            <a:r>
              <a:rPr lang="en-US" altLang="ko-KR" sz="1600" dirty="0"/>
              <a:t>conditional class probability</a:t>
            </a:r>
            <a:r>
              <a:rPr lang="ko-KR" altLang="en-US" sz="1600" dirty="0"/>
              <a:t>를 곱하면 첫 번째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의 </a:t>
            </a:r>
            <a:r>
              <a:rPr lang="en-US" altLang="ko-KR" sz="1600" dirty="0"/>
              <a:t>class specific confidence score</a:t>
            </a:r>
            <a:r>
              <a:rPr lang="ko-KR" altLang="en-US" sz="1600" dirty="0"/>
              <a:t>가 나온다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마찬가지로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의 </a:t>
            </a:r>
            <a:r>
              <a:rPr lang="en-US" altLang="ko-KR" sz="1600" dirty="0"/>
              <a:t>confidence score</a:t>
            </a:r>
            <a:r>
              <a:rPr lang="ko-KR" altLang="en-US" sz="1600" dirty="0"/>
              <a:t>와 각 </a:t>
            </a:r>
            <a:r>
              <a:rPr lang="en-US" altLang="ko-KR" sz="1600" dirty="0"/>
              <a:t>conditional class probability</a:t>
            </a:r>
            <a:r>
              <a:rPr lang="ko-KR" altLang="en-US" sz="1600" dirty="0"/>
              <a:t>를 곱하면 두 번째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의 </a:t>
            </a:r>
            <a:r>
              <a:rPr lang="en-US" altLang="ko-KR" sz="1600" dirty="0"/>
              <a:t>class specific confidence score</a:t>
            </a:r>
            <a:r>
              <a:rPr lang="ko-KR" altLang="en-US" sz="1600" dirty="0"/>
              <a:t>가 나온다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1D9F7-0E84-4788-81FD-C70E6E18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26" y="2996952"/>
            <a:ext cx="6732748" cy="36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Inference Process</a:t>
            </a:r>
          </a:p>
          <a:p>
            <a:pPr lvl="1"/>
            <a:r>
              <a:rPr lang="ko-KR" altLang="en-US" sz="1600" dirty="0"/>
              <a:t>모든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에서 총 </a:t>
            </a:r>
            <a:r>
              <a:rPr lang="en-US" altLang="ko-KR" sz="1600" dirty="0"/>
              <a:t>98</a:t>
            </a:r>
            <a:r>
              <a:rPr lang="ko-KR" altLang="en-US" sz="1600" dirty="0"/>
              <a:t>개의 </a:t>
            </a:r>
            <a:r>
              <a:rPr lang="en-US" altLang="ko-KR" sz="1600" dirty="0"/>
              <a:t>class specific confidence score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lvl="1"/>
            <a:r>
              <a:rPr lang="ko-KR" altLang="en-US" sz="1600" dirty="0"/>
              <a:t>이 </a:t>
            </a:r>
            <a:r>
              <a:rPr lang="en-US" altLang="ko-KR" sz="1600" dirty="0"/>
              <a:t>98</a:t>
            </a:r>
            <a:r>
              <a:rPr lang="ko-KR" altLang="en-US" sz="1600" dirty="0"/>
              <a:t>개의 </a:t>
            </a:r>
            <a:r>
              <a:rPr lang="en-US" altLang="ko-KR" sz="1600" dirty="0"/>
              <a:t>class specific confidence score</a:t>
            </a:r>
            <a:r>
              <a:rPr lang="ko-KR" altLang="en-US" sz="1600" dirty="0"/>
              <a:t>에 대해 각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클래스를 기준으로 </a:t>
            </a:r>
            <a:r>
              <a:rPr lang="en-US" altLang="ko-KR" sz="1600" dirty="0"/>
              <a:t>non-maximum suppression</a:t>
            </a:r>
            <a:r>
              <a:rPr lang="ko-KR" altLang="en-US" sz="1600" dirty="0"/>
              <a:t>을 하여</a:t>
            </a:r>
            <a:r>
              <a:rPr lang="en-US" altLang="ko-KR" sz="1600" dirty="0"/>
              <a:t>, Object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Class </a:t>
            </a:r>
            <a:r>
              <a:rPr lang="ko-KR" altLang="en-US" sz="1600" dirty="0"/>
              <a:t>및 </a:t>
            </a:r>
            <a:r>
              <a:rPr lang="en-US" altLang="ko-KR" sz="1600" dirty="0"/>
              <a:t>bounding box Location</a:t>
            </a:r>
            <a:r>
              <a:rPr lang="ko-KR" altLang="en-US" sz="1600" dirty="0"/>
              <a:t>를 결정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55F60-A39D-4E65-8E3C-710F427A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9" y="2564904"/>
            <a:ext cx="6972822" cy="38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9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NMS(non-maximum suppression)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Score-thresholding</a:t>
            </a:r>
          </a:p>
          <a:p>
            <a:pPr marL="1200150" lvl="2" indent="-342900"/>
            <a:r>
              <a:rPr lang="ko-KR" altLang="en-US" sz="1200" dirty="0"/>
              <a:t>각 </a:t>
            </a:r>
            <a:r>
              <a:rPr lang="en-US" altLang="ko-KR" sz="1200" dirty="0"/>
              <a:t>grid cell</a:t>
            </a:r>
            <a:r>
              <a:rPr lang="ko-KR" altLang="en-US" sz="1200" dirty="0"/>
              <a:t>별 </a:t>
            </a:r>
            <a:r>
              <a:rPr lang="en-US" altLang="ko-KR" sz="1200" dirty="0"/>
              <a:t>anchor </a:t>
            </a:r>
            <a:r>
              <a:rPr lang="ko-KR" altLang="en-US" sz="1200" dirty="0" err="1"/>
              <a:t>박스별</a:t>
            </a:r>
            <a:r>
              <a:rPr lang="ko-KR" altLang="en-US" sz="1200" dirty="0"/>
              <a:t> </a:t>
            </a:r>
            <a:r>
              <a:rPr lang="en-US" altLang="ko-KR" sz="1200" dirty="0"/>
              <a:t>probability score</a:t>
            </a:r>
            <a:r>
              <a:rPr lang="ko-KR" altLang="en-US" sz="1200" dirty="0"/>
              <a:t>를 계산하여 주어진 </a:t>
            </a:r>
            <a:r>
              <a:rPr lang="en-US" altLang="ko-KR" sz="1200" dirty="0"/>
              <a:t>threshold </a:t>
            </a:r>
            <a:r>
              <a:rPr lang="ko-KR" altLang="en-US" sz="1200" dirty="0"/>
              <a:t>값보다 작은 </a:t>
            </a:r>
            <a:r>
              <a:rPr lang="en-US" altLang="ko-KR" sz="1200" dirty="0"/>
              <a:t>box</a:t>
            </a:r>
            <a:r>
              <a:rPr lang="ko-KR" altLang="en-US" sz="1200" dirty="0"/>
              <a:t>들은 제거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Non-maximum suppression</a:t>
            </a:r>
          </a:p>
          <a:p>
            <a:pPr marL="1200150" lvl="2" indent="-342900"/>
            <a:r>
              <a:rPr lang="ko-KR" altLang="en-US" sz="1200" dirty="0"/>
              <a:t>현재 남은 </a:t>
            </a:r>
            <a:r>
              <a:rPr lang="en-US" altLang="ko-KR" sz="1200" dirty="0"/>
              <a:t>box</a:t>
            </a:r>
            <a:r>
              <a:rPr lang="ko-KR" altLang="en-US" sz="1200" dirty="0"/>
              <a:t>에서 가장 큰 </a:t>
            </a:r>
            <a:r>
              <a:rPr lang="en-US" altLang="ko-KR" sz="1200" dirty="0"/>
              <a:t>probability score</a:t>
            </a:r>
            <a:r>
              <a:rPr lang="ko-KR" altLang="en-US" sz="1200" dirty="0"/>
              <a:t>를 가진 </a:t>
            </a:r>
            <a:r>
              <a:rPr lang="en-US" altLang="ko-KR" sz="1200" dirty="0"/>
              <a:t>box</a:t>
            </a:r>
            <a:r>
              <a:rPr lang="ko-KR" altLang="en-US" sz="1200" dirty="0"/>
              <a:t>를 선택</a:t>
            </a:r>
            <a:endParaRPr lang="en-US" altLang="ko-KR" sz="1200" dirty="0"/>
          </a:p>
          <a:p>
            <a:pPr marL="1200150" lvl="2" indent="-342900"/>
            <a:r>
              <a:rPr lang="ko-KR" altLang="en-US" sz="1200" dirty="0"/>
              <a:t>선택된 </a:t>
            </a:r>
            <a:r>
              <a:rPr lang="en-US" altLang="ko-KR" sz="1200" dirty="0"/>
              <a:t>box</a:t>
            </a:r>
            <a:r>
              <a:rPr lang="ko-KR" altLang="en-US" sz="1200" dirty="0"/>
              <a:t>와 </a:t>
            </a:r>
            <a:r>
              <a:rPr lang="en-US" altLang="ko-KR" sz="1200" dirty="0"/>
              <a:t>ground truth box</a:t>
            </a:r>
            <a:r>
              <a:rPr lang="ko-KR" altLang="en-US" sz="1200" dirty="0"/>
              <a:t>값의 </a:t>
            </a:r>
            <a:r>
              <a:rPr lang="en-US" altLang="ko-KR" sz="1200" dirty="0" err="1"/>
              <a:t>IoU</a:t>
            </a:r>
            <a:r>
              <a:rPr lang="ko-KR" altLang="en-US" sz="1200" dirty="0"/>
              <a:t>를 구하여</a:t>
            </a:r>
            <a:r>
              <a:rPr lang="en-US" altLang="ko-KR" sz="1200" dirty="0"/>
              <a:t>, </a:t>
            </a:r>
            <a:r>
              <a:rPr lang="ko-KR" altLang="en-US" sz="1200" dirty="0"/>
              <a:t>특정 </a:t>
            </a:r>
            <a:r>
              <a:rPr lang="en-US" altLang="ko-KR" sz="1200" dirty="0"/>
              <a:t>threshold </a:t>
            </a:r>
            <a:r>
              <a:rPr lang="ko-KR" altLang="en-US" sz="1200" dirty="0"/>
              <a:t>값보다 작은 경우 목록에서 제거</a:t>
            </a:r>
            <a:endParaRPr lang="en-US" altLang="ko-KR" sz="1200" dirty="0"/>
          </a:p>
          <a:p>
            <a:pPr marL="1200150" lvl="2" indent="-342900"/>
            <a:r>
              <a:rPr lang="ko-KR" altLang="en-US" sz="1200" dirty="0"/>
              <a:t>현재 선택된 </a:t>
            </a:r>
            <a:r>
              <a:rPr lang="en-US" altLang="ko-KR" sz="1200" dirty="0"/>
              <a:t>box</a:t>
            </a:r>
            <a:r>
              <a:rPr lang="ko-KR" altLang="en-US" sz="1200" dirty="0"/>
              <a:t>의 </a:t>
            </a:r>
            <a:r>
              <a:rPr lang="en-US" altLang="ko-KR" sz="1200" dirty="0"/>
              <a:t>probability score</a:t>
            </a:r>
            <a:r>
              <a:rPr lang="ko-KR" altLang="en-US" sz="1200" dirty="0"/>
              <a:t>보다 작은 값이 없을 때까지 앞의 두 단계를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CC311-6138-4F3B-928B-0901DF9C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63" y="1916832"/>
            <a:ext cx="4258069" cy="1833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2C102-C2B9-45BD-BEAD-A0CA61BB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9160"/>
            <a:ext cx="4466667" cy="1895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F12C29-ED71-4101-B218-396715EF0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5313193"/>
            <a:ext cx="4824536" cy="12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9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Loss</a:t>
            </a:r>
            <a:r>
              <a:rPr lang="ko-KR" altLang="en-US" sz="2000" dirty="0"/>
              <a:t> </a:t>
            </a:r>
            <a:r>
              <a:rPr lang="en-US" altLang="ko-KR" sz="2000" dirty="0"/>
              <a:t>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9EF0B-019C-491B-BE71-F7349775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9952"/>
            <a:ext cx="6295238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Pytorch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730CFC8-C0E0-4D69-B9F8-CACF6F15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511" y="1738579"/>
            <a:ext cx="5850977" cy="33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3179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Pytorch</a:t>
            </a:r>
            <a:r>
              <a:rPr lang="en-US" altLang="ko-KR" sz="4000" dirty="0">
                <a:solidFill>
                  <a:schemeClr val="bg1"/>
                </a:solidFill>
              </a:rPr>
              <a:t> VS </a:t>
            </a:r>
            <a:r>
              <a:rPr lang="en-US" altLang="ko-KR" sz="4000" dirty="0" err="1">
                <a:solidFill>
                  <a:schemeClr val="bg1"/>
                </a:solidFill>
              </a:rPr>
              <a:t>Tensorflow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9DA81-A10F-4937-ACEB-DE3A9089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TensorFlow</a:t>
            </a:r>
          </a:p>
          <a:p>
            <a:pPr lvl="1"/>
            <a:r>
              <a:rPr lang="en-US" altLang="ko-KR" sz="2000" dirty="0"/>
              <a:t>Define-and-Run(</a:t>
            </a:r>
            <a:r>
              <a:rPr lang="ko-KR" altLang="en-US" sz="2000" dirty="0"/>
              <a:t>직관적이지 않음</a:t>
            </a:r>
            <a:r>
              <a:rPr lang="en-US" altLang="ko-KR" sz="2000" dirty="0"/>
              <a:t>)</a:t>
            </a:r>
          </a:p>
          <a:p>
            <a:r>
              <a:rPr lang="en-US" altLang="ko-KR" sz="2400" dirty="0" err="1"/>
              <a:t>PyTorch</a:t>
            </a:r>
            <a:endParaRPr lang="en-US" altLang="ko-KR" sz="2400" dirty="0"/>
          </a:p>
          <a:p>
            <a:pPr lvl="1"/>
            <a:r>
              <a:rPr lang="en-US" altLang="ko-KR" sz="2000" dirty="0"/>
              <a:t>Define-by-Run(</a:t>
            </a:r>
            <a:r>
              <a:rPr lang="ko-KR" altLang="en-US" sz="2000" dirty="0"/>
              <a:t>직관적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Picture 2" descr="https://mblogthumb-phinf.pstatic.net/MjAxNzA2MTRfNDcg/MDAxNDk3NDM5NzU1NTU2.bWThN8_GorrSIE1xSivP_sgdUTMRCJa1d-N9XyXj7TYg.BJq2bPkpUjRlpwINTgM27PvdkgkuDTvzb8HdQZzA0agg.PNG.fastcampus/sdfads.PNG?type=w800">
            <a:extLst>
              <a:ext uri="{FF2B5EF4-FFF2-40B4-BE49-F238E27FC236}">
                <a16:creationId xmlns:a16="http://schemas.microsoft.com/office/drawing/2014/main" id="{CCA9443D-3707-4993-8672-ED4E761B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36" y="2852936"/>
            <a:ext cx="6000328" cy="39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1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Pytorch</a:t>
            </a:r>
            <a:r>
              <a:rPr lang="en-US" altLang="ko-KR" sz="4000" dirty="0">
                <a:solidFill>
                  <a:schemeClr val="bg1"/>
                </a:solidFill>
              </a:rPr>
              <a:t> VS </a:t>
            </a:r>
            <a:r>
              <a:rPr lang="en-US" altLang="ko-KR" sz="4000" dirty="0" err="1">
                <a:solidFill>
                  <a:schemeClr val="bg1"/>
                </a:solidFill>
              </a:rPr>
              <a:t>Tensorflow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72689FE-25D2-42EA-B2C1-1CBAECEA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524" y="1890905"/>
            <a:ext cx="5180952" cy="3076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3339A-CDAD-4879-A482-F9CBC695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24" y="5155059"/>
            <a:ext cx="538095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Pytorch</a:t>
            </a:r>
            <a:r>
              <a:rPr lang="en-US" altLang="ko-KR" sz="4000" dirty="0">
                <a:solidFill>
                  <a:schemeClr val="bg1"/>
                </a:solidFill>
              </a:rPr>
              <a:t> VS </a:t>
            </a:r>
            <a:r>
              <a:rPr lang="en-US" altLang="ko-KR" sz="4000" dirty="0" err="1">
                <a:solidFill>
                  <a:schemeClr val="bg1"/>
                </a:solidFill>
              </a:rPr>
              <a:t>Tensorflow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pytorch tensorflow speedì ëí ì´ë¯¸ì§ ê²ìê²°ê³¼">
            <a:extLst>
              <a:ext uri="{FF2B5EF4-FFF2-40B4-BE49-F238E27FC236}">
                <a16:creationId xmlns:a16="http://schemas.microsoft.com/office/drawing/2014/main" id="{9E319367-274E-4A55-9436-F3CD09FE3F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08" y="1600200"/>
            <a:ext cx="414558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Pytorch</a:t>
            </a:r>
            <a:r>
              <a:rPr lang="en-US" altLang="ko-KR" sz="4000" dirty="0">
                <a:solidFill>
                  <a:schemeClr val="bg1"/>
                </a:solidFill>
              </a:rPr>
              <a:t> VS </a:t>
            </a:r>
            <a:r>
              <a:rPr lang="en-US" altLang="ko-KR" sz="4000" dirty="0" err="1">
                <a:solidFill>
                  <a:schemeClr val="bg1"/>
                </a:solidFill>
              </a:rPr>
              <a:t>Tensorflow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4BCE8D-9D7A-4080-BF54-2E80A1EA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00" y="1853657"/>
            <a:ext cx="74000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YOLO(You Only Look Once)</a:t>
            </a:r>
          </a:p>
          <a:p>
            <a:pPr lvl="1"/>
            <a:r>
              <a:rPr lang="en-US" altLang="ko-KR" sz="1600" dirty="0"/>
              <a:t>Unified,</a:t>
            </a:r>
            <a:r>
              <a:rPr lang="ko-KR" altLang="en-US" sz="1600" dirty="0"/>
              <a:t> </a:t>
            </a:r>
            <a:r>
              <a:rPr lang="en-US" altLang="ko-KR" sz="1600" dirty="0"/>
              <a:t>Real-Time Object Detection algorithm</a:t>
            </a:r>
          </a:p>
          <a:p>
            <a:pPr lvl="1"/>
            <a:endParaRPr lang="ko-KR" altLang="en-US" sz="1600" dirty="0"/>
          </a:p>
        </p:txBody>
      </p:sp>
      <p:pic>
        <p:nvPicPr>
          <p:cNvPr id="4" name="온라인 미디어 3" title="YOLOv3">
            <a:hlinkClick r:id="" action="ppaction://media"/>
            <a:extLst>
              <a:ext uri="{FF2B5EF4-FFF2-40B4-BE49-F238E27FC236}">
                <a16:creationId xmlns:a16="http://schemas.microsoft.com/office/drawing/2014/main" id="{107169AF-C75E-4AB9-B904-A55F04E3022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1784" y="1916832"/>
            <a:ext cx="8460432" cy="47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7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성능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B12E8-F352-4355-A1C3-47E0BA83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14" y="2132856"/>
            <a:ext cx="7028571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YOLO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기존의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방식 </a:t>
            </a:r>
            <a:endParaRPr lang="en-US" altLang="ko-KR" sz="2000" dirty="0"/>
          </a:p>
          <a:p>
            <a:pPr lvl="1"/>
            <a:r>
              <a:rPr lang="ko-KR" altLang="en-US" sz="1600" dirty="0"/>
              <a:t>영상에서 오브젝트가 있을 것 같은 후보</a:t>
            </a:r>
            <a:r>
              <a:rPr lang="en-US" altLang="ko-KR" sz="1600" dirty="0"/>
              <a:t>(ROI - Region Of Interest : </a:t>
            </a:r>
            <a:r>
              <a:rPr lang="ko-KR" altLang="en-US" sz="1600" dirty="0"/>
              <a:t>관심영역</a:t>
            </a:r>
            <a:r>
              <a:rPr lang="en-US" altLang="ko-KR" sz="1600" dirty="0"/>
              <a:t>) </a:t>
            </a:r>
            <a:r>
              <a:rPr lang="ko-KR" altLang="en-US" sz="1600" dirty="0"/>
              <a:t>선택</a:t>
            </a:r>
          </a:p>
          <a:p>
            <a:pPr lvl="1"/>
            <a:r>
              <a:rPr lang="en-US" altLang="ko-KR" sz="1600" dirty="0"/>
              <a:t>ROI(</a:t>
            </a:r>
            <a:r>
              <a:rPr lang="ko-KR" altLang="en-US" sz="1600" dirty="0"/>
              <a:t>영상의 작은 부분</a:t>
            </a:r>
            <a:r>
              <a:rPr lang="en-US" altLang="ko-KR" sz="1600" dirty="0"/>
              <a:t>) </a:t>
            </a:r>
            <a:r>
              <a:rPr lang="ko-KR" altLang="en-US" sz="1600" dirty="0"/>
              <a:t>들은 분류기</a:t>
            </a:r>
            <a:r>
              <a:rPr lang="en-US" altLang="ko-KR" sz="1600" dirty="0"/>
              <a:t>(Classification network)</a:t>
            </a:r>
            <a:r>
              <a:rPr lang="ko-KR" altLang="en-US" sz="1600" dirty="0"/>
              <a:t>에 의해 클래스 분류</a:t>
            </a:r>
          </a:p>
          <a:p>
            <a:pPr lvl="1"/>
            <a:r>
              <a:rPr lang="ko-KR" altLang="en-US" sz="1600" dirty="0"/>
              <a:t>경계박스</a:t>
            </a:r>
            <a:r>
              <a:rPr lang="en-US" altLang="ko-KR" sz="1600" dirty="0"/>
              <a:t>(Bound Box) </a:t>
            </a:r>
            <a:r>
              <a:rPr lang="ko-KR" altLang="en-US" sz="1600" dirty="0"/>
              <a:t>를 탐색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7C3B0-B4A5-445B-9F21-23A7F0BC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11191"/>
            <a:ext cx="3971429" cy="40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7720D-4553-4050-9C1D-B4C85DC451BA}"/>
              </a:ext>
            </a:extLst>
          </p:cNvPr>
          <p:cNvSpPr txBox="1"/>
          <p:nvPr/>
        </p:nvSpPr>
        <p:spPr>
          <a:xfrm>
            <a:off x="5032381" y="575966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&lt;Faster R-CNN </a:t>
            </a:r>
            <a:r>
              <a:rPr lang="ko-KR" altLang="en-US" dirty="0"/>
              <a:t>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397</Words>
  <Application>Microsoft Office PowerPoint</Application>
  <PresentationFormat>화면 슬라이드 쇼(4:3)</PresentationFormat>
  <Paragraphs>86</Paragraphs>
  <Slides>21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Yolo v3  (pytorch ver.)</vt:lpstr>
      <vt:lpstr>Pytorch</vt:lpstr>
      <vt:lpstr>Pytorch VS Tensorflow</vt:lpstr>
      <vt:lpstr>Pytorch VS Tensorflow</vt:lpstr>
      <vt:lpstr>Pytorch VS Tensorflow</vt:lpstr>
      <vt:lpstr>Pytorch VS Tensorflow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kwonhwijun</cp:lastModifiedBy>
  <cp:revision>322</cp:revision>
  <cp:lastPrinted>2016-11-24T01:42:14Z</cp:lastPrinted>
  <dcterms:created xsi:type="dcterms:W3CDTF">2016-11-23T14:36:56Z</dcterms:created>
  <dcterms:modified xsi:type="dcterms:W3CDTF">2018-11-19T07:50:39Z</dcterms:modified>
</cp:coreProperties>
</file>