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5" r:id="rId2"/>
    <p:sldId id="256" r:id="rId3"/>
    <p:sldId id="354" r:id="rId4"/>
    <p:sldId id="364" r:id="rId5"/>
    <p:sldId id="363" r:id="rId6"/>
    <p:sldId id="366" r:id="rId7"/>
    <p:sldId id="365" r:id="rId8"/>
    <p:sldId id="367" r:id="rId9"/>
    <p:sldId id="369" r:id="rId10"/>
    <p:sldId id="368" r:id="rId11"/>
    <p:sldId id="372" r:id="rId12"/>
    <p:sldId id="371" r:id="rId13"/>
    <p:sldId id="370" r:id="rId14"/>
    <p:sldId id="375" r:id="rId15"/>
    <p:sldId id="376" r:id="rId16"/>
    <p:sldId id="377" r:id="rId17"/>
    <p:sldId id="268" r:id="rId18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3271D1D-8649-4CE4-90F2-894434004A8A}">
          <p14:sldIdLst>
            <p14:sldId id="345"/>
            <p14:sldId id="256"/>
            <p14:sldId id="354"/>
            <p14:sldId id="364"/>
            <p14:sldId id="363"/>
            <p14:sldId id="366"/>
            <p14:sldId id="365"/>
            <p14:sldId id="367"/>
            <p14:sldId id="369"/>
            <p14:sldId id="368"/>
            <p14:sldId id="372"/>
            <p14:sldId id="371"/>
            <p14:sldId id="370"/>
            <p14:sldId id="375"/>
            <p14:sldId id="376"/>
            <p14:sldId id="3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F01"/>
    <a:srgbClr val="99CCFF"/>
    <a:srgbClr val="F9B801"/>
    <a:srgbClr val="6666FF"/>
    <a:srgbClr val="33CCFF"/>
    <a:srgbClr val="0099FF"/>
    <a:srgbClr val="3399FF"/>
    <a:srgbClr val="FF6600"/>
    <a:srgbClr val="0033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0444" autoAdjust="0"/>
  </p:normalViewPr>
  <p:slideViewPr>
    <p:cSldViewPr snapToGrid="0" showGuides="1">
      <p:cViewPr varScale="1">
        <p:scale>
          <a:sx n="96" d="100"/>
          <a:sy n="96" d="100"/>
        </p:scale>
        <p:origin x="84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E2B95-269B-46B8-BC27-09907C5DC22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35AB4-3F69-435A-B02A-DA9D14D4F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56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FABB8-0D82-4217-A7BF-902792BA81C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7B3DC-1D6E-44E6-931D-4B0A5B71A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4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n_iter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반복횟수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cross_val_score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훈련세트를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( cv=3)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1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n_iter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반복횟수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cross_val_score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훈련세트를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( cv=3)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17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n_iter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반복횟수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cross_val_score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훈련세트를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( cv=3)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90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2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1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며칠간의 수면 데이터를 수집하여 자세로도 호흡 중이거나 호흡 중 상태인지 여부를 판단 할 수 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kNN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SGD Classifier</a:t>
            </a:r>
            <a:r>
              <a:rPr lang="ko-KR" altLang="en-US" dirty="0" smtClean="0"/>
              <a:t>보다 정확합니다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73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4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6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0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4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7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60mb</a:t>
            </a:r>
            <a:r>
              <a:rPr lang="ko-KR" altLang="en-US" dirty="0" smtClean="0"/>
              <a:t>가 넘는 데이터를 통하여 분석을 진행하였다</a:t>
            </a:r>
            <a:r>
              <a:rPr lang="en-US" altLang="ko-KR" dirty="0" smtClean="0"/>
              <a:t>.,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6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3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3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DAD0-E681-4881-8390-B75A526E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AC17F-2AD4-49F6-8882-E773EAB99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1A16A-B16D-42F8-9042-49A4A2F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3BC92-4BF9-4AEC-9844-FD142783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FBBA6-3253-495A-8E3B-FC38B33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7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C883-7071-4136-AB1A-B4BA3670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9F609-227E-455F-9F93-AD63D6C8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37FEE-C778-42A7-BDBE-EC0B26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BC7E0-BF9F-4879-8B36-2B69152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0A6AC-3251-452C-BDB5-EE72AF7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9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43E39-0AD8-43AD-A969-4BE04BCF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169CB-2D3D-489E-A33B-1F0C7D9C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30A1E-E0EE-4BED-82F9-63EDEDC2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0A84C-53DA-4894-9542-F9B8D38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9CF1-FC2B-47C4-9FAA-C31F2E3C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94B5-1673-44F5-A6D5-3FE764D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A111-30A1-47EC-B9EC-CFECA3C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A085-2020-4790-A669-3C89B7F1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78274-7DDA-4AFE-AE5A-A75F76B9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DDBC5-02E1-4FE4-8934-D081F17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CE68-D713-4FB9-B2B7-B3AD566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271FC-CDD8-4329-9DFA-00CDECC6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58A70-BC5C-48F4-A4CC-EFB02BD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DAED4-1361-4041-ABD5-16466EAD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05F0-70D7-4C5B-8FCC-99F6BBF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AAA9-33BD-4F6E-9F6E-FDE7F26B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62106-62CD-4B4E-9036-A9221C52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2A41B-9929-4E1B-8647-A2F4188A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E51A3-627A-4ED3-B4AE-4A3375F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35E1B-C906-4D86-8278-52B53F09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E074-6F50-469D-9CC2-B5CC7E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E56BB-1A7B-4018-9C97-A532692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419B8-9300-470C-AA75-78DD48E1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6BD40-4A54-4CDD-9E4C-045206A2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7FEC9-92E1-4837-A795-8507032D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D124C-8A53-4A0F-9947-BB66DA8A8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BD5CE-A83D-4615-AC42-D743D8CC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700A61-B2D4-4E85-A5A9-3481E012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48C69-0C4D-42D7-86FA-A39AE2ED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0A2C-1155-4D45-A767-46CBC1AF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E65BB-F047-4770-838B-78D6C6B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CFB79-BAD3-43F9-8EE7-0284BEE5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031A8-3E44-4ECF-B9E6-A8D981E3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176D6-1C36-4F9F-B4DC-DAFDBD2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A9CFF1-3D09-4E3F-9708-02A4E3B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44F12-61D6-4030-B5CE-F8DB5BA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0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B8EB-D5C4-4022-91E0-C1C382EE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A8F8-13AB-4F3C-A262-5CD69A2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4DF9A-6463-4C19-87CD-0BC5F359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4FBB-ADC8-4CBA-93DC-4B34BA33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33926-11D4-4B54-8BC0-A8677C2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D082F-2D24-40EE-AE3D-E8D36879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B529-BFAA-47EE-9125-A87D7FB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A2110-F74C-41EF-A7FB-B77E2DE5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FECD7-394E-4712-B245-29696BDA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1BFBE-8CB4-43DB-8813-2E240AF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7A2AE-A11D-4F8F-811A-7856F860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13CF7-668E-486B-9B4B-AF52DEB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D80CD-DC1C-4A0C-ADD1-B0BCB0FF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7E6A7-D88E-4A4A-AA55-7527AFD2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1EA6-6867-4BC0-9C4B-E0F94E5C3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2532-DFA4-4AF0-9253-34A41E2E33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2013D-9CCC-45E5-AA51-B21611A4E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8E4E0-10F3-45EA-970E-01B0DACD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4279" y="2191436"/>
            <a:ext cx="10632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</a:rPr>
              <a:t>SleepcareKit</a:t>
            </a:r>
            <a:r>
              <a:rPr lang="en-US" altLang="ko-KR" sz="3600" dirty="0" smtClean="0">
                <a:solidFill>
                  <a:schemeClr val="bg1"/>
                </a:solidFill>
              </a:rPr>
              <a:t> Machine Learning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64595" y="5147288"/>
            <a:ext cx="5497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 err="1">
                <a:solidFill>
                  <a:schemeClr val="bg1"/>
                </a:solidFill>
              </a:rPr>
              <a:t>KyungPook</a:t>
            </a:r>
            <a:r>
              <a:rPr lang="en-US" altLang="ko-KR" sz="2400" dirty="0">
                <a:solidFill>
                  <a:schemeClr val="bg1"/>
                </a:solidFill>
              </a:rPr>
              <a:t> National University  Electronic Engineering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RTLAB. </a:t>
            </a:r>
            <a:r>
              <a:rPr lang="en-US" altLang="ko-KR" sz="2400" dirty="0" err="1">
                <a:solidFill>
                  <a:schemeClr val="bg1"/>
                </a:solidFill>
              </a:rPr>
              <a:t>YeongJun</a:t>
            </a:r>
            <a:r>
              <a:rPr lang="en-US" altLang="ko-KR" sz="2400" dirty="0">
                <a:solidFill>
                  <a:schemeClr val="bg1"/>
                </a:solidFill>
              </a:rPr>
              <a:t> Jeon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96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SGD(Stochastic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Gradient </a:t>
            </a: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Descent)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Perform machine learning using </a:t>
            </a:r>
            <a:r>
              <a:rPr lang="en-US" altLang="ko-KR" dirty="0" err="1"/>
              <a:t>sgd</a:t>
            </a:r>
            <a:r>
              <a:rPr lang="en-US" altLang="ko-KR" dirty="0"/>
              <a:t> classifier.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008" y="2488538"/>
            <a:ext cx="10875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 tried to perform SGD Classifier by changing the </a:t>
            </a:r>
            <a:r>
              <a:rPr lang="en-US" altLang="ko-KR" dirty="0" err="1"/>
              <a:t>n_iter</a:t>
            </a:r>
            <a:r>
              <a:rPr lang="en-US" altLang="ko-KR" dirty="0"/>
              <a:t> to 1, 10, 100, </a:t>
            </a:r>
            <a:r>
              <a:rPr lang="en-US" altLang="ko-KR" dirty="0" smtClean="0"/>
              <a:t>500, 1000</a:t>
            </a:r>
            <a:r>
              <a:rPr lang="en-US" altLang="ko-KR" dirty="0"/>
              <a:t>, and 3000</a:t>
            </a:r>
            <a:r>
              <a:rPr lang="en-US" altLang="ko-KR" dirty="0" smtClean="0"/>
              <a:t>. ( total 12000 )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9" y="1917868"/>
            <a:ext cx="6957484" cy="5025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84339" y="2085025"/>
            <a:ext cx="1212573" cy="335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18" y="3252081"/>
            <a:ext cx="8648700" cy="3019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51" y="3333043"/>
            <a:ext cx="3686175" cy="28575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33919"/>
              </p:ext>
            </p:extLst>
          </p:nvPr>
        </p:nvGraphicFramePr>
        <p:xfrm>
          <a:off x="1376018" y="3066746"/>
          <a:ext cx="812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08771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4597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557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414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n_iter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Correct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Acuuracy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Cross_val_score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1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5977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5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4972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39.8%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352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1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650101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883127" y="-298875"/>
            <a:ext cx="10864925" cy="75445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35459" y="-437322"/>
            <a:ext cx="11348919" cy="78717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7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96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SGD(Stochastic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Gradient </a:t>
            </a: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Descent)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Perform machine learning using </a:t>
            </a:r>
            <a:r>
              <a:rPr lang="en-US" altLang="ko-KR" dirty="0" err="1"/>
              <a:t>sgd</a:t>
            </a:r>
            <a:r>
              <a:rPr lang="en-US" altLang="ko-KR" dirty="0"/>
              <a:t> classifier.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27" y="1917868"/>
            <a:ext cx="5715000" cy="876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0" y="4993359"/>
            <a:ext cx="8935283" cy="1080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10" y="3440499"/>
            <a:ext cx="8788140" cy="98241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48104" y="2970610"/>
            <a:ext cx="10875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n_iter</a:t>
            </a:r>
            <a:r>
              <a:rPr lang="en-US" altLang="ko-KR" dirty="0" smtClean="0">
                <a:solidFill>
                  <a:srgbClr val="00B050"/>
                </a:solidFill>
              </a:rPr>
              <a:t> = 100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8103" y="4599398"/>
            <a:ext cx="10875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n_iter</a:t>
            </a:r>
            <a:r>
              <a:rPr lang="en-US" altLang="ko-KR" dirty="0" smtClean="0">
                <a:solidFill>
                  <a:srgbClr val="00B050"/>
                </a:solidFill>
              </a:rPr>
              <a:t> = 1000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96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SGD(Stochastic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Gradient </a:t>
            </a: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Descent)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Perform machine learning using </a:t>
            </a:r>
            <a:r>
              <a:rPr lang="en-US" altLang="ko-KR" dirty="0" err="1"/>
              <a:t>sgd</a:t>
            </a:r>
            <a:r>
              <a:rPr lang="en-US" altLang="ko-KR" dirty="0"/>
              <a:t> classifier.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88251" y="1613659"/>
            <a:ext cx="5437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Breathing State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37221"/>
              </p:ext>
            </p:extLst>
          </p:nvPr>
        </p:nvGraphicFramePr>
        <p:xfrm>
          <a:off x="945838" y="1613659"/>
          <a:ext cx="1923774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23774">
                  <a:extLst>
                    <a:ext uri="{9D8B030D-6E8A-4147-A177-3AD203B41FA5}">
                      <a16:colId xmlns:a16="http://schemas.microsoft.com/office/drawing/2014/main" val="2738432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LV0</a:t>
                      </a:r>
                      <a:r>
                        <a:rPr lang="en-US" altLang="ko-KR" baseline="0" dirty="0" smtClean="0"/>
                        <a:t> – Breathing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4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6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0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2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55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15332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2869612" y="1779104"/>
            <a:ext cx="489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70392" y="2795215"/>
            <a:ext cx="5437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Apnea State</a:t>
            </a:r>
            <a:endParaRPr lang="ko-KR" altLang="en-US" sz="2400" dirty="0"/>
          </a:p>
        </p:txBody>
      </p:sp>
      <p:sp>
        <p:nvSpPr>
          <p:cNvPr id="10" name="오른쪽 중괄호 9"/>
          <p:cNvSpPr/>
          <p:nvPr/>
        </p:nvSpPr>
        <p:spPr>
          <a:xfrm>
            <a:off x="2971800" y="2107096"/>
            <a:ext cx="387626" cy="15703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609" y="2910845"/>
            <a:ext cx="3752850" cy="2190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609" y="2201288"/>
            <a:ext cx="3867150" cy="2476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073652" y="1737764"/>
            <a:ext cx="17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n_iter</a:t>
            </a:r>
            <a:r>
              <a:rPr lang="en-US" altLang="ko-KR" dirty="0" smtClean="0">
                <a:solidFill>
                  <a:srgbClr val="00B050"/>
                </a:solidFill>
              </a:rPr>
              <a:t> = 100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73652" y="2525662"/>
            <a:ext cx="17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n_iter</a:t>
            </a:r>
            <a:r>
              <a:rPr lang="en-US" altLang="ko-KR" dirty="0" smtClean="0">
                <a:solidFill>
                  <a:srgbClr val="00B050"/>
                </a:solidFill>
              </a:rPr>
              <a:t> = 1000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747" y="3756545"/>
            <a:ext cx="4648200" cy="257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298" y="3145771"/>
            <a:ext cx="3095625" cy="2000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073652" y="3406179"/>
            <a:ext cx="196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cross_val_score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b="70211"/>
          <a:stretch/>
        </p:blipFill>
        <p:spPr>
          <a:xfrm>
            <a:off x="2155170" y="3938967"/>
            <a:ext cx="3952875" cy="277777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t="29832" b="40488"/>
          <a:stretch/>
        </p:blipFill>
        <p:spPr>
          <a:xfrm>
            <a:off x="3091909" y="3974735"/>
            <a:ext cx="3952875" cy="276765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rcRect t="59398" b="19617"/>
          <a:stretch/>
        </p:blipFill>
        <p:spPr>
          <a:xfrm>
            <a:off x="4023511" y="4759926"/>
            <a:ext cx="3952875" cy="195681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rcRect t="80276"/>
          <a:stretch/>
        </p:blipFill>
        <p:spPr>
          <a:xfrm>
            <a:off x="4955113" y="4935755"/>
            <a:ext cx="3952875" cy="18392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3659" y="4071960"/>
            <a:ext cx="4610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altLang="ko-KR" sz="3600" dirty="0" err="1" smtClean="0">
                <a:solidFill>
                  <a:schemeClr val="tx2">
                    <a:lumMod val="75000"/>
                  </a:schemeClr>
                </a:solidFill>
              </a:rPr>
              <a:t>NN</a:t>
            </a: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(K-Nearest Neighbors)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Perform machine learning using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en-US" altLang="ko-KR" dirty="0"/>
              <a:t>classifier.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50" y="1459084"/>
            <a:ext cx="7245420" cy="48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altLang="ko-KR" sz="3600" dirty="0" err="1" smtClean="0">
                <a:solidFill>
                  <a:schemeClr val="tx2">
                    <a:lumMod val="75000"/>
                  </a:schemeClr>
                </a:solidFill>
              </a:rPr>
              <a:t>NN</a:t>
            </a: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(K-Nearest Neighbors)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Perform machine learning using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en-US" altLang="ko-KR" dirty="0"/>
              <a:t>classifier.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46" y="1683233"/>
            <a:ext cx="2543175" cy="4505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509" y="2033686"/>
            <a:ext cx="42767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altLang="ko-KR" sz="3600" dirty="0" err="1" smtClean="0">
                <a:solidFill>
                  <a:schemeClr val="tx2">
                    <a:lumMod val="75000"/>
                  </a:schemeClr>
                </a:solidFill>
              </a:rPr>
              <a:t>NN</a:t>
            </a: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(K-Nearest Neighbors)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Perform machine learning using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en-US" altLang="ko-KR" dirty="0"/>
              <a:t>classifier.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79" y="2229983"/>
            <a:ext cx="34766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79" y="3394763"/>
            <a:ext cx="4572000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122" y="3590025"/>
            <a:ext cx="3752850" cy="200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79" y="4747798"/>
            <a:ext cx="4619625" cy="542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122" y="4252497"/>
            <a:ext cx="3733800" cy="15335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1442" y="2988534"/>
            <a:ext cx="2756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apnea_level</a:t>
            </a:r>
            <a:r>
              <a:rPr lang="en-US" altLang="ko-KR" dirty="0" smtClean="0">
                <a:solidFill>
                  <a:srgbClr val="00B050"/>
                </a:solidFill>
              </a:rPr>
              <a:t> 0~5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19364" y="2988534"/>
            <a:ext cx="2756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Apnea or Breathing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328549" y="23920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en-US" altLang="ko-KR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4" y="1338428"/>
            <a:ext cx="6059952" cy="3911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r="44948"/>
          <a:stretch/>
        </p:blipFill>
        <p:spPr>
          <a:xfrm>
            <a:off x="7011228" y="1338429"/>
            <a:ext cx="4309440" cy="3911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550080" y="5407798"/>
            <a:ext cx="10417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It has collected only a few days of sleep data, and it is possible to determine whether a person is breathing or breathing state even with posture. (The </a:t>
            </a:r>
            <a:r>
              <a:rPr lang="en-US" altLang="ko-KR" sz="2400" dirty="0" err="1"/>
              <a:t>kNN</a:t>
            </a:r>
            <a:r>
              <a:rPr lang="en-US" altLang="ko-KR" sz="2400" dirty="0"/>
              <a:t> is more accurate than the SGD Classifier.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58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A308B-9C74-4559-B0F2-3FF1702817CD}"/>
              </a:ext>
            </a:extLst>
          </p:cNvPr>
          <p:cNvSpPr txBox="1"/>
          <p:nvPr/>
        </p:nvSpPr>
        <p:spPr>
          <a:xfrm>
            <a:off x="4315389" y="3037754"/>
            <a:ext cx="3647152" cy="118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 smtClean="0">
                <a:solidFill>
                  <a:schemeClr val="tx2">
                    <a:lumMod val="75000"/>
                  </a:schemeClr>
                </a:solidFill>
              </a:rPr>
              <a:t>Thank</a:t>
            </a:r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5400" b="1" dirty="0" smtClean="0">
                <a:solidFill>
                  <a:schemeClr val="tx2">
                    <a:lumMod val="75000"/>
                  </a:schemeClr>
                </a:solidFill>
              </a:rPr>
              <a:t>you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3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92C06C3-F156-4BC7-8672-7375F0E49773}"/>
              </a:ext>
            </a:extLst>
          </p:cNvPr>
          <p:cNvSpPr/>
          <p:nvPr/>
        </p:nvSpPr>
        <p:spPr>
          <a:xfrm rot="10800000">
            <a:off x="10249400" y="0"/>
            <a:ext cx="1942599" cy="2041236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7762F-2743-4F3A-BC69-06B75112CE8A}"/>
              </a:ext>
            </a:extLst>
          </p:cNvPr>
          <p:cNvSpPr txBox="1"/>
          <p:nvPr/>
        </p:nvSpPr>
        <p:spPr>
          <a:xfrm flipH="1">
            <a:off x="6363392" y="1456461"/>
            <a:ext cx="474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A Table of 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35" y="2197627"/>
            <a:ext cx="5159729" cy="3439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36B31F-2DDB-45F3-9A58-D6AB1F682F53}"/>
              </a:ext>
            </a:extLst>
          </p:cNvPr>
          <p:cNvGrpSpPr/>
          <p:nvPr/>
        </p:nvGrpSpPr>
        <p:grpSpPr>
          <a:xfrm>
            <a:off x="6363392" y="2197627"/>
            <a:ext cx="5141422" cy="461665"/>
            <a:chOff x="6363392" y="2671042"/>
            <a:chExt cx="5141422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323ADC-1895-4E69-A29F-660DDB943DA0}"/>
                </a:ext>
              </a:extLst>
            </p:cNvPr>
            <p:cNvSpPr txBox="1"/>
            <p:nvPr/>
          </p:nvSpPr>
          <p:spPr>
            <a:xfrm flipH="1">
              <a:off x="6363392" y="2671042"/>
              <a:ext cx="586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3DE305-B897-47BC-9EFF-785ABC814468}"/>
                </a:ext>
              </a:extLst>
            </p:cNvPr>
            <p:cNvSpPr txBox="1"/>
            <p:nvPr/>
          </p:nvSpPr>
          <p:spPr>
            <a:xfrm flipH="1">
              <a:off x="7033022" y="2671042"/>
              <a:ext cx="4471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Sleep Data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D3A7FA-87AF-447A-AA49-3B4751BE95F4}"/>
              </a:ext>
            </a:extLst>
          </p:cNvPr>
          <p:cNvGrpSpPr/>
          <p:nvPr/>
        </p:nvGrpSpPr>
        <p:grpSpPr>
          <a:xfrm>
            <a:off x="6363392" y="3028624"/>
            <a:ext cx="4900353" cy="461665"/>
            <a:chOff x="6363392" y="2671042"/>
            <a:chExt cx="4461625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B4FC3E-440D-43D4-BCB3-29FF0D17CB94}"/>
                </a:ext>
              </a:extLst>
            </p:cNvPr>
            <p:cNvSpPr txBox="1"/>
            <p:nvPr/>
          </p:nvSpPr>
          <p:spPr>
            <a:xfrm flipH="1">
              <a:off x="6363392" y="2671042"/>
              <a:ext cx="586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4D558A-90CD-437B-BB03-95F40DA61AFF}"/>
                </a:ext>
              </a:extLst>
            </p:cNvPr>
            <p:cNvSpPr txBox="1"/>
            <p:nvPr/>
          </p:nvSpPr>
          <p:spPr>
            <a:xfrm flipH="1">
              <a:off x="7033027" y="2671042"/>
              <a:ext cx="3791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Data Construction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9CBDC4-4C2E-4869-85B9-98B30018B27B}"/>
              </a:ext>
            </a:extLst>
          </p:cNvPr>
          <p:cNvGrpSpPr/>
          <p:nvPr/>
        </p:nvGrpSpPr>
        <p:grpSpPr>
          <a:xfrm>
            <a:off x="6363392" y="3850939"/>
            <a:ext cx="4461625" cy="830997"/>
            <a:chOff x="6363392" y="2671042"/>
            <a:chExt cx="4461625" cy="8309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C0EB09-5904-44ED-9018-DB7A8DADCA09}"/>
                </a:ext>
              </a:extLst>
            </p:cNvPr>
            <p:cNvSpPr txBox="1"/>
            <p:nvPr/>
          </p:nvSpPr>
          <p:spPr>
            <a:xfrm flipH="1">
              <a:off x="6363392" y="2671042"/>
              <a:ext cx="586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A766D6-98A3-44E5-B528-B527EE8771E5}"/>
                </a:ext>
              </a:extLst>
            </p:cNvPr>
            <p:cNvSpPr txBox="1"/>
            <p:nvPr/>
          </p:nvSpPr>
          <p:spPr>
            <a:xfrm flipH="1">
              <a:off x="7033027" y="2671042"/>
              <a:ext cx="3791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Stochastic Gradient Descent Classifier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FCC982-4EE5-475D-BD4A-94B5B2D14F4F}"/>
              </a:ext>
            </a:extLst>
          </p:cNvPr>
          <p:cNvGrpSpPr/>
          <p:nvPr/>
        </p:nvGrpSpPr>
        <p:grpSpPr>
          <a:xfrm>
            <a:off x="6363392" y="4677595"/>
            <a:ext cx="4461625" cy="830997"/>
            <a:chOff x="6363392" y="2671042"/>
            <a:chExt cx="4461625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3A4E2A-EACB-4680-B586-8DE2D094A608}"/>
                </a:ext>
              </a:extLst>
            </p:cNvPr>
            <p:cNvSpPr txBox="1"/>
            <p:nvPr/>
          </p:nvSpPr>
          <p:spPr>
            <a:xfrm flipH="1">
              <a:off x="6363392" y="2671042"/>
              <a:ext cx="586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A7DF5C-23EB-46EA-8BAE-B27895A059D7}"/>
                </a:ext>
              </a:extLst>
            </p:cNvPr>
            <p:cNvSpPr txBox="1"/>
            <p:nvPr/>
          </p:nvSpPr>
          <p:spPr>
            <a:xfrm flipH="1">
              <a:off x="7033027" y="2671042"/>
              <a:ext cx="3791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K-Nearest Neighbors Classifier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8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Sleep Data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Sleep data measured at </a:t>
            </a:r>
            <a:r>
              <a:rPr lang="en-US" altLang="ko-KR" dirty="0" err="1"/>
              <a:t>sleepcareKit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0F767-AD39-4138-8616-9F93E69DC879}"/>
              </a:ext>
            </a:extLst>
          </p:cNvPr>
          <p:cNvSpPr txBox="1"/>
          <p:nvPr/>
        </p:nvSpPr>
        <p:spPr>
          <a:xfrm>
            <a:off x="4657709" y="2723731"/>
            <a:ext cx="8875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</a:rPr>
              <a:t>Breathe,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PPG(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</a:rPr>
              <a:t>photoplethysmography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), ACC ( 3-axis )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Spo2,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</a:rPr>
              <a:t>HeartRate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, Apnea, Hypopnea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C2CBC3E3-0708-4833-90C1-180B384A52B4}"/>
              </a:ext>
            </a:extLst>
          </p:cNvPr>
          <p:cNvSpPr/>
          <p:nvPr/>
        </p:nvSpPr>
        <p:spPr>
          <a:xfrm rot="5400000">
            <a:off x="768581" y="6003476"/>
            <a:ext cx="361507" cy="31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5FDADE-F1F3-4EA1-A997-2923C38221D7}"/>
              </a:ext>
            </a:extLst>
          </p:cNvPr>
          <p:cNvSpPr/>
          <p:nvPr/>
        </p:nvSpPr>
        <p:spPr>
          <a:xfrm>
            <a:off x="1105157" y="5832220"/>
            <a:ext cx="98390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The study measured data in sleep for patients with sleep apnea with </a:t>
            </a:r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</a:rPr>
              <a:t>SleepcareKit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. After that I analyzed data from sleep apnea patients and did machine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learning.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50267" y="1659326"/>
            <a:ext cx="4197093" cy="3698470"/>
            <a:chOff x="1350267" y="1659326"/>
            <a:chExt cx="4197093" cy="369847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479" b="3502"/>
            <a:stretch/>
          </p:blipFill>
          <p:spPr>
            <a:xfrm>
              <a:off x="1350267" y="1659326"/>
              <a:ext cx="3977757" cy="369847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5024846" y="3857897"/>
              <a:ext cx="522514" cy="285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8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Sleep Data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Sleep data measured at </a:t>
            </a:r>
            <a:r>
              <a:rPr lang="en-US" altLang="ko-KR" dirty="0" err="1"/>
              <a:t>sleepcareKit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7" y="1435325"/>
            <a:ext cx="6025012" cy="3818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18" y="2069860"/>
            <a:ext cx="6059952" cy="3911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59" y="2311136"/>
            <a:ext cx="6470334" cy="41221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62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Data Construction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Reconfigures data to enable machine learning of data measured with </a:t>
            </a:r>
            <a:r>
              <a:rPr lang="en-US" altLang="ko-KR" dirty="0" err="1"/>
              <a:t>SleepcareKit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6425"/>
            <a:ext cx="7836177" cy="49617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44948"/>
          <a:stretch/>
        </p:blipFill>
        <p:spPr>
          <a:xfrm>
            <a:off x="7836177" y="1416425"/>
            <a:ext cx="4309440" cy="495691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69177" y="1464092"/>
            <a:ext cx="1032849" cy="505901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64176" y="1464091"/>
            <a:ext cx="1568554" cy="505901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98963" y="1464091"/>
            <a:ext cx="3438938" cy="505901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38323" y="1459215"/>
            <a:ext cx="2707294" cy="505901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Data Construction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Reconfigures data to enable machine learning of data measured with </a:t>
            </a:r>
            <a:r>
              <a:rPr lang="en-US" altLang="ko-KR" dirty="0" err="1"/>
              <a:t>SleepcareKit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292391" y="1667805"/>
            <a:ext cx="7827892" cy="495691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974035" y="2883994"/>
            <a:ext cx="13636487" cy="25245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3669209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Define the level of apnea in accordance with posture so that it is possible to determine whether or not apnea will occur by simply changing posture.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9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Data Construction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Reconfigures data to enable machine learning of data measured with </a:t>
            </a:r>
            <a:r>
              <a:rPr lang="en-US" altLang="ko-KR" dirty="0" err="1"/>
              <a:t>SleepcareKit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63" y="1496399"/>
            <a:ext cx="1552575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9" y="2830696"/>
            <a:ext cx="4476750" cy="3019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494" y="1506721"/>
            <a:ext cx="4943475" cy="43434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97341" y="5984268"/>
            <a:ext cx="10417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acceleration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sensor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values</a:t>
            </a:r>
            <a:r>
              <a:rPr lang="ko-KR" altLang="en-US" sz="2400" dirty="0"/>
              <a:t> (</a:t>
            </a:r>
            <a:r>
              <a:rPr lang="ko-KR" altLang="en-US" sz="2400" dirty="0" err="1"/>
              <a:t>x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y</a:t>
            </a:r>
            <a:r>
              <a:rPr lang="ko-KR" altLang="en-US" sz="2400" dirty="0"/>
              <a:t>, </a:t>
            </a:r>
            <a:r>
              <a:rPr lang="ko-KR" altLang="en-US" sz="2400" dirty="0" err="1" smtClean="0"/>
              <a:t>z</a:t>
            </a:r>
            <a:r>
              <a:rPr lang="en-US" altLang="ko-KR" sz="2400" dirty="0" smtClean="0"/>
              <a:t> 3-axis</a:t>
            </a:r>
            <a:r>
              <a:rPr lang="ko-KR" altLang="en-US" sz="2400" dirty="0" smtClean="0"/>
              <a:t>) </a:t>
            </a:r>
            <a:r>
              <a:rPr lang="ko-KR" altLang="en-US" sz="2400" dirty="0"/>
              <a:t>of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breathing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conditions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were</a:t>
            </a:r>
            <a:r>
              <a:rPr lang="ko-KR" altLang="en-US" sz="2400" dirty="0"/>
              <a:t> 2.3 </a:t>
            </a:r>
            <a:r>
              <a:rPr lang="ko-KR" altLang="en-US" sz="2400" dirty="0" err="1"/>
              <a:t>million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extracting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total</a:t>
            </a:r>
            <a:r>
              <a:rPr lang="ko-KR" altLang="en-US" sz="2400" dirty="0"/>
              <a:t> of </a:t>
            </a:r>
            <a:r>
              <a:rPr lang="ko-KR" altLang="en-US" sz="2400" dirty="0" err="1"/>
              <a:t>more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than</a:t>
            </a:r>
            <a:r>
              <a:rPr lang="ko-KR" altLang="en-US" sz="2400" dirty="0"/>
              <a:t> 7 </a:t>
            </a:r>
            <a:r>
              <a:rPr lang="ko-KR" altLang="en-US" sz="2400" dirty="0" err="1"/>
              <a:t>million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data</a:t>
            </a:r>
            <a:r>
              <a:rPr lang="ko-KR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96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SGD(Stochastic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Gradient </a:t>
            </a: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Descent)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Perform machine learning using </a:t>
            </a:r>
            <a:r>
              <a:rPr lang="en-US" altLang="ko-KR" dirty="0" err="1"/>
              <a:t>sgd</a:t>
            </a:r>
            <a:r>
              <a:rPr lang="en-US" altLang="ko-KR" dirty="0"/>
              <a:t> classifier.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3913" y="1585487"/>
            <a:ext cx="1015779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Neural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network의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weight을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조절하는 과정에는 보통 ‘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Gradient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Descent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라는 방법을 사용한다. 이는 네트워크의 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parameter들을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θθ라고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했을 때, 네트워크에서 내놓는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결과값과 실제 결과값 사이의 차이를 정의하는 함수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Loss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function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J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θ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J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θ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)의 값을 최소화하기 위해 기울기(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gradient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 ∇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θJ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θ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)∇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θJ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θ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이용하는 방법이다. 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 smtClean="0">
              <a:ln>
                <a:noFill/>
              </a:ln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latinLnBrk="0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때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Loss Function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을 계산할 때 전체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train set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을 사용하는 것을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Batch Gradient Descent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라고 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그러나 이렇게 계산을 할 경우 한번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step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내딛을 때 전체 데이터에 대해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Loss Function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계산해야 하므로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너무 많은 </a:t>
            </a:r>
            <a:r>
              <a:rPr lang="ko-KR" altLang="en-US" sz="2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계산량이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필요하다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이를 방지하기 위해 보통은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Stochastic Gradient Descent (SGD)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라는 방법을 사용한다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방법에서는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loss function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계산할 때 전체 데이터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(batch)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일부 조그마한 데이터의 모음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(mini-batch)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에 대해서만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loss function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을 계산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방법은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batch gradient descent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보다 다소 부정확할 수는 있지만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훨씬 계산 속도가 빠르기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때문에 같은 시간에 더 많은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step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갈 수 있으며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여러 번 반복할 경우 보통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batch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의 결과와 유사한 결과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수렴한다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또한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SGD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사용할 경우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Batch Gradient Descent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에서 빠질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local minima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에 빠지지 않고 더 좋은 방향으로 수렴할 가능성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도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ko-KR" sz="2000" i="0" u="none" strike="noStrike" cap="none" normalizeH="0" baseline="0" dirty="0" smtClean="0">
              <a:ln>
                <a:noFill/>
              </a:ln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7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96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SGD(Stochastic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Gradient </a:t>
            </a:r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</a:rPr>
              <a:t>Descent)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</a:rPr>
              <a:t>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65BC0-403D-41D4-987F-9197042BB3A3}"/>
              </a:ext>
            </a:extLst>
          </p:cNvPr>
          <p:cNvSpPr txBox="1"/>
          <p:nvPr/>
        </p:nvSpPr>
        <p:spPr>
          <a:xfrm>
            <a:off x="1907725" y="902205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Perform machine learning using </a:t>
            </a:r>
            <a:r>
              <a:rPr lang="en-US" altLang="ko-KR" dirty="0" err="1"/>
              <a:t>sgd</a:t>
            </a:r>
            <a:r>
              <a:rPr lang="en-US" altLang="ko-KR" dirty="0"/>
              <a:t> classifier.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56" y="1460639"/>
            <a:ext cx="2585780" cy="42474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847" y="1660664"/>
            <a:ext cx="4171194" cy="39110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84208" y="5571719"/>
            <a:ext cx="10417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The level of apnea was defined from 0 to 5, and each data was extracted from 10,000 units. To perform the algorithm, the training set is 80% and the remaining 20% is configured as the test set.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34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USINESS1804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7485D"/>
      </a:accent1>
      <a:accent2>
        <a:srgbClr val="51738C"/>
      </a:accent2>
      <a:accent3>
        <a:srgbClr val="7FA7B1"/>
      </a:accent3>
      <a:accent4>
        <a:srgbClr val="FFCD13"/>
      </a:accent4>
      <a:accent5>
        <a:srgbClr val="CB9101"/>
      </a:accent5>
      <a:accent6>
        <a:srgbClr val="5C5354"/>
      </a:accent6>
      <a:hlink>
        <a:srgbClr val="4E4349"/>
      </a:hlink>
      <a:folHlink>
        <a:srgbClr val="4E4349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8966</TotalTime>
  <Words>568</Words>
  <Application>Microsoft Office PowerPoint</Application>
  <PresentationFormat>와이드스크린</PresentationFormat>
  <Paragraphs>131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전 영준`</cp:lastModifiedBy>
  <cp:revision>160</cp:revision>
  <cp:lastPrinted>2018-06-05T06:01:02Z</cp:lastPrinted>
  <dcterms:created xsi:type="dcterms:W3CDTF">2018-04-08T11:02:30Z</dcterms:created>
  <dcterms:modified xsi:type="dcterms:W3CDTF">2018-12-03T15:39:12Z</dcterms:modified>
</cp:coreProperties>
</file>