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3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12월 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2018년 12월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2018년 12월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2018년 12월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nn/static_rn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tensorflow.org/api_docs/python/tf/nn/dynamic_rn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5000" dirty="0"/>
              <a:t>Chap14. RNN</a:t>
            </a:r>
            <a:br>
              <a:rPr lang="en-US" altLang="ko-KR" sz="5000" dirty="0"/>
            </a:br>
            <a:r>
              <a:rPr lang="en-US" altLang="ko-KR" sz="5000" dirty="0"/>
              <a:t>(Recurrent Neural Networks)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07397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서민우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5C638F-201B-47F6-B893-C47E4DEB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4513276"/>
            <a:ext cx="9836791" cy="1563149"/>
          </a:xfrm>
        </p:spPr>
        <p:txBody>
          <a:bodyPr/>
          <a:lstStyle/>
          <a:p>
            <a:r>
              <a:rPr lang="en-US" altLang="ko-KR" dirty="0"/>
              <a:t>time step 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개의 셀을 사용 </a:t>
            </a:r>
            <a:endParaRPr lang="en-US" altLang="ko-KR" dirty="0"/>
          </a:p>
          <a:p>
            <a:r>
              <a:rPr lang="ko-KR" altLang="en-US" dirty="0"/>
              <a:t>그래프의 크기가 커질수록 복잡</a:t>
            </a:r>
            <a:r>
              <a:rPr lang="en-US" altLang="ko-KR" dirty="0"/>
              <a:t>, OOM(Out-</a:t>
            </a:r>
            <a:r>
              <a:rPr lang="en-US" altLang="ko-KR" dirty="0" err="1"/>
              <a:t>Of_memory</a:t>
            </a:r>
            <a:r>
              <a:rPr lang="en-US" altLang="ko-KR" dirty="0"/>
              <a:t>)</a:t>
            </a:r>
            <a:r>
              <a:rPr lang="ko-KR" altLang="en-US" dirty="0"/>
              <a:t> 발생할 여지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B478F-F930-457A-94CB-028467B7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44" y="231309"/>
            <a:ext cx="4981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F05F-16D0-4797-928F-E9CC74CC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ko-KR" dirty="0"/>
              <a:t>Basic RNNs in TensorFlow – use</a:t>
            </a:r>
            <a:r>
              <a:rPr lang="ko-KR" altLang="en-US" dirty="0"/>
              <a:t> </a:t>
            </a:r>
            <a:r>
              <a:rPr lang="en-US" altLang="ko-KR" dirty="0" err="1"/>
              <a:t>dynamic_rnn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5C638F-201B-47F6-B893-C47E4DEB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4286774"/>
            <a:ext cx="10185401" cy="17896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swap_memory</a:t>
            </a:r>
            <a:r>
              <a:rPr lang="en-US" altLang="ko-KR" dirty="0"/>
              <a:t> : GPU </a:t>
            </a:r>
            <a:r>
              <a:rPr lang="ko-KR" altLang="en-US" dirty="0"/>
              <a:t>메모리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while_loop</a:t>
            </a:r>
            <a:r>
              <a:rPr lang="en-US" altLang="ko-KR" dirty="0"/>
              <a:t> </a:t>
            </a:r>
            <a:r>
              <a:rPr lang="ko-KR" altLang="en-US" dirty="0"/>
              <a:t>연산을 통해 </a:t>
            </a:r>
            <a:r>
              <a:rPr lang="en-US" altLang="ko-KR" dirty="0"/>
              <a:t>CPU</a:t>
            </a:r>
            <a:r>
              <a:rPr lang="ko-KR" altLang="en-US" dirty="0"/>
              <a:t>메모리로 전환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(OOM</a:t>
            </a:r>
            <a:r>
              <a:rPr lang="ko-KR" altLang="en-US" dirty="0"/>
              <a:t> 방지 및 </a:t>
            </a:r>
            <a:r>
              <a:rPr lang="en-US" altLang="ko-KR" dirty="0"/>
              <a:t>GPU </a:t>
            </a:r>
            <a:r>
              <a:rPr lang="ko-KR" altLang="en-US" dirty="0"/>
              <a:t>성능이 좋지 못할 경우 생기는 성능저하 보충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time_major</a:t>
            </a:r>
            <a:r>
              <a:rPr lang="en-US" altLang="ko-KR" dirty="0"/>
              <a:t> : </a:t>
            </a:r>
            <a:r>
              <a:rPr lang="ko-KR" altLang="en-US" dirty="0"/>
              <a:t>입출력 </a:t>
            </a:r>
            <a:r>
              <a:rPr lang="ko-KR" altLang="en-US" dirty="0" err="1"/>
              <a:t>텐서모양</a:t>
            </a:r>
            <a:r>
              <a:rPr lang="ko-KR" altLang="en-US" dirty="0"/>
              <a:t> 형식</a:t>
            </a:r>
            <a:r>
              <a:rPr lang="en-US" altLang="ko-KR" dirty="0"/>
              <a:t>. </a:t>
            </a:r>
            <a:r>
              <a:rPr lang="ko-KR" altLang="en-US" dirty="0"/>
              <a:t>입력 받아들이고 일괄적으로 처리하여 출력을 리턴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46EE8-E0F8-407F-AB67-F06B29B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73" y="1404575"/>
            <a:ext cx="3560363" cy="288219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3154672-6629-46A8-AA34-6468E5A458E6}"/>
              </a:ext>
            </a:extLst>
          </p:cNvPr>
          <p:cNvSpPr txBox="1">
            <a:spLocks/>
          </p:cNvSpPr>
          <p:nvPr/>
        </p:nvSpPr>
        <p:spPr>
          <a:xfrm>
            <a:off x="575348" y="6226317"/>
            <a:ext cx="6968452" cy="576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https://www.tensorflow.org/api_docs/python/tf/nn/static_rnn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https://www.tensorflow.org/api_docs/python/tf/nn/dynamic_rnn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18CBB2-8753-4A21-988E-51835FEE5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287" y="1544533"/>
            <a:ext cx="3234404" cy="23043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C8CAA2-C7FF-4B2E-AFA1-25992CBC0218}"/>
              </a:ext>
            </a:extLst>
          </p:cNvPr>
          <p:cNvSpPr/>
          <p:nvPr/>
        </p:nvSpPr>
        <p:spPr>
          <a:xfrm>
            <a:off x="1942753" y="3221066"/>
            <a:ext cx="2897625" cy="508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D6FCE4-2426-41E3-A867-7CAC30D56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276" y="2366555"/>
            <a:ext cx="4714875" cy="762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92ACAE-A15E-4AA1-8FE4-086D5946C72D}"/>
              </a:ext>
            </a:extLst>
          </p:cNvPr>
          <p:cNvSpPr/>
          <p:nvPr/>
        </p:nvSpPr>
        <p:spPr>
          <a:xfrm>
            <a:off x="3583276" y="2366555"/>
            <a:ext cx="4714875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5637-0236-4BE4-8009-F0E724C2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RNNs in TensorFlow</a:t>
            </a:r>
            <a:br>
              <a:rPr lang="en-US" altLang="ko-KR" dirty="0"/>
            </a:br>
            <a:r>
              <a:rPr lang="en-US" altLang="ko-KR" dirty="0"/>
              <a:t>- Handling Variable Length input Sequences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C1DC2-CB2E-4C4E-97CD-6A1032F7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648815"/>
            <a:ext cx="9601200" cy="1705332"/>
          </a:xfrm>
        </p:spPr>
        <p:txBody>
          <a:bodyPr/>
          <a:lstStyle/>
          <a:p>
            <a:r>
              <a:rPr lang="ko-KR" altLang="en-US" dirty="0"/>
              <a:t>가변 길이 입력 시퀀스 </a:t>
            </a:r>
            <a:r>
              <a:rPr lang="en-US" altLang="ko-KR" dirty="0"/>
              <a:t>: </a:t>
            </a:r>
            <a:r>
              <a:rPr lang="en-US" altLang="ko-KR" dirty="0" err="1"/>
              <a:t>sequence_length</a:t>
            </a:r>
            <a:r>
              <a:rPr lang="en-US" altLang="ko-KR" dirty="0"/>
              <a:t> </a:t>
            </a:r>
            <a:r>
              <a:rPr lang="ko-KR" altLang="en-US" dirty="0"/>
              <a:t>매개변수 설정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ko-KR" altLang="en-US" dirty="0" err="1"/>
              <a:t>텐서에</a:t>
            </a:r>
            <a:r>
              <a:rPr lang="ko-KR" altLang="en-US" dirty="0"/>
              <a:t> 맞지 않는 부분은 </a:t>
            </a:r>
            <a:r>
              <a:rPr lang="en-US" altLang="ko-KR" dirty="0"/>
              <a:t>0 </a:t>
            </a:r>
            <a:r>
              <a:rPr lang="ko-KR" altLang="en-US" dirty="0"/>
              <a:t>벡터로 채워서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5A97CB-02A3-4C75-87E2-9222CF0E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863725"/>
            <a:ext cx="5626222" cy="2567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F42D2C-62A1-440E-B352-CDADCA37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47" y="1863725"/>
            <a:ext cx="5781675" cy="2257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0B96A8-7A06-4D5E-A70C-1405E0FA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47" y="1560333"/>
            <a:ext cx="6992537" cy="30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- </a:t>
            </a:r>
            <a:r>
              <a:rPr lang="en-US" altLang="ko-KR" sz="2500" dirty="0"/>
              <a:t>Backpropagation Through Time(BPTT)</a:t>
            </a:r>
            <a:endParaRPr lang="ko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8AB68-6206-48CE-ABDD-C85718DE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2451"/>
            <a:ext cx="9601200" cy="19907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	- time step</a:t>
            </a:r>
            <a:r>
              <a:rPr lang="ko-KR" altLang="en-US" b="1" dirty="0"/>
              <a:t>으로 펼친 네트워크에 </a:t>
            </a:r>
            <a:r>
              <a:rPr lang="ko-KR" altLang="en-US" b="1" dirty="0" err="1"/>
              <a:t>역전파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- </a:t>
            </a:r>
            <a:r>
              <a:rPr lang="ko-KR" altLang="en-US" b="1" dirty="0"/>
              <a:t>정방향으로 네트워크를 통과하는 과정에서 비용함수로 출력 시퀀스 평가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- </a:t>
            </a:r>
            <a:r>
              <a:rPr lang="ko-KR" altLang="en-US" b="1" dirty="0"/>
              <a:t>비용 함수는 에러 값들을 합하여 네트워크의 처음으로 </a:t>
            </a:r>
            <a:r>
              <a:rPr lang="ko-KR" altLang="en-US" b="1" dirty="0" err="1"/>
              <a:t>역전파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09AAD-A94D-4720-9213-82546DA1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646238"/>
            <a:ext cx="5267325" cy="30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48382BF-42C3-49F2-9CC1-7A237809D958}"/>
              </a:ext>
            </a:extLst>
          </p:cNvPr>
          <p:cNvSpPr txBox="1">
            <a:spLocks/>
          </p:cNvSpPr>
          <p:nvPr/>
        </p:nvSpPr>
        <p:spPr>
          <a:xfrm>
            <a:off x="6724650" y="503853"/>
            <a:ext cx="4171950" cy="585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RNN MNIST </a:t>
            </a:r>
            <a:r>
              <a:rPr lang="ko-KR" altLang="en-US" dirty="0"/>
              <a:t>이미지 분류기</a:t>
            </a:r>
            <a:endParaRPr lang="en-US" altLang="ko-KR" dirty="0"/>
          </a:p>
          <a:p>
            <a:r>
              <a:rPr lang="ko-KR" altLang="en-US" dirty="0"/>
              <a:t>순환 뉴런 </a:t>
            </a:r>
            <a:r>
              <a:rPr lang="en-US" altLang="ko-KR" dirty="0"/>
              <a:t>150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출력 뉴런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843AB-C2C2-486F-8733-2ADD9065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503853"/>
            <a:ext cx="5572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sz="2500" dirty="0"/>
              <a:t>Sequence Classifier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8E855-7CBF-48D3-93EF-1234F3F4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162800" cy="35052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211761"/>
            <a:ext cx="9601200" cy="969963"/>
          </a:xfrm>
        </p:spPr>
        <p:txBody>
          <a:bodyPr/>
          <a:lstStyle/>
          <a:p>
            <a:r>
              <a:rPr lang="ko-KR" altLang="en-US" dirty="0"/>
              <a:t>정확도 대략 </a:t>
            </a:r>
            <a:r>
              <a:rPr lang="en-US" altLang="ko-KR" dirty="0"/>
              <a:t>98%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6770A4-109A-4C20-9925-252DBE9E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4929981"/>
            <a:ext cx="35909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76475"/>
            <a:ext cx="9601200" cy="3905249"/>
          </a:xfrm>
        </p:spPr>
        <p:txBody>
          <a:bodyPr/>
          <a:lstStyle/>
          <a:p>
            <a:r>
              <a:rPr lang="ko-KR" altLang="en-US" dirty="0"/>
              <a:t>인공적으로 생성한 시계열 데이터의 다음 값을 예측하는 </a:t>
            </a:r>
            <a:r>
              <a:rPr lang="en-US" altLang="ko-KR" dirty="0"/>
              <a:t>RNN</a:t>
            </a:r>
          </a:p>
          <a:p>
            <a:r>
              <a:rPr lang="ko-KR" altLang="en-US" dirty="0"/>
              <a:t>훈련 샘플 </a:t>
            </a:r>
            <a:r>
              <a:rPr lang="en-US" altLang="ko-KR" dirty="0"/>
              <a:t>: </a:t>
            </a:r>
            <a:r>
              <a:rPr lang="ko-KR" altLang="en-US" dirty="0"/>
              <a:t>시계열 데이터에서 연속된 </a:t>
            </a:r>
            <a:r>
              <a:rPr lang="en-US" altLang="ko-KR" dirty="0"/>
              <a:t>20</a:t>
            </a:r>
            <a:r>
              <a:rPr lang="ko-KR" altLang="en-US" dirty="0"/>
              <a:t>개의 값을 랜덤하게 선택한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279A2-00F3-499A-8009-998DFBC2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3233737"/>
            <a:ext cx="8086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354514"/>
            <a:ext cx="9601200" cy="1485899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time step</a:t>
            </a:r>
            <a:r>
              <a:rPr lang="ko-KR" altLang="en-US" dirty="0"/>
              <a:t>에서 크기 </a:t>
            </a:r>
            <a:r>
              <a:rPr lang="en-US" altLang="ko-KR" dirty="0"/>
              <a:t>100</a:t>
            </a:r>
            <a:r>
              <a:rPr lang="ko-KR" altLang="en-US" dirty="0"/>
              <a:t>의 출력벡터 </a:t>
            </a:r>
            <a:r>
              <a:rPr lang="en-US" altLang="ko-KR" dirty="0"/>
              <a:t>(</a:t>
            </a:r>
            <a:r>
              <a:rPr lang="ko-KR" altLang="en-US" dirty="0"/>
              <a:t>뉴런 개수</a:t>
            </a:r>
            <a:r>
              <a:rPr lang="en-US" altLang="ko-KR" dirty="0"/>
              <a:t>) =&gt; </a:t>
            </a:r>
            <a:r>
              <a:rPr lang="ko-KR" altLang="en-US" dirty="0"/>
              <a:t>원하는 값은 하나의 출력</a:t>
            </a:r>
            <a:endParaRPr lang="en-US" altLang="ko-KR" dirty="0"/>
          </a:p>
          <a:p>
            <a:r>
              <a:rPr lang="en-US" altLang="ko-KR" dirty="0"/>
              <a:t>Wrapper </a:t>
            </a:r>
            <a:r>
              <a:rPr lang="ko-KR" altLang="en-US" dirty="0"/>
              <a:t>함수로 셀을 감싼다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E8B87-235F-4B35-8E57-5D791618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95476"/>
            <a:ext cx="5934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21188"/>
            <a:ext cx="5819775" cy="1485899"/>
          </a:xfrm>
        </p:spPr>
        <p:txBody>
          <a:bodyPr/>
          <a:lstStyle/>
          <a:p>
            <a:r>
              <a:rPr lang="ko-KR" altLang="en-US" dirty="0"/>
              <a:t>비용 함수</a:t>
            </a:r>
            <a:endParaRPr lang="en-US" altLang="ko-KR" dirty="0"/>
          </a:p>
          <a:p>
            <a:r>
              <a:rPr lang="ko-KR" altLang="en-US" dirty="0"/>
              <a:t>평균 제곱 오차</a:t>
            </a:r>
            <a:r>
              <a:rPr lang="en-US" altLang="ko-KR" dirty="0"/>
              <a:t>(MSE)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dirty="0" err="1"/>
              <a:t>Adamoptimizer</a:t>
            </a:r>
            <a:r>
              <a:rPr lang="en-US" altLang="ko-KR" dirty="0"/>
              <a:t>, learning,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15780-8B1C-432E-91FF-70A56104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4147343"/>
            <a:ext cx="5272337" cy="1900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A38A9-17A7-48DC-A3BA-3C2CE83D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401273"/>
            <a:ext cx="5481888" cy="618767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27209868-755A-47E9-B24B-071155AAF3B9}"/>
              </a:ext>
            </a:extLst>
          </p:cNvPr>
          <p:cNvSpPr txBox="1">
            <a:spLocks/>
          </p:cNvSpPr>
          <p:nvPr/>
        </p:nvSpPr>
        <p:spPr>
          <a:xfrm>
            <a:off x="6095999" y="2290763"/>
            <a:ext cx="6019801" cy="185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출력 상단에 </a:t>
            </a:r>
            <a:r>
              <a:rPr lang="ko-KR" altLang="en-US"/>
              <a:t>완전 연결 층을 </a:t>
            </a:r>
            <a:r>
              <a:rPr lang="ko-KR" altLang="en-US" dirty="0"/>
              <a:t>추가한 상태로 감싸서 하나의 셀로 리턴</a:t>
            </a:r>
          </a:p>
        </p:txBody>
      </p:sp>
    </p:spTree>
    <p:extLst>
      <p:ext uri="{BB962C8B-B14F-4D97-AF65-F5344CB8AC3E}">
        <p14:creationId xmlns:p14="http://schemas.microsoft.com/office/powerpoint/2010/main" val="2167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905000"/>
            <a:ext cx="4000500" cy="3935413"/>
          </a:xfrm>
        </p:spPr>
        <p:txBody>
          <a:bodyPr/>
          <a:lstStyle/>
          <a:p>
            <a:r>
              <a:rPr lang="en-US" altLang="ko-KR" dirty="0"/>
              <a:t>%100</a:t>
            </a:r>
            <a:r>
              <a:rPr lang="ko-KR" altLang="en-US" dirty="0"/>
              <a:t> 연산하여 </a:t>
            </a:r>
            <a:r>
              <a:rPr lang="en-US" altLang="ko-KR" dirty="0"/>
              <a:t>0</a:t>
            </a:r>
            <a:r>
              <a:rPr lang="ko-KR" altLang="en-US" dirty="0"/>
              <a:t>이 될 때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3F3ED-5873-41E1-AA22-08656BC3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646238"/>
            <a:ext cx="5514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CD6C-9A4B-420F-9058-D7B3F2DD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1D3879-1BAD-4C79-A25B-67A2153EA887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400504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Recurrent Neurons</a:t>
            </a:r>
          </a:p>
          <a:p>
            <a:endParaRPr lang="en-US" altLang="ko-KR" dirty="0"/>
          </a:p>
          <a:p>
            <a:r>
              <a:rPr lang="en-US" altLang="ko-KR" dirty="0"/>
              <a:t>Basic RNNs in TensorFlow</a:t>
            </a:r>
          </a:p>
          <a:p>
            <a:endParaRPr lang="en-US" altLang="ko-KR" dirty="0"/>
          </a:p>
          <a:p>
            <a:r>
              <a:rPr lang="en-US" altLang="ko-KR" dirty="0"/>
              <a:t>Training RNNs</a:t>
            </a:r>
          </a:p>
          <a:p>
            <a:endParaRPr lang="en-US" altLang="ko-KR" dirty="0"/>
          </a:p>
          <a:p>
            <a:r>
              <a:rPr lang="en-US" altLang="ko-KR" dirty="0"/>
              <a:t>Deep RNNs</a:t>
            </a:r>
          </a:p>
          <a:p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96CA432-A3AD-4521-87DA-7AADBA0EF6D6}"/>
              </a:ext>
            </a:extLst>
          </p:cNvPr>
          <p:cNvSpPr txBox="1">
            <a:spLocks/>
          </p:cNvSpPr>
          <p:nvPr/>
        </p:nvSpPr>
        <p:spPr>
          <a:xfrm>
            <a:off x="6096000" y="2133601"/>
            <a:ext cx="400504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LSTM Cell</a:t>
            </a:r>
          </a:p>
          <a:p>
            <a:endParaRPr lang="en-US" altLang="ko-KR" dirty="0"/>
          </a:p>
          <a:p>
            <a:r>
              <a:rPr lang="en-US" altLang="ko-KR" dirty="0"/>
              <a:t>GRU Cell</a:t>
            </a:r>
          </a:p>
          <a:p>
            <a:pPr marL="0" indent="0">
              <a:buNone/>
            </a:pPr>
            <a:endParaRPr lang="en-US" altLang="ko-KR" strike="sngStrike" dirty="0"/>
          </a:p>
          <a:p>
            <a:r>
              <a:rPr lang="en-US" altLang="ko-KR" strike="sngStrike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793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905000"/>
            <a:ext cx="4000500" cy="3935413"/>
          </a:xfrm>
        </p:spPr>
        <p:txBody>
          <a:bodyPr/>
          <a:lstStyle/>
          <a:p>
            <a:r>
              <a:rPr lang="ko-KR" altLang="en-US" dirty="0"/>
              <a:t>예측생성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0FE4D-4BD4-4B5F-B92E-82367C90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97" y="3190875"/>
            <a:ext cx="3162300" cy="3667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2B1668-F399-426D-86E7-D68A614B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97" y="1905000"/>
            <a:ext cx="5734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5" y="3448050"/>
            <a:ext cx="5634037" cy="567532"/>
          </a:xfrm>
        </p:spPr>
        <p:txBody>
          <a:bodyPr/>
          <a:lstStyle/>
          <a:p>
            <a:r>
              <a:rPr lang="ko-KR" altLang="en-US" dirty="0"/>
              <a:t>예측 시퀀스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F72A5-5BAD-4277-809B-E1FA1687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9750"/>
            <a:ext cx="9477375" cy="163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2D5517-6925-4E90-95D2-18D5D8EE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3731816"/>
            <a:ext cx="4276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5BE3-17A9-4AF8-90DB-4F989C5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RNNs – </a:t>
            </a:r>
            <a:r>
              <a:rPr lang="en-US" altLang="ko-KR" dirty="0" err="1"/>
              <a:t>Predirct</a:t>
            </a:r>
            <a:r>
              <a:rPr lang="en-US" altLang="ko-KR" dirty="0"/>
              <a:t> Time Series</a:t>
            </a:r>
            <a:endParaRPr lang="ko-KR" altLang="en-US" sz="25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FBFB9D-0258-4B87-9C6A-1BEA9E5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4" y="2124075"/>
            <a:ext cx="10772775" cy="3190875"/>
          </a:xfrm>
        </p:spPr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출력을 </a:t>
            </a:r>
            <a:r>
              <a:rPr lang="en-US" altLang="ko-KR" dirty="0"/>
              <a:t>[batch size, </a:t>
            </a:r>
            <a:r>
              <a:rPr lang="en-US" altLang="ko-KR" dirty="0" err="1"/>
              <a:t>n_steps</a:t>
            </a:r>
            <a:r>
              <a:rPr lang="en-US" altLang="ko-KR" dirty="0"/>
              <a:t>, </a:t>
            </a:r>
            <a:r>
              <a:rPr lang="en-US" altLang="ko-KR" dirty="0" err="1"/>
              <a:t>n_neurons</a:t>
            </a:r>
            <a:r>
              <a:rPr lang="en-US" altLang="ko-KR" dirty="0"/>
              <a:t>] 3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=&gt; [batch size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n_steps</a:t>
            </a:r>
            <a:r>
              <a:rPr lang="en-US" altLang="ko-KR" dirty="0"/>
              <a:t>, </a:t>
            </a:r>
            <a:r>
              <a:rPr lang="en-US" altLang="ko-KR" dirty="0" err="1"/>
              <a:t>n_neurons</a:t>
            </a:r>
            <a:r>
              <a:rPr lang="en-US" altLang="ko-KR" dirty="0"/>
              <a:t>] 2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ko-KR" altLang="en-US" dirty="0"/>
              <a:t>출력 </a:t>
            </a:r>
            <a:r>
              <a:rPr lang="ko-KR" altLang="en-US" dirty="0" err="1"/>
              <a:t>텐서</a:t>
            </a:r>
            <a:r>
              <a:rPr lang="en-US" altLang="ko-KR" dirty="0"/>
              <a:t>[batch size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n_steps</a:t>
            </a:r>
            <a:r>
              <a:rPr lang="en-US" altLang="ko-KR" dirty="0"/>
              <a:t>, </a:t>
            </a:r>
            <a:r>
              <a:rPr lang="en-US" altLang="ko-KR" dirty="0" err="1"/>
              <a:t>n_outputs</a:t>
            </a:r>
            <a:r>
              <a:rPr lang="en-US" altLang="ko-KR" dirty="0"/>
              <a:t>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단일 완전 연결 층을 거치면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[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n_steps</a:t>
            </a:r>
            <a:r>
              <a:rPr lang="en-US" altLang="ko-KR" dirty="0"/>
              <a:t>, </a:t>
            </a:r>
            <a:r>
              <a:rPr lang="en-US" altLang="ko-KR" dirty="0" err="1"/>
              <a:t>n_outputs</a:t>
            </a:r>
            <a:r>
              <a:rPr lang="en-US" altLang="ko-KR" dirty="0"/>
              <a:t>]</a:t>
            </a:r>
            <a:r>
              <a:rPr lang="ko-KR" altLang="en-US" dirty="0"/>
              <a:t>로 본래 출력 </a:t>
            </a:r>
            <a:r>
              <a:rPr lang="ko-KR" altLang="en-US" dirty="0" err="1"/>
              <a:t>텐서로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ko-KR" altLang="en-US" dirty="0"/>
              <a:t>타임 스텝마다 완전 연결 층을 만드는 작업을 거치지 않고 </a:t>
            </a:r>
            <a:r>
              <a:rPr lang="en-US" altLang="ko-KR" dirty="0"/>
              <a:t>1</a:t>
            </a:r>
            <a:r>
              <a:rPr lang="ko-KR" altLang="en-US" dirty="0"/>
              <a:t>개의 유닛으로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C685A-42DF-460F-87CE-7C7E68A9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4791758"/>
            <a:ext cx="5876925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E4348-2CC9-4877-A1D1-C63DD04979AC}"/>
              </a:ext>
            </a:extLst>
          </p:cNvPr>
          <p:cNvSpPr txBox="1"/>
          <p:nvPr/>
        </p:nvSpPr>
        <p:spPr>
          <a:xfrm>
            <a:off x="7116364" y="5502056"/>
            <a:ext cx="430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</a:t>
            </a:r>
            <a:r>
              <a:rPr lang="ko-KR" altLang="en-US" dirty="0"/>
              <a:t>을 </a:t>
            </a:r>
            <a:r>
              <a:rPr lang="en-US" altLang="ko-KR" dirty="0"/>
              <a:t>Wrapper</a:t>
            </a:r>
            <a:r>
              <a:rPr lang="ko-KR" altLang="en-US" dirty="0"/>
              <a:t>함수를 사용하지 않은 상태로 되돌린다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CD15E5-F073-45EE-B6ED-E13BAA00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909762"/>
            <a:ext cx="7143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5919-438D-42EB-BE19-D36AED9B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223529"/>
            <a:ext cx="9601200" cy="714068"/>
          </a:xfrm>
        </p:spPr>
        <p:txBody>
          <a:bodyPr/>
          <a:lstStyle/>
          <a:p>
            <a:r>
              <a:rPr lang="en-US" altLang="ko-KR" dirty="0"/>
              <a:t>Training RNNs – Creative RNN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AEED7-76D2-45FD-B88D-7AB718E0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047442"/>
            <a:ext cx="5743575" cy="558165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3E8D892-354A-4993-B936-411BB685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49" y="1323975"/>
            <a:ext cx="5400675" cy="446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n_steps</a:t>
            </a:r>
            <a:r>
              <a:rPr lang="en-US" altLang="ko-KR" dirty="0"/>
              <a:t> </a:t>
            </a:r>
            <a:r>
              <a:rPr lang="ko-KR" altLang="en-US" dirty="0"/>
              <a:t>값을 가지는 </a:t>
            </a:r>
            <a:r>
              <a:rPr lang="en-US" altLang="ko-KR" dirty="0"/>
              <a:t>seed </a:t>
            </a:r>
            <a:r>
              <a:rPr lang="ko-KR" altLang="en-US" dirty="0"/>
              <a:t>시퀀스 </a:t>
            </a:r>
            <a:r>
              <a:rPr lang="en-US" altLang="ko-KR" dirty="0"/>
              <a:t>+ </a:t>
            </a:r>
            <a:r>
              <a:rPr lang="ko-KR" altLang="en-US" dirty="0"/>
              <a:t>예측 값 </a:t>
            </a:r>
            <a:r>
              <a:rPr lang="en-US" altLang="ko-KR" dirty="0"/>
              <a:t>+ </a:t>
            </a:r>
            <a:r>
              <a:rPr lang="en-US" altLang="ko-KR" dirty="0" err="1"/>
              <a:t>n_steps</a:t>
            </a:r>
            <a:r>
              <a:rPr lang="en-US" altLang="ko-KR" dirty="0"/>
              <a:t> </a:t>
            </a:r>
            <a:r>
              <a:rPr lang="ko-KR" altLang="en-US" dirty="0"/>
              <a:t>값을 주입하여 다음 값을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6D88A7-A583-45EC-A8ED-ABBFD374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057188"/>
            <a:ext cx="4105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5919-438D-42EB-BE19-D36AED9B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223529"/>
            <a:ext cx="9601200" cy="714068"/>
          </a:xfrm>
        </p:spPr>
        <p:txBody>
          <a:bodyPr/>
          <a:lstStyle/>
          <a:p>
            <a:r>
              <a:rPr lang="en-US" altLang="ko-KR" dirty="0"/>
              <a:t>Training RNNs – Creative RNN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A48095-124C-4C9B-BA68-1B4A92D5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7010400" cy="4686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853B0F-F5D5-4E8B-9E47-134AB0E4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2" y="4095750"/>
            <a:ext cx="7496175" cy="276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1CD4B0-EE33-4207-BAD7-02B524385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4246859"/>
            <a:ext cx="3109913" cy="2042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041186-321C-4EF1-B397-592CDF8C8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772" y="4217667"/>
            <a:ext cx="3112908" cy="20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6FEB4-4EE7-4400-BCFB-59ACEF8E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셀을 여러 층으로 쌓아 구현</a:t>
            </a:r>
            <a:endParaRPr lang="en-US" altLang="ko-KR" dirty="0"/>
          </a:p>
          <a:p>
            <a:r>
              <a:rPr lang="en-US" altLang="ko-KR" dirty="0" err="1"/>
              <a:t>MultiRNNCell</a:t>
            </a:r>
            <a:r>
              <a:rPr lang="ko-KR" altLang="en-US" dirty="0"/>
              <a:t>로 쌓아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7B0DD-FFCA-495B-81E7-065EE9BC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76550"/>
            <a:ext cx="6067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6FEB4-4EE7-4400-BCFB-59ACEF8E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층에 </a:t>
            </a:r>
            <a:r>
              <a:rPr lang="en-US" altLang="ko-KR" dirty="0"/>
              <a:t>GPU</a:t>
            </a:r>
            <a:r>
              <a:rPr lang="ko-KR" altLang="en-US" dirty="0"/>
              <a:t>를 고정 </a:t>
            </a:r>
            <a:r>
              <a:rPr lang="en-US" altLang="ko-KR" dirty="0"/>
              <a:t>=&gt; </a:t>
            </a:r>
            <a:r>
              <a:rPr lang="ko-KR" altLang="en-US" dirty="0"/>
              <a:t>다른 </a:t>
            </a:r>
            <a:r>
              <a:rPr lang="en-US" altLang="ko-KR" dirty="0"/>
              <a:t>device </a:t>
            </a:r>
            <a:r>
              <a:rPr lang="ko-KR" altLang="en-US" dirty="0"/>
              <a:t>블록에서 셀을 만들면 문제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BasicRNNCell</a:t>
            </a:r>
            <a:r>
              <a:rPr lang="en-US" altLang="ko-KR" dirty="0"/>
              <a:t> </a:t>
            </a:r>
            <a:r>
              <a:rPr lang="ko-KR" altLang="en-US" dirty="0"/>
              <a:t>함수에서 바로 셀이 생성되지 않고 나중에 되기에 무시된다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셀을 </a:t>
            </a:r>
            <a:r>
              <a:rPr lang="en-US" altLang="ko-KR" dirty="0"/>
              <a:t>Wrapper</a:t>
            </a:r>
            <a:r>
              <a:rPr lang="ko-KR" altLang="en-US" dirty="0"/>
              <a:t>를 만들어서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09EB1-0293-4D12-9F48-C3E6D030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486024"/>
            <a:ext cx="55621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RNNs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53390-1C6D-4F30-842D-C399EEC9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2071687"/>
            <a:ext cx="6781053" cy="330041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08C331-2850-4D4B-92D3-936FE35B5AAC}"/>
              </a:ext>
            </a:extLst>
          </p:cNvPr>
          <p:cNvSpPr txBox="1">
            <a:spLocks/>
          </p:cNvSpPr>
          <p:nvPr/>
        </p:nvSpPr>
        <p:spPr>
          <a:xfrm>
            <a:off x="6895351" y="2109787"/>
            <a:ext cx="5201400" cy="330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/>
              <a:t>셀을 매개변수로 셀의 메서드를 대리 호출하여 여러 디바이스에 전달해준다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5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RNNs – Applying dropout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08C331-2850-4D4B-92D3-936FE35B5AAC}"/>
              </a:ext>
            </a:extLst>
          </p:cNvPr>
          <p:cNvSpPr txBox="1">
            <a:spLocks/>
          </p:cNvSpPr>
          <p:nvPr/>
        </p:nvSpPr>
        <p:spPr>
          <a:xfrm>
            <a:off x="1209675" y="2109787"/>
            <a:ext cx="10887076" cy="375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이 깊어질수록 </a:t>
            </a:r>
            <a:r>
              <a:rPr lang="en-US" altLang="ko-KR" dirty="0"/>
              <a:t>training sets</a:t>
            </a:r>
            <a:r>
              <a:rPr lang="ko-KR" altLang="en-US" dirty="0"/>
              <a:t>이 과대적화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RNN </a:t>
            </a:r>
            <a:r>
              <a:rPr lang="ko-KR" altLang="en-US" dirty="0"/>
              <a:t>층 사이에 </a:t>
            </a:r>
            <a:r>
              <a:rPr lang="en-US" altLang="ko-KR" dirty="0"/>
              <a:t>Dropout</a:t>
            </a:r>
            <a:r>
              <a:rPr lang="ko-KR" altLang="en-US" dirty="0"/>
              <a:t>을 적용한다</a:t>
            </a:r>
            <a:r>
              <a:rPr lang="en-US" altLang="ko-KR" dirty="0"/>
              <a:t>. (</a:t>
            </a:r>
            <a:r>
              <a:rPr lang="en-US" altLang="ko-KR" dirty="0" err="1"/>
              <a:t>DropoutWrapper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층에 속한 일부의 가중치</a:t>
            </a:r>
            <a:r>
              <a:rPr lang="en-US" altLang="ko-KR" dirty="0"/>
              <a:t>(W)</a:t>
            </a:r>
            <a:r>
              <a:rPr lang="ko-KR" altLang="en-US" dirty="0"/>
              <a:t>만 연산에 참여시킨다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D5D46-BE86-4E59-9AD3-F25D7AC2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543175"/>
            <a:ext cx="59817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F1FD1-19EC-4049-B98E-1006978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DropoutWrapper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2B234-D6AB-4773-9F4F-E434A7E9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824" y="1803633"/>
            <a:ext cx="5819775" cy="51172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variational_recurrent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로 설정된 경우 모든 단계에서 동일한 드롭 아웃 마스크가 적용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dropout_state_filter_visitor</a:t>
            </a:r>
            <a:r>
              <a:rPr lang="en-US" altLang="ko-KR" dirty="0"/>
              <a:t> : Function that takes any hierarchical level of the state and returns a scalar or depth=1 structure of Python </a:t>
            </a:r>
            <a:r>
              <a:rPr lang="en-US" altLang="ko-KR" dirty="0" err="1"/>
              <a:t>booleans</a:t>
            </a:r>
            <a:r>
              <a:rPr lang="en-US" altLang="ko-KR" dirty="0"/>
              <a:t> describing which terms in the state should be dropped out. In addition, if the function returns True, dropout is applied across this sublevel.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=&gt;</a:t>
            </a:r>
            <a:r>
              <a:rPr lang="ko-KR" altLang="en-US" dirty="0"/>
              <a:t> 상태에서 어떤 조건을 제거해야 하는지 리턴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11D7C-6ED9-4DA1-A810-C9EEBB41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46238"/>
            <a:ext cx="3781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87A8-5673-469D-9BFC-127979B3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5CCBB-B4F9-4047-A3E3-494AA239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 신경망 </a:t>
            </a:r>
            <a:r>
              <a:rPr lang="en-US" altLang="ko-KR" dirty="0"/>
              <a:t>– </a:t>
            </a:r>
            <a:r>
              <a:rPr lang="ko-KR" altLang="en-US" dirty="0"/>
              <a:t>각각의 입출력은 독립적</a:t>
            </a:r>
            <a:endParaRPr lang="en-US" altLang="ko-KR" dirty="0"/>
          </a:p>
          <a:p>
            <a:r>
              <a:rPr lang="ko-KR" altLang="en-US" dirty="0"/>
              <a:t>순환신경망 </a:t>
            </a:r>
            <a:r>
              <a:rPr lang="en-US" altLang="ko-KR" dirty="0"/>
              <a:t>- </a:t>
            </a:r>
            <a:r>
              <a:rPr lang="ko-KR" altLang="en-US" dirty="0"/>
              <a:t>순서가 있는 정보를 입력데이터로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ex)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3805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Cell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08C331-2850-4D4B-92D3-936FE35B5AAC}"/>
              </a:ext>
            </a:extLst>
          </p:cNvPr>
          <p:cNvSpPr txBox="1">
            <a:spLocks/>
          </p:cNvSpPr>
          <p:nvPr/>
        </p:nvSpPr>
        <p:spPr>
          <a:xfrm>
            <a:off x="1209675" y="2109787"/>
            <a:ext cx="10887076" cy="375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/>
              <a:t>Long Short-Term Memory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긴 시퀀스 </a:t>
            </a:r>
            <a:r>
              <a:rPr lang="en-US" altLang="ko-KR" dirty="0"/>
              <a:t>=&gt; </a:t>
            </a:r>
            <a:r>
              <a:rPr lang="ko-KR" altLang="en-US" dirty="0"/>
              <a:t>많은 </a:t>
            </a:r>
            <a:r>
              <a:rPr lang="en-US" altLang="ko-KR" dirty="0"/>
              <a:t>time step =&gt; Deep RNN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깊어질수록 </a:t>
            </a:r>
            <a:r>
              <a:rPr lang="en-US" altLang="ko-KR" dirty="0"/>
              <a:t>gradient </a:t>
            </a:r>
            <a:r>
              <a:rPr lang="ko-KR" altLang="en-US" dirty="0"/>
              <a:t>소실 문제 발생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긴 기간의 의미파악 불가</a:t>
            </a:r>
            <a:r>
              <a:rPr lang="en-US" altLang="ko-KR" dirty="0"/>
              <a:t>, </a:t>
            </a:r>
            <a:r>
              <a:rPr lang="ko-KR" altLang="en-US" dirty="0"/>
              <a:t>짧은 기간만이 </a:t>
            </a:r>
            <a:r>
              <a:rPr lang="ko-KR" altLang="en-US" dirty="0" err="1"/>
              <a:t>유의미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6C9C-FD39-4AFE-B42D-A594D6DA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652462"/>
            <a:ext cx="6238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97AB-FC0D-4386-BD52-CC2B0442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Cell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08C331-2850-4D4B-92D3-936FE35B5AAC}"/>
              </a:ext>
            </a:extLst>
          </p:cNvPr>
          <p:cNvSpPr txBox="1">
            <a:spLocks/>
          </p:cNvSpPr>
          <p:nvPr/>
        </p:nvSpPr>
        <p:spPr>
          <a:xfrm>
            <a:off x="828675" y="2109787"/>
            <a:ext cx="6153150" cy="375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/>
              <a:t>Cell</a:t>
            </a:r>
            <a:r>
              <a:rPr lang="ko-KR" altLang="en-US" dirty="0"/>
              <a:t>에 저장될 </a:t>
            </a:r>
            <a:r>
              <a:rPr lang="en-US" altLang="ko-KR" dirty="0"/>
              <a:t>C(t)(</a:t>
            </a:r>
            <a:r>
              <a:rPr lang="ko-KR" altLang="en-US" dirty="0"/>
              <a:t>장기</a:t>
            </a:r>
            <a:r>
              <a:rPr lang="en-US" altLang="ko-KR" dirty="0"/>
              <a:t>), h(t)(</a:t>
            </a:r>
            <a:r>
              <a:rPr lang="ko-KR" altLang="en-US" dirty="0"/>
              <a:t>단기</a:t>
            </a:r>
            <a:r>
              <a:rPr lang="en-US" altLang="ko-KR" dirty="0"/>
              <a:t>)</a:t>
            </a:r>
            <a:r>
              <a:rPr lang="ko-KR" altLang="en-US" dirty="0"/>
              <a:t>정보를 분리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C(t-1)</a:t>
            </a:r>
            <a:r>
              <a:rPr lang="ko-KR" altLang="en-US" dirty="0"/>
              <a:t>이 지나가며 삭제 게이트를 거쳐 일부 삭제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덧셈연산에서 새로운 기억 추가 후 통과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h(t-1)</a:t>
            </a:r>
            <a:r>
              <a:rPr lang="ko-KR" altLang="en-US" dirty="0"/>
              <a:t>은 분석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출력을 제어하는 각기 다른 층에 주입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B77670-4900-4718-84F3-E283A626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452562"/>
            <a:ext cx="4495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BBEC-F972-4E1A-86D8-7D34EF1C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B68339-B084-41A7-B554-5B0F07448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477348"/>
                <a:ext cx="11963400" cy="48395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900" b="0" dirty="0"/>
                  <a:t> 입력 게이트 </a:t>
                </a:r>
                <a:r>
                  <a:rPr lang="en-US" altLang="ko-KR" sz="1900" b="0" dirty="0"/>
                  <a:t>g(t)</a:t>
                </a:r>
                <a:r>
                  <a:rPr lang="ko-KR" altLang="en-US" sz="1900" b="0" dirty="0"/>
                  <a:t>의 어디가 장기 상태에 더해질지 제어</a:t>
                </a:r>
                <a:endParaRPr lang="en-US" altLang="ko-KR" sz="1900" b="0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900" dirty="0"/>
                  <a:t> </a:t>
                </a:r>
                <a:r>
                  <a:rPr lang="ko-KR" altLang="en-US" sz="1900" dirty="0"/>
                  <a:t>삭제 게이트</a:t>
                </a:r>
                <a:r>
                  <a:rPr lang="en-US" altLang="ko-KR" sz="1900" dirty="0"/>
                  <a:t>, h(t-1)</a:t>
                </a:r>
                <a:r>
                  <a:rPr lang="ko-KR" altLang="en-US" sz="1900" dirty="0"/>
                  <a:t>과 </a:t>
                </a:r>
                <a:r>
                  <a:rPr lang="en-US" altLang="ko-KR" sz="1900" dirty="0"/>
                  <a:t>x(t)</a:t>
                </a:r>
                <a:r>
                  <a:rPr lang="ko-KR" altLang="en-US" sz="1900" dirty="0"/>
                  <a:t>를 받아 </a:t>
                </a:r>
                <a:r>
                  <a:rPr lang="en-US" altLang="ko-KR" sz="1900" dirty="0"/>
                  <a:t>0~1 </a:t>
                </a:r>
                <a:r>
                  <a:rPr lang="ko-KR" altLang="en-US" sz="1900" dirty="0"/>
                  <a:t>사이 값을 </a:t>
                </a:r>
                <a:r>
                  <a:rPr lang="en-US" altLang="ko-KR" sz="1900" dirty="0"/>
                  <a:t>C(t-1)</a:t>
                </a:r>
                <a:r>
                  <a:rPr lang="ko-KR" altLang="en-US" sz="1900" dirty="0"/>
                  <a:t>과 연산하여 </a:t>
                </a:r>
                <a:br>
                  <a:rPr lang="en-US" altLang="ko-KR" sz="1900" dirty="0"/>
                </a:br>
                <a:r>
                  <a:rPr lang="ko-KR" altLang="en-US" sz="1900" dirty="0"/>
                  <a:t>보존정도를 결정</a:t>
                </a:r>
                <a:endParaRPr lang="en-US" altLang="ko-KR" sz="1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9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900" dirty="0"/>
                  <a:t> </a:t>
                </a:r>
                <a:r>
                  <a:rPr lang="ko-KR" altLang="en-US" sz="1900" dirty="0"/>
                  <a:t>출력 게이트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장기 상태를 읽어 </a:t>
                </a:r>
                <a:r>
                  <a:rPr lang="en-US" altLang="ko-KR" sz="1900" dirty="0"/>
                  <a:t>t</a:t>
                </a:r>
                <a:r>
                  <a:rPr lang="ko-KR" altLang="en-US" sz="1900" dirty="0"/>
                  <a:t>에 </a:t>
                </a:r>
                <a:r>
                  <a:rPr lang="en-US" altLang="ko-KR" sz="1900" dirty="0"/>
                  <a:t>h(f), y(t)</a:t>
                </a:r>
                <a:r>
                  <a:rPr lang="ko-KR" altLang="en-US" sz="1900" dirty="0"/>
                  <a:t>로 출력여부 판단</a:t>
                </a:r>
                <a:endParaRPr lang="en-US" altLang="ko-KR" sz="1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𝑡𝑎𝑛𝑛h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/>
                  <a:t>W – </a:t>
                </a:r>
                <a:r>
                  <a:rPr lang="ko-KR" altLang="en-US" sz="1900" dirty="0"/>
                  <a:t>입력벡터 </a:t>
                </a:r>
                <a:r>
                  <a:rPr lang="en-US" altLang="ko-KR" sz="1900" dirty="0"/>
                  <a:t>x,</a:t>
                </a:r>
                <a:r>
                  <a:rPr lang="ko-KR" altLang="en-US" sz="1900" dirty="0"/>
                  <a:t> 단기 상태 </a:t>
                </a:r>
                <a:r>
                  <a:rPr lang="en-US" altLang="ko-KR" sz="1900" dirty="0"/>
                  <a:t>h</a:t>
                </a:r>
                <a:r>
                  <a:rPr lang="ko-KR" altLang="en-US" sz="1900" dirty="0"/>
                  <a:t>에 연결된 </a:t>
                </a:r>
                <a:r>
                  <a:rPr lang="en-US" altLang="ko-KR" sz="1900" dirty="0"/>
                  <a:t>4</a:t>
                </a:r>
                <a:r>
                  <a:rPr lang="ko-KR" altLang="en-US" sz="1900" dirty="0"/>
                  <a:t>개 층의 가중치 행렬</a:t>
                </a:r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/>
                  <a:t>b – 4 </a:t>
                </a:r>
                <a:r>
                  <a:rPr lang="ko-KR" altLang="en-US" sz="1900" dirty="0"/>
                  <a:t>개 층 각각에 대한 편향 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이중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ko-KR" altLang="en-US" sz="19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900" dirty="0"/>
                  <a:t> 1</a:t>
                </a:r>
                <a:r>
                  <a:rPr lang="ko-KR" altLang="en-US" sz="1900" dirty="0"/>
                  <a:t>벡터로 초기화하여 초기에 모두 망각되는 것을 방지</a:t>
                </a:r>
                <a:r>
                  <a:rPr lang="en-US" altLang="ko-KR" sz="1900" dirty="0"/>
                  <a:t>)</a:t>
                </a:r>
                <a:endParaRPr lang="ko-KR" altLang="en-US" sz="19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B68339-B084-41A7-B554-5B0F07448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477348"/>
                <a:ext cx="11963400" cy="4839562"/>
              </a:xfrm>
              <a:blipFill>
                <a:blip r:embed="rId2"/>
                <a:stretch>
                  <a:fillRect l="-458" t="-1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C4EB7-6E6E-4B27-AC30-BA021C79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Cell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01555-4C92-47FC-8D77-84110C08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981201"/>
            <a:ext cx="5134062" cy="3809999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간소화 버전</a:t>
            </a:r>
            <a:endParaRPr lang="en-US" altLang="ko-KR" dirty="0"/>
          </a:p>
          <a:p>
            <a:r>
              <a:rPr lang="en-US" altLang="ko-KR" dirty="0" err="1"/>
              <a:t>c,h</a:t>
            </a:r>
            <a:r>
              <a:rPr lang="en-US" altLang="ko-KR" dirty="0"/>
              <a:t> </a:t>
            </a:r>
            <a:r>
              <a:rPr lang="ko-KR" altLang="en-US" dirty="0"/>
              <a:t>두 상태 벡터가 </a:t>
            </a:r>
            <a:r>
              <a:rPr lang="en-US" altLang="ko-KR" dirty="0"/>
              <a:t>h</a:t>
            </a:r>
            <a:r>
              <a:rPr lang="ko-KR" altLang="en-US" dirty="0"/>
              <a:t>로 통합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입력을 하나의 게이트 </a:t>
            </a:r>
            <a:r>
              <a:rPr lang="en-US" altLang="ko-KR" dirty="0"/>
              <a:t>z(t)</a:t>
            </a:r>
            <a:r>
              <a:rPr lang="ko-KR" altLang="en-US" dirty="0"/>
              <a:t>가 제어 제어기가 </a:t>
            </a:r>
            <a:r>
              <a:rPr lang="en-US" altLang="ko-KR" dirty="0"/>
              <a:t>1</a:t>
            </a:r>
            <a:r>
              <a:rPr lang="ko-KR" altLang="en-US" dirty="0"/>
              <a:t>이면 삭제</a:t>
            </a:r>
            <a:r>
              <a:rPr lang="en-US" altLang="ko-KR" dirty="0"/>
              <a:t>, 0</a:t>
            </a:r>
            <a:r>
              <a:rPr lang="ko-KR" altLang="en-US" dirty="0"/>
              <a:t>이면 입력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출력 게이트가 없음</a:t>
            </a:r>
            <a:r>
              <a:rPr lang="en-US" altLang="ko-KR" dirty="0"/>
              <a:t>. </a:t>
            </a:r>
            <a:r>
              <a:rPr lang="ko-KR" altLang="en-US" dirty="0"/>
              <a:t>이전 상태들 중 누가 출력되어야 하는지 제어하는 게이트 </a:t>
            </a:r>
            <a:r>
              <a:rPr lang="en-US" altLang="ko-KR" dirty="0"/>
              <a:t>r(t) </a:t>
            </a:r>
            <a:r>
              <a:rPr lang="ko-KR" altLang="en-US" dirty="0"/>
              <a:t>존재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07262C-10B5-4699-B429-9ECFE6EC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33" y="1562537"/>
            <a:ext cx="6667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6E8DB-D58D-41C7-8288-543F481E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Neurons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3AC2-2E1D-4949-BFF3-6758EC46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434673"/>
            <a:ext cx="9601200" cy="1535184"/>
          </a:xfrm>
        </p:spPr>
        <p:txBody>
          <a:bodyPr/>
          <a:lstStyle/>
          <a:p>
            <a:r>
              <a:rPr lang="ko-KR" altLang="en-US" dirty="0"/>
              <a:t>과거 개체에 대한 정보를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계층이 같은 가중치</a:t>
            </a:r>
            <a:r>
              <a:rPr lang="en-US" altLang="ko-KR" dirty="0"/>
              <a:t>(U, V, W)</a:t>
            </a:r>
            <a:r>
              <a:rPr lang="ko-KR" altLang="en-US" dirty="0"/>
              <a:t>를 공유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기존 </a:t>
            </a:r>
            <a:r>
              <a:rPr lang="ko-KR" altLang="en-US" dirty="0" err="1"/>
              <a:t>피드포워드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각각의 입출력은 독립적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FC33BB-09B1-477F-AE38-F86B646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67648"/>
            <a:ext cx="7534275" cy="2867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CA7375A1-6E2B-44A0-AF71-365B48F344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9674" y="1567647"/>
                <a:ext cx="3362325" cy="32811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500" dirty="0"/>
                  <a:t>서의 입력</a:t>
                </a:r>
                <a:endParaRPr lang="en-US" altLang="ko-KR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500" dirty="0"/>
                  <a:t>서의 </a:t>
                </a:r>
                <a:r>
                  <a:rPr lang="en-US" altLang="ko-KR" sz="1500" dirty="0"/>
                  <a:t>hiddenstate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     =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500" dirty="0"/>
                  <a:t>서의 </a:t>
                </a:r>
                <a:r>
                  <a:rPr lang="ko-KR" altLang="en-US" sz="1500" dirty="0" err="1"/>
                  <a:t>출력값</a:t>
                </a:r>
                <a:r>
                  <a:rPr lang="ko-KR" altLang="en-US" sz="1500" dirty="0"/>
                  <a:t> </a:t>
                </a:r>
                <a:endParaRPr lang="en-US" altLang="ko-KR" sz="1500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CA7375A1-6E2B-44A0-AF71-365B48F3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74" y="1567647"/>
                <a:ext cx="3362325" cy="3281189"/>
              </a:xfrm>
              <a:prstGeom prst="rect">
                <a:avLst/>
              </a:prstGeom>
              <a:blipFill>
                <a:blip r:embed="rId3"/>
                <a:stretch>
                  <a:fillRect l="-543" t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8271-16E8-40D7-9D6F-EC785BA6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Neurons – Memory Cells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8DCCFC-7553-4067-89E4-4F4CDF6C3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의 출력 결과는 이전의 모든 계산 결과에 영향을 받은 결과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=&gt; </a:t>
                </a:r>
                <a:r>
                  <a:rPr lang="ko-KR" altLang="en-US" dirty="0"/>
                  <a:t>현재까지의 계산결과에 대한 메모리 정보를 갖는것과 같다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Memory Cell = t</a:t>
                </a:r>
                <a:r>
                  <a:rPr lang="ko-KR" altLang="en-US" dirty="0"/>
                  <a:t>에 걸쳐 어떤 상태를 보존하는 신경망 구성요소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뉴런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층 </a:t>
                </a:r>
                <a:r>
                  <a:rPr lang="en-US" altLang="ko-KR" dirty="0"/>
                  <a:t>..)</a:t>
                </a:r>
              </a:p>
              <a:p>
                <a:r>
                  <a:rPr lang="ko-KR" altLang="en-US" dirty="0"/>
                  <a:t>타임 스텝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에서의 셀의 상태 </a:t>
                </a:r>
                <a:r>
                  <a:rPr lang="en-US" altLang="ko-KR" dirty="0"/>
                  <a:t>=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8DCCFC-7553-4067-89E4-4F4CDF6C3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 r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53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F05F-16D0-4797-928F-E9CC74CC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RNNs in TensorFlow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68A29-52A6-4ED4-A87C-018DF403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387442"/>
            <a:ext cx="9601200" cy="1403758"/>
          </a:xfrm>
        </p:spPr>
        <p:txBody>
          <a:bodyPr/>
          <a:lstStyle/>
          <a:p>
            <a:r>
              <a:rPr lang="ko-KR" altLang="en-US" dirty="0" err="1"/>
              <a:t>순환뉴런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입력벡터 크기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(0,1) 2</a:t>
            </a:r>
            <a:r>
              <a:rPr lang="ko-KR" altLang="en-US" dirty="0"/>
              <a:t>개의 </a:t>
            </a:r>
            <a:r>
              <a:rPr lang="en-US" altLang="ko-KR" dirty="0"/>
              <a:t>time step</a:t>
            </a:r>
            <a:r>
              <a:rPr lang="ko-KR" altLang="en-US" dirty="0"/>
              <a:t>을 가지는 </a:t>
            </a:r>
            <a:r>
              <a:rPr lang="en-US" altLang="ko-KR" dirty="0"/>
              <a:t>RNN</a:t>
            </a:r>
          </a:p>
          <a:p>
            <a:r>
              <a:rPr lang="ko-KR" altLang="en-US" dirty="0"/>
              <a:t>서로 같은 가중치를 공유하고 과거 값이 결과에 영향을 주고 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B1081-6D21-4F0E-A52C-046FF119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8" y="1330048"/>
            <a:ext cx="10048875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A846C64-9C84-45DC-B056-C3F85CF86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9066" y="4101823"/>
                <a:ext cx="5612934" cy="452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=&gt;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p.483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A846C64-9C84-45DC-B056-C3F85CF8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6" y="4101823"/>
                <a:ext cx="5612934" cy="452306"/>
              </a:xfrm>
              <a:prstGeom prst="rect">
                <a:avLst/>
              </a:prstGeom>
              <a:blipFill>
                <a:blip r:embed="rId3"/>
                <a:stretch>
                  <a:fillRect t="-14865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987683C-A395-457A-88D9-9C27A9019E11}"/>
              </a:ext>
            </a:extLst>
          </p:cNvPr>
          <p:cNvSpPr/>
          <p:nvPr/>
        </p:nvSpPr>
        <p:spPr>
          <a:xfrm>
            <a:off x="973123" y="3514987"/>
            <a:ext cx="3766657" cy="184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99664C-D2BE-4496-857E-63332C4B07AF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739780" y="3607266"/>
            <a:ext cx="1839286" cy="720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F05F-16D0-4797-928F-E9CC74CC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RNNs in TensorFlow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7DA96-6B5D-4C3C-928E-F708E7FC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83" y="1390176"/>
            <a:ext cx="6008484" cy="14247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FC9EF0-DDDD-48ED-BF02-A6C805B8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96336"/>
            <a:ext cx="4905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F05F-16D0-4797-928F-E9CC74CC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RNNs in TensorFlow – use</a:t>
            </a:r>
            <a:r>
              <a:rPr lang="ko-KR" altLang="en-US" dirty="0"/>
              <a:t> </a:t>
            </a:r>
            <a:r>
              <a:rPr lang="en-US" altLang="ko-KR" dirty="0" err="1"/>
              <a:t>static_rnn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5C638F-201B-47F6-B893-C47E4DEB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672668"/>
            <a:ext cx="9601200" cy="1403758"/>
          </a:xfrm>
        </p:spPr>
        <p:txBody>
          <a:bodyPr/>
          <a:lstStyle/>
          <a:p>
            <a:r>
              <a:rPr lang="en-US" altLang="ko-KR" dirty="0"/>
              <a:t>time step </a:t>
            </a:r>
            <a:r>
              <a:rPr lang="ko-KR" altLang="en-US" dirty="0"/>
              <a:t>개수만큼 </a:t>
            </a:r>
            <a:r>
              <a:rPr lang="en-US" altLang="ko-KR" dirty="0"/>
              <a:t>placeholder</a:t>
            </a:r>
            <a:r>
              <a:rPr lang="ko-KR" altLang="en-US" dirty="0"/>
              <a:t>와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ko-KR" altLang="en-US" dirty="0" err="1"/>
              <a:t>정의해야하는</a:t>
            </a:r>
            <a:r>
              <a:rPr lang="ko-KR" altLang="en-US" dirty="0"/>
              <a:t>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DE4CD-5447-4AC6-B909-0B407C8D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40" y="1253193"/>
            <a:ext cx="8153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F05F-16D0-4797-928F-E9CC74CC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RNNs in TensorFlow – use</a:t>
            </a:r>
            <a:r>
              <a:rPr lang="ko-KR" altLang="en-US" dirty="0"/>
              <a:t> </a:t>
            </a:r>
            <a:r>
              <a:rPr lang="en-US" altLang="ko-KR" dirty="0" err="1"/>
              <a:t>static_rnn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5C638F-201B-47F6-B893-C47E4DEB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4286774"/>
            <a:ext cx="9836791" cy="1789652"/>
          </a:xfrm>
        </p:spPr>
        <p:txBody>
          <a:bodyPr/>
          <a:lstStyle/>
          <a:p>
            <a:r>
              <a:rPr lang="ko-KR" altLang="en-US" dirty="0"/>
              <a:t>첫번째 차원을 미니배치 크기로 생성</a:t>
            </a:r>
            <a:endParaRPr lang="en-US" altLang="ko-KR" dirty="0"/>
          </a:p>
          <a:p>
            <a:r>
              <a:rPr lang="en-US" altLang="ko-KR" dirty="0"/>
              <a:t>transpose</a:t>
            </a:r>
            <a:r>
              <a:rPr lang="ko-KR" altLang="en-US" dirty="0"/>
              <a:t>를 통해 첫 </a:t>
            </a:r>
            <a:r>
              <a:rPr lang="en-US" altLang="ko-KR" dirty="0"/>
              <a:t>time step</a:t>
            </a:r>
            <a:r>
              <a:rPr lang="ko-KR" altLang="en-US" dirty="0"/>
              <a:t>을 첫번째 차원으로 </a:t>
            </a:r>
            <a:r>
              <a:rPr lang="en-US" altLang="ko-KR" dirty="0"/>
              <a:t>swap</a:t>
            </a:r>
            <a:r>
              <a:rPr lang="ko-KR" altLang="en-US" dirty="0"/>
              <a:t>시켜 리스트 추출</a:t>
            </a:r>
            <a:r>
              <a:rPr lang="en-US" altLang="ko-KR" dirty="0"/>
              <a:t>, stack</a:t>
            </a:r>
            <a:r>
              <a:rPr lang="ko-KR" altLang="en-US" dirty="0"/>
              <a:t>화 </a:t>
            </a:r>
            <a:endParaRPr lang="en-US" altLang="ko-KR" dirty="0"/>
          </a:p>
          <a:p>
            <a:r>
              <a:rPr lang="ko-KR" altLang="en-US" dirty="0"/>
              <a:t>추출한 리스트를 하나의 </a:t>
            </a:r>
            <a:r>
              <a:rPr lang="ko-KR" altLang="en-US" dirty="0" err="1"/>
              <a:t>텐서로</a:t>
            </a:r>
            <a:r>
              <a:rPr lang="ko-KR" altLang="en-US" dirty="0"/>
              <a:t> 합친다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75A08-49CC-41C9-B7E4-B14A15BA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512014"/>
            <a:ext cx="6096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823</TotalTime>
  <Words>873</Words>
  <Application>Microsoft Office PowerPoint</Application>
  <PresentationFormat>와이드스크린</PresentationFormat>
  <Paragraphs>138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다이아몬드 눈금 16x9</vt:lpstr>
      <vt:lpstr>Chap14. RNN (Recurrent Neural Networks)</vt:lpstr>
      <vt:lpstr>Index</vt:lpstr>
      <vt:lpstr>Recurrent Neural Networks</vt:lpstr>
      <vt:lpstr>Recurrent Neurons </vt:lpstr>
      <vt:lpstr>Recurrent Neurons – Memory Cells</vt:lpstr>
      <vt:lpstr>Basic RNNs in TensorFlow </vt:lpstr>
      <vt:lpstr>Basic RNNs in TensorFlow </vt:lpstr>
      <vt:lpstr>Basic RNNs in TensorFlow – use static_rnn </vt:lpstr>
      <vt:lpstr>Basic RNNs in TensorFlow – use static_rnn </vt:lpstr>
      <vt:lpstr>PowerPoint 프레젠테이션</vt:lpstr>
      <vt:lpstr>Basic RNNs in TensorFlow – use dynamic_rnn </vt:lpstr>
      <vt:lpstr>Basic RNNs in TensorFlow - Handling Variable Length input Sequences</vt:lpstr>
      <vt:lpstr>Training RNNs - Backpropagation Through Time(BPTT)</vt:lpstr>
      <vt:lpstr>PowerPoint 프레젠테이션</vt:lpstr>
      <vt:lpstr>Training RNNs – Sequence Classifier</vt:lpstr>
      <vt:lpstr>Training RNNs – Predirct Time Series</vt:lpstr>
      <vt:lpstr>Training RNNs – Predirct Time Series</vt:lpstr>
      <vt:lpstr>Training RNNs – Predirct Time Series</vt:lpstr>
      <vt:lpstr>Training RNNs – Predirct Time Series</vt:lpstr>
      <vt:lpstr>Training RNNs – Predirct Time Series</vt:lpstr>
      <vt:lpstr>Training RNNs – Predirct Time Series</vt:lpstr>
      <vt:lpstr>Training RNNs – Predirct Time Series</vt:lpstr>
      <vt:lpstr>Training RNNs – Creative RNN</vt:lpstr>
      <vt:lpstr>Training RNNs – Creative RNN</vt:lpstr>
      <vt:lpstr>Deep RNNs</vt:lpstr>
      <vt:lpstr>Deep RNNs</vt:lpstr>
      <vt:lpstr>Deep RNNs</vt:lpstr>
      <vt:lpstr>Deep RNNs – Applying dropout</vt:lpstr>
      <vt:lpstr>DropoutWrapper</vt:lpstr>
      <vt:lpstr>LSTM Cell</vt:lpstr>
      <vt:lpstr>LSTM Cell</vt:lpstr>
      <vt:lpstr>LSTM Cell</vt:lpstr>
      <vt:lpstr>GRU 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Chap14. RNN (Recurrent Neural Networks)</dc:title>
  <dc:creator>서민우</dc:creator>
  <cp:lastModifiedBy>서민우</cp:lastModifiedBy>
  <cp:revision>58</cp:revision>
  <dcterms:created xsi:type="dcterms:W3CDTF">2018-12-03T06:51:17Z</dcterms:created>
  <dcterms:modified xsi:type="dcterms:W3CDTF">2018-12-03T23:55:47Z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