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257" r:id="rId3"/>
    <p:sldId id="262" r:id="rId4"/>
    <p:sldId id="263" r:id="rId5"/>
    <p:sldId id="264" r:id="rId6"/>
    <p:sldId id="268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81" r:id="rId20"/>
    <p:sldId id="282" r:id="rId21"/>
    <p:sldId id="277" r:id="rId22"/>
    <p:sldId id="283" r:id="rId23"/>
    <p:sldId id="278" r:id="rId24"/>
    <p:sldId id="284" r:id="rId25"/>
    <p:sldId id="279" r:id="rId26"/>
    <p:sldId id="285" r:id="rId27"/>
    <p:sldId id="286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8" d="100"/>
          <a:sy n="88" d="100"/>
        </p:scale>
        <p:origin x="192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2018년 9월 18일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2018년 9월 18일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2018년 9월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2018년 9월 18일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2018년 9월 18일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2018년 9월 18일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2018년 9월 18일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2018년 9월 18일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2018년 9월 18일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2018년 9월 18일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2018년 9월 18일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dirty="0"/>
              <a:t>Chap3 Classification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서민우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성능 측정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04247AC-6F5A-4C62-9FA4-738E5F65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952" y="4555299"/>
            <a:ext cx="9997848" cy="1142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cross_val_predict</a:t>
            </a:r>
            <a:r>
              <a:rPr lang="en-US" altLang="ko-KR" dirty="0"/>
              <a:t>() : K</a:t>
            </a:r>
            <a:r>
              <a:rPr lang="ko-KR" altLang="en-US" dirty="0"/>
              <a:t>교차 검증 수행을 하지만 평가점수가 아닌 테스트 </a:t>
            </a:r>
            <a:r>
              <a:rPr lang="ko-KR" altLang="en-US" dirty="0" err="1"/>
              <a:t>폴드에서</a:t>
            </a:r>
            <a:r>
              <a:rPr lang="ko-KR" altLang="en-US" dirty="0"/>
              <a:t> 얻는 예측을 반환</a:t>
            </a:r>
            <a:endParaRPr lang="en-US" altLang="ko-KR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866ADFA-9DED-4EFC-8EB0-C412B4B514F3}"/>
              </a:ext>
            </a:extLst>
          </p:cNvPr>
          <p:cNvSpPr txBox="1">
            <a:spLocks/>
          </p:cNvSpPr>
          <p:nvPr/>
        </p:nvSpPr>
        <p:spPr>
          <a:xfrm>
            <a:off x="1736952" y="1604169"/>
            <a:ext cx="4800600" cy="41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3.3.2 </a:t>
            </a:r>
            <a:r>
              <a:rPr lang="ko-KR" altLang="en-US" dirty="0"/>
              <a:t>오차 행렬</a:t>
            </a:r>
            <a:r>
              <a:rPr lang="en-US" altLang="ko-KR" dirty="0"/>
              <a:t>(Confusion matrix)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6AEAB-A743-4EF5-ADFC-66DBBB90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52" y="3457072"/>
            <a:ext cx="6777615" cy="875442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1889352" y="2318657"/>
            <a:ext cx="9997848" cy="1142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클래스 </a:t>
            </a:r>
            <a:r>
              <a:rPr lang="en-US" altLang="ko-KR"/>
              <a:t>A</a:t>
            </a:r>
            <a:r>
              <a:rPr lang="ko-KR" altLang="en-US"/>
              <a:t>의 샘플이 클래스 </a:t>
            </a:r>
            <a:r>
              <a:rPr lang="en-US" altLang="ko-KR"/>
              <a:t>B</a:t>
            </a:r>
            <a:r>
              <a:rPr lang="ko-KR" altLang="en-US"/>
              <a:t>로 잘못 분류된 횟수를 센다</a:t>
            </a:r>
            <a:endParaRPr lang="en-US" altLang="ko-KR"/>
          </a:p>
          <a:p>
            <a:pPr marL="0" indent="0">
              <a:buFont typeface="Arial" pitchFamily="34" charset="0"/>
              <a:buNone/>
            </a:pPr>
            <a:r>
              <a:rPr lang="en-US" altLang="ko-KR"/>
              <a:t>	ex) </a:t>
            </a:r>
            <a:r>
              <a:rPr lang="ko-KR" altLang="en-US"/>
              <a:t>오차 행렬</a:t>
            </a:r>
            <a:r>
              <a:rPr lang="en-US" altLang="ko-KR"/>
              <a:t>[5][3] = </a:t>
            </a:r>
            <a:r>
              <a:rPr lang="ko-KR" altLang="en-US"/>
              <a:t>숫자 </a:t>
            </a:r>
            <a:r>
              <a:rPr lang="en-US" altLang="ko-KR"/>
              <a:t>5</a:t>
            </a:r>
            <a:r>
              <a:rPr lang="ko-KR" altLang="en-US"/>
              <a:t>의 이미지를 </a:t>
            </a:r>
            <a:r>
              <a:rPr lang="en-US" altLang="ko-KR"/>
              <a:t>3</a:t>
            </a:r>
            <a:r>
              <a:rPr lang="ko-KR" altLang="en-US"/>
              <a:t>으로 분류한 횟수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80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성능 측정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866ADFA-9DED-4EFC-8EB0-C412B4B514F3}"/>
              </a:ext>
            </a:extLst>
          </p:cNvPr>
          <p:cNvSpPr txBox="1">
            <a:spLocks/>
          </p:cNvSpPr>
          <p:nvPr/>
        </p:nvSpPr>
        <p:spPr>
          <a:xfrm>
            <a:off x="1736952" y="1604169"/>
            <a:ext cx="4800600" cy="41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3.3.2 </a:t>
            </a:r>
            <a:r>
              <a:rPr lang="ko-KR" altLang="en-US" dirty="0"/>
              <a:t>오차 행렬</a:t>
            </a:r>
            <a:r>
              <a:rPr lang="en-US" altLang="ko-KR" dirty="0"/>
              <a:t>(Confusion matrix)</a:t>
            </a:r>
            <a:endParaRPr lang="ko-KR" altLang="en-US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4985656" y="2017827"/>
            <a:ext cx="7206343" cy="4110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음성 클래스</a:t>
            </a:r>
            <a:r>
              <a:rPr lang="en-US" altLang="ko-KR" dirty="0"/>
              <a:t>(negative class) : [true negative, false negative]</a:t>
            </a:r>
          </a:p>
          <a:p>
            <a:pPr marL="0" indent="0">
              <a:buNone/>
            </a:pPr>
            <a:r>
              <a:rPr lang="en-US" altLang="ko-KR" dirty="0"/>
              <a:t>	true : 52018</a:t>
            </a:r>
            <a:r>
              <a:rPr lang="ko-KR" altLang="en-US" dirty="0"/>
              <a:t>개를 </a:t>
            </a:r>
            <a:r>
              <a:rPr lang="en-US" altLang="ko-KR" dirty="0"/>
              <a:t>‘5</a:t>
            </a:r>
            <a:r>
              <a:rPr lang="ko-KR" altLang="en-US" dirty="0"/>
              <a:t>아님</a:t>
            </a:r>
            <a:r>
              <a:rPr lang="en-US" altLang="ko-KR" dirty="0"/>
              <a:t>’</a:t>
            </a:r>
            <a:r>
              <a:rPr lang="ko-KR" altLang="en-US" dirty="0"/>
              <a:t> 으로 정확히 분류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false : 2561</a:t>
            </a:r>
            <a:r>
              <a:rPr lang="ko-KR" altLang="en-US" dirty="0"/>
              <a:t>개를 </a:t>
            </a:r>
            <a:r>
              <a:rPr lang="en-US" altLang="ko-KR" dirty="0"/>
              <a:t>‘5’</a:t>
            </a:r>
            <a:r>
              <a:rPr lang="ko-KR" altLang="en-US" dirty="0"/>
              <a:t>로 잘못 분류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양성 클래스</a:t>
            </a:r>
            <a:r>
              <a:rPr lang="en-US" altLang="ko-KR" dirty="0"/>
              <a:t>(positive class) : [false positive, true positive]</a:t>
            </a:r>
          </a:p>
          <a:p>
            <a:pPr marL="0" indent="0">
              <a:buNone/>
            </a:pPr>
            <a:r>
              <a:rPr lang="en-US" altLang="ko-KR" dirty="0"/>
              <a:t>	false : 5149</a:t>
            </a:r>
            <a:r>
              <a:rPr lang="ko-KR" altLang="en-US" dirty="0"/>
              <a:t>개를 </a:t>
            </a:r>
            <a:r>
              <a:rPr lang="en-US" altLang="ko-KR" dirty="0"/>
              <a:t>‘5</a:t>
            </a:r>
            <a:r>
              <a:rPr lang="ko-KR" altLang="en-US" dirty="0"/>
              <a:t>아님</a:t>
            </a:r>
            <a:r>
              <a:rPr lang="en-US" altLang="ko-KR" dirty="0"/>
              <a:t>’</a:t>
            </a:r>
            <a:r>
              <a:rPr lang="ko-KR" altLang="en-US" dirty="0"/>
              <a:t>으로 잘못 분류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true : 272</a:t>
            </a:r>
            <a:r>
              <a:rPr lang="ko-KR" altLang="en-US" dirty="0"/>
              <a:t>개를 </a:t>
            </a:r>
            <a:r>
              <a:rPr lang="en-US" altLang="ko-KR" dirty="0"/>
              <a:t>‘5’</a:t>
            </a:r>
            <a:r>
              <a:rPr lang="ko-KR" altLang="en-US" dirty="0"/>
              <a:t>로 분류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A81BC9-CA1C-4FA3-B8B3-9AEAFB0B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32" y="2074361"/>
            <a:ext cx="3795325" cy="13546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96B98E-BA07-43DB-93FE-CBA4AE7B8339}"/>
              </a:ext>
            </a:extLst>
          </p:cNvPr>
          <p:cNvSpPr/>
          <p:nvPr/>
        </p:nvSpPr>
        <p:spPr>
          <a:xfrm>
            <a:off x="1736952" y="2841171"/>
            <a:ext cx="1245734" cy="195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22DFEFE-4248-482E-9B13-BDED84CAB73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982686" y="2209801"/>
            <a:ext cx="2264228" cy="7293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90B048-B1A6-4B0C-9846-97A220CC9071}"/>
              </a:ext>
            </a:extLst>
          </p:cNvPr>
          <p:cNvSpPr/>
          <p:nvPr/>
        </p:nvSpPr>
        <p:spPr>
          <a:xfrm>
            <a:off x="1736952" y="3073739"/>
            <a:ext cx="1245734" cy="1959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EF4F4CA-CEF9-4F96-9313-0E1844F7164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82686" y="3171711"/>
            <a:ext cx="2264228" cy="104304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B675372A-298F-4800-BE66-A1154818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36" y="4586345"/>
            <a:ext cx="4000500" cy="838200"/>
          </a:xfrm>
          <a:prstGeom prst="rect">
            <a:avLst/>
          </a:prstGeom>
        </p:spPr>
      </p:pic>
      <p:sp>
        <p:nvSpPr>
          <p:cNvPr id="26" name="내용 개체 틀 4">
            <a:extLst>
              <a:ext uri="{FF2B5EF4-FFF2-40B4-BE49-F238E27FC236}">
                <a16:creationId xmlns:a16="http://schemas.microsoft.com/office/drawing/2014/main" id="{274B37C6-D96B-4241-B2AA-22D59E89B652}"/>
              </a:ext>
            </a:extLst>
          </p:cNvPr>
          <p:cNvSpPr txBox="1">
            <a:spLocks/>
          </p:cNvSpPr>
          <p:nvPr/>
        </p:nvSpPr>
        <p:spPr>
          <a:xfrm>
            <a:off x="1353231" y="5559141"/>
            <a:ext cx="2678713" cy="41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완벽한 분류기일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성능 측정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866ADFA-9DED-4EFC-8EB0-C412B4B514F3}"/>
              </a:ext>
            </a:extLst>
          </p:cNvPr>
          <p:cNvSpPr txBox="1">
            <a:spLocks/>
          </p:cNvSpPr>
          <p:nvPr/>
        </p:nvSpPr>
        <p:spPr>
          <a:xfrm>
            <a:off x="1736952" y="1604169"/>
            <a:ext cx="4800600" cy="41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3.3.2 </a:t>
            </a:r>
            <a:r>
              <a:rPr lang="ko-KR" altLang="en-US" dirty="0"/>
              <a:t>오차 행렬</a:t>
            </a:r>
            <a:r>
              <a:rPr lang="en-US" altLang="ko-KR" dirty="0"/>
              <a:t>(Confusion matrix)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2017827"/>
                <a:ext cx="10896600" cy="41108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정밀도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양성 예측의 정확도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분류기의 정밀도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		TP : True Positive, FP : False Positive</a:t>
                </a:r>
              </a:p>
              <a:p>
                <a:endParaRPr lang="en-US" altLang="ko-KR" dirty="0"/>
              </a:p>
              <a:p>
                <a:r>
                  <a:rPr lang="ko-KR" altLang="en-US" dirty="0" err="1"/>
                  <a:t>재현율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분류기가 정확하게 감지한 양성 샘플의 비율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민감도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진짜 양성 비율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재</m:t>
                    </m:r>
                  </m:oMath>
                </a14:m>
                <a:r>
                  <a:rPr lang="ko-KR" altLang="en-US" dirty="0"/>
                  <a:t>현율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ko-KR" dirty="0"/>
                  <a:t>		FN : False Negative</a:t>
                </a:r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017827"/>
                <a:ext cx="10896600" cy="4110830"/>
              </a:xfrm>
              <a:prstGeom prst="rect">
                <a:avLst/>
              </a:prstGeom>
              <a:blipFill>
                <a:blip r:embed="rId2"/>
                <a:stretch>
                  <a:fillRect l="-504" t="-1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92712CE-D819-4649-A8D2-1FE52A0F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437788"/>
            <a:ext cx="18383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성능 측정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866ADFA-9DED-4EFC-8EB0-C412B4B514F3}"/>
              </a:ext>
            </a:extLst>
          </p:cNvPr>
          <p:cNvSpPr txBox="1">
            <a:spLocks/>
          </p:cNvSpPr>
          <p:nvPr/>
        </p:nvSpPr>
        <p:spPr>
          <a:xfrm>
            <a:off x="1736952" y="1604169"/>
            <a:ext cx="4800600" cy="41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3.3.3 </a:t>
            </a:r>
            <a:r>
              <a:rPr lang="ko-KR" altLang="en-US" dirty="0"/>
              <a:t>정밀도와 </a:t>
            </a:r>
            <a:r>
              <a:rPr lang="ko-KR" altLang="en-US" dirty="0" err="1"/>
              <a:t>재현율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4564" y="1458686"/>
                <a:ext cx="6697435" cy="4669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점</m:t>
                    </m:r>
                  </m:oMath>
                </a14:m>
                <a:r>
                  <a:rPr lang="ko-KR" altLang="en-US" dirty="0"/>
                  <a:t>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정밀도와 재현율의 조화평균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정밀도와 재현율이 비슷할수록 높다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경우에 따라 중요도 다름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정밀도와 </a:t>
                </a:r>
                <a:r>
                  <a:rPr lang="ko-KR" altLang="en-US" dirty="0" err="1"/>
                  <a:t>재현율</a:t>
                </a:r>
                <a:r>
                  <a:rPr lang="ko-KR" altLang="en-US" dirty="0"/>
                  <a:t> 서로 반비례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=&gt; </a:t>
                </a:r>
                <a:r>
                  <a:rPr lang="ko-KR" altLang="en-US" dirty="0"/>
                  <a:t>정밀도</a:t>
                </a:r>
                <a:r>
                  <a:rPr lang="en-US" altLang="ko-KR" dirty="0"/>
                  <a:t>/</a:t>
                </a:r>
                <a:r>
                  <a:rPr lang="ko-KR" altLang="en-US" dirty="0" err="1"/>
                  <a:t>재현율</a:t>
                </a:r>
                <a:r>
                  <a:rPr lang="ko-KR" altLang="en-US" dirty="0"/>
                  <a:t> 트레이드오프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564" y="1458686"/>
                <a:ext cx="6697435" cy="4669970"/>
              </a:xfrm>
              <a:prstGeom prst="rect">
                <a:avLst/>
              </a:prstGeom>
              <a:blipFill>
                <a:blip r:embed="rId2"/>
                <a:stretch>
                  <a:fillRect l="-819" t="-1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570B63D-54D9-4109-88F7-E3E4B7B4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2213807"/>
            <a:ext cx="5298621" cy="3159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A934AB-088F-4E8F-B1FF-80111D9F2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29" y="2051344"/>
            <a:ext cx="5715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6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성능 측정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866ADFA-9DED-4EFC-8EB0-C412B4B514F3}"/>
              </a:ext>
            </a:extLst>
          </p:cNvPr>
          <p:cNvSpPr txBox="1">
            <a:spLocks/>
          </p:cNvSpPr>
          <p:nvPr/>
        </p:nvSpPr>
        <p:spPr>
          <a:xfrm>
            <a:off x="1736952" y="1604169"/>
            <a:ext cx="4800600" cy="41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3.3.4 </a:t>
            </a:r>
            <a:r>
              <a:rPr lang="ko-KR" altLang="en-US" dirty="0"/>
              <a:t>정밀도</a:t>
            </a:r>
            <a:r>
              <a:rPr lang="en-US" altLang="ko-KR" dirty="0"/>
              <a:t>/</a:t>
            </a:r>
            <a:r>
              <a:rPr lang="ko-KR" altLang="en-US" dirty="0" err="1"/>
              <a:t>재현율</a:t>
            </a:r>
            <a:r>
              <a:rPr lang="ko-KR" altLang="en-US" dirty="0"/>
              <a:t> 트레이드오프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2198914"/>
                <a:ext cx="10896599" cy="3929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결</m:t>
                    </m:r>
                  </m:oMath>
                </a14:m>
                <a:r>
                  <a:rPr lang="ko-KR" altLang="en-US" dirty="0"/>
                  <a:t>정 함수</a:t>
                </a:r>
                <a:r>
                  <a:rPr lang="en-US" altLang="ko-KR" dirty="0"/>
                  <a:t>(decision function</a:t>
                </a:r>
                <a:r>
                  <a:rPr lang="ko-KR" altLang="en-US" dirty="0"/>
                  <a:t>을 사용하여 각 샘플의 점수를 계산</a:t>
                </a:r>
                <a:endParaRPr lang="en-US" altLang="ko-KR" dirty="0"/>
              </a:p>
              <a:p>
                <a:r>
                  <a:rPr lang="ko-KR" altLang="en-US" dirty="0"/>
                  <a:t>이 점수가 </a:t>
                </a:r>
                <a:r>
                  <a:rPr lang="ko-KR" altLang="en-US" dirty="0" err="1"/>
                  <a:t>임곗값보다</a:t>
                </a:r>
                <a:r>
                  <a:rPr lang="ko-KR" altLang="en-US" dirty="0"/>
                  <a:t> 크면 양성 클래스에 샘플 할당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아니면 음성 클래스에 할당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198914"/>
                <a:ext cx="10896599" cy="3929742"/>
              </a:xfrm>
              <a:prstGeom prst="rect">
                <a:avLst/>
              </a:prstGeom>
              <a:blipFill>
                <a:blip r:embed="rId2"/>
                <a:stretch>
                  <a:fillRect l="-504" t="-1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5615530-8A51-403F-A19A-51D6F9625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118143"/>
            <a:ext cx="4177393" cy="32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성능 측정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866ADFA-9DED-4EFC-8EB0-C412B4B514F3}"/>
              </a:ext>
            </a:extLst>
          </p:cNvPr>
          <p:cNvSpPr txBox="1">
            <a:spLocks/>
          </p:cNvSpPr>
          <p:nvPr/>
        </p:nvSpPr>
        <p:spPr>
          <a:xfrm>
            <a:off x="1736952" y="1604169"/>
            <a:ext cx="4800600" cy="41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3.3.4 </a:t>
            </a:r>
            <a:r>
              <a:rPr lang="ko-KR" altLang="en-US" dirty="0"/>
              <a:t>정밀도</a:t>
            </a:r>
            <a:r>
              <a:rPr lang="en-US" altLang="ko-KR" dirty="0"/>
              <a:t>/</a:t>
            </a:r>
            <a:r>
              <a:rPr lang="ko-KR" altLang="en-US" dirty="0" err="1"/>
              <a:t>재현율</a:t>
            </a:r>
            <a:r>
              <a:rPr lang="ko-KR" altLang="en-US" dirty="0"/>
              <a:t> 트레이드오프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2198914"/>
                <a:ext cx="10896599" cy="3929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적</m:t>
                    </m:r>
                  </m:oMath>
                </a14:m>
                <a:r>
                  <a:rPr lang="ko-KR" altLang="en-US" dirty="0"/>
                  <a:t>절한 </a:t>
                </a:r>
                <a:r>
                  <a:rPr lang="ko-KR" altLang="en-US" dirty="0" err="1"/>
                  <a:t>임곗값을</a:t>
                </a:r>
                <a:r>
                  <a:rPr lang="ko-KR" altLang="en-US" dirty="0"/>
                  <a:t> 구하기 위해 </a:t>
                </a:r>
                <a:r>
                  <a:rPr lang="en-US" altLang="ko-KR" dirty="0" err="1"/>
                  <a:t>cross_val_predict</a:t>
                </a:r>
                <a:r>
                  <a:rPr lang="en-US" altLang="ko-KR" dirty="0"/>
                  <a:t>() </a:t>
                </a:r>
                <a:r>
                  <a:rPr lang="ko-KR" altLang="en-US" dirty="0"/>
                  <a:t>함수로 훈련 세트에 있는 모든 샘플의 점수를 구해야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198914"/>
                <a:ext cx="10896599" cy="3929742"/>
              </a:xfrm>
              <a:prstGeom prst="rect">
                <a:avLst/>
              </a:prstGeom>
              <a:blipFill>
                <a:blip r:embed="rId2"/>
                <a:stretch>
                  <a:fillRect l="-504" t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FEF49A9-1AD9-44BC-81A8-13B54DFE4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3461656"/>
            <a:ext cx="6210300" cy="2667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95E3E0-EE80-42DF-99BD-D8A44D760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699" y="3429000"/>
            <a:ext cx="5562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성능 측정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866ADFA-9DED-4EFC-8EB0-C412B4B514F3}"/>
              </a:ext>
            </a:extLst>
          </p:cNvPr>
          <p:cNvSpPr txBox="1">
            <a:spLocks/>
          </p:cNvSpPr>
          <p:nvPr/>
        </p:nvSpPr>
        <p:spPr>
          <a:xfrm>
            <a:off x="1736952" y="1604169"/>
            <a:ext cx="4800600" cy="41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3.3.5 ROC </a:t>
            </a:r>
            <a:r>
              <a:rPr lang="ko-KR" altLang="en-US" dirty="0"/>
              <a:t>곡선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1" y="2198914"/>
                <a:ext cx="4800600" cy="3929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r>
                  <a:rPr lang="ko-KR" altLang="en-US" dirty="0"/>
                  <a:t>신기 조작 특성</a:t>
                </a:r>
                <a:r>
                  <a:rPr lang="en-US" altLang="ko-KR" dirty="0"/>
                  <a:t>(Receiver Operating Characteristic). 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거짓 양성 비율에 대한 진짜 양성 비율의 곡선</a:t>
                </a:r>
                <a:r>
                  <a:rPr lang="en-US" altLang="ko-KR" dirty="0"/>
                  <a:t> </a:t>
                </a:r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1" y="2198914"/>
                <a:ext cx="4800600" cy="3929742"/>
              </a:xfrm>
              <a:prstGeom prst="rect">
                <a:avLst/>
              </a:prstGeom>
              <a:blipFill>
                <a:blip r:embed="rId2"/>
                <a:stretch>
                  <a:fillRect l="-1144" t="-932" r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381E512-218E-4A6F-AE1D-E9D6B85B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4" y="0"/>
            <a:ext cx="58197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다중 분류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2198913"/>
                <a:ext cx="10199913" cy="39297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다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중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류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이상의 클래스를 구별할 수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이진 분류기 여러 개를 사용해 다중 클래스를 분류 하는 기법 </a:t>
                </a:r>
                <a:r>
                  <a:rPr lang="en-US" altLang="ko-KR" dirty="0"/>
                  <a:t>or </a:t>
                </a:r>
                <a:r>
                  <a:rPr lang="ko-KR" altLang="en-US" dirty="0"/>
                  <a:t>여러 개의 클래스를 직접 처리하는 알고리즘 사용</a:t>
                </a:r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일대다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OvA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특정 숫자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개만 구분하는 이진 분류기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개를 훈련시켜 클래스가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개인 숫자 이미지 분류 시스템을 구성하여 이미지를 분류할 때 각 분류기의 결정 점수 중에서 가장 높은 것을 선택</a:t>
                </a:r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일대일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OvO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각 숫자의 조합마다 이진 분류기를 훈련 </a:t>
                </a:r>
                <a:r>
                  <a:rPr lang="en-US" altLang="ko-KR" dirty="0"/>
                  <a:t>(0-1, 0-2, 1-2, ...) </a:t>
                </a:r>
                <a:r>
                  <a:rPr lang="ko-KR" altLang="en-US" dirty="0"/>
                  <a:t>클래스가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 당 분류기 </a:t>
                </a:r>
                <a:r>
                  <a:rPr lang="en-US" altLang="ko-KR" dirty="0"/>
                  <a:t>N*(N-1)/2</a:t>
                </a:r>
                <a:r>
                  <a:rPr lang="ko-KR" altLang="en-US" dirty="0"/>
                  <a:t>개 필요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198913"/>
                <a:ext cx="10199913" cy="3929743"/>
              </a:xfrm>
              <a:prstGeom prst="rect">
                <a:avLst/>
              </a:prstGeom>
              <a:blipFill>
                <a:blip r:embed="rId2"/>
                <a:stretch>
                  <a:fillRect l="-658" t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0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다중 분류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5453743" y="1802267"/>
            <a:ext cx="6041571" cy="4326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다중 클래스 분류에 이진 분류 알고리즘 </a:t>
            </a:r>
            <a:r>
              <a:rPr lang="ko-KR" altLang="en-US" dirty="0" err="1"/>
              <a:t>선택시</a:t>
            </a:r>
            <a:r>
              <a:rPr lang="ko-KR" altLang="en-US" dirty="0"/>
              <a:t> 자동으로 </a:t>
            </a:r>
            <a:r>
              <a:rPr lang="en-US" altLang="ko-KR" dirty="0" err="1"/>
              <a:t>OvA</a:t>
            </a:r>
            <a:r>
              <a:rPr lang="ko-KR" altLang="en-US" dirty="0"/>
              <a:t>가 적용됨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0~9</a:t>
            </a:r>
            <a:r>
              <a:rPr lang="ko-KR" altLang="en-US" dirty="0"/>
              <a:t>까지의 타깃 </a:t>
            </a:r>
            <a:r>
              <a:rPr lang="en-US" altLang="ko-KR" dirty="0"/>
              <a:t>(</a:t>
            </a:r>
            <a:r>
              <a:rPr lang="en-US" altLang="ko-KR" dirty="0" err="1"/>
              <a:t>y_train</a:t>
            </a:r>
            <a:r>
              <a:rPr lang="en-US" altLang="ko-KR" dirty="0"/>
              <a:t>)</a:t>
            </a:r>
            <a:r>
              <a:rPr lang="ko-KR" altLang="en-US" dirty="0"/>
              <a:t>을 사용해 </a:t>
            </a:r>
            <a:r>
              <a:rPr lang="en-US" altLang="ko-KR" dirty="0" err="1"/>
              <a:t>SGDClassifier</a:t>
            </a:r>
            <a:r>
              <a:rPr lang="ko-KR" altLang="en-US" dirty="0"/>
              <a:t>를 훈련시키고 예측 생성</a:t>
            </a:r>
            <a:r>
              <a:rPr lang="en-US" altLang="ko-KR" dirty="0"/>
              <a:t>. =&gt; 10</a:t>
            </a:r>
            <a:r>
              <a:rPr lang="ko-KR" altLang="en-US" dirty="0"/>
              <a:t>개의 이진 분류기를 훈련시키고 가장 점수가 높은 클래스를 선택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3A060B-CC8A-43C5-A9AF-F370EB56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76" y="2586038"/>
            <a:ext cx="4769734" cy="22036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1D0B86-5CEC-4D92-B862-FE776E0D4FD9}"/>
              </a:ext>
            </a:extLst>
          </p:cNvPr>
          <p:cNvSpPr/>
          <p:nvPr/>
        </p:nvSpPr>
        <p:spPr>
          <a:xfrm>
            <a:off x="3679371" y="4147457"/>
            <a:ext cx="1088572" cy="163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다중 분류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5453743" y="1802267"/>
            <a:ext cx="6041571" cy="4326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err="1"/>
              <a:t>OvO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OvA</a:t>
            </a:r>
            <a:r>
              <a:rPr lang="ko-KR" altLang="en-US" dirty="0"/>
              <a:t>를 강제로 지정하기 위해 </a:t>
            </a:r>
            <a:r>
              <a:rPr lang="en-US" altLang="ko-KR" dirty="0" err="1"/>
              <a:t>OneVsOneClassifier</a:t>
            </a:r>
            <a:r>
              <a:rPr lang="en-US" altLang="ko-KR" dirty="0"/>
              <a:t>, </a:t>
            </a:r>
            <a:r>
              <a:rPr lang="en-US" altLang="ko-KR" dirty="0" err="1"/>
              <a:t>OneVsRestClassifier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SGDClassifier</a:t>
            </a:r>
            <a:r>
              <a:rPr lang="en-US" altLang="ko-KR" dirty="0"/>
              <a:t> </a:t>
            </a:r>
            <a:r>
              <a:rPr lang="ko-KR" altLang="en-US" dirty="0"/>
              <a:t>기반으로 </a:t>
            </a:r>
            <a:r>
              <a:rPr lang="en-US" altLang="ko-KR" dirty="0" err="1"/>
              <a:t>OvO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RandomForestClassifier</a:t>
            </a:r>
            <a:r>
              <a:rPr lang="ko-KR" altLang="en-US" dirty="0"/>
              <a:t>를 훈련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C11E4F-6B75-46F1-9A37-58E9116AA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2318407"/>
            <a:ext cx="5105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1142385"/>
            <a:ext cx="9601200" cy="2043403"/>
          </a:xfrm>
        </p:spPr>
        <p:txBody>
          <a:bodyPr rtlCol="0">
            <a:normAutofit/>
          </a:bodyPr>
          <a:lstStyle/>
          <a:p>
            <a:pPr rtl="0"/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en-US" altLang="ko-KR" sz="2300" dirty="0"/>
              <a:t>MNIST</a:t>
            </a:r>
            <a:b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분류기 훈련</a:t>
            </a:r>
            <a:b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측정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114" y="2906486"/>
            <a:ext cx="4359729" cy="3799114"/>
          </a:xfrm>
        </p:spPr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3.3.1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교차 검증을 사용한 정확도 측정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500" dirty="0"/>
              <a:t>3.3.2 </a:t>
            </a:r>
            <a:r>
              <a:rPr lang="ko-KR" altLang="en-US" sz="1500" dirty="0"/>
              <a:t>오차 행렬</a:t>
            </a:r>
            <a:endParaRPr lang="en-US" altLang="ko-KR" sz="1500" dirty="0"/>
          </a:p>
          <a:p>
            <a:pPr rtl="0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3.3.3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정밀도 와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500" dirty="0"/>
              <a:t>3.3.4 </a:t>
            </a:r>
            <a:r>
              <a:rPr lang="ko-KR" altLang="en-US" sz="1500" dirty="0"/>
              <a:t>정밀도</a:t>
            </a:r>
            <a:r>
              <a:rPr lang="en-US" altLang="ko-KR" sz="1500" dirty="0"/>
              <a:t>/</a:t>
            </a:r>
            <a:r>
              <a:rPr lang="ko-KR" altLang="en-US" sz="1500" dirty="0" err="1"/>
              <a:t>재현율</a:t>
            </a:r>
            <a:r>
              <a:rPr lang="ko-KR" altLang="en-US" sz="1500" dirty="0"/>
              <a:t> 트레이드오프</a:t>
            </a:r>
            <a:endParaRPr lang="en-US" altLang="ko-KR" sz="1500" dirty="0"/>
          </a:p>
          <a:p>
            <a:pPr rtl="0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3.3.5 ROC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곡선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5D323D8-066C-42AC-8982-AE62845A6A99}"/>
              </a:ext>
            </a:extLst>
          </p:cNvPr>
          <p:cNvSpPr txBox="1">
            <a:spLocks/>
          </p:cNvSpPr>
          <p:nvPr/>
        </p:nvSpPr>
        <p:spPr>
          <a:xfrm>
            <a:off x="391885" y="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Chap3 </a:t>
            </a:r>
            <a:r>
              <a:rPr lang="ko-KR" altLang="en-US" dirty="0"/>
              <a:t>분류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C1C532-20AB-481A-9A3D-9C72F860906D}"/>
              </a:ext>
            </a:extLst>
          </p:cNvPr>
          <p:cNvSpPr txBox="1">
            <a:spLocks/>
          </p:cNvSpPr>
          <p:nvPr/>
        </p:nvSpPr>
        <p:spPr>
          <a:xfrm>
            <a:off x="6047014" y="1142385"/>
            <a:ext cx="4893128" cy="2634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300" dirty="0"/>
              <a:t>3.4 </a:t>
            </a:r>
            <a:r>
              <a:rPr lang="ko-KR" altLang="en-US" sz="2300" dirty="0"/>
              <a:t>다중 분류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3.5 </a:t>
            </a:r>
            <a:r>
              <a:rPr lang="ko-KR" altLang="en-US" sz="2300" dirty="0"/>
              <a:t>에러 분석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3.6 </a:t>
            </a:r>
            <a:r>
              <a:rPr lang="ko-KR" altLang="en-US" sz="2300" dirty="0"/>
              <a:t>다중 레이블 분류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3.7 </a:t>
            </a:r>
            <a:r>
              <a:rPr lang="ko-KR" altLang="en-US" sz="2300" dirty="0"/>
              <a:t>다중 출력 분류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다중 분류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5453743" y="1802267"/>
            <a:ext cx="6041571" cy="4326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각 샘플에 부여한 클래스별 확률 </a:t>
            </a:r>
            <a:r>
              <a:rPr lang="en-US" altLang="ko-KR" dirty="0"/>
              <a:t>=&gt; array[5] = 0.8 : </a:t>
            </a:r>
            <a:r>
              <a:rPr lang="ko-KR" altLang="en-US" dirty="0"/>
              <a:t>이미지가 </a:t>
            </a:r>
            <a:r>
              <a:rPr lang="en-US" altLang="ko-KR" dirty="0"/>
              <a:t>5</a:t>
            </a:r>
            <a:r>
              <a:rPr lang="ko-KR" altLang="en-US" dirty="0"/>
              <a:t>일 가능성 </a:t>
            </a:r>
            <a:r>
              <a:rPr lang="en-US" altLang="ko-KR" dirty="0"/>
              <a:t>80%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835AE0-C1CD-4470-ACE4-D081EDEF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8" y="2146527"/>
            <a:ext cx="52292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5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에러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4386942"/>
                <a:ext cx="9056913" cy="17417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능성이 높은 모델을 하나 찾았다고 가정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만들어진 에러의 종류를 분석하여 모델의 성능향상을 꾀한다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오차행렬을 이미지로 표현한다</a:t>
                </a:r>
                <a:r>
                  <a:rPr lang="en-US" altLang="ko-KR" dirty="0"/>
                  <a:t>. (</a:t>
                </a:r>
                <a:r>
                  <a:rPr lang="ko-KR" altLang="en-US" dirty="0" err="1"/>
                  <a:t>주대각선에</a:t>
                </a:r>
                <a:r>
                  <a:rPr lang="ko-KR" altLang="en-US" dirty="0"/>
                  <a:t> 위치해 있으므로 이상적인 형태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386942"/>
                <a:ext cx="9056913" cy="1741713"/>
              </a:xfrm>
              <a:prstGeom prst="rect">
                <a:avLst/>
              </a:prstGeom>
              <a:blipFill>
                <a:blip r:embed="rId2"/>
                <a:stretch>
                  <a:fillRect l="-606" t="-1754" r="-14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1C297B5-002B-493C-B938-8029B9BF0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30048"/>
            <a:ext cx="5124450" cy="2438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77783E-F832-4DBC-98A3-EE243897E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224" y="1138917"/>
            <a:ext cx="37623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5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에러 분석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5617029" y="1887992"/>
            <a:ext cx="5943600" cy="4240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오차 행렬의 각 값을 대응되는 클래스의 이미지 개수로 나누어 에러 비율을 비교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다른 항목은 유지하면서 </a:t>
            </a:r>
            <a:r>
              <a:rPr lang="ko-KR" altLang="en-US" dirty="0" err="1"/>
              <a:t>주대각선만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채워 그래프를 그린다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A8EF0-D319-44FC-AC0C-CD7C0DD7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87991"/>
            <a:ext cx="41529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/>
              <a:t>다중 레이블 분류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913" y="1724705"/>
                <a:ext cx="5704116" cy="44039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다중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𝑚𝑢𝑙𝑡𝑖𝑙𝑎𝑏𝑙𝑒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𝑐𝑙𝑎𝑠𝑠𝑖𝑓𝑖𝑐𝑎𝑡𝑖𝑜𝑛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여</m:t>
                    </m:r>
                  </m:oMath>
                </a14:m>
                <a:r>
                  <a:rPr lang="ko-KR" altLang="en-US" dirty="0"/>
                  <a:t>러 개의 이진 레이블을 출력하는 분류시스템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각 숫자 이미지에 두 개의 타깃 레이블이 담긴 </a:t>
                </a:r>
                <a:r>
                  <a:rPr lang="en-US" altLang="ko-KR" dirty="0" err="1"/>
                  <a:t>y_multilable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배열 생성</a:t>
                </a:r>
                <a:r>
                  <a:rPr lang="en-US" altLang="ko-KR" dirty="0"/>
                  <a:t>. 7</a:t>
                </a:r>
                <a:r>
                  <a:rPr lang="ko-KR" altLang="en-US" dirty="0"/>
                  <a:t>이상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홀수 여부를 나타낸다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err="1"/>
                  <a:t>KNeighborsClassifier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인스턴스 생성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다중 타깃 배열을 사용하여 훈련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13" y="1724705"/>
                <a:ext cx="5704116" cy="4403951"/>
              </a:xfrm>
              <a:prstGeom prst="rect">
                <a:avLst/>
              </a:prstGeom>
              <a:blipFill>
                <a:blip r:embed="rId2"/>
                <a:stretch>
                  <a:fillRect l="-962" t="-139" r="-1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531E1FE-D444-404E-9999-D10BE4FD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3" y="1724705"/>
            <a:ext cx="50292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/>
              <a:t>다중 레이블 분류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5029" y="3603171"/>
                <a:ext cx="11049000" cy="2525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dirty="0"/>
                  <a:t>든 레이블에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점</m:t>
                    </m:r>
                  </m:oMath>
                </a14:m>
                <a:r>
                  <a:rPr lang="ko-KR" altLang="en-US" dirty="0"/>
                  <a:t>수의 평균을 계산하여 분류기를 평가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레이블의 비중이 고르지 않아 가중치를 둬야할 경우 </a:t>
                </a:r>
                <a:r>
                  <a:rPr lang="en-US" altLang="ko-KR" dirty="0"/>
                  <a:t>average = “weighted”</a:t>
                </a:r>
                <a:r>
                  <a:rPr lang="ko-KR" altLang="en-US" dirty="0"/>
                  <a:t>로 설정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3603171"/>
                <a:ext cx="11049000" cy="2525485"/>
              </a:xfrm>
              <a:prstGeom prst="rect">
                <a:avLst/>
              </a:prstGeom>
              <a:blipFill>
                <a:blip r:embed="rId2"/>
                <a:stretch>
                  <a:fillRect l="-496" t="-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AB4ED44-EFEB-4C60-B79E-43013BD0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1995374"/>
            <a:ext cx="9466512" cy="13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/>
              <a:t>다중 출력 분류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2198914"/>
                <a:ext cx="10199913" cy="3929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다</m:t>
                    </m:r>
                  </m:oMath>
                </a14:m>
                <a:r>
                  <a:rPr lang="ko-KR" altLang="en-US" dirty="0"/>
                  <a:t>중 출력 분류 </a:t>
                </a:r>
                <a:r>
                  <a:rPr lang="en-US" altLang="ko-KR" dirty="0"/>
                  <a:t>(multioutput classification) : </a:t>
                </a:r>
                <a:r>
                  <a:rPr lang="ko-KR" altLang="en-US" dirty="0"/>
                  <a:t>다중 레이블 분류에서 한 레이블이 다중 클래스가 될 수 있도록 일반화 한 것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값을 두 개 이상 가질 수 있다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ex) </a:t>
                </a:r>
                <a:r>
                  <a:rPr lang="ko-KR" altLang="en-US" dirty="0"/>
                  <a:t>이미지에서 노이즈를 제거하는 시스템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노이즈가 많은 숫자 이미지를 </a:t>
                </a:r>
                <a:r>
                  <a:rPr lang="ko-KR" altLang="en-US" dirty="0" err="1"/>
                  <a:t>입력받아</a:t>
                </a:r>
                <a:r>
                  <a:rPr lang="ko-KR" altLang="en-US" dirty="0"/>
                  <a:t> 깨끗한 숫자 이미지를 </a:t>
                </a:r>
                <a:r>
                  <a:rPr lang="en-US" altLang="ko-KR" dirty="0"/>
                  <a:t>MNIST</a:t>
                </a:r>
                <a:r>
                  <a:rPr lang="ko-KR" altLang="en-US" dirty="0"/>
                  <a:t>이미지처럼 픽셀의 강도를 담은 배열로 출력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출력이 다중 레이블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픽셀당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레이블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이고 각 레이블은 여러 개의 값을 가진다</a:t>
                </a:r>
                <a:r>
                  <a:rPr lang="en-US" altLang="ko-KR" dirty="0"/>
                  <a:t>(0~255 </a:t>
                </a:r>
                <a:r>
                  <a:rPr lang="ko-KR" altLang="en-US" dirty="0"/>
                  <a:t>픽셀강도</a:t>
                </a:r>
                <a:r>
                  <a:rPr lang="en-US" altLang="ko-KR" dirty="0"/>
                  <a:t>).</a:t>
                </a:r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198914"/>
                <a:ext cx="10199913" cy="3929742"/>
              </a:xfrm>
              <a:prstGeom prst="rect">
                <a:avLst/>
              </a:prstGeom>
              <a:blipFill>
                <a:blip r:embed="rId2"/>
                <a:stretch>
                  <a:fillRect l="-538" t="-776" r="-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9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/>
              <a:t>다중 출력 분류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5214258" y="1747837"/>
            <a:ext cx="6281056" cy="438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err="1"/>
              <a:t>randint</a:t>
            </a:r>
            <a:r>
              <a:rPr lang="en-US" altLang="ko-KR" dirty="0"/>
              <a:t>() </a:t>
            </a:r>
            <a:r>
              <a:rPr lang="ko-KR" altLang="en-US" dirty="0"/>
              <a:t>함수로 픽셀 강도에 노이즈 추가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교재엔 이부분이 없음</a:t>
            </a:r>
            <a:r>
              <a:rPr lang="en-US" altLang="ko-KR" dirty="0"/>
              <a:t>. (</a:t>
            </a:r>
            <a:r>
              <a:rPr lang="ko-KR" altLang="en-US" dirty="0"/>
              <a:t>그림출력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노이즈 섞인 입력 이미지</a:t>
            </a:r>
            <a:r>
              <a:rPr lang="en-US" altLang="ko-KR" dirty="0"/>
              <a:t>, </a:t>
            </a:r>
            <a:r>
              <a:rPr lang="ko-KR" altLang="en-US" dirty="0"/>
              <a:t>깨끗한 타깃 이미지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8CD966-C2FD-4EAE-BAA9-FB33A9C2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19" y="1747837"/>
            <a:ext cx="4105275" cy="4276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C28285-2B23-44B3-86A0-2A2991CF235B}"/>
              </a:ext>
            </a:extLst>
          </p:cNvPr>
          <p:cNvSpPr/>
          <p:nvPr/>
        </p:nvSpPr>
        <p:spPr>
          <a:xfrm>
            <a:off x="951819" y="2890222"/>
            <a:ext cx="4105275" cy="995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AC78FA-8D1F-4C9A-B1C9-F3C8D7C38583}"/>
              </a:ext>
            </a:extLst>
          </p:cNvPr>
          <p:cNvCxnSpPr>
            <a:stCxn id="4" idx="3"/>
          </p:cNvCxnSpPr>
          <p:nvPr/>
        </p:nvCxnSpPr>
        <p:spPr>
          <a:xfrm flipV="1">
            <a:off x="5057094" y="3015343"/>
            <a:ext cx="331335" cy="37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/>
              <a:t>다중 출력 분류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6096000" y="3837894"/>
            <a:ext cx="6281056" cy="438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B1131E-DCED-4E3C-89A0-3EB00019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0" y="1948396"/>
            <a:ext cx="5035368" cy="8899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ADCAE0-0239-48CE-96C9-937546E0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4" y="3283362"/>
            <a:ext cx="3276600" cy="2400300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860E223-F68D-4C84-99DC-B7382902EF8D}"/>
              </a:ext>
            </a:extLst>
          </p:cNvPr>
          <p:cNvSpPr txBox="1">
            <a:spLocks/>
          </p:cNvSpPr>
          <p:nvPr/>
        </p:nvSpPr>
        <p:spPr>
          <a:xfrm>
            <a:off x="5214258" y="1747837"/>
            <a:ext cx="6281056" cy="438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분류기를 훈련</a:t>
            </a:r>
            <a:r>
              <a:rPr lang="en-US" altLang="ko-KR" dirty="0"/>
              <a:t>, </a:t>
            </a:r>
            <a:r>
              <a:rPr lang="ko-KR" altLang="en-US" dirty="0"/>
              <a:t>노이즈 제거 이미지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1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40EE6-4769-4522-9833-FDEA76FF3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320143"/>
            <a:ext cx="9601200" cy="2471057"/>
          </a:xfrm>
        </p:spPr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: 28x28</a:t>
            </a:r>
            <a:r>
              <a:rPr lang="ko-KR" altLang="en-US" dirty="0"/>
              <a:t> 픽셀의 필기 숫자 이미지를 어떤 숫자인지 판별하는 것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만개의 이미지로 이루어진 </a:t>
            </a:r>
            <a:r>
              <a:rPr lang="en-US" altLang="ko-KR" dirty="0"/>
              <a:t>Dataset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040163-EFB0-4016-99A9-2368BE4A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40253"/>
            <a:ext cx="43434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40EE6-4769-4522-9833-FDEA76FF3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829" y="1732077"/>
            <a:ext cx="6150427" cy="405912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샘플</a:t>
            </a:r>
            <a:r>
              <a:rPr lang="en-US" altLang="ko-KR" dirty="0"/>
              <a:t>][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  <a:r>
              <a:rPr lang="ko-KR" altLang="en-US" dirty="0"/>
              <a:t>으로 이루어진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en-US" altLang="ko-KR" dirty="0"/>
              <a:t>’ 2</a:t>
            </a:r>
            <a:r>
              <a:rPr lang="ko-KR" altLang="en-US" dirty="0"/>
              <a:t>차원 배열</a:t>
            </a:r>
            <a:endParaRPr lang="en-US" altLang="ko-KR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샘플 </a:t>
            </a:r>
            <a:r>
              <a:rPr lang="en-US" altLang="ko-KR" dirty="0"/>
              <a:t>= image, </a:t>
            </a:r>
            <a:r>
              <a:rPr lang="ko-KR" altLang="en-US" dirty="0"/>
              <a:t>특성 </a:t>
            </a:r>
            <a:r>
              <a:rPr lang="en-US" altLang="ko-KR" dirty="0"/>
              <a:t>= pixel(0~255)</a:t>
            </a:r>
          </a:p>
          <a:p>
            <a:pPr algn="just">
              <a:lnSpc>
                <a:spcPct val="100000"/>
              </a:lnSpc>
            </a:pPr>
            <a:r>
              <a:rPr lang="ko-KR" altLang="en-US" dirty="0"/>
              <a:t>레이블 배열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FF0000"/>
                </a:solidFill>
              </a:rPr>
              <a:t>target</a:t>
            </a:r>
            <a:r>
              <a:rPr lang="en-US" altLang="ko-KR" dirty="0"/>
              <a:t>’</a:t>
            </a:r>
          </a:p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r>
              <a:rPr lang="en-US" altLang="ko-KR" dirty="0"/>
              <a:t>28*28 = 784 </a:t>
            </a:r>
            <a:r>
              <a:rPr lang="ko-KR" altLang="en-US" dirty="0"/>
              <a:t>픽셀</a:t>
            </a:r>
            <a:r>
              <a:rPr lang="en-US" altLang="ko-KR" dirty="0"/>
              <a:t>, 7</a:t>
            </a:r>
            <a:r>
              <a:rPr lang="ko-KR" altLang="en-US" dirty="0"/>
              <a:t>만개의 이미지</a:t>
            </a:r>
            <a:endParaRPr lang="en-US" altLang="ko-KR" dirty="0"/>
          </a:p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73113-A210-4C7F-9412-50874B4B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2077"/>
            <a:ext cx="4416810" cy="2611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A35695-A3A6-42E4-8CC2-8367834E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4429240"/>
            <a:ext cx="3853543" cy="16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40EE6-4769-4522-9833-FDEA76FF3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880655"/>
            <a:ext cx="6150427" cy="49105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r>
              <a:rPr lang="ko-KR" altLang="en-US" dirty="0"/>
              <a:t>샘플의 특성 벡터를 추출</a:t>
            </a:r>
            <a:r>
              <a:rPr lang="en-US" altLang="ko-KR" dirty="0"/>
              <a:t>, 28x28 </a:t>
            </a:r>
            <a:r>
              <a:rPr lang="ko-KR" altLang="en-US" dirty="0"/>
              <a:t>배열로 변환</a:t>
            </a:r>
            <a:endParaRPr lang="en-US" altLang="ko-KR" dirty="0"/>
          </a:p>
          <a:p>
            <a:pPr algn="just">
              <a:lnSpc>
                <a:spcPct val="100000"/>
              </a:lnSpc>
            </a:pPr>
            <a:r>
              <a:rPr lang="en-US" altLang="ko-KR" dirty="0" err="1"/>
              <a:t>imshow</a:t>
            </a:r>
            <a:r>
              <a:rPr lang="en-US" altLang="ko-KR" dirty="0"/>
              <a:t>() </a:t>
            </a:r>
            <a:r>
              <a:rPr lang="ko-KR" altLang="en-US" dirty="0"/>
              <a:t>함수로 이미지 출력</a:t>
            </a:r>
            <a:endParaRPr lang="en-US" altLang="ko-KR" dirty="0"/>
          </a:p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r>
              <a:rPr lang="ko-KR" altLang="en-US" dirty="0"/>
              <a:t>이미지 숫자 </a:t>
            </a:r>
            <a:r>
              <a:rPr lang="en-US" altLang="ko-KR" dirty="0"/>
              <a:t>5 == </a:t>
            </a:r>
            <a:r>
              <a:rPr lang="ko-KR" altLang="en-US" dirty="0"/>
              <a:t>실제 레이블 값 </a:t>
            </a:r>
            <a:r>
              <a:rPr lang="en-US" altLang="ko-KR" dirty="0"/>
              <a:t>5</a:t>
            </a:r>
          </a:p>
          <a:p>
            <a:pPr algn="just"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17EBF-ADC7-4261-B687-240A0B09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1" y="944099"/>
            <a:ext cx="6246359" cy="48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40EE6-4769-4522-9833-FDEA76FF3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50" y="3791416"/>
            <a:ext cx="9601200" cy="22283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r>
              <a:rPr lang="en-US" altLang="ko-KR" dirty="0"/>
              <a:t>MNIST </a:t>
            </a:r>
            <a:r>
              <a:rPr lang="ko-KR" altLang="en-US" dirty="0"/>
              <a:t>데이터셋은 훈련 세트 </a:t>
            </a:r>
            <a:r>
              <a:rPr lang="en-US" altLang="ko-KR" dirty="0"/>
              <a:t>(</a:t>
            </a:r>
            <a:r>
              <a:rPr lang="ko-KR" altLang="en-US" dirty="0"/>
              <a:t>앞 </a:t>
            </a:r>
            <a:r>
              <a:rPr lang="en-US" altLang="ko-KR" dirty="0"/>
              <a:t>60,000), </a:t>
            </a:r>
            <a:r>
              <a:rPr lang="ko-KR" altLang="en-US" dirty="0"/>
              <a:t>테스트 세트</a:t>
            </a:r>
            <a:r>
              <a:rPr lang="en-US" altLang="ko-KR" dirty="0"/>
              <a:t>(</a:t>
            </a:r>
            <a:r>
              <a:rPr lang="ko-KR" altLang="en-US" dirty="0"/>
              <a:t>뒤 </a:t>
            </a:r>
            <a:r>
              <a:rPr lang="en-US" altLang="ko-KR" dirty="0"/>
              <a:t>10,000)</a:t>
            </a:r>
            <a:r>
              <a:rPr lang="ko-KR" altLang="en-US" dirty="0"/>
              <a:t>개로 구성</a:t>
            </a:r>
            <a:endParaRPr lang="en-US" altLang="ko-KR" dirty="0"/>
          </a:p>
          <a:p>
            <a:pPr algn="just">
              <a:lnSpc>
                <a:spcPct val="100000"/>
              </a:lnSpc>
            </a:pPr>
            <a:r>
              <a:rPr lang="ko-KR" altLang="en-US" dirty="0"/>
              <a:t>훈련 세트를 섞어 모든 교차 검증 </a:t>
            </a:r>
            <a:r>
              <a:rPr lang="ko-KR" altLang="en-US" dirty="0" err="1"/>
              <a:t>폴드가</a:t>
            </a:r>
            <a:r>
              <a:rPr lang="ko-KR" altLang="en-US" dirty="0"/>
              <a:t> 비슷해지게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algn="just"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795DE4-FDB3-4B50-ACB0-EDAA140E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844481"/>
            <a:ext cx="7787481" cy="15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이진 분류기 훈련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40EE6-4769-4522-9833-FDEA76FF3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45844"/>
            <a:ext cx="10776856" cy="114238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r>
              <a:rPr lang="ko-KR" altLang="en-US" dirty="0"/>
              <a:t>이진 분류기</a:t>
            </a:r>
            <a:r>
              <a:rPr lang="en-US" altLang="ko-KR" dirty="0"/>
              <a:t>(Binary classifier)</a:t>
            </a:r>
            <a:r>
              <a:rPr lang="ko-KR" altLang="en-US" dirty="0"/>
              <a:t> </a:t>
            </a:r>
            <a:r>
              <a:rPr lang="en-US" altLang="ko-KR" dirty="0"/>
              <a:t>: x</a:t>
            </a:r>
            <a:r>
              <a:rPr lang="ko-KR" altLang="en-US" dirty="0"/>
              <a:t>인가</a:t>
            </a:r>
            <a:r>
              <a:rPr lang="en-US" altLang="ko-KR" dirty="0"/>
              <a:t>, </a:t>
            </a:r>
            <a:r>
              <a:rPr lang="ko-KR" altLang="en-US" dirty="0"/>
              <a:t>아닌가 </a:t>
            </a:r>
            <a:r>
              <a:rPr lang="en-US" altLang="ko-KR" dirty="0"/>
              <a:t>2</a:t>
            </a:r>
            <a:r>
              <a:rPr lang="ko-KR" altLang="en-US" dirty="0"/>
              <a:t>가지 클래스로 구분</a:t>
            </a:r>
            <a:endParaRPr lang="en-US" altLang="ko-KR" dirty="0"/>
          </a:p>
          <a:p>
            <a:pPr algn="just"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395D86-99B4-4364-8BF5-7B53E571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22714"/>
            <a:ext cx="3114902" cy="729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AA8ACE-10BD-4B00-8A12-D3CB760B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67073"/>
            <a:ext cx="4717912" cy="1020762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A1A4C70-1F0D-4471-BBE1-583A232A8F12}"/>
              </a:ext>
            </a:extLst>
          </p:cNvPr>
          <p:cNvSpPr txBox="1">
            <a:spLocks/>
          </p:cNvSpPr>
          <p:nvPr/>
        </p:nvSpPr>
        <p:spPr>
          <a:xfrm>
            <a:off x="1295400" y="4425352"/>
            <a:ext cx="10776856" cy="20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algn="just">
              <a:lnSpc>
                <a:spcPct val="100000"/>
              </a:lnSpc>
            </a:pPr>
            <a:r>
              <a:rPr lang="en-US" altLang="ko-KR" dirty="0"/>
              <a:t>SGD </a:t>
            </a:r>
            <a:r>
              <a:rPr lang="ko-KR" altLang="en-US" dirty="0"/>
              <a:t>분류기 </a:t>
            </a:r>
            <a:r>
              <a:rPr lang="en-US" altLang="ko-KR" dirty="0"/>
              <a:t>(Stochastic Gradient Descent) : </a:t>
            </a:r>
            <a:r>
              <a:rPr lang="ko-KR" altLang="en-US" dirty="0"/>
              <a:t>데이터가 방대할 경우 전체를 대변하는 적은 데이터를 무작위로 뽑아 사용하여 빠른 속도로 학습</a:t>
            </a:r>
            <a:endParaRPr lang="en-US" altLang="ko-KR" dirty="0"/>
          </a:p>
          <a:p>
            <a:pPr algn="just"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C98AFA-2E54-4597-9104-D296B7FBF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980" y="3671502"/>
            <a:ext cx="3906620" cy="10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2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성능 측정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04247AC-6F5A-4C62-9FA4-738E5F65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552" y="1975756"/>
            <a:ext cx="5197248" cy="427264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교차 검증 구현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매 반복마다 분류기를 복제</a:t>
            </a:r>
            <a:r>
              <a:rPr lang="en-US" altLang="ko-KR" dirty="0"/>
              <a:t>, </a:t>
            </a:r>
            <a:r>
              <a:rPr lang="ko-KR" altLang="en-US" dirty="0"/>
              <a:t>훈련 </a:t>
            </a:r>
            <a:r>
              <a:rPr lang="ko-KR" altLang="en-US" dirty="0" err="1"/>
              <a:t>폴드로</a:t>
            </a:r>
            <a:r>
              <a:rPr lang="ko-KR" altLang="en-US" dirty="0"/>
              <a:t> 훈련</a:t>
            </a:r>
            <a:r>
              <a:rPr lang="en-US" altLang="ko-KR" dirty="0"/>
              <a:t>,</a:t>
            </a:r>
            <a:r>
              <a:rPr lang="ko-KR" altLang="en-US" dirty="0"/>
              <a:t> 테스트 </a:t>
            </a:r>
            <a:r>
              <a:rPr lang="ko-KR" altLang="en-US" dirty="0" err="1"/>
              <a:t>폴드로</a:t>
            </a:r>
            <a:r>
              <a:rPr lang="ko-KR" altLang="en-US" dirty="0"/>
              <a:t> 예측 생성</a:t>
            </a:r>
            <a:r>
              <a:rPr lang="en-US" altLang="ko-KR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올바른 예측을 </a:t>
            </a:r>
            <a:r>
              <a:rPr lang="ko-KR" altLang="en-US" dirty="0" err="1"/>
              <a:t>카운팅하여</a:t>
            </a:r>
            <a:r>
              <a:rPr lang="ko-KR" altLang="en-US" dirty="0"/>
              <a:t> 정확도 측정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K-</a:t>
            </a:r>
            <a:r>
              <a:rPr lang="ko-KR" altLang="en-US" dirty="0"/>
              <a:t>겹 교차 검증 훈련</a:t>
            </a:r>
            <a:endParaRPr lang="en-US" altLang="ko-KR" dirty="0"/>
          </a:p>
          <a:p>
            <a:r>
              <a:rPr lang="ko-KR" altLang="en-US" dirty="0"/>
              <a:t>교차 검증 함수 사용 </a:t>
            </a:r>
            <a:r>
              <a:rPr lang="en-US" altLang="ko-KR" dirty="0"/>
              <a:t>(</a:t>
            </a:r>
            <a:r>
              <a:rPr lang="en-US" altLang="ko-KR" dirty="0" err="1"/>
              <a:t>cross_val_score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B70FB7-9628-47F4-8582-2091786C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77" y="1975757"/>
            <a:ext cx="5476875" cy="4152900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866ADFA-9DED-4EFC-8EB0-C412B4B514F3}"/>
              </a:ext>
            </a:extLst>
          </p:cNvPr>
          <p:cNvSpPr txBox="1">
            <a:spLocks/>
          </p:cNvSpPr>
          <p:nvPr/>
        </p:nvSpPr>
        <p:spPr>
          <a:xfrm>
            <a:off x="1736952" y="1604169"/>
            <a:ext cx="4800600" cy="41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3.3.1 </a:t>
            </a:r>
            <a:r>
              <a:rPr lang="ko-KR" altLang="en-US" dirty="0"/>
              <a:t>교차 검증을 사용한 정확도 측정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C8912-8683-4C7E-97AD-95FAA8A6B263}"/>
              </a:ext>
            </a:extLst>
          </p:cNvPr>
          <p:cNvSpPr/>
          <p:nvPr/>
        </p:nvSpPr>
        <p:spPr>
          <a:xfrm>
            <a:off x="1981200" y="3026229"/>
            <a:ext cx="2754086" cy="83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75F71C-94EF-454B-B668-EE8B7950E14E}"/>
              </a:ext>
            </a:extLst>
          </p:cNvPr>
          <p:cNvSpPr/>
          <p:nvPr/>
        </p:nvSpPr>
        <p:spPr>
          <a:xfrm>
            <a:off x="1981200" y="3984171"/>
            <a:ext cx="2971800" cy="6749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647924-4C07-4E08-97D3-52DA0402D5D5}"/>
              </a:ext>
            </a:extLst>
          </p:cNvPr>
          <p:cNvCxnSpPr>
            <a:stCxn id="11" idx="3"/>
          </p:cNvCxnSpPr>
          <p:nvPr/>
        </p:nvCxnSpPr>
        <p:spPr>
          <a:xfrm flipV="1">
            <a:off x="4735286" y="2852057"/>
            <a:ext cx="1905000" cy="5932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2DF6715-B674-4278-A178-21154CE4DC8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953000" y="3597730"/>
            <a:ext cx="1687286" cy="72389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EF1-C3C9-4C07-B025-D16C423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성능 측정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04247AC-6F5A-4C62-9FA4-738E5F65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552" y="1975756"/>
            <a:ext cx="5197248" cy="4272643"/>
          </a:xfrm>
        </p:spPr>
        <p:txBody>
          <a:bodyPr>
            <a:normAutofit/>
          </a:bodyPr>
          <a:lstStyle/>
          <a:p>
            <a:r>
              <a:rPr lang="ko-KR" altLang="en-US" dirty="0"/>
              <a:t>모든 이미지를 </a:t>
            </a:r>
            <a:r>
              <a:rPr lang="en-US" altLang="ko-KR" dirty="0"/>
              <a:t>‘5 </a:t>
            </a:r>
            <a:r>
              <a:rPr lang="ko-KR" altLang="en-US" dirty="0" err="1"/>
              <a:t>아님＇으로</a:t>
            </a:r>
            <a:r>
              <a:rPr lang="ko-KR" altLang="en-US" dirty="0"/>
              <a:t> 분류하는 더미 분류기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불균형한 </a:t>
            </a:r>
            <a:r>
              <a:rPr lang="ko-KR" altLang="en-US" dirty="0" err="1"/>
              <a:t>데이터셋일수록</a:t>
            </a:r>
            <a:r>
              <a:rPr lang="ko-KR" altLang="en-US" dirty="0"/>
              <a:t> 신뢰도 하락</a:t>
            </a:r>
            <a:endParaRPr lang="en-US" altLang="ko-KR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866ADFA-9DED-4EFC-8EB0-C412B4B514F3}"/>
              </a:ext>
            </a:extLst>
          </p:cNvPr>
          <p:cNvSpPr txBox="1">
            <a:spLocks/>
          </p:cNvSpPr>
          <p:nvPr/>
        </p:nvSpPr>
        <p:spPr>
          <a:xfrm>
            <a:off x="1736952" y="1604169"/>
            <a:ext cx="4800600" cy="41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3.3.1 </a:t>
            </a:r>
            <a:r>
              <a:rPr lang="ko-KR" altLang="en-US" dirty="0"/>
              <a:t>교차 검증을 사용한 정확도 측정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E0B9F9-58B6-44FC-BC00-1FCFC102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105"/>
            <a:ext cx="6537553" cy="23251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31CC34-5081-4D70-9929-0F73F6D94882}"/>
              </a:ext>
            </a:extLst>
          </p:cNvPr>
          <p:cNvSpPr/>
          <p:nvPr/>
        </p:nvSpPr>
        <p:spPr>
          <a:xfrm>
            <a:off x="762000" y="3962399"/>
            <a:ext cx="3973286" cy="272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745C9FA-4C17-4D85-AE02-181E8976E8F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735286" y="3962399"/>
            <a:ext cx="1970314" cy="136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389</TotalTime>
  <Words>813</Words>
  <Application>Microsoft Office PowerPoint</Application>
  <PresentationFormat>와이드스크린</PresentationFormat>
  <Paragraphs>156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HY중고딕</vt:lpstr>
      <vt:lpstr>맑은 고딕</vt:lpstr>
      <vt:lpstr>Arial</vt:lpstr>
      <vt:lpstr>Cambria Math</vt:lpstr>
      <vt:lpstr>다이아몬드 눈금 16x9</vt:lpstr>
      <vt:lpstr>Chap3 Classification</vt:lpstr>
      <vt:lpstr> 3.1 MNIST  3.2 이진 분류기 훈련  3.3 성능 측정</vt:lpstr>
      <vt:lpstr>3.1 MNIST</vt:lpstr>
      <vt:lpstr>3.1 MNIST</vt:lpstr>
      <vt:lpstr>3.1 MNIST</vt:lpstr>
      <vt:lpstr>3.1 MNIST</vt:lpstr>
      <vt:lpstr>3.2 이진 분류기 훈련</vt:lpstr>
      <vt:lpstr>3.3 성능 측정</vt:lpstr>
      <vt:lpstr>3.3 성능 측정</vt:lpstr>
      <vt:lpstr>3.3 성능 측정</vt:lpstr>
      <vt:lpstr>3.3 성능 측정</vt:lpstr>
      <vt:lpstr>3.3 성능 측정</vt:lpstr>
      <vt:lpstr>3.3 성능 측정</vt:lpstr>
      <vt:lpstr>3.3 성능 측정</vt:lpstr>
      <vt:lpstr>3.3 성능 측정</vt:lpstr>
      <vt:lpstr>3.3 성능 측정</vt:lpstr>
      <vt:lpstr>3.4 다중 분류</vt:lpstr>
      <vt:lpstr>3.4 다중 분류</vt:lpstr>
      <vt:lpstr>3.4 다중 분류</vt:lpstr>
      <vt:lpstr>3.4 다중 분류</vt:lpstr>
      <vt:lpstr>3.5 에러 분석</vt:lpstr>
      <vt:lpstr>3.5 에러 분석</vt:lpstr>
      <vt:lpstr>3.6 다중 레이블 분류</vt:lpstr>
      <vt:lpstr>3.6 다중 레이블 분류</vt:lpstr>
      <vt:lpstr>3.7 다중 출력 분류</vt:lpstr>
      <vt:lpstr>3.7 다중 출력 분류</vt:lpstr>
      <vt:lpstr>3.7 다중 출력 분류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Classification</dc:title>
  <dc:creator>서민우</dc:creator>
  <cp:lastModifiedBy>서민우</cp:lastModifiedBy>
  <cp:revision>29</cp:revision>
  <dcterms:created xsi:type="dcterms:W3CDTF">2018-09-17T16:37:10Z</dcterms:created>
  <dcterms:modified xsi:type="dcterms:W3CDTF">2018-09-17T23:06:33Z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