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9"/>
  </p:notesMasterIdLst>
  <p:sldIdLst>
    <p:sldId id="299" r:id="rId4"/>
    <p:sldId id="298" r:id="rId5"/>
    <p:sldId id="296" r:id="rId6"/>
    <p:sldId id="332" r:id="rId7"/>
    <p:sldId id="337" r:id="rId8"/>
    <p:sldId id="331" r:id="rId9"/>
    <p:sldId id="333" r:id="rId10"/>
    <p:sldId id="334" r:id="rId11"/>
    <p:sldId id="303" r:id="rId12"/>
    <p:sldId id="305" r:id="rId13"/>
    <p:sldId id="307" r:id="rId14"/>
    <p:sldId id="336" r:id="rId15"/>
    <p:sldId id="335" r:id="rId16"/>
    <p:sldId id="330" r:id="rId17"/>
    <p:sldId id="28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F77"/>
    <a:srgbClr val="7D7576"/>
    <a:srgbClr val="A5A5A5"/>
    <a:srgbClr val="FFC000"/>
    <a:srgbClr val="F7A418"/>
    <a:srgbClr val="ED7D31"/>
    <a:srgbClr val="99B2DF"/>
    <a:srgbClr val="A8A8A8"/>
    <a:srgbClr val="F5B88E"/>
    <a:srgbClr val="507A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33" autoAdjust="0"/>
    <p:restoredTop sz="79820" autoAdjust="0"/>
  </p:normalViewPr>
  <p:slideViewPr>
    <p:cSldViewPr snapToGrid="0">
      <p:cViewPr>
        <p:scale>
          <a:sx n="50" d="100"/>
          <a:sy n="50" d="100"/>
        </p:scale>
        <p:origin x="4056" y="18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ACC60-F11D-4A0E-8003-64413A221C05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E0260-2A91-4995-9BA3-5CA1E8EA1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65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D2725-A661-4188-84A5-838FF374B09C}" type="slidenum">
              <a:rPr kumimoji="0" lang="ko-KR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418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47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E0260-2A91-4995-9BA3-5CA1E8EA132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95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181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69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E0260-2A91-4995-9BA3-5CA1E8EA132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579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3606B-A35B-2548-A72D-44A16B25460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412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BD2725-A661-4188-84A5-838FF374B09C}" type="slidenum">
              <a:rPr kumimoji="0" lang="ko-KR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09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E0260-2A91-4995-9BA3-5CA1E8EA132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694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07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263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61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0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7B3DC-1D6E-44E6-931D-4B0A5B71A3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65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E0260-2A91-4995-9BA3-5CA1E8EA132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96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C4AA7-3239-494F-836F-C24A9BD2F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B464FA-A4A0-439F-ABF1-B8F644FC4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CAD28-9BBF-401F-927A-D3F1BAD6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BDCE-D165-400B-BA53-AA7EBDF8CCFB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2E4E7-DD07-4779-B17E-6B4BB503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81C076-3298-4636-B4BA-9C9776E8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D695-0B35-449A-8079-B14EDE6A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35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CA623-0170-4E3F-9A11-6610C15C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82DD5B-2779-47BD-AC59-BE0DBCAA0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7515B-AA3C-47F1-862C-83987B0E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BDCE-D165-400B-BA53-AA7EBDF8CCFB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7BBB2-23D3-4D87-A2F2-A5A69F38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2DBCB2-A337-4374-9BB4-78144CB2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D695-0B35-449A-8079-B14EDE6A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00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A2F4DC-4E8B-412F-90AB-BD849562E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46B5A4-3F45-4604-9892-C2FD56D9C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D64C3-AD51-4253-AFD8-C9D8E4F7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BDCE-D165-400B-BA53-AA7EBDF8CCFB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C8A08-8340-4F37-8FAC-129DBC7C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331DC-0EC7-42A3-9DEE-C1DDC53A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D695-0B35-449A-8079-B14EDE6A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978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5DAD0-E681-4881-8390-B75A526E7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BAC17F-2AD4-49F6-8882-E773EAB99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1A16A-B16D-42F8-9042-49A4A2FD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3BC92-4BF9-4AEC-9844-FD142783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FBBA6-3253-495A-8E3B-FC38B33E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314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994B5-1673-44F5-A6D5-3FE764D2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AA111-30A1-47EC-B9EC-CFECA3C34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8A085-2020-4790-A669-3C89B7F1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78274-7DDA-4AFE-AE5A-A75F76B9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DDBC5-02E1-4FE4-8934-D081F173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ACE68-D713-4FB9-B2B7-B3AD566F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A271FC-CDD8-4329-9DFA-00CDECC6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58A70-BC5C-48F4-A4CC-EFB02BD2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DAED4-1361-4041-ABD5-16466EAD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105F0-70D7-4C5B-8FCC-99F6BBFF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635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8AAA9-33BD-4F6E-9F6E-FDE7F26B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62106-62CD-4B4E-9036-A9221C527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72A41B-9929-4E1B-8647-A2F4188AD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CE51A3-627A-4ED3-B4AE-4A3375F3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35E1B-C906-4D86-8278-52B53F09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FE074-6F50-469D-9CC2-B5CC7E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4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E56BB-1A7B-4018-9C97-A532692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419B8-9300-470C-AA75-78DD48E16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96BD40-4A54-4CDD-9E4C-045206A25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17FEC9-92E1-4837-A795-8507032DA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6D124C-8A53-4A0F-9947-BB66DA8A8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ABD5CE-A83D-4615-AC42-D743D8CC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700A61-B2D4-4E85-A5A9-3481E012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648C69-0C4D-42D7-86FA-A39AE2ED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430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A0A2C-1155-4D45-A767-46CBC1AF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BE65BB-F047-4770-838B-78D6C6BF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1CFB79-BAD3-43F9-8EE7-0284BEE5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A031A8-3E44-4ECF-B9E6-A8D981E3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087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0176D6-1C36-4F9F-B4DC-DAFDBD28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A9CFF1-3D09-4E3F-9708-02A4E3B8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F44F12-61D6-4030-B5CE-F8DB5BA6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177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FB8EB-D5C4-4022-91E0-C1C382EE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2A8F8-13AB-4F3C-A262-5CD69A2E7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4DF9A-6463-4C19-87CD-0BC5F359B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754FBB-ADC8-4CBA-93DC-4B34BA33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F33926-11D4-4B54-8BC0-A8677C28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0D082F-2D24-40EE-AE3D-E8D36879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44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54BAE-F83E-4EB7-BD30-4E59306A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9BF30-0588-4D09-A029-FE3FE4EF7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06615-43D0-44DF-B2AA-489E6845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BDCE-D165-400B-BA53-AA7EBDF8CCFB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9F003-4B7D-4898-A2E8-1767FA2E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F1D30-A087-47DB-AD2D-D154F369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D695-0B35-449A-8079-B14EDE6A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367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CB529-BFAA-47EE-9125-A87D7FB3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A2110-F74C-41EF-A7FB-B77E2DE5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9FECD7-394E-4712-B245-29696BDA2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D1BFBE-8CB4-43DB-8813-2E240AF5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7A2AE-A11D-4F8F-811A-7856F860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113CF7-668E-486B-9B4B-AF52DEBE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07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2C883-7071-4136-AB1A-B4BA3670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59F609-227E-455F-9F93-AD63D6C86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37FEE-C778-42A7-BDBE-EC0B267D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BC7E0-BF9F-4879-8B36-2B691526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0A6AC-3251-452C-BDB5-EE72AF78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729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043E39-0AD8-43AD-A969-4BE04BCF3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1169CB-2D3D-489E-A33B-1F0C7D9C2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830A1E-E0EE-4BED-82F9-63EDEDC2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40A84C-53DA-4894-9542-F9B8D388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F9CF1-FC2B-47C4-9FAA-C31F2E3C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583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742-6499-4DDA-AA5C-D5BFD48894E8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1ABF-0DCB-40E0-AA90-94E247C8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679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742-6499-4DDA-AA5C-D5BFD48894E8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1ABF-0DCB-40E0-AA90-94E247C8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187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742-6499-4DDA-AA5C-D5BFD48894E8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1ABF-0DCB-40E0-AA90-94E247C8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2549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742-6499-4DDA-AA5C-D5BFD48894E8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1ABF-0DCB-40E0-AA90-94E247C8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838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742-6499-4DDA-AA5C-D5BFD48894E8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1ABF-0DCB-40E0-AA90-94E247C8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325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742-6499-4DDA-AA5C-D5BFD48894E8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1ABF-0DCB-40E0-AA90-94E247C8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34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742-6499-4DDA-AA5C-D5BFD48894E8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1ABF-0DCB-40E0-AA90-94E247C8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08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2DE2F-BD7F-4FFF-8A12-F49849A7B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667A2A-EA95-4C1A-8CA7-42127BCDE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25D93-49AD-44EE-B26C-5BE684BD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BDCE-D165-400B-BA53-AA7EBDF8CCFB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B1A82-440A-4555-874E-E7DAC6EB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DFA4F-7550-4B16-8145-77CD03F8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D695-0B35-449A-8079-B14EDE6A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476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742-6499-4DDA-AA5C-D5BFD48894E8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1ABF-0DCB-40E0-AA90-94E247C8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0512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742-6499-4DDA-AA5C-D5BFD48894E8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1ABF-0DCB-40E0-AA90-94E247C8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886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742-6499-4DDA-AA5C-D5BFD48894E8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1ABF-0DCB-40E0-AA90-94E247C8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0540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C742-6499-4DDA-AA5C-D5BFD48894E8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1ABF-0DCB-40E0-AA90-94E247C8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6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2714F-37EB-4216-946E-4E9FF0E6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786AC7-25B8-4AA5-9AB9-DC87EF592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E79BA1-195A-4FCF-9B59-A648A9907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1221AE-B553-4906-8C99-A4E73AC8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BDCE-D165-400B-BA53-AA7EBDF8CCFB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2B5AD5-4A01-4B0E-9A72-50E58A17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84D93E-7029-4C0D-B788-31F0BE32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D695-0B35-449A-8079-B14EDE6A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51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C597A-FF1C-4FED-987E-BF39E7658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B1B9C6-FFC8-4297-B5E6-99BECE667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4AF7B5-80B7-4AC7-B09F-F2CC778F4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5835A3-91A0-4AE9-8C8A-ED6C287C2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C44AAF-C9CB-4FB5-8716-2130A1BD3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AB091A-6B4B-4A9C-B836-145FC202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BDCE-D165-400B-BA53-AA7EBDF8CCFB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6ECADB-FE89-47CE-9901-D6C7C46A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1397A4-7D78-4C9D-BA13-708C582E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D695-0B35-449A-8079-B14EDE6A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26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26F58-F933-4244-B0BD-139F88CB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FA0F8F-F87E-4917-B5E0-DF4DE264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BDCE-D165-400B-BA53-AA7EBDF8CCFB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32EA0A-C40B-4ABA-A8B5-A05EE59A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E80C81-088D-4A7B-99DF-3338360C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D695-0B35-449A-8079-B14EDE6A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57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0D0299-061E-4E22-AB73-B55B1C85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BDCE-D165-400B-BA53-AA7EBDF8CCFB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0B861C-1FF2-4702-9D73-7B0C59CA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CF4B6-052E-4DDC-A115-6C7F77E3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D695-0B35-449A-8079-B14EDE6A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92EED-35E4-4613-B907-E1CCF4FC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C3333-0962-4584-85FB-11A02C8B8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D6101A-7B59-4564-B1D2-A09E4E5C9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9A544F-5B22-4767-BCC4-979843F1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BDCE-D165-400B-BA53-AA7EBDF8CCFB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023CA6-133E-45AE-984F-7BD2107A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3F4974-15ED-434F-9364-982235AF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D695-0B35-449A-8079-B14EDE6A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96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98610-1236-443F-8CEC-3C0F5769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02EE03-FAE5-4C6E-B2CE-CBC1F056C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951E5-B085-4B25-BD20-078B92E72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8526BC-022F-4509-B12B-483BF8B7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BDCE-D165-400B-BA53-AA7EBDF8CCFB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A1DFA7-187D-4293-B43F-460DC08A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2117B7-F934-45FA-BBF0-B61B4DE6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DD695-0B35-449A-8079-B14EDE6A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5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6874C3-7222-46BB-A8DE-9DBDC555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926FC-C09B-4BD1-862C-FD1A720F0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F1B10-58DB-4FBD-9A36-46F03D406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0BDCE-D165-400B-BA53-AA7EBDF8CCFB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79837-4DC7-4B6C-AF8F-75F4C14A0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0E3AD-8227-4461-AEFB-EA2F57E12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DD695-0B35-449A-8079-B14EDE6AE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86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BD80CD-DC1C-4A0C-ADD1-B0BCB0FF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7E6A7-D88E-4A4A-AA55-7527AFD26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401EA6-6867-4BC0-9C4B-E0F94E5C3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F2532-DFA4-4AF0-9253-34A41E2E331F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2013D-9CCC-45E5-AA51-B21611A4E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8E4E0-10F3-45EA-970E-01B0DACD0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13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3C742-6499-4DDA-AA5C-D5BFD48894E8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C1ABF-0DCB-40E0-AA90-94E247C85D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99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jreddie.com/darknet/yol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pjreddie.com/media/files/yolov3.weights" TargetMode="External"/><Relationship Id="rId4" Type="http://schemas.openxmlformats.org/officeDocument/2006/relationships/hyperlink" Target="https://github.com/thtrieu/darkflow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9828" y="1592101"/>
            <a:ext cx="9144000" cy="194412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YOLO</a:t>
            </a:r>
            <a:b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You Only Look Once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32164" y="3951173"/>
            <a:ext cx="10127672" cy="1655762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경북대학교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IT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대학 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800" dirty="0" err="1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전자공학부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허 국 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호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-8313" y="374073"/>
            <a:ext cx="12200313" cy="16626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15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3.2 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YOLO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사용법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4939" y="1325563"/>
            <a:ext cx="816986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C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언어 기반의 알고리즘 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: 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  <a:hlinkClick r:id="rId3"/>
              </a:rPr>
              <a:t>https://pjreddie.com/darknet/yolo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  <a:hlinkClick r:id="rId3"/>
              </a:rPr>
              <a:t>/</a:t>
            </a:r>
            <a:endParaRPr lang="en-US" altLang="ko-KR" sz="2000" b="1" dirty="0" smtClean="0">
              <a:solidFill>
                <a:srgbClr val="224F77"/>
              </a:solidFill>
              <a:latin typeface="+mn-ea"/>
            </a:endParaRPr>
          </a:p>
          <a:p>
            <a:endParaRPr lang="en-US" altLang="ko-KR" sz="2000" b="1" dirty="0">
              <a:solidFill>
                <a:srgbClr val="224F77"/>
              </a:solidFill>
              <a:latin typeface="+mn-ea"/>
            </a:endParaRPr>
          </a:p>
          <a:p>
            <a:r>
              <a:rPr lang="en-US" altLang="ko-KR" sz="2000" b="1" dirty="0" err="1" smtClean="0">
                <a:solidFill>
                  <a:srgbClr val="224F77"/>
                </a:solidFill>
                <a:latin typeface="+mn-ea"/>
              </a:rPr>
              <a:t>Tensorflow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 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기반의 알고리즘 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: 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  <a:hlinkClick r:id="rId4"/>
              </a:rPr>
              <a:t>https://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  <a:hlinkClick r:id="rId4"/>
              </a:rPr>
              <a:t>github.com/thtrieu/darkflow</a:t>
            </a:r>
            <a:endParaRPr lang="en-US" altLang="ko-KR" sz="2000" b="1" dirty="0" smtClean="0">
              <a:solidFill>
                <a:srgbClr val="224F77"/>
              </a:solidFill>
              <a:latin typeface="+mn-ea"/>
            </a:endParaRPr>
          </a:p>
          <a:p>
            <a:endParaRPr lang="en-US" altLang="ko-KR" sz="2000" b="1" dirty="0" smtClean="0">
              <a:solidFill>
                <a:srgbClr val="224F77"/>
              </a:solidFill>
              <a:latin typeface="+mn-ea"/>
            </a:endParaRPr>
          </a:p>
          <a:p>
            <a:r>
              <a:rPr lang="en-US" altLang="ko-KR" sz="2000" b="1" dirty="0" err="1">
                <a:solidFill>
                  <a:srgbClr val="224F77"/>
                </a:solidFill>
                <a:latin typeface="+mn-ea"/>
              </a:rPr>
              <a:t>git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 clone https://github.com/pjreddie/darknet</a:t>
            </a:r>
          </a:p>
          <a:p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cd </a:t>
            </a:r>
            <a:r>
              <a:rPr lang="en-US" altLang="ko-KR" sz="2000" b="1" dirty="0" err="1">
                <a:solidFill>
                  <a:srgbClr val="224F77"/>
                </a:solidFill>
                <a:latin typeface="+mn-ea"/>
              </a:rPr>
              <a:t>darknet</a:t>
            </a:r>
            <a:endParaRPr lang="en-US" altLang="ko-KR" sz="2000" b="1" dirty="0">
              <a:solidFill>
                <a:srgbClr val="224F77"/>
              </a:solidFill>
              <a:latin typeface="+mn-ea"/>
            </a:endParaRPr>
          </a:p>
          <a:p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make</a:t>
            </a:r>
          </a:p>
          <a:p>
            <a:endParaRPr lang="en-US" altLang="ko-KR" sz="2000" b="1" dirty="0">
              <a:solidFill>
                <a:srgbClr val="224F77"/>
              </a:solidFill>
              <a:latin typeface="+mn-ea"/>
            </a:endParaRPr>
          </a:p>
          <a:p>
            <a:r>
              <a:rPr lang="en-US" altLang="ko-KR" sz="2000" b="1" dirty="0" err="1">
                <a:solidFill>
                  <a:srgbClr val="224F77"/>
                </a:solidFill>
                <a:latin typeface="+mn-ea"/>
              </a:rPr>
              <a:t>wget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  <a:hlinkClick r:id="rId5"/>
              </a:rPr>
              <a:t>https://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  <a:hlinkClick r:id="rId5"/>
              </a:rPr>
              <a:t>pjreddie.com/media/files/yolov3.weights</a:t>
            </a:r>
            <a:endParaRPr lang="en-US" altLang="ko-KR" sz="2000" b="1" dirty="0" smtClean="0">
              <a:solidFill>
                <a:srgbClr val="224F77"/>
              </a:solidFill>
              <a:latin typeface="+mn-ea"/>
            </a:endParaRPr>
          </a:p>
          <a:p>
            <a:endParaRPr lang="en-US" altLang="ko-KR" sz="2000" b="1" dirty="0">
              <a:solidFill>
                <a:srgbClr val="224F77"/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./</a:t>
            </a:r>
            <a:r>
              <a:rPr lang="en-US" altLang="ko-KR" sz="2000" b="1" dirty="0" err="1">
                <a:solidFill>
                  <a:srgbClr val="224F77"/>
                </a:solidFill>
                <a:latin typeface="+mn-ea"/>
              </a:rPr>
              <a:t>darknet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 detect </a:t>
            </a:r>
            <a:r>
              <a:rPr lang="en-US" altLang="ko-KR" sz="2000" b="1" dirty="0" err="1">
                <a:solidFill>
                  <a:srgbClr val="224F77"/>
                </a:solidFill>
                <a:latin typeface="+mn-ea"/>
              </a:rPr>
              <a:t>cfg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/yolov3.cfg yolov3.weights data/dog.jpg</a:t>
            </a:r>
            <a:endParaRPr lang="ko-KR" altLang="en-US" sz="2000" b="1" dirty="0" smtClean="0">
              <a:solidFill>
                <a:srgbClr val="224F77"/>
              </a:solidFill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183664"/>
              </p:ext>
            </p:extLst>
          </p:nvPr>
        </p:nvGraphicFramePr>
        <p:xfrm>
          <a:off x="566805" y="5009442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167177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105770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85849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YOLOv3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YOLO-tiny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94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Nvidia</a:t>
                      </a:r>
                      <a:r>
                        <a:rPr lang="en-US" altLang="ko-KR" dirty="0" smtClean="0"/>
                        <a:t> Jetson Tx2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4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I7</a:t>
                      </a:r>
                      <a:r>
                        <a:rPr lang="en-US" altLang="ko-KR" baseline="0" dirty="0" smtClean="0"/>
                        <a:t> 8700 ram 4GB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417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8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0B8841-00CA-E946-95CA-15FE94DAB9D9}"/>
              </a:ext>
            </a:extLst>
          </p:cNvPr>
          <p:cNvGrpSpPr/>
          <p:nvPr/>
        </p:nvGrpSpPr>
        <p:grpSpPr>
          <a:xfrm>
            <a:off x="8266854" y="2306225"/>
            <a:ext cx="3925146" cy="2245550"/>
            <a:chOff x="8266854" y="2087911"/>
            <a:chExt cx="3925146" cy="224555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BCDD8A9-9165-3E42-AB8D-8DA317DB8CE1}"/>
                </a:ext>
              </a:extLst>
            </p:cNvPr>
            <p:cNvSpPr/>
            <p:nvPr/>
          </p:nvSpPr>
          <p:spPr>
            <a:xfrm>
              <a:off x="9471783" y="2087912"/>
              <a:ext cx="2720217" cy="2245549"/>
            </a:xfrm>
            <a:prstGeom prst="rect">
              <a:avLst/>
            </a:prstGeom>
            <a:solidFill>
              <a:srgbClr val="224F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039604C-69CB-7D4B-8AE5-F04D3172B73F}"/>
                </a:ext>
              </a:extLst>
            </p:cNvPr>
            <p:cNvSpPr/>
            <p:nvPr/>
          </p:nvSpPr>
          <p:spPr>
            <a:xfrm>
              <a:off x="8266854" y="2087911"/>
              <a:ext cx="2409857" cy="2245549"/>
            </a:xfrm>
            <a:prstGeom prst="ellipse">
              <a:avLst/>
            </a:prstGeom>
            <a:solidFill>
              <a:srgbClr val="224F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200" dirty="0" smtClean="0"/>
                <a:t>3.3</a:t>
              </a:r>
              <a:endParaRPr kumimoji="1" lang="ko-KR" altLang="en-US" sz="7200" dirty="0"/>
            </a:p>
          </p:txBody>
        </p:sp>
      </p:grpSp>
      <p:sp>
        <p:nvSpPr>
          <p:cNvPr id="5" name="텍스트상자 4">
            <a:extLst>
              <a:ext uri="{FF2B5EF4-FFF2-40B4-BE49-F238E27FC236}">
                <a16:creationId xmlns:a16="http://schemas.microsoft.com/office/drawing/2014/main" id="{8A06599E-1E3D-3B46-9D69-5BDDA0E26EA2}"/>
              </a:ext>
            </a:extLst>
          </p:cNvPr>
          <p:cNvSpPr txBox="1"/>
          <p:nvPr/>
        </p:nvSpPr>
        <p:spPr>
          <a:xfrm>
            <a:off x="1741253" y="2967334"/>
            <a:ext cx="4948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400" dirty="0" smtClean="0">
                <a:solidFill>
                  <a:srgbClr val="224F7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YOLO </a:t>
            </a:r>
            <a:r>
              <a:rPr kumimoji="1" lang="ko-KR" altLang="en-US" sz="5400" dirty="0" err="1" smtClean="0">
                <a:solidFill>
                  <a:srgbClr val="224F7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학습항법</a:t>
            </a:r>
            <a:endParaRPr kumimoji="1" lang="ko-KR" altLang="en-US" sz="5400" dirty="0">
              <a:solidFill>
                <a:srgbClr val="224F7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 4">
            <a:extLst>
              <a:ext uri="{FF2B5EF4-FFF2-40B4-BE49-F238E27FC236}">
                <a16:creationId xmlns:a16="http://schemas.microsoft.com/office/drawing/2014/main" id="{97518457-8209-994A-A7D5-705E388E9FD8}"/>
              </a:ext>
            </a:extLst>
          </p:cNvPr>
          <p:cNvCxnSpPr/>
          <p:nvPr/>
        </p:nvCxnSpPr>
        <p:spPr>
          <a:xfrm>
            <a:off x="-8313" y="37407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265C899-D50F-204B-8D09-220394553986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3960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3.3 YOLO </a:t>
            </a: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학습방법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4938" y="1379085"/>
            <a:ext cx="1079076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>
                <a:solidFill>
                  <a:srgbClr val="224F77"/>
                </a:solidFill>
              </a:rPr>
              <a:t>scr</a:t>
            </a:r>
            <a:r>
              <a:rPr lang="en-US" altLang="ko-KR" b="1" dirty="0" smtClean="0">
                <a:solidFill>
                  <a:srgbClr val="224F77"/>
                </a:solidFill>
              </a:rPr>
              <a:t>/</a:t>
            </a:r>
            <a:r>
              <a:rPr lang="en-US" altLang="ko-KR" b="1" dirty="0" err="1" smtClean="0">
                <a:solidFill>
                  <a:srgbClr val="224F77"/>
                </a:solidFill>
              </a:rPr>
              <a:t>yolo.c</a:t>
            </a:r>
            <a:endParaRPr lang="en-US" altLang="ko-KR" b="1" dirty="0" smtClean="0">
              <a:solidFill>
                <a:srgbClr val="224F77"/>
              </a:solidFill>
            </a:endParaRPr>
          </a:p>
          <a:p>
            <a:endParaRPr lang="en-US" altLang="ko-KR" b="1" dirty="0">
              <a:solidFill>
                <a:srgbClr val="224F77"/>
              </a:solidFill>
            </a:endParaRPr>
          </a:p>
          <a:p>
            <a:r>
              <a:rPr lang="en-US" altLang="ko-KR" b="1" dirty="0" smtClean="0">
                <a:solidFill>
                  <a:srgbClr val="224F77"/>
                </a:solidFill>
              </a:rPr>
              <a:t>char </a:t>
            </a:r>
            <a:r>
              <a:rPr lang="en-US" altLang="ko-KR" b="1" dirty="0">
                <a:solidFill>
                  <a:srgbClr val="224F77"/>
                </a:solidFill>
              </a:rPr>
              <a:t>*</a:t>
            </a:r>
            <a:r>
              <a:rPr lang="en-US" altLang="ko-KR" b="1" dirty="0" err="1">
                <a:solidFill>
                  <a:srgbClr val="224F77"/>
                </a:solidFill>
              </a:rPr>
              <a:t>voc_names</a:t>
            </a:r>
            <a:r>
              <a:rPr lang="en-US" altLang="ko-KR" b="1" dirty="0">
                <a:solidFill>
                  <a:srgbClr val="224F77"/>
                </a:solidFill>
              </a:rPr>
              <a:t>[] = {"</a:t>
            </a:r>
            <a:r>
              <a:rPr lang="en-US" altLang="ko-KR" b="1" dirty="0" err="1">
                <a:solidFill>
                  <a:srgbClr val="224F77"/>
                </a:solidFill>
              </a:rPr>
              <a:t>aeroplane</a:t>
            </a:r>
            <a:r>
              <a:rPr lang="en-US" altLang="ko-KR" b="1" dirty="0">
                <a:solidFill>
                  <a:srgbClr val="224F77"/>
                </a:solidFill>
              </a:rPr>
              <a:t>", "bicycle", "bird", "boat", "bottle", "bus", "car", "cat", "chair", "cow", </a:t>
            </a:r>
          </a:p>
          <a:p>
            <a:r>
              <a:rPr lang="en-US" altLang="ko-KR" b="1" dirty="0">
                <a:solidFill>
                  <a:srgbClr val="224F77"/>
                </a:solidFill>
              </a:rPr>
              <a:t>"</a:t>
            </a:r>
            <a:r>
              <a:rPr lang="en-US" altLang="ko-KR" b="1" dirty="0" err="1">
                <a:solidFill>
                  <a:srgbClr val="224F77"/>
                </a:solidFill>
              </a:rPr>
              <a:t>diningtable</a:t>
            </a:r>
            <a:r>
              <a:rPr lang="en-US" altLang="ko-KR" b="1" dirty="0">
                <a:solidFill>
                  <a:srgbClr val="224F77"/>
                </a:solidFill>
              </a:rPr>
              <a:t>", "dog", "horse", "motorbike", "person", "</a:t>
            </a:r>
            <a:r>
              <a:rPr lang="en-US" altLang="ko-KR" b="1" dirty="0" err="1">
                <a:solidFill>
                  <a:srgbClr val="224F77"/>
                </a:solidFill>
              </a:rPr>
              <a:t>pottedplant</a:t>
            </a:r>
            <a:r>
              <a:rPr lang="en-US" altLang="ko-KR" b="1" dirty="0">
                <a:solidFill>
                  <a:srgbClr val="224F77"/>
                </a:solidFill>
              </a:rPr>
              <a:t>", "sheep", "sofa", "train", "</a:t>
            </a:r>
            <a:r>
              <a:rPr lang="en-US" altLang="ko-KR" b="1" dirty="0" err="1">
                <a:solidFill>
                  <a:srgbClr val="224F77"/>
                </a:solidFill>
              </a:rPr>
              <a:t>tvmonitor</a:t>
            </a:r>
            <a:r>
              <a:rPr lang="en-US" altLang="ko-KR" b="1" dirty="0" smtClean="0">
                <a:solidFill>
                  <a:srgbClr val="224F77"/>
                </a:solidFill>
              </a:rPr>
              <a:t>"};</a:t>
            </a:r>
          </a:p>
          <a:p>
            <a:endParaRPr lang="en-US" altLang="ko-KR" b="1" dirty="0" smtClean="0">
              <a:solidFill>
                <a:srgbClr val="224F77"/>
              </a:solidFill>
            </a:endParaRPr>
          </a:p>
          <a:p>
            <a:r>
              <a:rPr lang="en-US" altLang="ko-KR" b="1" dirty="0" smtClean="0">
                <a:solidFill>
                  <a:srgbClr val="224F77"/>
                </a:solidFill>
                <a:sym typeface="Wingdings" panose="05000000000000000000" pitchFamily="2" charset="2"/>
              </a:rPr>
              <a:t></a:t>
            </a:r>
            <a:r>
              <a:rPr lang="en-US" altLang="ko-KR" b="1" dirty="0" smtClean="0">
                <a:solidFill>
                  <a:srgbClr val="224F77"/>
                </a:solidFill>
              </a:rPr>
              <a:t> </a:t>
            </a:r>
            <a:r>
              <a:rPr lang="ko-KR" altLang="en-US" b="1" dirty="0" smtClean="0">
                <a:solidFill>
                  <a:srgbClr val="224F77"/>
                </a:solidFill>
              </a:rPr>
              <a:t>클래스 이름</a:t>
            </a:r>
            <a:endParaRPr lang="en-US" altLang="ko-KR" b="1" dirty="0" smtClean="0">
              <a:solidFill>
                <a:srgbClr val="224F77"/>
              </a:solidFill>
            </a:endParaRPr>
          </a:p>
          <a:p>
            <a:endParaRPr lang="en-US" altLang="ko-KR" b="1" dirty="0">
              <a:solidFill>
                <a:srgbClr val="224F77"/>
              </a:solidFill>
            </a:endParaRPr>
          </a:p>
          <a:p>
            <a:endParaRPr lang="en-US" altLang="ko-KR" b="1" dirty="0">
              <a:solidFill>
                <a:srgbClr val="224F77"/>
              </a:solidFill>
            </a:endParaRPr>
          </a:p>
          <a:p>
            <a:r>
              <a:rPr lang="en-US" altLang="ko-KR" b="1" dirty="0">
                <a:solidFill>
                  <a:srgbClr val="224F77"/>
                </a:solidFill>
              </a:rPr>
              <a:t>char *</a:t>
            </a:r>
            <a:r>
              <a:rPr lang="en-US" altLang="ko-KR" b="1" dirty="0" err="1">
                <a:solidFill>
                  <a:srgbClr val="224F77"/>
                </a:solidFill>
              </a:rPr>
              <a:t>train_images</a:t>
            </a:r>
            <a:r>
              <a:rPr lang="en-US" altLang="ko-KR" b="1" dirty="0">
                <a:solidFill>
                  <a:srgbClr val="224F77"/>
                </a:solidFill>
              </a:rPr>
              <a:t> = </a:t>
            </a:r>
            <a:r>
              <a:rPr lang="en-US" altLang="ko-KR" b="1" dirty="0" smtClean="0">
                <a:solidFill>
                  <a:srgbClr val="224F77"/>
                </a:solidFill>
              </a:rPr>
              <a:t>＂/data/</a:t>
            </a:r>
            <a:r>
              <a:rPr lang="en-US" altLang="ko-KR" b="1" dirty="0" err="1" smtClean="0">
                <a:solidFill>
                  <a:srgbClr val="224F77"/>
                </a:solidFill>
              </a:rPr>
              <a:t>voc</a:t>
            </a:r>
            <a:r>
              <a:rPr lang="en-US" altLang="ko-KR" b="1" dirty="0" smtClean="0">
                <a:solidFill>
                  <a:srgbClr val="224F77"/>
                </a:solidFill>
              </a:rPr>
              <a:t>/train.txt＂;</a:t>
            </a:r>
          </a:p>
          <a:p>
            <a:endParaRPr lang="en-US" altLang="ko-KR" b="1" dirty="0" smtClean="0">
              <a:solidFill>
                <a:srgbClr val="224F77"/>
              </a:solidFill>
            </a:endParaRPr>
          </a:p>
          <a:p>
            <a:r>
              <a:rPr lang="en-US" altLang="ko-KR" b="1" dirty="0" smtClean="0">
                <a:solidFill>
                  <a:srgbClr val="224F77"/>
                </a:solidFill>
                <a:sym typeface="Wingdings" panose="05000000000000000000" pitchFamily="2" charset="2"/>
              </a:rPr>
              <a:t></a:t>
            </a:r>
            <a:r>
              <a:rPr lang="ko-KR" altLang="en-US" b="1" dirty="0" smtClean="0">
                <a:solidFill>
                  <a:srgbClr val="224F77"/>
                </a:solidFill>
                <a:sym typeface="Wingdings" panose="05000000000000000000" pitchFamily="2" charset="2"/>
              </a:rPr>
              <a:t>학습할 이미지들의 </a:t>
            </a:r>
            <a:r>
              <a:rPr lang="en-US" altLang="ko-KR" b="1" dirty="0" smtClean="0">
                <a:solidFill>
                  <a:srgbClr val="224F77"/>
                </a:solidFill>
                <a:sym typeface="Wingdings" panose="05000000000000000000" pitchFamily="2" charset="2"/>
              </a:rPr>
              <a:t>list</a:t>
            </a:r>
            <a:endParaRPr lang="en-US" altLang="ko-KR" b="1" dirty="0" smtClean="0">
              <a:solidFill>
                <a:srgbClr val="224F77"/>
              </a:solidFill>
            </a:endParaRPr>
          </a:p>
          <a:p>
            <a:endParaRPr lang="en-US" altLang="ko-KR" b="1" dirty="0">
              <a:solidFill>
                <a:srgbClr val="224F77"/>
              </a:solidFill>
            </a:endParaRPr>
          </a:p>
          <a:p>
            <a:r>
              <a:rPr lang="en-US" altLang="ko-KR" b="1" dirty="0" smtClean="0">
                <a:solidFill>
                  <a:srgbClr val="224F77"/>
                </a:solidFill>
              </a:rPr>
              <a:t>char </a:t>
            </a:r>
            <a:r>
              <a:rPr lang="en-US" altLang="ko-KR" b="1" dirty="0">
                <a:solidFill>
                  <a:srgbClr val="224F77"/>
                </a:solidFill>
              </a:rPr>
              <a:t>*</a:t>
            </a:r>
            <a:r>
              <a:rPr lang="en-US" altLang="ko-KR" b="1" dirty="0" err="1">
                <a:solidFill>
                  <a:srgbClr val="224F77"/>
                </a:solidFill>
              </a:rPr>
              <a:t>backup_directory</a:t>
            </a:r>
            <a:r>
              <a:rPr lang="en-US" altLang="ko-KR" b="1" dirty="0">
                <a:solidFill>
                  <a:srgbClr val="224F77"/>
                </a:solidFill>
              </a:rPr>
              <a:t> = "/home/</a:t>
            </a:r>
            <a:r>
              <a:rPr lang="en-US" altLang="ko-KR" b="1" dirty="0" err="1">
                <a:solidFill>
                  <a:srgbClr val="224F77"/>
                </a:solidFill>
              </a:rPr>
              <a:t>pjreddie</a:t>
            </a:r>
            <a:r>
              <a:rPr lang="en-US" altLang="ko-KR" b="1" dirty="0">
                <a:solidFill>
                  <a:srgbClr val="224F77"/>
                </a:solidFill>
              </a:rPr>
              <a:t>/backup</a:t>
            </a:r>
            <a:r>
              <a:rPr lang="en-US" altLang="ko-KR" b="1" dirty="0" smtClean="0">
                <a:solidFill>
                  <a:srgbClr val="224F77"/>
                </a:solidFill>
              </a:rPr>
              <a:t>/";</a:t>
            </a:r>
          </a:p>
          <a:p>
            <a:endParaRPr lang="en-US" altLang="ko-KR" b="1" dirty="0">
              <a:solidFill>
                <a:srgbClr val="224F77"/>
              </a:solidFill>
            </a:endParaRPr>
          </a:p>
          <a:p>
            <a:r>
              <a:rPr lang="en-US" altLang="ko-KR" b="1" dirty="0" smtClean="0">
                <a:solidFill>
                  <a:srgbClr val="224F77"/>
                </a:solidFill>
                <a:sym typeface="Wingdings" panose="05000000000000000000" pitchFamily="2" charset="2"/>
              </a:rPr>
              <a:t></a:t>
            </a:r>
            <a:r>
              <a:rPr lang="ko-KR" altLang="en-US" b="1" dirty="0" smtClean="0">
                <a:solidFill>
                  <a:srgbClr val="224F77"/>
                </a:solidFill>
                <a:sym typeface="Wingdings" panose="05000000000000000000" pitchFamily="2" charset="2"/>
              </a:rPr>
              <a:t>학습하면서 중간결과들을 </a:t>
            </a:r>
            <a:r>
              <a:rPr lang="ko-KR" altLang="en-US" b="1" dirty="0" err="1" smtClean="0">
                <a:solidFill>
                  <a:srgbClr val="224F77"/>
                </a:solidFill>
                <a:sym typeface="Wingdings" panose="05000000000000000000" pitchFamily="2" charset="2"/>
              </a:rPr>
              <a:t>저장해놓는</a:t>
            </a:r>
            <a:r>
              <a:rPr lang="ko-KR" altLang="en-US" b="1" dirty="0" smtClean="0">
                <a:solidFill>
                  <a:srgbClr val="224F77"/>
                </a:solidFill>
                <a:sym typeface="Wingdings" panose="05000000000000000000" pitchFamily="2" charset="2"/>
              </a:rPr>
              <a:t> 폴더</a:t>
            </a:r>
            <a:endParaRPr lang="ko-KR" altLang="en-US" b="1" dirty="0">
              <a:solidFill>
                <a:srgbClr val="224F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0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2800" b="1" dirty="0" smtClean="0">
                <a:solidFill>
                  <a:srgbClr val="224F77"/>
                </a:solidFill>
                <a:latin typeface="맑은 고딕" panose="020F0302020204030204"/>
                <a:ea typeface="맑은 고딕" panose="020B0503020000020004" pitchFamily="34" charset="-127"/>
              </a:rPr>
              <a:t>3.3 </a:t>
            </a:r>
            <a:r>
              <a:rPr lang="en-US" altLang="ko-KR" sz="2800" b="1" dirty="0">
                <a:solidFill>
                  <a:srgbClr val="224F77"/>
                </a:solidFill>
                <a:latin typeface="맑은 고딕" panose="020F0302020204030204"/>
                <a:ea typeface="맑은 고딕" panose="020B0503020000020004" pitchFamily="34" charset="-127"/>
              </a:rPr>
              <a:t>YOLO </a:t>
            </a:r>
            <a:r>
              <a:rPr lang="ko-KR" altLang="en-US" sz="2800" b="1" dirty="0">
                <a:solidFill>
                  <a:srgbClr val="224F77"/>
                </a:solidFill>
                <a:latin typeface="맑은 고딕" panose="020F0302020204030204"/>
                <a:ea typeface="맑은 고딕" panose="020B0503020000020004" pitchFamily="34" charset="-127"/>
              </a:rPr>
              <a:t>학습방법</a:t>
            </a:r>
            <a:endParaRPr lang="en-US" altLang="ko-KR" sz="2800" b="1" dirty="0">
              <a:solidFill>
                <a:srgbClr val="224F77"/>
              </a:solidFill>
              <a:latin typeface="맑은 고딕" panose="020F0302020204030204"/>
              <a:ea typeface="맑은 고딕" panose="020B0503020000020004" pitchFamily="34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4938" y="1379085"/>
            <a:ext cx="1079076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224F77"/>
                </a:solidFill>
              </a:rPr>
              <a:t>&lt;object-class&gt; &lt;x&gt; &lt;y&gt; &lt;width&gt; &lt;height</a:t>
            </a:r>
            <a:r>
              <a:rPr lang="en-US" altLang="ko-KR" b="1" dirty="0" smtClean="0">
                <a:solidFill>
                  <a:srgbClr val="224F77"/>
                </a:solidFill>
              </a:rPr>
              <a:t>&gt;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b="1" dirty="0" smtClean="0">
                <a:solidFill>
                  <a:srgbClr val="224F77"/>
                </a:solidFill>
                <a:sym typeface="Wingdings" panose="05000000000000000000" pitchFamily="2" charset="2"/>
              </a:rPr>
              <a:t>Labeling </a:t>
            </a:r>
            <a:r>
              <a:rPr lang="ko-KR" altLang="en-US" b="1" dirty="0" smtClean="0">
                <a:solidFill>
                  <a:srgbClr val="224F77"/>
                </a:solidFill>
                <a:sym typeface="Wingdings" panose="05000000000000000000" pitchFamily="2" charset="2"/>
              </a:rPr>
              <a:t>형식</a:t>
            </a:r>
            <a:endParaRPr lang="en-US" altLang="ko-KR" b="1" dirty="0" smtClean="0">
              <a:solidFill>
                <a:srgbClr val="224F77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b="1" dirty="0">
              <a:solidFill>
                <a:srgbClr val="224F77"/>
              </a:solidFill>
            </a:endParaRPr>
          </a:p>
          <a:p>
            <a:r>
              <a:rPr lang="en-US" altLang="ko-KR" b="1" dirty="0" err="1">
                <a:solidFill>
                  <a:srgbClr val="224F77"/>
                </a:solidFill>
              </a:rPr>
              <a:t>wget</a:t>
            </a:r>
            <a:r>
              <a:rPr lang="en-US" altLang="ko-KR" b="1" dirty="0">
                <a:solidFill>
                  <a:srgbClr val="224F77"/>
                </a:solidFill>
              </a:rPr>
              <a:t> https://pjreddie.com/media/files/voc_label.py</a:t>
            </a:r>
          </a:p>
          <a:p>
            <a:r>
              <a:rPr lang="en-US" altLang="ko-KR" b="1" dirty="0">
                <a:solidFill>
                  <a:srgbClr val="224F77"/>
                </a:solidFill>
              </a:rPr>
              <a:t>python </a:t>
            </a:r>
            <a:r>
              <a:rPr lang="en-US" altLang="ko-KR" b="1" dirty="0" smtClean="0">
                <a:solidFill>
                  <a:srgbClr val="224F77"/>
                </a:solidFill>
              </a:rPr>
              <a:t>voc_label.py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b="1" dirty="0" smtClean="0">
                <a:solidFill>
                  <a:srgbClr val="224F77"/>
                </a:solidFill>
                <a:sym typeface="Wingdings" panose="05000000000000000000" pitchFamily="2" charset="2"/>
              </a:rPr>
              <a:t>Labeling tool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b="1" dirty="0">
              <a:solidFill>
                <a:srgbClr val="224F77"/>
              </a:solidFill>
              <a:sym typeface="Wingdings" panose="05000000000000000000" pitchFamily="2" charset="2"/>
            </a:endParaRPr>
          </a:p>
          <a:p>
            <a:r>
              <a:rPr lang="en-US" altLang="ko-KR" b="1" dirty="0">
                <a:solidFill>
                  <a:srgbClr val="224F77"/>
                </a:solidFill>
              </a:rPr>
              <a:t>./</a:t>
            </a:r>
            <a:r>
              <a:rPr lang="en-US" altLang="ko-KR" b="1" dirty="0" err="1">
                <a:solidFill>
                  <a:srgbClr val="224F77"/>
                </a:solidFill>
              </a:rPr>
              <a:t>darknet</a:t>
            </a:r>
            <a:r>
              <a:rPr lang="en-US" altLang="ko-KR" b="1" dirty="0">
                <a:solidFill>
                  <a:srgbClr val="224F77"/>
                </a:solidFill>
              </a:rPr>
              <a:t> yolo train </a:t>
            </a:r>
            <a:r>
              <a:rPr lang="en-US" altLang="ko-KR" b="1" dirty="0" err="1">
                <a:solidFill>
                  <a:srgbClr val="224F77"/>
                </a:solidFill>
              </a:rPr>
              <a:t>cfg</a:t>
            </a:r>
            <a:r>
              <a:rPr lang="en-US" altLang="ko-KR" b="1" dirty="0">
                <a:solidFill>
                  <a:srgbClr val="224F77"/>
                </a:solidFill>
              </a:rPr>
              <a:t>/</a:t>
            </a:r>
            <a:r>
              <a:rPr lang="en-US" altLang="ko-KR" b="1" dirty="0" err="1">
                <a:solidFill>
                  <a:srgbClr val="224F77"/>
                </a:solidFill>
              </a:rPr>
              <a:t>yolo.cfg</a:t>
            </a:r>
            <a:r>
              <a:rPr lang="en-US" altLang="ko-KR" b="1" dirty="0">
                <a:solidFill>
                  <a:srgbClr val="224F77"/>
                </a:solidFill>
              </a:rPr>
              <a:t> (pre-trained model)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b="1" dirty="0" smtClean="0">
                <a:solidFill>
                  <a:srgbClr val="224F77"/>
                </a:solidFill>
                <a:sym typeface="Wingdings" panose="05000000000000000000" pitchFamily="2" charset="2"/>
              </a:rPr>
              <a:t>만약 미리 </a:t>
            </a:r>
            <a:r>
              <a:rPr lang="ko-KR" altLang="en-US" b="1" dirty="0" err="1" smtClean="0">
                <a:solidFill>
                  <a:srgbClr val="224F77"/>
                </a:solidFill>
                <a:sym typeface="Wingdings" panose="05000000000000000000" pitchFamily="2" charset="2"/>
              </a:rPr>
              <a:t>트레이닝한</a:t>
            </a:r>
            <a:r>
              <a:rPr lang="ko-KR" altLang="en-US" b="1" dirty="0" smtClean="0">
                <a:solidFill>
                  <a:srgbClr val="224F77"/>
                </a:solidFill>
                <a:sym typeface="Wingdings" panose="05000000000000000000" pitchFamily="2" charset="2"/>
              </a:rPr>
              <a:t> 모델이 없다면</a:t>
            </a:r>
            <a:r>
              <a:rPr lang="en-US" altLang="ko-KR" b="1" dirty="0" smtClean="0">
                <a:solidFill>
                  <a:srgbClr val="224F77"/>
                </a:solidFill>
                <a:sym typeface="Wingdings" panose="05000000000000000000" pitchFamily="2" charset="2"/>
              </a:rPr>
              <a:t>, </a:t>
            </a:r>
          </a:p>
          <a:p>
            <a:r>
              <a:rPr lang="ko-KR" altLang="en-US" b="1" dirty="0" smtClean="0">
                <a:solidFill>
                  <a:srgbClr val="224F77"/>
                </a:solidFill>
                <a:sym typeface="Wingdings" panose="05000000000000000000" pitchFamily="2" charset="2"/>
              </a:rPr>
              <a:t>    자체적으로 초기화한 가중치로 학습</a:t>
            </a:r>
            <a:endParaRPr lang="en-US" altLang="ko-KR" b="1" dirty="0" smtClean="0">
              <a:solidFill>
                <a:srgbClr val="224F77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b="1" dirty="0" smtClean="0">
              <a:solidFill>
                <a:srgbClr val="224F77"/>
              </a:solidFill>
            </a:endParaRPr>
          </a:p>
        </p:txBody>
      </p:sp>
      <p:pic>
        <p:nvPicPr>
          <p:cNvPr id="6150" name="Picture 6" descr="yolo ë¼ë²¨ë§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025" y="2394747"/>
            <a:ext cx="5295900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51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0B8841-00CA-E946-95CA-15FE94DAB9D9}"/>
              </a:ext>
            </a:extLst>
          </p:cNvPr>
          <p:cNvGrpSpPr/>
          <p:nvPr/>
        </p:nvGrpSpPr>
        <p:grpSpPr>
          <a:xfrm>
            <a:off x="8266854" y="2306225"/>
            <a:ext cx="3925146" cy="2245550"/>
            <a:chOff x="8266854" y="2087911"/>
            <a:chExt cx="3925146" cy="224555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BCDD8A9-9165-3E42-AB8D-8DA317DB8CE1}"/>
                </a:ext>
              </a:extLst>
            </p:cNvPr>
            <p:cNvSpPr/>
            <p:nvPr/>
          </p:nvSpPr>
          <p:spPr>
            <a:xfrm>
              <a:off x="9471783" y="2087912"/>
              <a:ext cx="2720217" cy="2245549"/>
            </a:xfrm>
            <a:prstGeom prst="rect">
              <a:avLst/>
            </a:prstGeom>
            <a:solidFill>
              <a:srgbClr val="224F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039604C-69CB-7D4B-8AE5-F04D3172B73F}"/>
                </a:ext>
              </a:extLst>
            </p:cNvPr>
            <p:cNvSpPr/>
            <p:nvPr/>
          </p:nvSpPr>
          <p:spPr>
            <a:xfrm>
              <a:off x="8266854" y="2087911"/>
              <a:ext cx="2409857" cy="2245549"/>
            </a:xfrm>
            <a:prstGeom prst="ellipse">
              <a:avLst/>
            </a:prstGeom>
            <a:solidFill>
              <a:srgbClr val="224F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200" dirty="0" smtClean="0"/>
                <a:t>3.4</a:t>
              </a:r>
              <a:endParaRPr kumimoji="1" lang="ko-KR" altLang="en-US" sz="7200" dirty="0"/>
            </a:p>
          </p:txBody>
        </p:sp>
      </p:grpSp>
      <p:sp>
        <p:nvSpPr>
          <p:cNvPr id="5" name="텍스트상자 4">
            <a:extLst>
              <a:ext uri="{FF2B5EF4-FFF2-40B4-BE49-F238E27FC236}">
                <a16:creationId xmlns:a16="http://schemas.microsoft.com/office/drawing/2014/main" id="{8A06599E-1E3D-3B46-9D69-5BDDA0E26EA2}"/>
              </a:ext>
            </a:extLst>
          </p:cNvPr>
          <p:cNvSpPr txBox="1"/>
          <p:nvPr/>
        </p:nvSpPr>
        <p:spPr>
          <a:xfrm>
            <a:off x="1741253" y="2967334"/>
            <a:ext cx="4981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400" dirty="0" smtClean="0">
                <a:solidFill>
                  <a:srgbClr val="224F7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REALTIME TEST</a:t>
            </a:r>
            <a:endParaRPr kumimoji="1" lang="ko-KR" altLang="en-US" sz="5400" dirty="0">
              <a:solidFill>
                <a:srgbClr val="224F7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 4">
            <a:extLst>
              <a:ext uri="{FF2B5EF4-FFF2-40B4-BE49-F238E27FC236}">
                <a16:creationId xmlns:a16="http://schemas.microsoft.com/office/drawing/2014/main" id="{97518457-8209-994A-A7D5-705E388E9FD8}"/>
              </a:ext>
            </a:extLst>
          </p:cNvPr>
          <p:cNvCxnSpPr/>
          <p:nvPr/>
        </p:nvCxnSpPr>
        <p:spPr>
          <a:xfrm>
            <a:off x="-8313" y="37407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265C899-D50F-204B-8D09-220394553986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5138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DF3D8192-F1DB-0F46-A45C-1185087564F9}"/>
              </a:ext>
            </a:extLst>
          </p:cNvPr>
          <p:cNvSpPr txBox="1"/>
          <p:nvPr/>
        </p:nvSpPr>
        <p:spPr>
          <a:xfrm flipH="1">
            <a:off x="1930745" y="1843951"/>
            <a:ext cx="83305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+mj-lt"/>
                <a:ea typeface="HY헤드라인M" panose="02030600000101010101" pitchFamily="18" charset="-127"/>
              </a:rPr>
              <a:t>Q &amp; A</a:t>
            </a:r>
            <a:endParaRPr kumimoji="0" lang="ko-KR" altLang="en-US" sz="20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228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35382" y="2290273"/>
            <a:ext cx="8818418" cy="388669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3.1   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YOLO 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3.2   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YOLO 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3.3   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YOLO 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학습방법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3.4   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REALTIME TEST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-8313" y="374073"/>
            <a:ext cx="12200313" cy="16626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32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0B8841-00CA-E946-95CA-15FE94DAB9D9}"/>
              </a:ext>
            </a:extLst>
          </p:cNvPr>
          <p:cNvGrpSpPr/>
          <p:nvPr/>
        </p:nvGrpSpPr>
        <p:grpSpPr>
          <a:xfrm>
            <a:off x="8266854" y="2306225"/>
            <a:ext cx="3925146" cy="2245550"/>
            <a:chOff x="8266854" y="2087911"/>
            <a:chExt cx="3925146" cy="224555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BCDD8A9-9165-3E42-AB8D-8DA317DB8CE1}"/>
                </a:ext>
              </a:extLst>
            </p:cNvPr>
            <p:cNvSpPr/>
            <p:nvPr/>
          </p:nvSpPr>
          <p:spPr>
            <a:xfrm>
              <a:off x="9471783" y="2087912"/>
              <a:ext cx="2720217" cy="2245549"/>
            </a:xfrm>
            <a:prstGeom prst="rect">
              <a:avLst/>
            </a:prstGeom>
            <a:solidFill>
              <a:srgbClr val="224F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039604C-69CB-7D4B-8AE5-F04D3172B73F}"/>
                </a:ext>
              </a:extLst>
            </p:cNvPr>
            <p:cNvSpPr/>
            <p:nvPr/>
          </p:nvSpPr>
          <p:spPr>
            <a:xfrm>
              <a:off x="8266854" y="2087911"/>
              <a:ext cx="2409857" cy="2245549"/>
            </a:xfrm>
            <a:prstGeom prst="ellipse">
              <a:avLst/>
            </a:prstGeom>
            <a:solidFill>
              <a:srgbClr val="224F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200" dirty="0" smtClean="0"/>
                <a:t>3.1</a:t>
              </a:r>
              <a:endParaRPr kumimoji="1" lang="ko-KR" altLang="en-US" sz="7200" dirty="0"/>
            </a:p>
          </p:txBody>
        </p:sp>
      </p:grpSp>
      <p:sp>
        <p:nvSpPr>
          <p:cNvPr id="5" name="텍스트상자 4">
            <a:extLst>
              <a:ext uri="{FF2B5EF4-FFF2-40B4-BE49-F238E27FC236}">
                <a16:creationId xmlns:a16="http://schemas.microsoft.com/office/drawing/2014/main" id="{8A06599E-1E3D-3B46-9D69-5BDDA0E26EA2}"/>
              </a:ext>
            </a:extLst>
          </p:cNvPr>
          <p:cNvSpPr txBox="1"/>
          <p:nvPr/>
        </p:nvSpPr>
        <p:spPr>
          <a:xfrm>
            <a:off x="2537666" y="2967335"/>
            <a:ext cx="4948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400" dirty="0">
                <a:solidFill>
                  <a:srgbClr val="224F7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YOLO </a:t>
            </a:r>
            <a:r>
              <a:rPr kumimoji="1" lang="ko-KR" altLang="en-US" sz="5400" dirty="0">
                <a:solidFill>
                  <a:srgbClr val="224F7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네트워크</a:t>
            </a:r>
            <a:endParaRPr kumimoji="1" lang="ko-KR" altLang="en-US" sz="5400" dirty="0">
              <a:solidFill>
                <a:srgbClr val="224F7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 4">
            <a:extLst>
              <a:ext uri="{FF2B5EF4-FFF2-40B4-BE49-F238E27FC236}">
                <a16:creationId xmlns:a16="http://schemas.microsoft.com/office/drawing/2014/main" id="{97518457-8209-994A-A7D5-705E388E9FD8}"/>
              </a:ext>
            </a:extLst>
          </p:cNvPr>
          <p:cNvCxnSpPr/>
          <p:nvPr/>
        </p:nvCxnSpPr>
        <p:spPr>
          <a:xfrm>
            <a:off x="-8313" y="37407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265C899-D50F-204B-8D09-220394553986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0319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3.1 </a:t>
            </a:r>
            <a:r>
              <a:rPr lang="en-US" altLang="ko-KR" sz="2800" b="1" dirty="0">
                <a:solidFill>
                  <a:srgbClr val="224F77"/>
                </a:solidFill>
                <a:latin typeface="맑은 고딕" panose="020F0302020204030204"/>
                <a:ea typeface="맑은 고딕" panose="020B0503020000020004" pitchFamily="34" charset="-127"/>
              </a:rPr>
              <a:t>YOLO </a:t>
            </a:r>
            <a:r>
              <a:rPr lang="ko-KR" altLang="en-US" sz="2800" b="1" dirty="0">
                <a:solidFill>
                  <a:srgbClr val="224F77"/>
                </a:solidFill>
                <a:latin typeface="맑은 고딕" panose="020F0302020204030204"/>
                <a:ea typeface="맑은 고딕" panose="020B0503020000020004" pitchFamily="34" charset="-127"/>
              </a:rPr>
              <a:t>네트워크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792" y="1757362"/>
            <a:ext cx="6896100" cy="32670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41540" y="5127418"/>
            <a:ext cx="3414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solidFill>
                  <a:srgbClr val="224F77"/>
                </a:solidFill>
                <a:latin typeface="Apple SD Gothic Neo"/>
              </a:rPr>
              <a:t>mAP</a:t>
            </a:r>
            <a:r>
              <a:rPr lang="en-US" altLang="ko-KR" b="1" dirty="0" smtClean="0">
                <a:solidFill>
                  <a:srgbClr val="224F77"/>
                </a:solidFill>
                <a:latin typeface="Apple SD Gothic Neo"/>
              </a:rPr>
              <a:t>=mean </a:t>
            </a:r>
            <a:r>
              <a:rPr lang="en-US" altLang="ko-KR" b="1" dirty="0">
                <a:solidFill>
                  <a:srgbClr val="224F77"/>
                </a:solidFill>
                <a:latin typeface="Apple SD Gothic Neo"/>
              </a:rPr>
              <a:t>average precision</a:t>
            </a:r>
            <a:endParaRPr lang="ko-KR" altLang="en-US" b="1" dirty="0">
              <a:solidFill>
                <a:srgbClr val="224F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0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3.1 </a:t>
            </a:r>
            <a:r>
              <a:rPr lang="en-US" altLang="ko-KR" sz="2800" b="1" dirty="0">
                <a:solidFill>
                  <a:srgbClr val="224F77"/>
                </a:solidFill>
                <a:latin typeface="맑은 고딕" panose="020F0302020204030204"/>
                <a:ea typeface="맑은 고딕" panose="020B0503020000020004" pitchFamily="34" charset="-127"/>
              </a:rPr>
              <a:t>YOLO </a:t>
            </a:r>
            <a:r>
              <a:rPr lang="ko-KR" altLang="en-US" sz="2800" b="1" dirty="0">
                <a:solidFill>
                  <a:srgbClr val="224F77"/>
                </a:solidFill>
                <a:latin typeface="맑은 고딕" panose="020F0302020204030204"/>
                <a:ea typeface="맑은 고딕" panose="020B0503020000020004" pitchFamily="34" charset="-127"/>
              </a:rPr>
              <a:t>네트워크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050" name="Picture 2" descr="https://curt-park.github.io/images/yolo/Figur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9224" y="1325563"/>
            <a:ext cx="10614024" cy="377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311043" y="1584326"/>
            <a:ext cx="44237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YOLO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는 각 이미지를 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S x S 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개의 </a:t>
            </a:r>
            <a:endParaRPr lang="en-US" altLang="ko-KR" sz="2000" b="1" dirty="0">
              <a:solidFill>
                <a:srgbClr val="224F77"/>
              </a:solidFill>
              <a:latin typeface="+mn-ea"/>
            </a:endParaRPr>
          </a:p>
          <a:p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그리드로 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분할하고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그리드의 신뢰도를 계산한다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.</a:t>
            </a:r>
          </a:p>
          <a:p>
            <a:endParaRPr lang="en-US" altLang="ko-KR" sz="2000" b="1" dirty="0" smtClean="0">
              <a:solidFill>
                <a:srgbClr val="224F77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그리드에 객체 포함 여부를 계산하기 위해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객체 클래스 점수를 계산한다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. 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이 결과로 총 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S x S x N 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객체가 예측된다</a:t>
            </a:r>
            <a:r>
              <a:rPr lang="en-US" altLang="ko-KR" sz="2000" b="1" dirty="0" smtClean="0">
                <a:solidFill>
                  <a:srgbClr val="224F77"/>
                </a:solidFill>
                <a:latin typeface="+mn-ea"/>
              </a:rPr>
              <a:t>.</a:t>
            </a:r>
          </a:p>
          <a:p>
            <a:endParaRPr lang="en-US" altLang="ko-KR" sz="2000" b="1" dirty="0" smtClean="0">
              <a:solidFill>
                <a:srgbClr val="224F77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이 그리드의 대부분은 낮은 신뢰도를 가진다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. 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신뢰도를 높이기 위해 주변의 그리드를 합칠 수 있다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. </a:t>
            </a:r>
            <a:endParaRPr lang="en-US" altLang="ko-KR" sz="2000" b="1" dirty="0" smtClean="0">
              <a:solidFill>
                <a:srgbClr val="224F77"/>
              </a:solidFill>
              <a:latin typeface="+mn-ea"/>
            </a:endParaRPr>
          </a:p>
          <a:p>
            <a:endParaRPr lang="en-US" altLang="ko-KR" sz="2000" b="1" dirty="0" smtClean="0">
              <a:solidFill>
                <a:srgbClr val="224F77"/>
              </a:solidFill>
              <a:latin typeface="+mn-ea"/>
            </a:endParaRPr>
          </a:p>
          <a:p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이후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, </a:t>
            </a:r>
            <a:r>
              <a:rPr lang="ko-KR" altLang="en-US" sz="2000" b="1" dirty="0" err="1">
                <a:solidFill>
                  <a:srgbClr val="224F77"/>
                </a:solidFill>
                <a:latin typeface="+mn-ea"/>
              </a:rPr>
              <a:t>임계값을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 설정해 불필요한 부분은 제거할 수 있다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.</a:t>
            </a:r>
            <a:endParaRPr lang="ko-KR" altLang="en-US" sz="2000" b="1" dirty="0" smtClean="0">
              <a:solidFill>
                <a:srgbClr val="224F77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60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3.1 </a:t>
            </a:r>
            <a:r>
              <a:rPr lang="en-US" altLang="ko-KR" sz="2800" b="1" dirty="0">
                <a:solidFill>
                  <a:srgbClr val="224F77"/>
                </a:solidFill>
                <a:latin typeface="맑은 고딕" panose="020F0302020204030204"/>
                <a:ea typeface="맑은 고딕" panose="020B0503020000020004" pitchFamily="34" charset="-127"/>
              </a:rPr>
              <a:t>YOLO </a:t>
            </a:r>
            <a:r>
              <a:rPr lang="ko-KR" altLang="en-US" sz="2800" b="1" dirty="0">
                <a:solidFill>
                  <a:srgbClr val="224F77"/>
                </a:solidFill>
                <a:latin typeface="맑은 고딕" panose="020F0302020204030204"/>
                <a:ea typeface="맑은 고딕" panose="020B0503020000020004" pitchFamily="34" charset="-127"/>
              </a:rPr>
              <a:t>네트워크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32" name="Picture 8" descr="http://postfiles13.naver.net/MjAxNzA0MjhfMjI5/MDAxNDkzMzU5ODk2NDMz.BsDWYKw_d30vZEcj2tLj1R3cMWwyh5i_HFnMX8gg6qEg.twhNm3EJRmKe0pZuLmR0wP9zaL7InFAnpgc3c6erhVcg.PNG.sogangori/model_2.png?type=w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39" y="1203873"/>
            <a:ext cx="8572500" cy="50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934200" y="1462636"/>
            <a:ext cx="38707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경계 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박스에 대한 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정보</a:t>
            </a:r>
            <a:endParaRPr lang="en-US" altLang="ko-KR" sz="2000" b="1" dirty="0">
              <a:solidFill>
                <a:srgbClr val="224F77"/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x, y, width, height, confidence</a:t>
            </a:r>
          </a:p>
          <a:p>
            <a:endParaRPr lang="en-US" altLang="ko-KR" sz="2000" b="1" dirty="0">
              <a:solidFill>
                <a:srgbClr val="224F77"/>
              </a:solidFill>
              <a:latin typeface="+mn-ea"/>
            </a:endParaRPr>
          </a:p>
          <a:p>
            <a:endParaRPr lang="ko-KR" altLang="en-US" sz="2000" b="1" dirty="0" smtClean="0">
              <a:solidFill>
                <a:srgbClr val="224F77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3655" y="5437786"/>
            <a:ext cx="327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경계 박스의 색깔은 클래스</a:t>
            </a:r>
          </a:p>
          <a:p>
            <a:endParaRPr lang="en-US" altLang="ko-KR" sz="2000" b="1" dirty="0">
              <a:solidFill>
                <a:srgbClr val="224F77"/>
              </a:solidFill>
              <a:latin typeface="+mn-ea"/>
            </a:endParaRPr>
          </a:p>
          <a:p>
            <a:endParaRPr lang="ko-KR" altLang="en-US" sz="2000" b="1" dirty="0" smtClean="0">
              <a:solidFill>
                <a:srgbClr val="224F77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493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3.1 </a:t>
            </a:r>
            <a:r>
              <a:rPr lang="en-US" altLang="ko-KR" sz="2800" b="1" dirty="0">
                <a:solidFill>
                  <a:srgbClr val="224F77"/>
                </a:solidFill>
                <a:latin typeface="맑은 고딕" panose="020F0302020204030204"/>
                <a:ea typeface="맑은 고딕" panose="020B0503020000020004" pitchFamily="34" charset="-127"/>
              </a:rPr>
              <a:t>YOLO </a:t>
            </a:r>
            <a:r>
              <a:rPr lang="ko-KR" altLang="en-US" sz="2800" b="1" dirty="0">
                <a:solidFill>
                  <a:srgbClr val="224F77"/>
                </a:solidFill>
                <a:latin typeface="맑은 고딕" panose="020F0302020204030204"/>
                <a:ea typeface="맑은 고딕" panose="020B0503020000020004" pitchFamily="34" charset="-127"/>
              </a:rPr>
              <a:t>네트워크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098" name="Picture 2" descr="http://postfiles8.naver.net/MjAxNzA0MjhfNTIg/MDAxNDkzMzYyNTE1MjU4.8lRMAcxENWVAckUo-mCpltO3rBvMD321glUGXf0MeMgg.vrmY8HkQFMsvsTal0kjyi_h2uKnUPdcs40z_z2SA3Zcg.PNG.sogangori/network0.PNG?type=w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8" y="1913486"/>
            <a:ext cx="11434369" cy="245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4938" y="4510995"/>
            <a:ext cx="9847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224F77"/>
                </a:solidFill>
                <a:latin typeface="+mn-ea"/>
              </a:rPr>
              <a:t>GoogleLeNet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을 약간 변형시켜서 특징 </a:t>
            </a:r>
            <a:r>
              <a:rPr lang="ko-KR" altLang="en-US" sz="2000" b="1" dirty="0" err="1">
                <a:solidFill>
                  <a:srgbClr val="224F77"/>
                </a:solidFill>
                <a:latin typeface="+mn-ea"/>
              </a:rPr>
              <a:t>추출기로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 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사용</a:t>
            </a:r>
            <a:endParaRPr lang="en-US" altLang="ko-KR" sz="2000" b="1" dirty="0" smtClean="0">
              <a:solidFill>
                <a:srgbClr val="224F77"/>
              </a:solidFill>
              <a:latin typeface="+mn-ea"/>
            </a:endParaRPr>
          </a:p>
          <a:p>
            <a:endParaRPr lang="en-US" altLang="ko-KR" sz="2000" b="1" dirty="0">
              <a:solidFill>
                <a:srgbClr val="224F77"/>
              </a:solidFill>
              <a:latin typeface="+mn-ea"/>
            </a:endParaRPr>
          </a:p>
          <a:p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이후 </a:t>
            </a:r>
            <a:r>
              <a:rPr lang="ko-KR" altLang="en-US" sz="2000" b="1" dirty="0" err="1">
                <a:solidFill>
                  <a:srgbClr val="224F77"/>
                </a:solidFill>
                <a:latin typeface="+mn-ea"/>
              </a:rPr>
              <a:t>컨볼루션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 레이어 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4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회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풀리 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커넥션 레이어 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2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번 하고 사이즈를 </a:t>
            </a:r>
            <a:r>
              <a:rPr lang="en-US" altLang="ko-KR" sz="2000" b="1" dirty="0">
                <a:solidFill>
                  <a:srgbClr val="224F77"/>
                </a:solidFill>
                <a:latin typeface="+mn-ea"/>
              </a:rPr>
              <a:t>7x7x30</a:t>
            </a:r>
            <a:r>
              <a:rPr lang="ko-KR" altLang="en-US" sz="2000" b="1" dirty="0">
                <a:solidFill>
                  <a:srgbClr val="224F77"/>
                </a:solidFill>
                <a:latin typeface="+mn-ea"/>
              </a:rPr>
              <a:t>으로 </a:t>
            </a:r>
            <a:r>
              <a:rPr lang="ko-KR" altLang="en-US" sz="2000" b="1" dirty="0" smtClean="0">
                <a:solidFill>
                  <a:srgbClr val="224F77"/>
                </a:solidFill>
                <a:latin typeface="+mn-ea"/>
              </a:rPr>
              <a:t>조정</a:t>
            </a:r>
            <a:endParaRPr lang="en-US" altLang="ko-KR" sz="2000" b="1" dirty="0">
              <a:solidFill>
                <a:srgbClr val="224F77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226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8">
            <a:extLst>
              <a:ext uri="{FF2B5EF4-FFF2-40B4-BE49-F238E27FC236}">
                <a16:creationId xmlns:a16="http://schemas.microsoft.com/office/drawing/2014/main" id="{BA019FDD-2971-F442-A4D5-6CCA368096DD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67BB4D9A-6F47-574F-BF24-EF2E363F9814}"/>
              </a:ext>
            </a:extLst>
          </p:cNvPr>
          <p:cNvSpPr txBox="1">
            <a:spLocks/>
          </p:cNvSpPr>
          <p:nvPr/>
        </p:nvSpPr>
        <p:spPr>
          <a:xfrm>
            <a:off x="16764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24F77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34" charset="-127"/>
                <a:cs typeface="+mj-cs"/>
              </a:rPr>
              <a:t>3.1 </a:t>
            </a:r>
            <a:r>
              <a:rPr lang="en-US" altLang="ko-KR" sz="2800" b="1" dirty="0">
                <a:solidFill>
                  <a:srgbClr val="224F77"/>
                </a:solidFill>
                <a:latin typeface="맑은 고딕" panose="020F0302020204030204"/>
                <a:ea typeface="맑은 고딕" panose="020B0503020000020004" pitchFamily="34" charset="-127"/>
              </a:rPr>
              <a:t>YOLO </a:t>
            </a:r>
            <a:r>
              <a:rPr lang="ko-KR" altLang="en-US" sz="2800" b="1" dirty="0">
                <a:solidFill>
                  <a:srgbClr val="224F77"/>
                </a:solidFill>
                <a:latin typeface="맑은 고딕" panose="020F0302020204030204"/>
                <a:ea typeface="맑은 고딕" panose="020B0503020000020004" pitchFamily="34" charset="-127"/>
              </a:rPr>
              <a:t>네트워크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F77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34" charset="-127"/>
              <a:cs typeface="+mj-cs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F947CE-2B1A-8E4E-BF02-8A5B63DF58F2}"/>
              </a:ext>
            </a:extLst>
          </p:cNvPr>
          <p:cNvSpPr/>
          <p:nvPr/>
        </p:nvSpPr>
        <p:spPr>
          <a:xfrm>
            <a:off x="524939" y="203200"/>
            <a:ext cx="863600" cy="863600"/>
          </a:xfrm>
          <a:prstGeom prst="roundRect">
            <a:avLst/>
          </a:prstGeom>
          <a:gradFill rotWithShape="1">
            <a:gsLst>
              <a:gs pos="0">
                <a:srgbClr val="224F77"/>
              </a:gs>
              <a:gs pos="50000">
                <a:srgbClr val="224F77"/>
              </a:gs>
              <a:gs pos="100000">
                <a:srgbClr val="224F77"/>
              </a:gs>
            </a:gsLst>
            <a:lin ang="5400000" scaled="0"/>
          </a:gradFill>
          <a:ln w="6350" cap="flat" cmpd="sng" algn="ctr">
            <a:solidFill>
              <a:srgbClr val="224F7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5122" name="Picture 2" descr="http://postfiles15.naver.net/MjAxNzA0MjhfMTgy/MDAxNDkzMzYyNDk1MTE5.sJhub9RA2DgRz3-ziXYL-UfX1VcnPcpdxqzYoWnyTk4g.RtfPbkK1GajeoYLlXBpxotv6KZE_an22ns7C1OHlq00g.PNG.sogangori/last0.PNG?type=w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9" y="1325563"/>
            <a:ext cx="11139318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8314" y="4914900"/>
            <a:ext cx="1375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24F77"/>
                </a:solidFill>
                <a:latin typeface="+mn-ea"/>
              </a:rPr>
              <a:t>30</a:t>
            </a:r>
            <a:r>
              <a:rPr lang="ko-KR" altLang="en-US" b="1" dirty="0">
                <a:solidFill>
                  <a:srgbClr val="224F77"/>
                </a:solidFill>
                <a:latin typeface="+mn-ea"/>
              </a:rPr>
              <a:t>개의 채널은 </a:t>
            </a:r>
            <a:r>
              <a:rPr lang="en-US" altLang="ko-KR" b="1" dirty="0">
                <a:solidFill>
                  <a:srgbClr val="224F77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224F77"/>
                </a:solidFill>
                <a:latin typeface="+mn-ea"/>
              </a:rPr>
              <a:t>경계 박스의 정보 </a:t>
            </a:r>
            <a:r>
              <a:rPr lang="en-US" altLang="ko-KR" b="1" dirty="0">
                <a:solidFill>
                  <a:srgbClr val="224F77"/>
                </a:solidFill>
                <a:latin typeface="+mn-ea"/>
              </a:rPr>
              <a:t>4</a:t>
            </a:r>
            <a:r>
              <a:rPr lang="ko-KR" altLang="en-US" b="1" dirty="0">
                <a:solidFill>
                  <a:srgbClr val="224F77"/>
                </a:solidFill>
                <a:latin typeface="+mn-ea"/>
              </a:rPr>
              <a:t>개 </a:t>
            </a:r>
            <a:r>
              <a:rPr lang="en-US" altLang="ko-KR" b="1" dirty="0">
                <a:solidFill>
                  <a:srgbClr val="224F77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224F77"/>
                </a:solidFill>
                <a:latin typeface="+mn-ea"/>
              </a:rPr>
              <a:t>경계 </a:t>
            </a:r>
            <a:r>
              <a:rPr lang="ko-KR" altLang="en-US" b="1" dirty="0" err="1">
                <a:solidFill>
                  <a:srgbClr val="224F77"/>
                </a:solidFill>
                <a:latin typeface="+mn-ea"/>
              </a:rPr>
              <a:t>박스안에</a:t>
            </a:r>
            <a:r>
              <a:rPr lang="ko-KR" altLang="en-US" b="1" dirty="0">
                <a:solidFill>
                  <a:srgbClr val="224F77"/>
                </a:solidFill>
                <a:latin typeface="+mn-ea"/>
              </a:rPr>
              <a:t> 오브젝트가 있을 확률</a:t>
            </a:r>
            <a:r>
              <a:rPr lang="en-US" altLang="ko-KR" b="1" dirty="0">
                <a:solidFill>
                  <a:srgbClr val="224F77"/>
                </a:solidFill>
                <a:latin typeface="+mn-ea"/>
              </a:rPr>
              <a:t>(confidence)) x 2, </a:t>
            </a:r>
            <a:r>
              <a:rPr lang="ko-KR" altLang="en-US" b="1" dirty="0">
                <a:solidFill>
                  <a:srgbClr val="224F77"/>
                </a:solidFill>
                <a:latin typeface="+mn-ea"/>
              </a:rPr>
              <a:t>어떤 클래스일 확률 </a:t>
            </a:r>
            <a:r>
              <a:rPr lang="en-US" altLang="ko-KR" b="1" dirty="0">
                <a:solidFill>
                  <a:srgbClr val="224F77"/>
                </a:solidFill>
                <a:latin typeface="+mn-ea"/>
              </a:rPr>
              <a:t>20</a:t>
            </a:r>
            <a:r>
              <a:rPr lang="ko-KR" altLang="en-US" b="1" dirty="0" smtClean="0">
                <a:solidFill>
                  <a:srgbClr val="224F77"/>
                </a:solidFill>
                <a:latin typeface="+mn-ea"/>
              </a:rPr>
              <a:t>개</a:t>
            </a:r>
            <a:endParaRPr lang="en-US" altLang="ko-KR" b="1" dirty="0">
              <a:solidFill>
                <a:srgbClr val="224F77"/>
              </a:solidFill>
              <a:latin typeface="+mn-ea"/>
            </a:endParaRPr>
          </a:p>
          <a:p>
            <a:r>
              <a:rPr lang="ko-KR" altLang="en-US" b="1" dirty="0">
                <a:solidFill>
                  <a:srgbClr val="224F77"/>
                </a:solidFill>
                <a:latin typeface="+mn-ea"/>
              </a:rPr>
              <a:t>경계 박스 정보 </a:t>
            </a:r>
            <a:r>
              <a:rPr lang="en-US" altLang="ko-KR" b="1" dirty="0">
                <a:solidFill>
                  <a:srgbClr val="224F77"/>
                </a:solidFill>
                <a:latin typeface="+mn-ea"/>
              </a:rPr>
              <a:t>x, y : </a:t>
            </a:r>
            <a:r>
              <a:rPr lang="ko-KR" altLang="en-US" b="1" dirty="0">
                <a:solidFill>
                  <a:srgbClr val="224F77"/>
                </a:solidFill>
                <a:latin typeface="+mn-ea"/>
              </a:rPr>
              <a:t>노란색 경계 박스의 중심이 빨간 격자 셀의 중심에서 어디에 </a:t>
            </a:r>
            <a:r>
              <a:rPr lang="ko-KR" altLang="en-US" b="1" dirty="0" smtClean="0">
                <a:solidFill>
                  <a:srgbClr val="224F77"/>
                </a:solidFill>
                <a:latin typeface="+mn-ea"/>
              </a:rPr>
              <a:t>있는가</a:t>
            </a:r>
            <a:endParaRPr lang="en-US" altLang="ko-KR" b="1" dirty="0">
              <a:solidFill>
                <a:srgbClr val="224F77"/>
              </a:solidFill>
              <a:latin typeface="+mn-ea"/>
            </a:endParaRPr>
          </a:p>
          <a:p>
            <a:r>
              <a:rPr lang="ko-KR" altLang="en-US" b="1" dirty="0">
                <a:solidFill>
                  <a:srgbClr val="224F77"/>
                </a:solidFill>
                <a:latin typeface="+mn-ea"/>
              </a:rPr>
              <a:t>경계 박스 정보 </a:t>
            </a:r>
            <a:r>
              <a:rPr lang="en-US" altLang="ko-KR" b="1" dirty="0" err="1">
                <a:solidFill>
                  <a:srgbClr val="224F77"/>
                </a:solidFill>
                <a:latin typeface="+mn-ea"/>
              </a:rPr>
              <a:t>w,h</a:t>
            </a:r>
            <a:r>
              <a:rPr lang="en-US" altLang="ko-KR" b="1" dirty="0">
                <a:solidFill>
                  <a:srgbClr val="224F77"/>
                </a:solidFill>
                <a:latin typeface="+mn-ea"/>
              </a:rPr>
              <a:t> : </a:t>
            </a:r>
            <a:r>
              <a:rPr lang="ko-KR" altLang="en-US" b="1" dirty="0">
                <a:solidFill>
                  <a:srgbClr val="224F77"/>
                </a:solidFill>
                <a:latin typeface="+mn-ea"/>
              </a:rPr>
              <a:t>노란색 경계 박스의 가로 세로 길이가 전체 이미지 크기에 어느 정도 크기를 </a:t>
            </a:r>
            <a:r>
              <a:rPr lang="ko-KR" altLang="en-US" b="1" dirty="0" smtClean="0">
                <a:solidFill>
                  <a:srgbClr val="224F77"/>
                </a:solidFill>
                <a:latin typeface="+mn-ea"/>
              </a:rPr>
              <a:t>갖는가</a:t>
            </a:r>
            <a:endParaRPr lang="ko-KR" altLang="en-US" b="1" dirty="0">
              <a:solidFill>
                <a:srgbClr val="224F77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844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0B8841-00CA-E946-95CA-15FE94DAB9D9}"/>
              </a:ext>
            </a:extLst>
          </p:cNvPr>
          <p:cNvGrpSpPr/>
          <p:nvPr/>
        </p:nvGrpSpPr>
        <p:grpSpPr>
          <a:xfrm>
            <a:off x="8266854" y="2306225"/>
            <a:ext cx="3925146" cy="2245550"/>
            <a:chOff x="8266854" y="2087911"/>
            <a:chExt cx="3925146" cy="224555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BCDD8A9-9165-3E42-AB8D-8DA317DB8CE1}"/>
                </a:ext>
              </a:extLst>
            </p:cNvPr>
            <p:cNvSpPr/>
            <p:nvPr/>
          </p:nvSpPr>
          <p:spPr>
            <a:xfrm>
              <a:off x="9471783" y="2087912"/>
              <a:ext cx="2720217" cy="2245549"/>
            </a:xfrm>
            <a:prstGeom prst="rect">
              <a:avLst/>
            </a:prstGeom>
            <a:solidFill>
              <a:srgbClr val="224F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039604C-69CB-7D4B-8AE5-F04D3172B73F}"/>
                </a:ext>
              </a:extLst>
            </p:cNvPr>
            <p:cNvSpPr/>
            <p:nvPr/>
          </p:nvSpPr>
          <p:spPr>
            <a:xfrm>
              <a:off x="8266854" y="2087911"/>
              <a:ext cx="2409857" cy="2245549"/>
            </a:xfrm>
            <a:prstGeom prst="ellipse">
              <a:avLst/>
            </a:prstGeom>
            <a:solidFill>
              <a:srgbClr val="224F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200" dirty="0" smtClean="0"/>
                <a:t>3.2</a:t>
              </a:r>
              <a:endParaRPr kumimoji="1" lang="ko-KR" altLang="en-US" sz="7200" dirty="0"/>
            </a:p>
          </p:txBody>
        </p:sp>
      </p:grpSp>
      <p:sp>
        <p:nvSpPr>
          <p:cNvPr id="5" name="텍스트상자 4">
            <a:extLst>
              <a:ext uri="{FF2B5EF4-FFF2-40B4-BE49-F238E27FC236}">
                <a16:creationId xmlns:a16="http://schemas.microsoft.com/office/drawing/2014/main" id="{8A06599E-1E3D-3B46-9D69-5BDDA0E26EA2}"/>
              </a:ext>
            </a:extLst>
          </p:cNvPr>
          <p:cNvSpPr txBox="1"/>
          <p:nvPr/>
        </p:nvSpPr>
        <p:spPr>
          <a:xfrm>
            <a:off x="1741253" y="2967334"/>
            <a:ext cx="4255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400" dirty="0" smtClean="0">
                <a:solidFill>
                  <a:srgbClr val="224F7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YOLO </a:t>
            </a:r>
            <a:r>
              <a:rPr kumimoji="1" lang="ko-KR" altLang="en-US" sz="5400" dirty="0" smtClean="0">
                <a:solidFill>
                  <a:srgbClr val="224F7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사용법</a:t>
            </a:r>
            <a:endParaRPr kumimoji="1" lang="ko-KR" altLang="en-US" sz="5400" dirty="0">
              <a:solidFill>
                <a:srgbClr val="224F7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 4">
            <a:extLst>
              <a:ext uri="{FF2B5EF4-FFF2-40B4-BE49-F238E27FC236}">
                <a16:creationId xmlns:a16="http://schemas.microsoft.com/office/drawing/2014/main" id="{97518457-8209-994A-A7D5-705E388E9FD8}"/>
              </a:ext>
            </a:extLst>
          </p:cNvPr>
          <p:cNvCxnSpPr/>
          <p:nvPr/>
        </p:nvCxnSpPr>
        <p:spPr>
          <a:xfrm>
            <a:off x="-8313" y="37407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265C899-D50F-204B-8D09-220394553986}"/>
              </a:ext>
            </a:extLst>
          </p:cNvPr>
          <p:cNvCxnSpPr/>
          <p:nvPr/>
        </p:nvCxnSpPr>
        <p:spPr>
          <a:xfrm>
            <a:off x="-8314" y="6436823"/>
            <a:ext cx="12200313" cy="16626"/>
          </a:xfrm>
          <a:prstGeom prst="line">
            <a:avLst/>
          </a:prstGeom>
          <a:noFill/>
          <a:ln w="762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2277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 kumimoji="1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a:style>
    </a:spDef>
    <a:lnDef>
      <a:spPr>
        <a:ln w="254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BUSINESS1804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7485D"/>
      </a:accent1>
      <a:accent2>
        <a:srgbClr val="51738C"/>
      </a:accent2>
      <a:accent3>
        <a:srgbClr val="7FA7B1"/>
      </a:accent3>
      <a:accent4>
        <a:srgbClr val="FFCD13"/>
      </a:accent4>
      <a:accent5>
        <a:srgbClr val="CB9101"/>
      </a:accent5>
      <a:accent6>
        <a:srgbClr val="5C5354"/>
      </a:accent6>
      <a:hlink>
        <a:srgbClr val="4E4349"/>
      </a:hlink>
      <a:folHlink>
        <a:srgbClr val="4E4349"/>
      </a:folHlink>
    </a:clrScheme>
    <a:fontScheme name="사용자 지정 1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b="1" dirty="0" smtClean="0">
            <a:solidFill>
              <a:srgbClr val="224F77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24678</TotalTime>
  <Words>427</Words>
  <Application>Microsoft Office PowerPoint</Application>
  <PresentationFormat>와이드스크린</PresentationFormat>
  <Paragraphs>103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Apple SD Gothic Neo</vt:lpstr>
      <vt:lpstr>HY헤드라인M</vt:lpstr>
      <vt:lpstr>나눔스퀘어라운드 Regular</vt:lpstr>
      <vt:lpstr>맑은 고딕</vt:lpstr>
      <vt:lpstr>맑은 고딕</vt:lpstr>
      <vt:lpstr>Arial</vt:lpstr>
      <vt:lpstr>Wingdings</vt:lpstr>
      <vt:lpstr>Office 테마</vt:lpstr>
      <vt:lpstr>1_Office 테마</vt:lpstr>
      <vt:lpstr>2_Office 테마</vt:lpstr>
      <vt:lpstr>YOLO You Only Look Once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</dc:creator>
  <cp:lastModifiedBy>Heo Kukho</cp:lastModifiedBy>
  <cp:revision>221</cp:revision>
  <dcterms:created xsi:type="dcterms:W3CDTF">2018-03-02T06:24:56Z</dcterms:created>
  <dcterms:modified xsi:type="dcterms:W3CDTF">2018-11-05T19:54:04Z</dcterms:modified>
</cp:coreProperties>
</file>